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41"/>
  </p:handoutMasterIdLst>
  <p:sldIdLst>
    <p:sldId id="256" r:id="rId2"/>
    <p:sldId id="257" r:id="rId3"/>
    <p:sldId id="258" r:id="rId4"/>
    <p:sldId id="280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94" r:id="rId18"/>
    <p:sldId id="295" r:id="rId19"/>
    <p:sldId id="296" r:id="rId20"/>
    <p:sldId id="297" r:id="rId21"/>
    <p:sldId id="274" r:id="rId22"/>
    <p:sldId id="275" r:id="rId23"/>
    <p:sldId id="276" r:id="rId24"/>
    <p:sldId id="279" r:id="rId25"/>
    <p:sldId id="277" r:id="rId26"/>
    <p:sldId id="292" r:id="rId27"/>
    <p:sldId id="287" r:id="rId28"/>
    <p:sldId id="293" r:id="rId29"/>
    <p:sldId id="288" r:id="rId30"/>
    <p:sldId id="289" r:id="rId31"/>
    <p:sldId id="290" r:id="rId32"/>
    <p:sldId id="298" r:id="rId33"/>
    <p:sldId id="299" r:id="rId34"/>
    <p:sldId id="291" r:id="rId35"/>
    <p:sldId id="281" r:id="rId36"/>
    <p:sldId id="282" r:id="rId37"/>
    <p:sldId id="283" r:id="rId38"/>
    <p:sldId id="284" r:id="rId39"/>
    <p:sldId id="285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214B5AFF-4762-4D9D-9C41-8D9EC8714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305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1390-CF3B-4F55-AF8D-C276528CCA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54423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B6F5-30C1-456E-8082-4C074B1DBF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45798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4807E-A9FC-452D-8C81-3A565657F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776004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34E82-9F33-4CFD-A0E3-8DA46AA7A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758234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34B92-7EFB-4C87-9E61-25225B58AB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93516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955EB-8A54-450A-BB5D-5A6BE401F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86881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DCC1C-E2F6-4349-8C61-27D76D322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92589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327F8-3631-4DE2-BE59-EC148E6F47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35779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3D5D2-5372-4D4A-B5CF-4C59F866FF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878272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A81FC-BB9C-42D6-AEBF-3D64B1C893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44404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D183-DFDB-4A92-9318-2EF5DF499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8419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75004-3D2E-4A33-80FA-FC21F9350D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1556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36B93-7B5C-4C94-94E5-4B5943E67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71653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5E28ADF-3EA0-48D0-8E24-C02D63D286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895600"/>
            <a:ext cx="7696200" cy="2057400"/>
          </a:xfrm>
        </p:spPr>
        <p:txBody>
          <a:bodyPr/>
          <a:lstStyle/>
          <a:p>
            <a:r>
              <a:rPr lang="id-ID" altLang="en-US" sz="4800" b="1" smtClean="0"/>
              <a:t>BAHASA </a:t>
            </a:r>
            <a:r>
              <a:rPr lang="en-US" altLang="en-US" sz="4800" b="1" smtClean="0"/>
              <a:t/>
            </a:r>
            <a:br>
              <a:rPr lang="en-US" altLang="en-US" sz="4800" b="1" smtClean="0"/>
            </a:br>
            <a:r>
              <a:rPr lang="id-ID" altLang="en-US" sz="4800" b="1" smtClean="0"/>
              <a:t>QUERY KOMERSIAL</a:t>
            </a:r>
            <a:endParaRPr lang="en-US" altLang="en-US" sz="4800" b="1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43000" y="1449050"/>
            <a:ext cx="6096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id-ID" altLang="en-US" sz="4400" dirty="0">
                <a:solidFill>
                  <a:schemeClr val="tx2"/>
                </a:solidFill>
              </a:rPr>
              <a:t>Pertemuan </a:t>
            </a:r>
            <a:r>
              <a:rPr lang="en-US" altLang="en-US" sz="4400" dirty="0" smtClean="0">
                <a:solidFill>
                  <a:schemeClr val="tx2"/>
                </a:solidFill>
              </a:rPr>
              <a:t>10 </a:t>
            </a:r>
            <a:r>
              <a:rPr lang="en-US" altLang="en-US" sz="4400" dirty="0" err="1" smtClean="0">
                <a:solidFill>
                  <a:schemeClr val="tx2"/>
                </a:solidFill>
              </a:rPr>
              <a:t>dan</a:t>
            </a:r>
            <a:r>
              <a:rPr lang="en-US" altLang="en-US" sz="4400" dirty="0" smtClean="0">
                <a:solidFill>
                  <a:schemeClr val="tx2"/>
                </a:solidFill>
              </a:rPr>
              <a:t> 11</a:t>
            </a:r>
            <a:r>
              <a:rPr lang="id-ID" altLang="en-US" sz="4400" b="1" dirty="0">
                <a:solidFill>
                  <a:schemeClr val="tx2"/>
                </a:solidFill>
              </a:rPr>
              <a:t/>
            </a:r>
            <a:br>
              <a:rPr lang="id-ID" altLang="en-US" sz="4400" b="1" dirty="0">
                <a:solidFill>
                  <a:schemeClr val="tx2"/>
                </a:solidFill>
              </a:rPr>
            </a:br>
            <a:endParaRPr lang="en-US" altLang="en-US" sz="4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395288" indent="-395288" algn="ctr">
              <a:lnSpc>
                <a:spcPct val="80000"/>
              </a:lnSpc>
              <a:buFontTx/>
              <a:buNone/>
            </a:pPr>
            <a:r>
              <a:rPr lang="id-ID" altLang="en-US" sz="2200" b="1" smtClean="0"/>
              <a:t>DATA MANIPULATION LANGUAGE (DML)</a:t>
            </a:r>
            <a:endParaRPr lang="en-US" altLang="en-US" sz="2200" b="1" smtClean="0"/>
          </a:p>
          <a:p>
            <a:pPr marL="395288" indent="-395288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1. 	</a:t>
            </a:r>
            <a:r>
              <a:rPr lang="id-ID" altLang="en-US" sz="2000" b="1" smtClean="0"/>
              <a:t>INSERT </a:t>
            </a:r>
            <a:endParaRPr lang="en-US" altLang="en-US" sz="2000" b="1" smtClean="0"/>
          </a:p>
          <a:p>
            <a:pPr marL="395288" indent="-39528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Sintaks : INSERT INTO</a:t>
            </a:r>
            <a:r>
              <a:rPr lang="en-US" altLang="en-US" sz="2000" smtClean="0"/>
              <a:t> </a:t>
            </a:r>
            <a:r>
              <a:rPr lang="id-ID" altLang="en-US" sz="2000" smtClean="0"/>
              <a:t>Nama_tab</a:t>
            </a:r>
            <a:r>
              <a:rPr lang="en-US" altLang="en-US" sz="2000" smtClean="0"/>
              <a:t>el </a:t>
            </a:r>
            <a:r>
              <a:rPr lang="id-ID" altLang="en-US" sz="2000" smtClean="0"/>
              <a:t>[(nama_kolom1,…)]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Contoh :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Masukan data matakuliah </a:t>
            </a:r>
            <a:r>
              <a:rPr lang="en-US" altLang="en-US" sz="2000" smtClean="0"/>
              <a:t>B</a:t>
            </a:r>
            <a:r>
              <a:rPr lang="id-ID" altLang="en-US" sz="2000" smtClean="0"/>
              <a:t>erkas </a:t>
            </a:r>
            <a:r>
              <a:rPr lang="en-US" altLang="en-US" sz="2000" smtClean="0"/>
              <a:t>A</a:t>
            </a:r>
            <a:r>
              <a:rPr lang="id-ID" altLang="en-US" sz="2000" smtClean="0"/>
              <a:t>kses dengan kode KK222  dan besarnya 2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INSERT INTO MKUL VALUES(“KK222”,”Berkas Akses”, 2);</a:t>
            </a:r>
            <a:r>
              <a:rPr lang="en-US" altLang="en-US" sz="2000" smtClean="0"/>
              <a:t> 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2.	</a:t>
            </a:r>
            <a:r>
              <a:rPr lang="id-ID" altLang="en-US" sz="2000" b="1" smtClean="0"/>
              <a:t>UPDATE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Sintaks : UPDATE nama_tab</a:t>
            </a:r>
            <a:r>
              <a:rPr lang="en-US" altLang="en-US" sz="2000" smtClean="0"/>
              <a:t>e</a:t>
            </a:r>
            <a:r>
              <a:rPr lang="id-ID" altLang="en-US" sz="2000" smtClean="0"/>
              <a:t>l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</a:t>
            </a:r>
            <a:r>
              <a:rPr lang="en-US" altLang="en-US" sz="2000" smtClean="0"/>
              <a:t>	</a:t>
            </a:r>
            <a:r>
              <a:rPr lang="id-ID" altLang="en-US" sz="2000" smtClean="0"/>
              <a:t>SET  nama_kolom = </a:t>
            </a:r>
            <a:r>
              <a:rPr lang="en-US" altLang="en-US" sz="2000" smtClean="0"/>
              <a:t>value_1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	</a:t>
            </a:r>
            <a:r>
              <a:rPr lang="id-ID" altLang="en-US" sz="2000" smtClean="0"/>
              <a:t>WHERE kondisi ;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Contoh : 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Ubah alamat menjadi “Depok” untuk mahasiswa</a:t>
            </a:r>
            <a:r>
              <a:rPr lang="en-US" altLang="en-US" sz="2000" smtClean="0"/>
              <a:t> </a:t>
            </a:r>
            <a:r>
              <a:rPr lang="id-ID" altLang="en-US" sz="2000" smtClean="0"/>
              <a:t>yang memiliki NPM “50096487”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UPDATE MHS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SET ALAMAT=”Depok”  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WHERE NPM=”50096487”;</a:t>
            </a:r>
            <a:r>
              <a:rPr lang="en-US" altLang="en-US" sz="2000" smtClean="0"/>
              <a:t> </a:t>
            </a:r>
          </a:p>
          <a:p>
            <a:pPr marL="395288" indent="-395288" algn="just">
              <a:lnSpc>
                <a:spcPct val="80000"/>
              </a:lnSpc>
              <a:buFontTx/>
              <a:buNone/>
            </a:pPr>
            <a:endParaRPr lang="en-US" altLang="en-US" sz="2000" smtClean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763000" cy="449580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2400" b="1" smtClean="0"/>
              <a:t>3.	</a:t>
            </a:r>
            <a:r>
              <a:rPr lang="id-ID" altLang="en-US" sz="2400" b="1" smtClean="0"/>
              <a:t>DELETE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Sintaks : DELETE FROM nama_table</a:t>
            </a:r>
          </a:p>
          <a:p>
            <a:pPr algn="just">
              <a:buFontTx/>
              <a:buNone/>
            </a:pPr>
            <a:r>
              <a:rPr lang="id-ID" altLang="en-US" sz="2400" smtClean="0"/>
              <a:t>	</a:t>
            </a:r>
            <a:r>
              <a:rPr lang="en-US" altLang="en-US" sz="2400" smtClean="0"/>
              <a:t>	</a:t>
            </a:r>
            <a:r>
              <a:rPr lang="id-ID" altLang="en-US" sz="2400" smtClean="0"/>
              <a:t>	WHERE kondisi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Contoh :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Hapus data nilai matakuliah “KK021” bagi mahasiswa yang mempunyai NPM “ 10296832”</a:t>
            </a:r>
          </a:p>
          <a:p>
            <a:pPr algn="just">
              <a:buFontTx/>
              <a:buNone/>
            </a:pPr>
            <a:r>
              <a:rPr lang="en-US" altLang="en-US" sz="2400" smtClean="0"/>
              <a:t>		</a:t>
            </a:r>
            <a:r>
              <a:rPr lang="id-ID" altLang="en-US" sz="2400" smtClean="0"/>
              <a:t>DELETE FROM NILAI </a:t>
            </a:r>
            <a:endParaRPr lang="en-US" altLang="en-US" sz="2400" smtClean="0"/>
          </a:p>
          <a:p>
            <a:pPr algn="just">
              <a:buFontTx/>
              <a:buNone/>
            </a:pPr>
            <a:r>
              <a:rPr lang="en-US" altLang="en-US" sz="2400" smtClean="0"/>
              <a:t>		</a:t>
            </a:r>
            <a:r>
              <a:rPr lang="id-ID" altLang="en-US" sz="2400" smtClean="0"/>
              <a:t>WHERE </a:t>
            </a:r>
            <a:r>
              <a:rPr lang="en-US" altLang="en-US" sz="2400" smtClean="0"/>
              <a:t> </a:t>
            </a:r>
            <a:r>
              <a:rPr lang="id-ID" altLang="en-US" sz="2400" smtClean="0"/>
              <a:t>NPM=”10296832” AND KDMK=”KK021” </a:t>
            </a:r>
            <a:endParaRPr lang="en-US" altLang="en-US" sz="240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63" name="Group 95"/>
          <p:cNvGraphicFramePr>
            <a:graphicFrameLocks noGrp="1"/>
          </p:cNvGraphicFramePr>
          <p:nvPr/>
        </p:nvGraphicFramePr>
        <p:xfrm>
          <a:off x="152400" y="2133600"/>
          <a:ext cx="3886200" cy="2135188"/>
        </p:xfrm>
        <a:graphic>
          <a:graphicData uri="http://schemas.openxmlformats.org/drawingml/2006/table">
            <a:tbl>
              <a:tblPr/>
              <a:tblGrid>
                <a:gridCol w="990600"/>
                <a:gridCol w="1447800"/>
                <a:gridCol w="1447800"/>
              </a:tblGrid>
              <a:tr h="3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MHS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ALAMAT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MHS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10296832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10296126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31296500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41296525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50096487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21196353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10296001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21198002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Nurhayati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Astuti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Prananigrum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Pipit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Quraish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Fintri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Julizar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Jakarta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Jakarta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Depok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Bogor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Bekasi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Bogor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Depok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Jakarta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0" name="Rectangle 42"/>
          <p:cNvSpPr>
            <a:spLocks noChangeArrowheads="1"/>
          </p:cNvSpPr>
          <p:nvPr/>
        </p:nvSpPr>
        <p:spPr bwMode="auto">
          <a:xfrm>
            <a:off x="609600" y="4419600"/>
            <a:ext cx="2643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>
                <a:cs typeface="Times New Roman" panose="02020603050405020304" pitchFamily="18" charset="0"/>
              </a:rPr>
              <a:t>Tabel MataKuliah</a:t>
            </a:r>
            <a:endParaRPr lang="id-ID" altLang="en-US" sz="2400"/>
          </a:p>
        </p:txBody>
      </p:sp>
      <p:graphicFrame>
        <p:nvGraphicFramePr>
          <p:cNvPr id="32906" name="Group 138"/>
          <p:cNvGraphicFramePr>
            <a:graphicFrameLocks noGrp="1"/>
          </p:cNvGraphicFramePr>
          <p:nvPr/>
        </p:nvGraphicFramePr>
        <p:xfrm>
          <a:off x="685800" y="5029200"/>
          <a:ext cx="4114800" cy="1249592"/>
        </p:xfrm>
        <a:graphic>
          <a:graphicData uri="http://schemas.openxmlformats.org/drawingml/2006/table">
            <a:tbl>
              <a:tblPr/>
              <a:tblGrid>
                <a:gridCol w="1066800"/>
                <a:gridCol w="2514600"/>
                <a:gridCol w="533400"/>
              </a:tblGrid>
              <a:tr h="518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KD_MK</a:t>
                      </a:r>
                      <a:endParaRPr kumimoji="0" lang="id-ID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MK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SKS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3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Sistem Basis Data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Sistem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</a:t>
                      </a: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nformasi Manajemen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Pancasila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53" name="Rectangle 85"/>
          <p:cNvSpPr>
            <a:spLocks noChangeArrowheads="1"/>
          </p:cNvSpPr>
          <p:nvPr/>
        </p:nvSpPr>
        <p:spPr bwMode="auto">
          <a:xfrm>
            <a:off x="457200" y="1676400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/>
              <a:t>Tabel Mahasiswa</a:t>
            </a:r>
          </a:p>
        </p:txBody>
      </p:sp>
      <p:sp>
        <p:nvSpPr>
          <p:cNvPr id="32855" name="Rectangle 87"/>
          <p:cNvSpPr>
            <a:spLocks noChangeArrowheads="1"/>
          </p:cNvSpPr>
          <p:nvPr/>
        </p:nvSpPr>
        <p:spPr bwMode="auto">
          <a:xfrm>
            <a:off x="457200" y="914400"/>
            <a:ext cx="76977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en-US" sz="2400"/>
              <a:t>Tabel dibawah ini untuk mengerjakan Select (tampilan) </a:t>
            </a:r>
            <a:endParaRPr lang="en-US" altLang="en-US" sz="2400"/>
          </a:p>
          <a:p>
            <a:pPr eaLnBrk="1" hangingPunct="1"/>
            <a:r>
              <a:rPr lang="id-ID" altLang="en-US" sz="2400"/>
              <a:t>dari SQL</a:t>
            </a:r>
            <a:r>
              <a:rPr lang="en-US" altLang="en-US" sz="2400"/>
              <a:t> </a:t>
            </a:r>
          </a:p>
        </p:txBody>
      </p:sp>
      <p:graphicFrame>
        <p:nvGraphicFramePr>
          <p:cNvPr id="32899" name="Group 131"/>
          <p:cNvGraphicFramePr>
            <a:graphicFrameLocks noGrp="1"/>
          </p:cNvGraphicFramePr>
          <p:nvPr>
            <p:ph/>
          </p:nvPr>
        </p:nvGraphicFramePr>
        <p:xfrm>
          <a:off x="4343400" y="2057400"/>
          <a:ext cx="4419600" cy="2103438"/>
        </p:xfrm>
        <a:graphic>
          <a:graphicData uri="http://schemas.openxmlformats.org/drawingml/2006/table">
            <a:tbl>
              <a:tblPr/>
              <a:tblGrid>
                <a:gridCol w="1525588"/>
                <a:gridCol w="1217612"/>
                <a:gridCol w="762000"/>
                <a:gridCol w="914400"/>
              </a:tblGrid>
              <a:tr h="36581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FINAL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762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10296832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10296126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31296500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41296525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21196353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50095487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00" name="Rectangle 132"/>
          <p:cNvSpPr>
            <a:spLocks noChangeArrowheads="1"/>
          </p:cNvSpPr>
          <p:nvPr/>
        </p:nvSpPr>
        <p:spPr bwMode="auto">
          <a:xfrm>
            <a:off x="4191000" y="1600200"/>
            <a:ext cx="162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id-ID" altLang="en-US" sz="2400"/>
              <a:t>Tabel </a:t>
            </a:r>
            <a:r>
              <a:rPr lang="en-US" altLang="en-US" sz="2400"/>
              <a:t>Nilai</a:t>
            </a:r>
            <a:endParaRPr lang="id-ID" altLang="en-US" sz="240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0" grpId="0" autoUpdateAnimBg="0"/>
      <p:bldP spid="32853" grpId="0" autoUpdateAnimBg="0"/>
      <p:bldP spid="32855" grpId="0" autoUpdateAnimBg="0"/>
      <p:bldP spid="329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486400"/>
          </a:xfrm>
        </p:spPr>
        <p:txBody>
          <a:bodyPr/>
          <a:lstStyle/>
          <a:p>
            <a:pPr algn="just">
              <a:buFontTx/>
              <a:buNone/>
            </a:pPr>
            <a:r>
              <a:rPr lang="id-ID" altLang="en-US" sz="2400" smtClean="0"/>
              <a:t>4.  SELECT</a:t>
            </a:r>
            <a:r>
              <a:rPr lang="id-ID" altLang="en-US" smtClean="0"/>
              <a:t> </a:t>
            </a:r>
          </a:p>
          <a:p>
            <a:pPr algn="just">
              <a:buFontTx/>
              <a:buNone/>
            </a:pPr>
            <a:r>
              <a:rPr lang="id-ID" altLang="en-US" sz="2000" smtClean="0"/>
              <a:t>Sintaks : SELECT [DISTINCT</a:t>
            </a:r>
            <a:r>
              <a:rPr lang="en-US" altLang="en-US" sz="2000" smtClean="0"/>
              <a:t> | ALL</a:t>
            </a:r>
            <a:r>
              <a:rPr lang="id-ID" altLang="en-US" sz="2000" smtClean="0"/>
              <a:t>] nama_kolom</a:t>
            </a:r>
          </a:p>
          <a:p>
            <a:pPr algn="just">
              <a:buFontTx/>
              <a:buNone/>
            </a:pPr>
            <a:r>
              <a:rPr lang="id-ID" altLang="en-US" sz="2000" smtClean="0"/>
              <a:t>	   	FROM nama_tab</a:t>
            </a:r>
            <a:r>
              <a:rPr lang="en-US" altLang="en-US" sz="2000" smtClean="0"/>
              <a:t>e</a:t>
            </a:r>
            <a:r>
              <a:rPr lang="id-ID" altLang="en-US" sz="2000" smtClean="0"/>
              <a:t>l</a:t>
            </a:r>
          </a:p>
          <a:p>
            <a:pPr algn="just">
              <a:buFontTx/>
              <a:buNone/>
            </a:pPr>
            <a:r>
              <a:rPr lang="id-ID" altLang="en-US" sz="2000" smtClean="0"/>
              <a:t>		[ WHERE </a:t>
            </a:r>
            <a:r>
              <a:rPr lang="en-US" altLang="en-US" sz="2000" smtClean="0"/>
              <a:t>condition</a:t>
            </a:r>
            <a:r>
              <a:rPr lang="id-ID" altLang="en-US" sz="2000" smtClean="0"/>
              <a:t> ]</a:t>
            </a:r>
          </a:p>
          <a:p>
            <a:pPr algn="just">
              <a:buFontTx/>
              <a:buNone/>
            </a:pPr>
            <a:r>
              <a:rPr lang="id-ID" altLang="en-US" sz="2000" smtClean="0"/>
              <a:t>		[ GROUP BY </a:t>
            </a:r>
            <a:r>
              <a:rPr lang="en-US" altLang="en-US" sz="2000" smtClean="0"/>
              <a:t>column_list</a:t>
            </a:r>
            <a:r>
              <a:rPr lang="id-ID" altLang="en-US" sz="2000" smtClean="0"/>
              <a:t> ]</a:t>
            </a:r>
          </a:p>
          <a:p>
            <a:pPr algn="just">
              <a:buFontTx/>
              <a:buNone/>
            </a:pPr>
            <a:r>
              <a:rPr lang="id-ID" altLang="en-US" sz="2000" smtClean="0"/>
              <a:t>		[HAVING </a:t>
            </a:r>
            <a:r>
              <a:rPr lang="en-US" altLang="en-US" sz="2000" smtClean="0"/>
              <a:t>condition</a:t>
            </a:r>
            <a:r>
              <a:rPr lang="id-ID" altLang="en-US" sz="2000" smtClean="0"/>
              <a:t> ]</a:t>
            </a:r>
          </a:p>
          <a:p>
            <a:pPr algn="just">
              <a:buFontTx/>
              <a:buNone/>
            </a:pPr>
            <a:r>
              <a:rPr lang="id-ID" altLang="en-US" sz="2000" smtClean="0"/>
              <a:t>		[ ORDER BY </a:t>
            </a:r>
            <a:r>
              <a:rPr lang="en-US" altLang="en-US" sz="2000" smtClean="0"/>
              <a:t>column_list</a:t>
            </a:r>
            <a:r>
              <a:rPr lang="id-ID" altLang="en-US" sz="2000" smtClean="0"/>
              <a:t> [ASC</a:t>
            </a:r>
            <a:r>
              <a:rPr lang="en-US" altLang="en-US" sz="2000" smtClean="0"/>
              <a:t> | </a:t>
            </a:r>
            <a:r>
              <a:rPr lang="id-ID" altLang="en-US" sz="2000" smtClean="0"/>
              <a:t>DESC]]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58" name="Group 46"/>
          <p:cNvGraphicFramePr>
            <a:graphicFrameLocks noGrp="1"/>
          </p:cNvGraphicFramePr>
          <p:nvPr>
            <p:ph/>
          </p:nvPr>
        </p:nvGraphicFramePr>
        <p:xfrm>
          <a:off x="533400" y="4114800"/>
          <a:ext cx="7104063" cy="1752600"/>
        </p:xfrm>
        <a:graphic>
          <a:graphicData uri="http://schemas.openxmlformats.org/drawingml/2006/table">
            <a:tbl>
              <a:tblPr/>
              <a:tblGrid>
                <a:gridCol w="2368550"/>
                <a:gridCol w="2366963"/>
                <a:gridCol w="2368550"/>
              </a:tblGrid>
              <a:tr h="479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NAMA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ALAMAT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_</a:t>
                      </a: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31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10296832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10296126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31296500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41296525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Nurhayati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Astuti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Prananingrum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Jakarta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Jakarta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Depok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Bogor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5" name="Rectangle 43"/>
          <p:cNvSpPr>
            <a:spLocks noChangeArrowheads="1"/>
          </p:cNvSpPr>
          <p:nvPr/>
        </p:nvSpPr>
        <p:spPr bwMode="auto">
          <a:xfrm>
            <a:off x="0" y="914400"/>
            <a:ext cx="82296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Contoh :</a:t>
            </a:r>
          </a:p>
          <a:p>
            <a:pPr eaLnBrk="1" hangingPunct="1"/>
            <a:r>
              <a:rPr lang="en-US" altLang="en-US" sz="2000"/>
              <a:t>a. </a:t>
            </a:r>
            <a:r>
              <a:rPr lang="id-ID" altLang="en-US" sz="2000"/>
              <a:t>Tampilkan semua data mahasiswa</a:t>
            </a:r>
          </a:p>
          <a:p>
            <a:pPr eaLnBrk="1" hangingPunct="1"/>
            <a:r>
              <a:rPr lang="id-ID" altLang="en-US" sz="2000"/>
              <a:t>	SELECT N</a:t>
            </a:r>
            <a:r>
              <a:rPr lang="en-US" altLang="en-US" sz="2000"/>
              <a:t>I</a:t>
            </a:r>
            <a:r>
              <a:rPr lang="id-ID" altLang="en-US" sz="2000"/>
              <a:t>M,NAMA,ALAMAT</a:t>
            </a:r>
            <a:r>
              <a:rPr lang="en-US" altLang="en-US" sz="2000"/>
              <a:t> </a:t>
            </a:r>
            <a:r>
              <a:rPr lang="id-ID" altLang="en-US" sz="2000"/>
              <a:t>FROM M</a:t>
            </a:r>
            <a:r>
              <a:rPr lang="en-US" altLang="en-US" sz="2000"/>
              <a:t>A</a:t>
            </a:r>
            <a:r>
              <a:rPr lang="id-ID" altLang="en-US" sz="2000"/>
              <a:t>H</a:t>
            </a:r>
            <a:r>
              <a:rPr lang="en-US" altLang="en-US" sz="2000"/>
              <a:t>A</a:t>
            </a:r>
            <a:r>
              <a:rPr lang="id-ID" altLang="en-US" sz="2000"/>
              <a:t>S</a:t>
            </a:r>
            <a:r>
              <a:rPr lang="en-US" altLang="en-US" sz="2000"/>
              <a:t>ISWA;</a:t>
            </a:r>
          </a:p>
          <a:p>
            <a:pPr eaLnBrk="1" hangingPunct="1"/>
            <a:endParaRPr lang="id-ID" altLang="en-US" sz="2000"/>
          </a:p>
          <a:p>
            <a:pPr eaLnBrk="1" hangingPunct="1"/>
            <a:r>
              <a:rPr lang="id-ID" altLang="en-US" sz="2000"/>
              <a:t>  	        Atau</a:t>
            </a:r>
            <a:endParaRPr lang="en-US" altLang="en-US" sz="2000"/>
          </a:p>
          <a:p>
            <a:pPr eaLnBrk="1" hangingPunct="1"/>
            <a:endParaRPr lang="id-ID" altLang="en-US" sz="2000"/>
          </a:p>
          <a:p>
            <a:pPr eaLnBrk="1" hangingPunct="1"/>
            <a:r>
              <a:rPr lang="id-ID" altLang="en-US" sz="2000"/>
              <a:t>	SELECT * FROM M</a:t>
            </a:r>
            <a:r>
              <a:rPr lang="en-US" altLang="en-US" sz="2000"/>
              <a:t>A</a:t>
            </a:r>
            <a:r>
              <a:rPr lang="id-ID" altLang="en-US" sz="2000"/>
              <a:t>H</a:t>
            </a:r>
            <a:r>
              <a:rPr lang="en-US" altLang="en-US" sz="2000"/>
              <a:t>A</a:t>
            </a:r>
            <a:r>
              <a:rPr lang="id-ID" altLang="en-US" sz="2000"/>
              <a:t>S</a:t>
            </a:r>
            <a:r>
              <a:rPr lang="en-US" altLang="en-US" sz="2000"/>
              <a:t>ISWA;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id-ID" altLang="en-US" sz="2000" b="1"/>
              <a:t>Maka hasilnya adalah :</a:t>
            </a:r>
            <a:endParaRPr lang="en-US" altLang="en-US" sz="2000" b="1"/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9144000" cy="2133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400" smtClean="0"/>
              <a:t>b</a:t>
            </a:r>
            <a:r>
              <a:rPr lang="id-ID" altLang="en-US" sz="2400" smtClean="0"/>
              <a:t>.</a:t>
            </a:r>
            <a:r>
              <a:rPr lang="en-US" altLang="en-US" sz="2400" smtClean="0"/>
              <a:t> </a:t>
            </a:r>
            <a:r>
              <a:rPr lang="id-ID" altLang="en-US" sz="2400" smtClean="0"/>
              <a:t>Tampilkan Mata Kuliah yang SKSnya 2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Select </a:t>
            </a:r>
            <a:r>
              <a:rPr lang="en-US" altLang="en-US" sz="2400" smtClean="0"/>
              <a:t>NAMA_</a:t>
            </a:r>
            <a:r>
              <a:rPr lang="id-ID" altLang="en-US" sz="2400" smtClean="0"/>
              <a:t>MK from matakuliah</a:t>
            </a:r>
            <a:r>
              <a:rPr lang="en-US" altLang="en-US" sz="2400" smtClean="0"/>
              <a:t> </a:t>
            </a:r>
            <a:r>
              <a:rPr lang="id-ID" altLang="en-US" sz="2400" smtClean="0"/>
              <a:t>Where sks = 2</a:t>
            </a:r>
            <a:endParaRPr lang="en-US" altLang="en-US" sz="2400" smtClean="0"/>
          </a:p>
          <a:p>
            <a:pPr algn="just">
              <a:lnSpc>
                <a:spcPct val="90000"/>
              </a:lnSpc>
              <a:buFontTx/>
              <a:buNone/>
            </a:pPr>
            <a:endParaRPr lang="id-ID" altLang="en-US" sz="240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400" smtClean="0"/>
              <a:t>           </a:t>
            </a:r>
            <a:r>
              <a:rPr lang="id-ID" altLang="en-US" sz="2400" smtClean="0"/>
              <a:t>Maka Hasilnya 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  <p:graphicFrame>
        <p:nvGraphicFramePr>
          <p:cNvPr id="40983" name="Group 23"/>
          <p:cNvGraphicFramePr>
            <a:graphicFrameLocks noGrp="1"/>
          </p:cNvGraphicFramePr>
          <p:nvPr>
            <p:ph sz="half" idx="2"/>
          </p:nvPr>
        </p:nvGraphicFramePr>
        <p:xfrm>
          <a:off x="1828800" y="3810000"/>
          <a:ext cx="4495800" cy="1839913"/>
        </p:xfrm>
        <a:graphic>
          <a:graphicData uri="http://schemas.openxmlformats.org/drawingml/2006/table">
            <a:tbl>
              <a:tblPr/>
              <a:tblGrid>
                <a:gridCol w="4495800"/>
              </a:tblGrid>
              <a:tr h="6715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NAMA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Sistem Basis 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Pancasila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933450"/>
            <a:ext cx="8534400" cy="226695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altLang="en-US" sz="2400" smtClean="0"/>
              <a:t>c.	</a:t>
            </a:r>
            <a:r>
              <a:rPr lang="id-ID" altLang="en-US" sz="2400" smtClean="0"/>
              <a:t>Tampilkan semua data nilai dimana nilai MID lebih besar sama dengan 60 atau nilai finalnya lebih besar 75.</a:t>
            </a:r>
          </a:p>
          <a:p>
            <a:pPr algn="just">
              <a:buFontTx/>
              <a:buNone/>
            </a:pPr>
            <a:r>
              <a:rPr lang="id-ID" altLang="en-US" sz="2400" smtClean="0"/>
              <a:t>    maka penulisannya :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000" smtClean="0"/>
              <a:t>SELECT *</a:t>
            </a:r>
            <a:r>
              <a:rPr lang="en-US" altLang="en-US" sz="2000" smtClean="0"/>
              <a:t> </a:t>
            </a:r>
            <a:r>
              <a:rPr lang="id-ID" altLang="en-US" sz="2000" smtClean="0"/>
              <a:t>FROM NILAI</a:t>
            </a:r>
            <a:r>
              <a:rPr lang="en-US" altLang="en-US" sz="2000" smtClean="0"/>
              <a:t> </a:t>
            </a:r>
            <a:r>
              <a:rPr lang="id-ID" altLang="en-US" sz="2000" smtClean="0"/>
              <a:t>WHERE MID &gt;= 60 OR FINAL &gt; 75</a:t>
            </a:r>
            <a:r>
              <a:rPr lang="en-US" altLang="en-US" sz="2000" smtClean="0"/>
              <a:t> </a:t>
            </a:r>
          </a:p>
        </p:txBody>
      </p:sp>
      <p:graphicFrame>
        <p:nvGraphicFramePr>
          <p:cNvPr id="47162" name="Group 58"/>
          <p:cNvGraphicFramePr>
            <a:graphicFrameLocks noGrp="1"/>
          </p:cNvGraphicFramePr>
          <p:nvPr>
            <p:ph sz="half" idx="2"/>
          </p:nvPr>
        </p:nvGraphicFramePr>
        <p:xfrm>
          <a:off x="842963" y="3841750"/>
          <a:ext cx="7467600" cy="2178050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  <a:gridCol w="1866900"/>
                <a:gridCol w="1866900"/>
              </a:tblGrid>
              <a:tr h="522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NO. MK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576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10296832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10296126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41296525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21196353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6" name="Rectangle 59"/>
          <p:cNvSpPr>
            <a:spLocks noChangeArrowheads="1"/>
          </p:cNvSpPr>
          <p:nvPr/>
        </p:nvSpPr>
        <p:spPr bwMode="auto">
          <a:xfrm>
            <a:off x="533400" y="3352800"/>
            <a:ext cx="160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d-ID" altLang="en-US" sz="2400"/>
              <a:t>Hasilnya :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609600"/>
            <a:ext cx="8382000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				</a:t>
            </a:r>
            <a:r>
              <a:rPr lang="en-US" sz="2400" b="1" dirty="0">
                <a:latin typeface="Arial" charset="0"/>
              </a:rPr>
              <a:t>JOIN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>
                <a:latin typeface="Arial" charset="0"/>
              </a:rPr>
              <a:t>JOIN </a:t>
            </a:r>
            <a:r>
              <a:rPr lang="en-US" sz="2400" dirty="0" err="1">
                <a:latin typeface="Arial" charset="0"/>
              </a:rPr>
              <a:t>atau</a:t>
            </a:r>
            <a:r>
              <a:rPr lang="en-US" sz="2400" dirty="0">
                <a:latin typeface="Arial" charset="0"/>
              </a:rPr>
              <a:t> INNER JOIN</a:t>
            </a:r>
          </a:p>
          <a:p>
            <a:pPr marL="457200" indent="-457200" algn="just">
              <a:defRPr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Menggabungkan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dimana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diantara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datanya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bersesuaian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457200" indent="-457200">
              <a:buFontTx/>
              <a:buAutoNum type="arabicPeriod"/>
              <a:defRPr/>
            </a:pPr>
            <a:endParaRPr lang="en-US" sz="2400" dirty="0">
              <a:latin typeface="Arial" charset="0"/>
            </a:endParaRPr>
          </a:p>
          <a:p>
            <a:pPr marL="457200" indent="-457200">
              <a:defRPr/>
            </a:pPr>
            <a:r>
              <a:rPr lang="en-US" sz="2400" dirty="0">
                <a:latin typeface="Arial" charset="0"/>
              </a:rPr>
              <a:t>2. LEFT JOIN </a:t>
            </a:r>
            <a:r>
              <a:rPr lang="en-US" sz="2400" dirty="0" err="1">
                <a:latin typeface="Arial" charset="0"/>
              </a:rPr>
              <a:t>atau</a:t>
            </a:r>
            <a:r>
              <a:rPr lang="en-US" sz="2400" dirty="0">
                <a:latin typeface="Arial" charset="0"/>
              </a:rPr>
              <a:t> LEFT OUTER JOIN</a:t>
            </a:r>
          </a:p>
          <a:p>
            <a:pPr marL="457200" indent="-457200" algn="just">
              <a:defRPr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Menggabungkan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dimana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diantara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datanya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bersesuaian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juga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semua</a:t>
            </a:r>
            <a:r>
              <a:rPr lang="en-US" sz="2400" dirty="0">
                <a:latin typeface="Arial" charset="0"/>
              </a:rPr>
              <a:t> record </a:t>
            </a:r>
            <a:r>
              <a:rPr lang="en-US" sz="2400" dirty="0" err="1">
                <a:latin typeface="Arial" charset="0"/>
              </a:rPr>
              <a:t>pada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sebelah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kiri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457200" indent="-457200">
              <a:defRPr/>
            </a:pPr>
            <a:endParaRPr lang="en-US" sz="2400" dirty="0">
              <a:latin typeface="Arial" charset="0"/>
            </a:endParaRPr>
          </a:p>
          <a:p>
            <a:pPr marL="457200" indent="-457200">
              <a:defRPr/>
            </a:pPr>
            <a:r>
              <a:rPr lang="en-US" sz="2400" dirty="0">
                <a:latin typeface="Arial" charset="0"/>
              </a:rPr>
              <a:t>3. RIGHT JOIN </a:t>
            </a:r>
            <a:r>
              <a:rPr lang="en-US" sz="2400" dirty="0" err="1">
                <a:latin typeface="Arial" charset="0"/>
              </a:rPr>
              <a:t>atau</a:t>
            </a:r>
            <a:r>
              <a:rPr lang="en-US" sz="2400" dirty="0">
                <a:latin typeface="Arial" charset="0"/>
              </a:rPr>
              <a:t> RIGHT OUTER JOIN</a:t>
            </a:r>
          </a:p>
          <a:p>
            <a:pPr marL="457200" indent="-457200" algn="just">
              <a:defRPr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Menggabungkan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dimana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diantara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datanya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bersesuaian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juga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semua</a:t>
            </a:r>
            <a:r>
              <a:rPr lang="en-US" sz="2400" dirty="0">
                <a:latin typeface="Arial" charset="0"/>
              </a:rPr>
              <a:t> record </a:t>
            </a:r>
            <a:r>
              <a:rPr lang="en-US" sz="2400" dirty="0" err="1">
                <a:latin typeface="Arial" charset="0"/>
              </a:rPr>
              <a:t>pada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sebelah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kanan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457200" indent="-457200">
              <a:defRPr/>
            </a:pP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304800" y="990600"/>
            <a:ext cx="8382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/>
              <a:t>SELECT Nilai.NIM, NAMA_MHS, KD_MK, MID</a:t>
            </a:r>
          </a:p>
          <a:p>
            <a:pPr eaLnBrk="1" hangingPunct="1"/>
            <a:r>
              <a:rPr lang="en-US" altLang="en-US" sz="2400"/>
              <a:t>	FROM Nilai INNER JOIN Mahasiswa</a:t>
            </a:r>
          </a:p>
          <a:p>
            <a:pPr eaLnBrk="1" hangingPunct="1"/>
            <a:r>
              <a:rPr lang="en-US" altLang="en-US" sz="2400"/>
              <a:t>	ON Nilai.NIM = Mahasiswa.NIM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Hasil :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276600"/>
          <a:ext cx="60960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NIM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NAMA_MHS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KD_MK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MID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10296832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10296126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31296500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41296525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21196353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50095487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Nurhayati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Astuti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Prananigrum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Quraish</a:t>
                      </a:r>
                    </a:p>
                    <a:p>
                      <a:r>
                        <a:rPr lang="en-US" smtClean="0"/>
                        <a:t>Pipit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304800" y="990600"/>
            <a:ext cx="8382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SELECT Mahasiswa.NIM, NAMA_MHS, KD_MK, MID</a:t>
            </a:r>
          </a:p>
          <a:p>
            <a:pPr eaLnBrk="1" hangingPunct="1"/>
            <a:r>
              <a:rPr lang="en-US" altLang="en-US" sz="2400"/>
              <a:t>	FROM Mahasiswa LEFT OUTER JOIN Nilai</a:t>
            </a:r>
          </a:p>
          <a:p>
            <a:pPr eaLnBrk="1" hangingPunct="1"/>
            <a:r>
              <a:rPr lang="en-US" altLang="en-US" sz="2400"/>
              <a:t>	ON Nilai.NIM = Mahasiswa.NIM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Hasil :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276600"/>
          <a:ext cx="6096000" cy="2657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929">
                <a:tc>
                  <a:txBody>
                    <a:bodyPr/>
                    <a:lstStyle/>
                    <a:p>
                      <a:r>
                        <a:rPr lang="en-US" sz="1800" smtClean="0"/>
                        <a:t>NIM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NAMA_MHS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KD_MK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MID</a:t>
                      </a:r>
                      <a:endParaRPr lang="en-US" sz="1800"/>
                    </a:p>
                  </a:txBody>
                  <a:tcPr marT="45731" marB="45731"/>
                </a:tc>
              </a:tr>
              <a:tr h="228654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10296832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10296126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31296500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41296525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21196353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50095487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10296001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21198002</a:t>
                      </a: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Nurhayati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Astuti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Prananigrum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Quraish</a:t>
                      </a:r>
                    </a:p>
                    <a:p>
                      <a:r>
                        <a:rPr lang="en-US" sz="1800" smtClean="0"/>
                        <a:t>Pipit</a:t>
                      </a:r>
                    </a:p>
                    <a:p>
                      <a:r>
                        <a:rPr lang="en-US" sz="1800" smtClean="0"/>
                        <a:t>Fintri</a:t>
                      </a:r>
                    </a:p>
                    <a:p>
                      <a:r>
                        <a:rPr lang="en-US" sz="1800" smtClean="0"/>
                        <a:t>Julizar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2000"/>
            <a:ext cx="8610600" cy="5181600"/>
          </a:xfrm>
        </p:spPr>
        <p:txBody>
          <a:bodyPr rtlCol="0">
            <a:normAutofit lnSpcReduction="10000"/>
          </a:bodyPr>
          <a:lstStyle/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id-ID" sz="2400" b="1" smtClean="0"/>
              <a:t>BAHASA QUERY KOMERSIAL</a:t>
            </a:r>
            <a:endParaRPr lang="en-US" sz="2400" smtClean="0"/>
          </a:p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id-ID" sz="2400" b="1" smtClean="0"/>
              <a:t>STRUKTUR QUERY LANGUAGE (SQL)</a:t>
            </a:r>
            <a:endParaRPr lang="en-US" sz="2400" smtClean="0"/>
          </a:p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2400" smtClean="0"/>
              <a:t>	</a:t>
            </a:r>
            <a:r>
              <a:rPr lang="en-US" sz="2000" smtClean="0"/>
              <a:t>SQL dipublikasikan oleh E.F. CODD (1970) mengenai model relational. Kemudian pada tahun 1974, D. Chamberlin dan R.F. Boyce mengembangkan bahasa query untuk memanipulasi dan mengekstraksi data dari basisdata relational. </a:t>
            </a:r>
          </a:p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endParaRPr lang="en-US" sz="2400" smtClean="0"/>
          </a:p>
          <a:p>
            <a:pPr marL="609600" indent="-609600" algn="just" fontAlgn="auto">
              <a:spcAft>
                <a:spcPts val="0"/>
              </a:spcAft>
              <a:buFontTx/>
              <a:buNone/>
              <a:defRPr/>
            </a:pPr>
            <a:r>
              <a:rPr lang="en-US" sz="2400" smtClean="0"/>
              <a:t>Sasaran SQL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/>
              <a:t>Menciptakan basis data dan struktur relasi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/>
              <a:t>Melakukan menajemen data tingkat dasaar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/>
              <a:t>Membentuk query sederhana dan kompleks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/>
              <a:t>Melakukan tugas-tugas dengan seminimal mungkin memakai struktur dan sintaks perintah relatif mudah dipelajari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/>
              <a:t>Harus portabel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304800" y="990600"/>
            <a:ext cx="8382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SELECT Mahasiswa.NIM, NAMA_MHS, KD_MK, MID</a:t>
            </a:r>
          </a:p>
          <a:p>
            <a:pPr eaLnBrk="1" hangingPunct="1"/>
            <a:r>
              <a:rPr lang="en-US" altLang="en-US" sz="2400"/>
              <a:t>	FROM Nilai RIGHT OUTER JOIN Mahasiswa</a:t>
            </a:r>
          </a:p>
          <a:p>
            <a:pPr eaLnBrk="1" hangingPunct="1"/>
            <a:r>
              <a:rPr lang="en-US" altLang="en-US" sz="2400"/>
              <a:t>	ON Nilai.NIM = Mahasiswa.NIM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Hasil :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276600"/>
          <a:ext cx="6096000" cy="2657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929">
                <a:tc>
                  <a:txBody>
                    <a:bodyPr/>
                    <a:lstStyle/>
                    <a:p>
                      <a:r>
                        <a:rPr lang="en-US" sz="1800" smtClean="0"/>
                        <a:t>NIM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NAMA_MHS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KD_MK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MID</a:t>
                      </a:r>
                      <a:endParaRPr lang="en-US" sz="1800"/>
                    </a:p>
                  </a:txBody>
                  <a:tcPr marT="45731" marB="45731"/>
                </a:tc>
              </a:tr>
              <a:tr h="228654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10296832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10296126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31296500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41296525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21196353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50095487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10296001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21198002</a:t>
                      </a:r>
                      <a:endParaRPr kumimoji="0" lang="id-ID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Nurhayati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Astuti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Prananigrum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Quraish</a:t>
                      </a:r>
                    </a:p>
                    <a:p>
                      <a:r>
                        <a:rPr lang="en-US" sz="1800" smtClean="0"/>
                        <a:t>Pipit</a:t>
                      </a:r>
                    </a:p>
                    <a:p>
                      <a:r>
                        <a:rPr lang="en-US" sz="1800" smtClean="0"/>
                        <a:t>Fintri</a:t>
                      </a:r>
                    </a:p>
                    <a:p>
                      <a:r>
                        <a:rPr lang="en-US" sz="1800" smtClean="0"/>
                        <a:t>Julizar</a:t>
                      </a:r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KK021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KD132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id-ID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31" marB="45731" horzOverflow="overflow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8382000" cy="54864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d-ID" altLang="en-US" sz="2000" smtClean="0"/>
              <a:t>DATA ACCESS</a:t>
            </a:r>
            <a:endParaRPr lang="en-US" altLang="en-US" sz="2000" smtClean="0"/>
          </a:p>
          <a:p>
            <a:pPr algn="ctr">
              <a:lnSpc>
                <a:spcPct val="80000"/>
              </a:lnSpc>
              <a:buFontTx/>
              <a:buNone/>
            </a:pPr>
            <a:endParaRPr lang="id-ID" alt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smtClean="0"/>
              <a:t>1.	</a:t>
            </a:r>
            <a:r>
              <a:rPr lang="id-ID" altLang="en-US" sz="2000" smtClean="0"/>
              <a:t>GRANT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Sintaks :  	GRANT hak_akses ON  nama_db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	TO  nama_pemakai</a:t>
            </a:r>
            <a:r>
              <a:rPr lang="en-US" altLang="en-US" sz="2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	[IDENTIFIED BY] [PASSWORD] ‘Password’</a:t>
            </a:r>
            <a:endParaRPr lang="id-ID" alt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 </a:t>
            </a:r>
            <a:r>
              <a:rPr lang="en-US" altLang="en-US" sz="2000" smtClean="0"/>
              <a:t>	</a:t>
            </a:r>
            <a:r>
              <a:rPr lang="id-ID" altLang="en-US" sz="2000" smtClean="0"/>
              <a:t>[WITH GRANT OPTION]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	GRANT hak_akses ON  </a:t>
            </a:r>
            <a:r>
              <a:rPr lang="en-US" altLang="en-US" sz="2000" smtClean="0"/>
              <a:t>[nama_db.]</a:t>
            </a:r>
            <a:r>
              <a:rPr lang="id-ID" altLang="en-US" sz="2000" smtClean="0"/>
              <a:t>nama_tabel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	TO  nama_pemakai</a:t>
            </a:r>
            <a:r>
              <a:rPr lang="en-US" altLang="en-US" sz="2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	[IDENTIFIED BY] [PASSWORD] ‘Password’</a:t>
            </a:r>
            <a:endParaRPr lang="id-ID" alt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	[WITH GRANT OPTION]</a:t>
            </a:r>
            <a:r>
              <a:rPr lang="en-US" altLang="en-US" sz="2000" smtClean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id-ID" alt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Contoh 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Berikan hak akses kepada Adi untuk menampikan</a:t>
            </a:r>
            <a:r>
              <a:rPr lang="en-US" altLang="en-US" sz="2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nilai final test</a:t>
            </a:r>
            <a:r>
              <a:rPr lang="en-US" altLang="en-US" sz="2000" smtClean="0"/>
              <a:t> pada tabel Nilai.</a:t>
            </a:r>
            <a:endParaRPr lang="id-ID" altLang="en-US" sz="20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GRANT SELECT (FINAL) ON NILAI TO </a:t>
            </a:r>
            <a:r>
              <a:rPr lang="en-US" altLang="en-US" sz="2000" smtClean="0"/>
              <a:t>ADI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en-US" altLang="en-US" sz="2400" smtClean="0"/>
              <a:t>2.	</a:t>
            </a:r>
            <a:r>
              <a:rPr lang="id-ID" altLang="en-US" sz="2400" smtClean="0"/>
              <a:t>REVOKE 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400" smtClean="0"/>
              <a:t>	Sintaks : </a:t>
            </a:r>
            <a:r>
              <a:rPr lang="en-US" altLang="en-US" sz="2400" smtClean="0"/>
              <a:t> </a:t>
            </a:r>
            <a:r>
              <a:rPr lang="id-ID" altLang="en-US" sz="2400" smtClean="0"/>
              <a:t>REVOKE hak_akses ON nama_db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400" smtClean="0"/>
              <a:t>		FROM nama_pemakai ;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800" smtClean="0"/>
              <a:t>			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800" smtClean="0"/>
              <a:t>	</a:t>
            </a:r>
            <a:r>
              <a:rPr lang="en-US" altLang="en-US" sz="2800" smtClean="0"/>
              <a:t>	</a:t>
            </a:r>
            <a:r>
              <a:rPr lang="id-ID" altLang="en-US" sz="2400" smtClean="0"/>
              <a:t>REVOKE hak_akses ON  nama_tabel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400" smtClean="0"/>
              <a:t>		FROM nama_pemakai ;</a:t>
            </a:r>
            <a:endParaRPr lang="en-US" altLang="en-US" sz="2400" smtClean="0"/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endParaRPr lang="id-ID" altLang="en-US" sz="2400" smtClean="0"/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400" smtClean="0"/>
              <a:t>	Contoh : </a:t>
            </a:r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en-US" altLang="en-US" sz="2400" smtClean="0"/>
              <a:t>	</a:t>
            </a:r>
            <a:r>
              <a:rPr lang="id-ID" altLang="en-US" sz="2400" smtClean="0"/>
              <a:t>Tarik kembali dari Adi  hak akses untuk menampilkan nilai final test</a:t>
            </a:r>
            <a:endParaRPr lang="en-US" altLang="en-US" sz="2400" smtClean="0"/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endParaRPr lang="id-ID" altLang="en-US" sz="2400" smtClean="0"/>
          </a:p>
          <a:p>
            <a:pPr marL="609600" indent="-609600">
              <a:lnSpc>
                <a:spcPct val="80000"/>
              </a:lnSpc>
              <a:buFontTx/>
              <a:buNone/>
              <a:tabLst>
                <a:tab pos="1951038" algn="l"/>
              </a:tabLst>
            </a:pPr>
            <a:r>
              <a:rPr lang="id-ID" altLang="en-US" sz="2400" smtClean="0"/>
              <a:t>	REVOKE SELECT (FINAL) ON NILAI FROM ADI</a:t>
            </a:r>
            <a:r>
              <a:rPr lang="en-US" altLang="en-US" sz="2400" smtClean="0"/>
              <a:t> 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915400" cy="3657600"/>
          </a:xfrm>
        </p:spPr>
        <p:txBody>
          <a:bodyPr/>
          <a:lstStyle/>
          <a:p>
            <a:pPr marL="381000" indent="-381000" algn="ctr">
              <a:lnSpc>
                <a:spcPct val="80000"/>
              </a:lnSpc>
              <a:buFontTx/>
              <a:buNone/>
            </a:pPr>
            <a:r>
              <a:rPr lang="id-ID" altLang="en-US" sz="2200" smtClean="0"/>
              <a:t>DATA INTEGRITY</a:t>
            </a:r>
            <a:endParaRPr lang="en-US" altLang="en-US" sz="2200" smtClean="0"/>
          </a:p>
          <a:p>
            <a:pPr marL="381000" indent="-381000" algn="ctr">
              <a:lnSpc>
                <a:spcPct val="80000"/>
              </a:lnSpc>
              <a:buFontTx/>
              <a:buNone/>
            </a:pPr>
            <a:endParaRPr lang="id-ID" altLang="en-US" sz="22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id-ID" altLang="en-US" sz="2200" smtClean="0"/>
              <a:t>RECOVER TABLE</a:t>
            </a:r>
            <a:endParaRPr lang="en-US" altLang="en-US" sz="22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id-ID" altLang="en-US" sz="22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id-ID" altLang="en-US" sz="2200" smtClean="0"/>
              <a:t>	Sintaks :	RECOVER TABLE nama_tabel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id-ID" altLang="en-US" sz="2200" smtClean="0"/>
              <a:t>	Contoh : 	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altLang="en-US" sz="2200" smtClean="0"/>
              <a:t>	K</a:t>
            </a:r>
            <a:r>
              <a:rPr lang="id-ID" altLang="en-US" sz="2200" smtClean="0"/>
              <a:t>embalikan keadaan data mahasiswa seperti pada saat sebelum terjadi kerusakan</a:t>
            </a:r>
            <a:endParaRPr lang="en-US" altLang="en-US" sz="22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id-ID" altLang="en-US" sz="220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id-ID" altLang="en-US" sz="2200" smtClean="0"/>
              <a:t>			RECOVER TABLE M</a:t>
            </a:r>
            <a:r>
              <a:rPr lang="en-US" altLang="en-US" sz="2200" smtClean="0"/>
              <a:t>A</a:t>
            </a:r>
            <a:r>
              <a:rPr lang="id-ID" altLang="en-US" sz="2200" smtClean="0"/>
              <a:t>H</a:t>
            </a:r>
            <a:r>
              <a:rPr lang="en-US" altLang="en-US" sz="2200" smtClean="0"/>
              <a:t>A</a:t>
            </a:r>
            <a:r>
              <a:rPr lang="id-ID" altLang="en-US" sz="2200" smtClean="0"/>
              <a:t>S</a:t>
            </a:r>
            <a:r>
              <a:rPr lang="en-US" altLang="en-US" sz="2200" smtClean="0"/>
              <a:t>ISWA</a:t>
            </a:r>
            <a:r>
              <a:rPr lang="id-ID" altLang="en-US" sz="2200" smtClean="0"/>
              <a:t> ;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600" dirty="0">
                <a:latin typeface="Arial" charset="0"/>
              </a:rPr>
              <a:t>					</a:t>
            </a:r>
            <a:r>
              <a:rPr lang="id-ID" sz="2600" b="1" dirty="0">
                <a:latin typeface="Arial" charset="0"/>
              </a:rPr>
              <a:t>AUXILIARY</a:t>
            </a:r>
            <a:endParaRPr lang="en-US" sz="2600" b="1" dirty="0">
              <a:latin typeface="Arial" charset="0"/>
            </a:endParaRPr>
          </a:p>
          <a:p>
            <a:pPr algn="ctr">
              <a:defRPr/>
            </a:pPr>
            <a:endParaRPr lang="id-ID" sz="2600" dirty="0">
              <a:latin typeface="Arial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en-US" sz="2600" dirty="0">
                <a:latin typeface="Arial" charset="0"/>
              </a:rPr>
              <a:t>SELECT … INTO OUTFILE ‘filename’</a:t>
            </a:r>
          </a:p>
          <a:p>
            <a:pPr marL="514350" indent="-514350">
              <a:defRPr/>
            </a:pPr>
            <a:r>
              <a:rPr lang="en-US" sz="2600" dirty="0">
                <a:latin typeface="Arial" charset="0"/>
              </a:rPr>
              <a:t>	</a:t>
            </a:r>
            <a:r>
              <a:rPr lang="en-US" sz="2600" dirty="0" err="1">
                <a:latin typeface="Arial" charset="0"/>
              </a:rPr>
              <a:t>Sintaks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ini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digunakan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untuk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mengekspor</a:t>
            </a:r>
            <a:r>
              <a:rPr lang="en-US" sz="2600" dirty="0">
                <a:latin typeface="Arial" charset="0"/>
              </a:rPr>
              <a:t> data </a:t>
            </a:r>
            <a:r>
              <a:rPr lang="en-US" sz="2600" dirty="0" err="1">
                <a:latin typeface="Arial" charset="0"/>
              </a:rPr>
              <a:t>dari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tabel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err="1">
                <a:latin typeface="Arial" charset="0"/>
              </a:rPr>
              <a:t>ke</a:t>
            </a:r>
            <a:r>
              <a:rPr lang="en-US" sz="2600" dirty="0">
                <a:latin typeface="Arial" charset="0"/>
              </a:rPr>
              <a:t> file lain.</a:t>
            </a:r>
            <a:endParaRPr lang="id-ID" sz="2600" dirty="0">
              <a:latin typeface="Arial" charset="0"/>
            </a:endParaRPr>
          </a:p>
          <a:p>
            <a:pPr>
              <a:defRPr/>
            </a:pPr>
            <a:r>
              <a:rPr lang="id-ID" sz="2600" dirty="0">
                <a:latin typeface="Arial" charset="0"/>
              </a:rPr>
              <a:t>	</a:t>
            </a:r>
            <a:r>
              <a:rPr lang="id-ID" sz="2400" dirty="0">
                <a:latin typeface="Arial" charset="0"/>
              </a:rPr>
              <a:t>Sintaks  : 	</a:t>
            </a:r>
            <a:r>
              <a:rPr lang="en-US" sz="2400" dirty="0">
                <a:latin typeface="Arial" charset="0"/>
              </a:rPr>
              <a:t>SELECT … INTO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			OUTFILE ‘</a:t>
            </a:r>
            <a:r>
              <a:rPr lang="en-US" sz="2400" dirty="0" err="1">
                <a:latin typeface="Arial" charset="0"/>
              </a:rPr>
              <a:t>Nama</a:t>
            </a:r>
            <a:r>
              <a:rPr lang="en-US" sz="2400" dirty="0">
                <a:latin typeface="Arial" charset="0"/>
              </a:rPr>
              <a:t> File’</a:t>
            </a:r>
          </a:p>
          <a:p>
            <a:pPr marL="457200" indent="-457200">
              <a:lnSpc>
                <a:spcPct val="80000"/>
              </a:lnSpc>
              <a:tabLst>
                <a:tab pos="1493838" algn="l"/>
              </a:tabLst>
              <a:defRPr/>
            </a:pPr>
            <a:r>
              <a:rPr lang="en-US" sz="2400" dirty="0">
                <a:latin typeface="Arial" charset="0"/>
              </a:rPr>
              <a:t>				[FIELDS | COLUMNS] </a:t>
            </a:r>
          </a:p>
          <a:p>
            <a:pPr marL="457200" indent="-457200">
              <a:lnSpc>
                <a:spcPct val="80000"/>
              </a:lnSpc>
              <a:tabLst>
                <a:tab pos="1493838" algn="l"/>
              </a:tabLst>
              <a:defRPr/>
            </a:pPr>
            <a:r>
              <a:rPr lang="en-US" sz="2400" dirty="0">
                <a:latin typeface="Arial" charset="0"/>
              </a:rPr>
              <a:t>				[TERMINATED BY '</a:t>
            </a:r>
            <a:r>
              <a:rPr lang="en-US" sz="2400" i="1" dirty="0">
                <a:latin typeface="Arial" charset="0"/>
              </a:rPr>
              <a:t>string</a:t>
            </a:r>
            <a:r>
              <a:rPr lang="en-US" sz="2400" dirty="0">
                <a:latin typeface="Arial" charset="0"/>
              </a:rPr>
              <a:t>'] </a:t>
            </a:r>
          </a:p>
          <a:p>
            <a:pPr marL="457200" indent="-457200">
              <a:lnSpc>
                <a:spcPct val="80000"/>
              </a:lnSpc>
              <a:tabLst>
                <a:tab pos="1493838" algn="l"/>
              </a:tabLst>
              <a:defRPr/>
            </a:pPr>
            <a:r>
              <a:rPr lang="en-US" sz="2400" dirty="0">
                <a:latin typeface="Arial" charset="0"/>
              </a:rPr>
              <a:t>		     	[[OPTIONALLY] ENCLOSED BY '</a:t>
            </a:r>
            <a:r>
              <a:rPr lang="en-US" sz="2400" i="1" dirty="0">
                <a:latin typeface="Arial" charset="0"/>
              </a:rPr>
              <a:t>char</a:t>
            </a:r>
            <a:r>
              <a:rPr lang="en-US" sz="2400" dirty="0">
                <a:latin typeface="Arial" charset="0"/>
              </a:rPr>
              <a:t>'] </a:t>
            </a:r>
          </a:p>
          <a:p>
            <a:pPr marL="457200" indent="-457200">
              <a:lnSpc>
                <a:spcPct val="80000"/>
              </a:lnSpc>
              <a:tabLst>
                <a:tab pos="1493838" algn="l"/>
              </a:tabLst>
              <a:defRPr/>
            </a:pPr>
            <a:r>
              <a:rPr lang="en-US" sz="2400" dirty="0">
                <a:latin typeface="Arial" charset="0"/>
              </a:rPr>
              <a:t>				[ESCAPED BY '</a:t>
            </a:r>
            <a:r>
              <a:rPr lang="en-US" sz="2400" i="1" dirty="0">
                <a:latin typeface="Arial" charset="0"/>
              </a:rPr>
              <a:t>char</a:t>
            </a:r>
            <a:r>
              <a:rPr lang="en-US" sz="2400" dirty="0">
                <a:latin typeface="Arial" charset="0"/>
              </a:rPr>
              <a:t>'] ] </a:t>
            </a:r>
          </a:p>
          <a:p>
            <a:pPr>
              <a:defRPr/>
            </a:pPr>
            <a:r>
              <a:rPr lang="id-ID" sz="2400" dirty="0">
                <a:latin typeface="Arial" charset="0"/>
              </a:rPr>
              <a:t>	Contoh :   </a:t>
            </a:r>
          </a:p>
          <a:p>
            <a:pPr algn="just">
              <a:defRPr/>
            </a:pPr>
            <a:r>
              <a:rPr lang="en-US" sz="2400" dirty="0">
                <a:latin typeface="Arial" charset="0"/>
              </a:rPr>
              <a:t>	</a:t>
            </a:r>
            <a:r>
              <a:rPr lang="id-ID" sz="2400" dirty="0">
                <a:latin typeface="Arial" charset="0"/>
              </a:rPr>
              <a:t>Ubah semua data mahasiswa ke bentuk ASCII dan </a:t>
            </a:r>
            <a:r>
              <a:rPr lang="en-US" sz="2400" dirty="0">
                <a:latin typeface="Arial" charset="0"/>
              </a:rPr>
              <a:t>	</a:t>
            </a:r>
            <a:r>
              <a:rPr lang="id-ID" sz="2400" dirty="0">
                <a:latin typeface="Arial" charset="0"/>
              </a:rPr>
              <a:t>disimpan ke file teks di directory/home/adi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dengan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pemisah</a:t>
            </a:r>
            <a:r>
              <a:rPr lang="en-US" sz="2400" dirty="0">
                <a:latin typeface="Arial" charset="0"/>
              </a:rPr>
              <a:t> 	</a:t>
            </a:r>
            <a:r>
              <a:rPr lang="en-US" sz="2400" dirty="0" err="1">
                <a:latin typeface="Arial" charset="0"/>
              </a:rPr>
              <a:t>antar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kolom</a:t>
            </a:r>
            <a:r>
              <a:rPr lang="en-US" sz="2400" dirty="0">
                <a:latin typeface="Arial" charset="0"/>
              </a:rPr>
              <a:t> ‘|’</a:t>
            </a:r>
            <a:endParaRPr lang="id-ID" sz="2400" dirty="0">
              <a:latin typeface="Arial" charset="0"/>
            </a:endParaRPr>
          </a:p>
          <a:p>
            <a:pPr>
              <a:defRPr/>
            </a:pPr>
            <a:r>
              <a:rPr lang="id-ID" sz="2400" dirty="0">
                <a:latin typeface="Arial" charset="0"/>
              </a:rPr>
              <a:t>		</a:t>
            </a:r>
            <a:r>
              <a:rPr lang="en-US" sz="2400" dirty="0">
                <a:latin typeface="Arial" charset="0"/>
              </a:rPr>
              <a:t>SELECT * FROM MAHASISWA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		IN</a:t>
            </a:r>
            <a:r>
              <a:rPr lang="id-ID" sz="2400" dirty="0">
                <a:latin typeface="Arial" charset="0"/>
              </a:rPr>
              <a:t>TO </a:t>
            </a:r>
            <a:r>
              <a:rPr lang="en-US" sz="2400" dirty="0">
                <a:latin typeface="Arial" charset="0"/>
              </a:rPr>
              <a:t>OUTFILE </a:t>
            </a:r>
            <a:r>
              <a:rPr lang="id-ID" sz="2400" dirty="0">
                <a:latin typeface="Arial" charset="0"/>
              </a:rPr>
              <a:t>“/home/adi/teks”</a:t>
            </a:r>
          </a:p>
          <a:p>
            <a:pPr>
              <a:defRPr/>
            </a:pPr>
            <a:r>
              <a:rPr lang="id-ID" sz="2400" dirty="0">
                <a:latin typeface="Arial" charset="0"/>
              </a:rPr>
              <a:t>		</a:t>
            </a:r>
            <a:r>
              <a:rPr lang="en-US" sz="2400" dirty="0">
                <a:latin typeface="Arial" charset="0"/>
              </a:rPr>
              <a:t>FIELDS TERMINATED BY</a:t>
            </a:r>
            <a:r>
              <a:rPr lang="id-ID" sz="2400" dirty="0">
                <a:latin typeface="Arial" charset="0"/>
              </a:rPr>
              <a:t> “ </a:t>
            </a:r>
            <a:r>
              <a:rPr lang="id-ID" sz="2400" dirty="0">
                <a:latin typeface="Arial" charset="0"/>
                <a:sym typeface="Symbol" pitchFamily="18" charset="2"/>
              </a:rPr>
              <a:t></a:t>
            </a:r>
            <a:r>
              <a:rPr lang="id-ID" sz="2400" dirty="0">
                <a:latin typeface="Arial" charset="0"/>
              </a:rPr>
              <a:t>”</a:t>
            </a:r>
            <a:r>
              <a:rPr lang="en-US" sz="2400" dirty="0">
                <a:latin typeface="Arial" charset="0"/>
              </a:rPr>
              <a:t>; 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8686800" cy="5715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300" smtClean="0"/>
              <a:t>2. </a:t>
            </a:r>
            <a:r>
              <a:rPr lang="id-ID" altLang="en-US" sz="2300" smtClean="0"/>
              <a:t>LOAD</a:t>
            </a:r>
            <a:endParaRPr lang="en-US" altLang="en-US" sz="23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300" smtClean="0"/>
              <a:t>    Sintaks query ini digunakan untuk mengimpor data dari file lain ke tabel.</a:t>
            </a:r>
            <a:endParaRPr lang="id-ID" altLang="en-US" sz="23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id-ID" altLang="en-US" sz="2300" smtClean="0"/>
              <a:t>	</a:t>
            </a:r>
            <a:r>
              <a:rPr lang="id-ID" altLang="en-US" sz="2000" smtClean="0"/>
              <a:t>Sintaks : </a:t>
            </a:r>
            <a:r>
              <a:rPr lang="en-US" altLang="en-US" sz="2000" smtClean="0"/>
              <a:t>	</a:t>
            </a:r>
            <a:r>
              <a:rPr lang="id-ID" altLang="en-US" sz="2000" smtClean="0"/>
              <a:t>LOAD </a:t>
            </a:r>
            <a:r>
              <a:rPr lang="en-US" altLang="en-US" sz="2000" smtClean="0"/>
              <a:t>DATA INFILE</a:t>
            </a:r>
            <a:r>
              <a:rPr lang="id-ID" altLang="en-US" sz="2000" smtClean="0"/>
              <a:t> “ nama_path”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id-ID" altLang="en-US" sz="2000" smtClean="0"/>
              <a:t>		</a:t>
            </a:r>
            <a:r>
              <a:rPr lang="en-US" altLang="en-US" sz="2000" smtClean="0"/>
              <a:t>	</a:t>
            </a:r>
            <a:r>
              <a:rPr lang="id-ID" altLang="en-US" sz="2000" smtClean="0"/>
              <a:t>INTO </a:t>
            </a:r>
            <a:r>
              <a:rPr lang="en-US" altLang="en-US" sz="2000" smtClean="0"/>
              <a:t>TABLE </a:t>
            </a:r>
            <a:r>
              <a:rPr lang="id-ID" altLang="en-US" sz="2000" smtClean="0"/>
              <a:t>nama_tabel [ nama_kolom] ;</a:t>
            </a:r>
            <a:endParaRPr lang="en-US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		[FIELDS | COLUMNS] 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		[TERMINATED BY '</a:t>
            </a:r>
            <a:r>
              <a:rPr lang="en-US" altLang="en-US" sz="2000" i="1" smtClean="0"/>
              <a:t>string</a:t>
            </a:r>
            <a:r>
              <a:rPr lang="en-US" altLang="en-US" sz="2000" smtClean="0"/>
              <a:t>'] 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	     [[OPTIONALLY] ENCLOSED BY '</a:t>
            </a:r>
            <a:r>
              <a:rPr lang="en-US" altLang="en-US" sz="2000" i="1" smtClean="0"/>
              <a:t>char</a:t>
            </a:r>
            <a:r>
              <a:rPr lang="en-US" altLang="en-US" sz="2000" smtClean="0"/>
              <a:t>'] 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		[ESCAPED BY '</a:t>
            </a:r>
            <a:r>
              <a:rPr lang="en-US" altLang="en-US" sz="2000" i="1" smtClean="0"/>
              <a:t>char</a:t>
            </a:r>
            <a:r>
              <a:rPr lang="en-US" altLang="en-US" sz="2000" smtClean="0"/>
              <a:t>'] ] </a:t>
            </a:r>
            <a:endParaRPr lang="id-ID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endParaRPr lang="en-US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id-ID" altLang="en-US" sz="2000" smtClean="0"/>
              <a:t>	Contoh : </a:t>
            </a:r>
          </a:p>
          <a:p>
            <a:pPr marL="457200" indent="-457200" algn="just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</a:t>
            </a:r>
            <a:r>
              <a:rPr lang="id-ID" altLang="en-US" sz="2000" smtClean="0"/>
              <a:t>Me</a:t>
            </a:r>
            <a:r>
              <a:rPr lang="en-US" altLang="en-US" sz="2000" smtClean="0"/>
              <a:t>masukkan</a:t>
            </a:r>
            <a:r>
              <a:rPr lang="id-ID" altLang="en-US" sz="2000" smtClean="0"/>
              <a:t> </a:t>
            </a:r>
            <a:r>
              <a:rPr lang="en-US" altLang="en-US" sz="2000" smtClean="0"/>
              <a:t>data-data dari </a:t>
            </a:r>
            <a:r>
              <a:rPr lang="id-ID" altLang="en-US" sz="2000" smtClean="0"/>
              <a:t>file teks </a:t>
            </a:r>
            <a:r>
              <a:rPr lang="en-US" altLang="en-US" sz="2000" smtClean="0"/>
              <a:t>yang berada pada direktori “</a:t>
            </a:r>
            <a:r>
              <a:rPr lang="id-ID" altLang="en-US" sz="2000" smtClean="0"/>
              <a:t>/home/adi</a:t>
            </a:r>
            <a:r>
              <a:rPr lang="en-US" altLang="en-US" sz="2000" smtClean="0"/>
              <a:t>”</a:t>
            </a:r>
            <a:r>
              <a:rPr lang="id-ID" altLang="en-US" sz="2000" smtClean="0"/>
              <a:t> ke</a:t>
            </a:r>
            <a:r>
              <a:rPr lang="en-US" altLang="en-US" sz="2000" smtClean="0"/>
              <a:t> dalam</a:t>
            </a:r>
            <a:r>
              <a:rPr lang="id-ID" altLang="en-US" sz="2000" smtClean="0"/>
              <a:t> tabel MHS_2</a:t>
            </a:r>
            <a:r>
              <a:rPr lang="en-US" altLang="en-US" sz="2000" smtClean="0"/>
              <a:t>. Dimana pemisah antara kolom dalam file teks adalah tab (\t) </a:t>
            </a:r>
            <a:r>
              <a:rPr lang="id-ID" altLang="en-US" sz="2000" smtClean="0"/>
              <a:t>:</a:t>
            </a:r>
            <a:endParaRPr lang="en-US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endParaRPr lang="id-ID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id-ID" altLang="en-US" sz="2000" smtClean="0"/>
              <a:t>		LOAD FROM “/home/adi/teks”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id-ID" altLang="en-US" sz="2000" smtClean="0"/>
              <a:t>		INTO MHS_2 </a:t>
            </a:r>
            <a:endParaRPr lang="en-US" altLang="en-US" sz="2000" smtClean="0"/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r>
              <a:rPr lang="en-US" altLang="en-US" sz="2000" smtClean="0"/>
              <a:t>		FILELDS TERMINATED BY ‘\t’;</a:t>
            </a:r>
          </a:p>
          <a:p>
            <a:pPr marL="457200" indent="-457200">
              <a:lnSpc>
                <a:spcPct val="80000"/>
              </a:lnSpc>
              <a:buFontTx/>
              <a:buNone/>
              <a:tabLst>
                <a:tab pos="1493838" algn="l"/>
              </a:tabLst>
            </a:pPr>
            <a:endParaRPr lang="id-ID" altLang="en-US" sz="230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2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2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22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2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228600" y="1143000"/>
            <a:ext cx="8458200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93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/>
              <a:t>3. </a:t>
            </a:r>
            <a:r>
              <a:rPr lang="id-ID" altLang="en-US" sz="2400"/>
              <a:t>RENAME</a:t>
            </a:r>
            <a:r>
              <a:rPr lang="en-US" altLang="en-US" sz="2400"/>
              <a:t>  TABLE</a:t>
            </a:r>
            <a:endParaRPr lang="id-ID" altLang="en-US" sz="2400"/>
          </a:p>
          <a:p>
            <a:pPr eaLnBrk="1" hangingPunct="1">
              <a:lnSpc>
                <a:spcPct val="80000"/>
              </a:lnSpc>
            </a:pPr>
            <a:r>
              <a:rPr lang="id-ID" altLang="en-US" sz="2400"/>
              <a:t>	Sintaks : </a:t>
            </a:r>
            <a:r>
              <a:rPr lang="en-US" altLang="en-US" sz="2400"/>
              <a:t>	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		</a:t>
            </a:r>
            <a:r>
              <a:rPr lang="id-ID" altLang="en-US" sz="2400"/>
              <a:t>RENAME </a:t>
            </a:r>
            <a:r>
              <a:rPr lang="en-US" altLang="en-US" sz="2400"/>
              <a:t>TABLE  OldnamaTabel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		TO NewNamaTabel</a:t>
            </a:r>
            <a:endParaRPr lang="id-ID" altLang="en-US" sz="2400"/>
          </a:p>
          <a:p>
            <a:pPr eaLnBrk="1" hangingPunct="1">
              <a:lnSpc>
                <a:spcPct val="80000"/>
              </a:lnSpc>
            </a:pPr>
            <a:r>
              <a:rPr lang="id-ID" altLang="en-US" sz="2400"/>
              <a:t>	</a:t>
            </a: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	</a:t>
            </a:r>
            <a:r>
              <a:rPr lang="id-ID" altLang="en-US" sz="2400"/>
              <a:t>Contoh :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	</a:t>
            </a:r>
            <a:r>
              <a:rPr lang="id-ID" altLang="en-US" sz="2400"/>
              <a:t>	RENAME </a:t>
            </a:r>
            <a:r>
              <a:rPr lang="en-US" altLang="en-US" sz="2400"/>
              <a:t>TABLE</a:t>
            </a:r>
            <a:r>
              <a:rPr lang="id-ID" altLang="en-US" sz="2400"/>
              <a:t> M</a:t>
            </a:r>
            <a:r>
              <a:rPr lang="en-US" altLang="en-US" sz="2400"/>
              <a:t>A</a:t>
            </a:r>
            <a:r>
              <a:rPr lang="id-ID" altLang="en-US" sz="2400"/>
              <a:t>H</a:t>
            </a:r>
            <a:r>
              <a:rPr lang="en-US" altLang="en-US" sz="2400"/>
              <a:t>A</a:t>
            </a:r>
            <a:r>
              <a:rPr lang="id-ID" altLang="en-US" sz="2400"/>
              <a:t>S</a:t>
            </a:r>
            <a:r>
              <a:rPr lang="en-US" altLang="en-US" sz="2400"/>
              <a:t>ISWA</a:t>
            </a:r>
            <a:r>
              <a:rPr lang="id-ID" altLang="en-US" sz="2400"/>
              <a:t> </a:t>
            </a: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		</a:t>
            </a:r>
            <a:r>
              <a:rPr lang="id-ID" altLang="en-US" sz="2400"/>
              <a:t>TO </a:t>
            </a:r>
            <a:r>
              <a:rPr lang="en-US" altLang="en-US" sz="2400"/>
              <a:t>MHS</a:t>
            </a:r>
            <a:r>
              <a:rPr lang="id-ID" altLang="en-US" sz="2400"/>
              <a:t> </a:t>
            </a:r>
            <a:endParaRPr lang="en-US" altLang="en-US" sz="2400"/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191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600" b="1" smtClean="0"/>
              <a:t>MENGGUNAKAN FUNGSI AGGREGATE 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smtClean="0"/>
              <a:t>COUNT digunakan untuk menghitung jumlah.</a:t>
            </a:r>
          </a:p>
          <a:p>
            <a:pPr marL="609600" indent="-609600" algn="just">
              <a:buFontTx/>
              <a:buNone/>
            </a:pPr>
            <a:r>
              <a:rPr lang="en-US" altLang="en-US" sz="2000" smtClean="0"/>
              <a:t>	Menghitung jumlah record mahasiswa dari tabel MAHASISWA</a:t>
            </a:r>
          </a:p>
          <a:p>
            <a:pPr marL="609600" indent="-609600">
              <a:buFontTx/>
              <a:buNone/>
            </a:pPr>
            <a:r>
              <a:rPr lang="en-US" altLang="en-US" sz="2000" smtClean="0"/>
              <a:t>	SELECT COUNT(*) FROM MAHASISWA</a:t>
            </a:r>
          </a:p>
          <a:p>
            <a:pPr marL="609600" indent="-609600">
              <a:buFontTx/>
              <a:buNone/>
            </a:pPr>
            <a:endParaRPr lang="en-US" altLang="en-US" sz="2000" smtClean="0"/>
          </a:p>
          <a:p>
            <a:pPr marL="609600" indent="-609600" algn="just">
              <a:buFontTx/>
              <a:buAutoNum type="arabicPeriod" startAt="2"/>
            </a:pPr>
            <a:r>
              <a:rPr lang="en-US" altLang="en-US" sz="2000" smtClean="0"/>
              <a:t>SUM digunakan untuk menghitung total dari kolom yang mempunyai tipe data numerik.</a:t>
            </a:r>
          </a:p>
          <a:p>
            <a:pPr marL="609600" indent="-609600">
              <a:buFontTx/>
              <a:buNone/>
            </a:pPr>
            <a:r>
              <a:rPr lang="en-US" altLang="en-US" sz="2000" smtClean="0"/>
              <a:t>	SELECT  SUM(SKS)  AS ‘TOTAL SKS’ FROM  MATAKULIAH</a:t>
            </a:r>
          </a:p>
          <a:p>
            <a:pPr marL="609600" indent="-609600">
              <a:buFontTx/>
              <a:buAutoNum type="arabicPeriod" startAt="2"/>
            </a:pPr>
            <a:endParaRPr lang="en-US" altLang="en-US" sz="20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86868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09600" indent="-609600" algn="just">
              <a:defRPr/>
            </a:pPr>
            <a:r>
              <a:rPr lang="en-US" sz="2400" dirty="0">
                <a:latin typeface="Arial" charset="0"/>
              </a:rPr>
              <a:t>3. 	AVG </a:t>
            </a:r>
            <a:r>
              <a:rPr lang="en-US" sz="2400" dirty="0" err="1">
                <a:latin typeface="Arial" charset="0"/>
              </a:rPr>
              <a:t>digunakan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untuk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menghitung</a:t>
            </a:r>
            <a:r>
              <a:rPr lang="en-US" sz="2400" dirty="0">
                <a:latin typeface="Arial" charset="0"/>
              </a:rPr>
              <a:t> rata-rata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data-data </a:t>
            </a:r>
            <a:r>
              <a:rPr lang="en-US" sz="2400" dirty="0" err="1">
                <a:latin typeface="Arial" charset="0"/>
              </a:rPr>
              <a:t>dalam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sebuah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kolom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609600" indent="-609600">
              <a:defRPr/>
            </a:pPr>
            <a:r>
              <a:rPr lang="en-US" sz="2400" dirty="0">
                <a:latin typeface="Arial" charset="0"/>
              </a:rPr>
              <a:t>	SELECT  AVG(FINAL)  AS  ‘FINAL’  FROM  </a:t>
            </a:r>
            <a:r>
              <a:rPr lang="en-US" sz="2400" dirty="0" err="1">
                <a:latin typeface="Arial" charset="0"/>
              </a:rPr>
              <a:t>Nilai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        </a:t>
            </a:r>
          </a:p>
          <a:p>
            <a:pPr marL="463550" indent="-463550" algn="just">
              <a:defRPr/>
            </a:pPr>
            <a:r>
              <a:rPr lang="en-US" sz="2400" dirty="0">
                <a:latin typeface="Arial" charset="0"/>
              </a:rPr>
              <a:t>4. MIN </a:t>
            </a:r>
            <a:r>
              <a:rPr lang="en-US" sz="2400" dirty="0" err="1">
                <a:latin typeface="Arial" charset="0"/>
              </a:rPr>
              <a:t>digunakan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untuk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menghitung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nilai</a:t>
            </a:r>
            <a:r>
              <a:rPr lang="en-US" sz="2400" dirty="0">
                <a:latin typeface="Arial" charset="0"/>
              </a:rPr>
              <a:t> minimal </a:t>
            </a:r>
            <a:r>
              <a:rPr lang="en-US" sz="2400" dirty="0" err="1">
                <a:latin typeface="Arial" charset="0"/>
              </a:rPr>
              <a:t>dalam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sebuah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kolom</a:t>
            </a:r>
            <a:r>
              <a:rPr lang="en-US" sz="2400" dirty="0">
                <a:latin typeface="Arial" charset="0"/>
              </a:rPr>
              <a:t>.</a:t>
            </a:r>
          </a:p>
          <a:p>
            <a:pPr>
              <a:defRPr/>
            </a:pPr>
            <a:r>
              <a:rPr lang="en-US" sz="2400" dirty="0">
                <a:latin typeface="Arial" charset="0"/>
              </a:rPr>
              <a:t>	SELECT MIN(FINAL) FROM </a:t>
            </a:r>
            <a:r>
              <a:rPr lang="en-US" sz="2400" dirty="0" err="1">
                <a:latin typeface="Arial" charset="0"/>
              </a:rPr>
              <a:t>Nilai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341313" indent="-341313" algn="just">
              <a:defRPr/>
            </a:pPr>
            <a:r>
              <a:rPr lang="en-US" sz="2400" dirty="0">
                <a:latin typeface="Arial" charset="0"/>
              </a:rPr>
              <a:t>5. MAX </a:t>
            </a:r>
            <a:r>
              <a:rPr lang="en-US" sz="2400" dirty="0" err="1">
                <a:latin typeface="Arial" charset="0"/>
              </a:rPr>
              <a:t>diguankan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untuk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menghitung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nilai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maksismum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dalam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sebuah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kolom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	SELECT MAX(MID) FROM </a:t>
            </a:r>
            <a:r>
              <a:rPr lang="en-US" sz="2400" dirty="0" err="1">
                <a:latin typeface="Arial" charset="0"/>
              </a:rPr>
              <a:t>Nilai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54075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600" b="1" smtClean="0"/>
              <a:t>SUBQUERY 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altLang="en-US" sz="2000" smtClean="0"/>
              <a:t>	Adalah subselect yang dapat digunakan di klausa WHERE dan HAVING dipernyataan select luar untuk menghasilkan tabel akhir.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sz="2000" smtClean="0"/>
              <a:t>Aturan-aturan untuk membuat subquery, yaitu :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/>
              <a:t>Klausa Order By tidak boleh digunakan di subquery, Order By hanya dapat digunakan di pernyataan Select luar.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/>
              <a:t>Klausa subquery Select harus berisi satu nama kolom tunggal atau ekspresi kecuali untuk subquery-subquery menggunakan kata kunci EXIST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/>
              <a:t>Secara default nama kolom di subquery mengacu ke nama tabel di klausa FROm dari subquery tersebut.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/>
              <a:t>Saat subquery adalah salah satu dua operan dilibatkan di pembandingan, subquery harus muncul disisi kanan pembandingan</a:t>
            </a:r>
            <a:endParaRPr lang="id-ID" altLang="en-US" sz="20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1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1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31875"/>
            <a:ext cx="8229600" cy="5368925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US" altLang="en-US" sz="2600" b="1" smtClean="0"/>
              <a:t>Jenis SQL :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000" smtClean="0"/>
              <a:t>Interactive SQL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000" smtClean="0"/>
              <a:t>Static SQL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000" smtClean="0"/>
              <a:t>Dynamic SQL</a:t>
            </a:r>
          </a:p>
          <a:p>
            <a:pPr marL="609600" indent="-609600" algn="just">
              <a:buFontTx/>
              <a:buAutoNum type="arabicPeriod"/>
            </a:pPr>
            <a:endParaRPr lang="en-US" altLang="en-US" sz="2000" smtClean="0"/>
          </a:p>
          <a:p>
            <a:pPr marL="609600" indent="-609600" algn="just">
              <a:buFontTx/>
              <a:buNone/>
            </a:pPr>
            <a:r>
              <a:rPr lang="en-US" altLang="en-US" sz="2400" b="1" smtClean="0"/>
              <a:t>Subdivisi SQL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en-US" sz="2000" smtClean="0"/>
              <a:t>DDL (</a:t>
            </a:r>
            <a:r>
              <a:rPr lang="en-US" altLang="en-US" sz="2000" i="1" smtClean="0"/>
              <a:t>Data Definition Language</a:t>
            </a:r>
            <a:r>
              <a:rPr lang="en-US" altLang="en-US" sz="2000" smtClean="0"/>
              <a:t>)</a:t>
            </a:r>
          </a:p>
          <a:p>
            <a:pPr marL="609600" indent="-609600" algn="just">
              <a:buFontTx/>
              <a:buNone/>
            </a:pPr>
            <a:r>
              <a:rPr lang="en-US" altLang="en-US" sz="2000" smtClean="0"/>
              <a:t>	Query-query ini digunakan untuk mendefinisikan struktur atau skema basis data</a:t>
            </a:r>
          </a:p>
          <a:p>
            <a:pPr marL="609600" indent="-609600" algn="just">
              <a:buFontTx/>
              <a:buAutoNum type="arabicPeriod" startAt="2"/>
            </a:pPr>
            <a:r>
              <a:rPr lang="en-US" altLang="en-US" sz="2000" smtClean="0"/>
              <a:t>DML (</a:t>
            </a:r>
            <a:r>
              <a:rPr lang="en-US" altLang="en-US" sz="2000" i="1" smtClean="0"/>
              <a:t>Data Manipulation Language</a:t>
            </a:r>
            <a:r>
              <a:rPr lang="en-US" altLang="en-US" sz="2000" smtClean="0"/>
              <a:t>)</a:t>
            </a:r>
          </a:p>
          <a:p>
            <a:pPr marL="609600" indent="-609600" algn="just">
              <a:buFontTx/>
              <a:buNone/>
            </a:pPr>
            <a:r>
              <a:rPr lang="en-US" altLang="en-US" sz="2000" smtClean="0"/>
              <a:t>	Query-query ini digunakan untuk manajemen data dalam basis data</a:t>
            </a:r>
          </a:p>
          <a:p>
            <a:pPr marL="609600" indent="-609600" algn="just">
              <a:buFontTx/>
              <a:buAutoNum type="arabicPeriod" startAt="3"/>
            </a:pPr>
            <a:r>
              <a:rPr lang="en-US" altLang="en-US" sz="2000" smtClean="0"/>
              <a:t>DCL ( </a:t>
            </a:r>
            <a:r>
              <a:rPr lang="en-US" altLang="en-US" sz="2000" i="1" smtClean="0"/>
              <a:t>Data Control Language</a:t>
            </a:r>
            <a:r>
              <a:rPr lang="en-US" altLang="en-US" sz="2000" smtClean="0"/>
              <a:t>)</a:t>
            </a:r>
          </a:p>
          <a:p>
            <a:pPr marL="609600" indent="-609600" algn="just">
              <a:buFontTx/>
              <a:buNone/>
            </a:pPr>
            <a:r>
              <a:rPr lang="en-US" altLang="en-US" sz="2000" smtClean="0"/>
              <a:t>	Query-query ini berhubungan dengan pengaturan hak akses dan wewenang.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11225"/>
            <a:ext cx="8540750" cy="43465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600" b="1" smtClean="0"/>
              <a:t>Penggunanaan ANY dan ALL</a:t>
            </a:r>
            <a:endParaRPr lang="id-ID" altLang="en-US" sz="2600" smtClean="0"/>
          </a:p>
          <a:p>
            <a:pPr marL="609600" indent="-609600" algn="just">
              <a:buFont typeface="Wingdings" panose="05000000000000000000" pitchFamily="2" charset="2"/>
              <a:buNone/>
            </a:pPr>
            <a:r>
              <a:rPr lang="en-US" altLang="en-US" sz="2400" smtClean="0"/>
              <a:t>Jika subquery diawali kata kunci ALL, syarat hanya akan bernilai TRUE jika dipenuhi semua nilai yang dihasilkan subquery itu.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marL="609600" indent="-609600" algn="just">
              <a:buFont typeface="Wingdings" panose="05000000000000000000" pitchFamily="2" charset="2"/>
              <a:buNone/>
            </a:pPr>
            <a:r>
              <a:rPr lang="en-US" altLang="en-US" sz="2400" smtClean="0"/>
              <a:t>Jika subquery diawali kata kunci ANY, syaratnya akan bernilai TRUE jika dipenuhi sedikitnya satu nilai yang dihasilkan subquery tersebut.</a:t>
            </a:r>
            <a:endParaRPr lang="id-ID" altLang="en-US" sz="2400" smtClean="0"/>
          </a:p>
          <a:p>
            <a:pPr marL="609600" indent="-609600"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540750" cy="4343400"/>
          </a:xfrm>
        </p:spPr>
        <p:txBody>
          <a:bodyPr rtlCol="0">
            <a:normAutofit/>
          </a:bodyPr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600" b="1" dirty="0" err="1" smtClean="0"/>
              <a:t>Penggunanaan</a:t>
            </a:r>
            <a:r>
              <a:rPr lang="en-US" sz="2600" b="1" dirty="0" smtClean="0"/>
              <a:t> EXIST DAN NOT EXIST</a:t>
            </a:r>
            <a:endParaRPr lang="id-ID" sz="2600" dirty="0" smtClean="0"/>
          </a:p>
          <a:p>
            <a:pPr marL="463550" indent="-463550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EXIST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mengirim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TRUE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sedikitnya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dikirim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subquery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EXIST </a:t>
            </a:r>
            <a:r>
              <a:rPr lang="en-US" sz="2400" dirty="0" err="1" smtClean="0"/>
              <a:t>mengirim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FALSE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subquery</a:t>
            </a:r>
            <a:r>
              <a:rPr lang="en-US" sz="2400" dirty="0" smtClean="0"/>
              <a:t> </a:t>
            </a:r>
            <a:r>
              <a:rPr lang="en-US" sz="2400" dirty="0" err="1" smtClean="0"/>
              <a:t>mengirim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kosong</a:t>
            </a:r>
            <a:r>
              <a:rPr lang="en-US" sz="2400" dirty="0" smtClean="0"/>
              <a:t>.</a:t>
            </a:r>
          </a:p>
          <a:p>
            <a:pPr marL="609600" indent="-6096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err="1" smtClean="0"/>
              <a:t>Untuk</a:t>
            </a:r>
            <a:r>
              <a:rPr lang="en-US" sz="2400" dirty="0" smtClean="0"/>
              <a:t> NOT EXIST </a:t>
            </a:r>
            <a:r>
              <a:rPr lang="en-US" sz="2400" dirty="0" err="1" smtClean="0"/>
              <a:t>kebalikan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EXIST.</a:t>
            </a:r>
          </a:p>
          <a:p>
            <a:pPr marL="609600" indent="-60960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09600" indent="-60960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(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subquery</a:t>
            </a:r>
            <a:r>
              <a:rPr lang="en-US" sz="2400" dirty="0" smtClean="0"/>
              <a:t>)</a:t>
            </a:r>
            <a:endParaRPr lang="id-ID" sz="2400" dirty="0" smtClean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304800" y="990600"/>
            <a:ext cx="85344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CONTOH SUBQUERY :</a:t>
            </a:r>
          </a:p>
          <a:p>
            <a:pPr marL="463550" indent="-463550" algn="just">
              <a:defRPr/>
            </a:pPr>
            <a:r>
              <a:rPr lang="en-US" sz="2400" dirty="0">
                <a:latin typeface="Arial" charset="0"/>
              </a:rPr>
              <a:t>1. </a:t>
            </a:r>
            <a:r>
              <a:rPr lang="en-US" sz="2400" dirty="0" err="1">
                <a:latin typeface="Arial" charset="0"/>
              </a:rPr>
              <a:t>Coba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ambil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nilai</a:t>
            </a:r>
            <a:r>
              <a:rPr lang="en-US" sz="2400" dirty="0">
                <a:latin typeface="Arial" charset="0"/>
              </a:rPr>
              <a:t> mid </a:t>
            </a:r>
            <a:r>
              <a:rPr lang="en-US" sz="2400" dirty="0" err="1">
                <a:latin typeface="Arial" charset="0"/>
              </a:rPr>
              <a:t>dan</a:t>
            </a:r>
            <a:r>
              <a:rPr lang="en-US" sz="2400" dirty="0">
                <a:latin typeface="Arial" charset="0"/>
              </a:rPr>
              <a:t> final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mahasiswa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bernama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Astuti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231775" indent="-231775" algn="just">
              <a:defRPr/>
            </a:pPr>
            <a:r>
              <a:rPr lang="en-US" sz="2400" dirty="0">
                <a:latin typeface="Arial" charset="0"/>
              </a:rPr>
              <a:t>  SELECT MID, FINAL FROM NILAI WHERE NIM=( SELECT NIM FROM MAHASISWA WHERE NAMA_MHS=‘</a:t>
            </a:r>
            <a:r>
              <a:rPr lang="en-US" sz="2400" dirty="0" err="1">
                <a:latin typeface="Arial" charset="0"/>
              </a:rPr>
              <a:t>Astuti</a:t>
            </a:r>
            <a:r>
              <a:rPr lang="en-US" sz="2400" dirty="0">
                <a:latin typeface="Arial" charset="0"/>
              </a:rPr>
              <a:t>’)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 marL="287338" indent="-287338">
              <a:defRPr/>
            </a:pPr>
            <a:r>
              <a:rPr lang="en-US" sz="2400" dirty="0">
                <a:latin typeface="Arial" charset="0"/>
              </a:rPr>
              <a:t>2. </a:t>
            </a:r>
            <a:r>
              <a:rPr lang="en-US" sz="2400" dirty="0" err="1">
                <a:latin typeface="Arial" charset="0"/>
              </a:rPr>
              <a:t>Ambil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nilai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kode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matakuliah</a:t>
            </a:r>
            <a:r>
              <a:rPr lang="en-US" sz="2400" dirty="0">
                <a:latin typeface="Arial" charset="0"/>
              </a:rPr>
              <a:t>, mid </a:t>
            </a:r>
            <a:r>
              <a:rPr lang="en-US" sz="2400" dirty="0" err="1">
                <a:latin typeface="Arial" charset="0"/>
              </a:rPr>
              <a:t>dan</a:t>
            </a:r>
            <a:r>
              <a:rPr lang="en-US" sz="2400" dirty="0">
                <a:latin typeface="Arial" charset="0"/>
              </a:rPr>
              <a:t> final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mahasiswa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tinggal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jakarta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287338" indent="-287338" algn="just">
              <a:defRPr/>
            </a:pPr>
            <a:r>
              <a:rPr lang="en-US" sz="2400">
                <a:latin typeface="Arial" charset="0"/>
              </a:rPr>
              <a:t>	SELECT </a:t>
            </a:r>
            <a:r>
              <a:rPr lang="en-US" sz="2400" dirty="0">
                <a:latin typeface="Arial" charset="0"/>
              </a:rPr>
              <a:t>KD_MK, MID, FINAL FROM NILAI WHERE </a:t>
            </a:r>
            <a:r>
              <a:rPr lang="en-US" sz="2400">
                <a:latin typeface="Arial" charset="0"/>
              </a:rPr>
              <a:t>NIM IN(SELECT </a:t>
            </a:r>
            <a:r>
              <a:rPr lang="en-US" sz="2400" dirty="0">
                <a:latin typeface="Arial" charset="0"/>
              </a:rPr>
              <a:t>NIM FROM MAHASISWA WHERE ALAMAT_MHS = ‘Jakarta’)</a:t>
            </a:r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04800" y="990600"/>
            <a:ext cx="8534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</a:rPr>
              <a:t>3. </a:t>
            </a:r>
            <a:r>
              <a:rPr lang="en-US" sz="2400" dirty="0" err="1">
                <a:latin typeface="Arial" charset="0"/>
              </a:rPr>
              <a:t>Ambil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nama-nama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mahasiswa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mengikuti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ujian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177800" indent="-177800" algn="just">
              <a:defRPr/>
            </a:pPr>
            <a:r>
              <a:rPr lang="en-US" sz="2400" dirty="0">
                <a:latin typeface="Arial" charset="0"/>
              </a:rPr>
              <a:t>  SELECT NAMA FROM MAHASISWA  WHERE EXISTS (SELECT NIM FROM NILAI WHERE NILAI.NIM= MAHASISWA.NIM)  </a:t>
            </a:r>
          </a:p>
          <a:p>
            <a:pPr>
              <a:defRPr/>
            </a:pP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dirty="0">
                <a:latin typeface="Arial" charset="0"/>
              </a:rPr>
              <a:t>4. </a:t>
            </a:r>
            <a:r>
              <a:rPr lang="en-US" sz="2400" dirty="0" err="1">
                <a:latin typeface="Arial" charset="0"/>
              </a:rPr>
              <a:t>Ambil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nama-nama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mahasiswa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tidak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mengikuti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ujian</a:t>
            </a:r>
            <a:r>
              <a:rPr lang="en-US" sz="2400" dirty="0">
                <a:latin typeface="Arial" charset="0"/>
              </a:rPr>
              <a:t>.</a:t>
            </a:r>
          </a:p>
          <a:p>
            <a:pPr marL="177800" indent="-123825" algn="just">
              <a:defRPr/>
            </a:pPr>
            <a:r>
              <a:rPr lang="en-US" sz="2400" dirty="0">
                <a:latin typeface="Arial" charset="0"/>
              </a:rPr>
              <a:t>  SELECT NAMA FROM MAHASISWA WHERE NOT EXISTS (SELECT NIM FROM NILAI WHERE NILAI.NIM= MAHASISWA.NIM)  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540750" cy="5184775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en-US" sz="2600" b="1" smtClean="0"/>
          </a:p>
          <a:p>
            <a:pPr marL="0" indent="0" algn="just">
              <a:buFontTx/>
              <a:buNone/>
            </a:pPr>
            <a:r>
              <a:rPr lang="en-US" altLang="en-US" sz="2600" b="1" smtClean="0"/>
              <a:t>Aplikasi yang digunakan sebagai contoh adalah phptriad-mysql front</a:t>
            </a:r>
          </a:p>
          <a:p>
            <a:pPr marL="0" indent="0">
              <a:buFontTx/>
              <a:buNone/>
            </a:pPr>
            <a:endParaRPr lang="en-US" altLang="en-US" sz="2600" b="1" smtClean="0"/>
          </a:p>
          <a:p>
            <a:pPr marL="0" indent="0">
              <a:buFontTx/>
              <a:buNone/>
            </a:pPr>
            <a:r>
              <a:rPr lang="en-US" altLang="en-US" sz="2600" smtClean="0"/>
              <a:t>Dari Address ketik : http://localhost/phpmyadmin</a:t>
            </a:r>
          </a:p>
          <a:p>
            <a:pPr marL="0" indent="0">
              <a:buFontTx/>
              <a:buNone/>
            </a:pPr>
            <a:endParaRPr lang="en-US" altLang="en-US" sz="2600" smtClean="0"/>
          </a:p>
          <a:p>
            <a:pPr marL="0" indent="0">
              <a:buFontTx/>
              <a:buNone/>
            </a:pPr>
            <a:r>
              <a:rPr lang="en-US" altLang="en-US" sz="2600" smtClean="0"/>
              <a:t>Tampilan password ketik  </a:t>
            </a:r>
            <a:r>
              <a:rPr lang="en-US" altLang="en-US" sz="2600" b="1" smtClean="0"/>
              <a:t>root</a:t>
            </a:r>
            <a:r>
              <a:rPr lang="en-US" altLang="en-US" sz="2600" smtClean="0"/>
              <a:t> dan untuk password ketik </a:t>
            </a:r>
            <a:r>
              <a:rPr lang="en-US" altLang="en-US" sz="2600" b="1" smtClean="0"/>
              <a:t>password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5334000" y="381000"/>
            <a:ext cx="350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Latihan Soal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Sistem Basis Data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400" smtClean="0"/>
              <a:t>1.	Dibawah ini terdapat perintah dalam DDL (Data Definition Language), Kecuali….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a. Create	              d. Drop	                           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b. Alter Table	              e. Create View	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c. Insert </a:t>
            </a:r>
          </a:p>
          <a:p>
            <a:pPr marL="609600" indent="-609600">
              <a:buFontTx/>
              <a:buNone/>
            </a:pPr>
            <a:endParaRPr lang="en-US" altLang="en-US" sz="2400" smtClean="0"/>
          </a:p>
          <a:p>
            <a:pPr marL="609600" indent="-609600">
              <a:buFontTx/>
              <a:buNone/>
            </a:pPr>
            <a:r>
              <a:rPr lang="en-US" altLang="en-US" sz="2400" smtClean="0"/>
              <a:t>2. 	Perintah dalam DDL untuk menghapus suatu tabel yang telah terbentuk, adalah…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a. Drop Index Table	d. Drop Table Index 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b. Drop Index		e. Delete from table</a:t>
            </a:r>
          </a:p>
          <a:p>
            <a:pPr marL="609600" indent="-609600">
              <a:buFontTx/>
              <a:buNone/>
            </a:pPr>
            <a:r>
              <a:rPr lang="en-US" altLang="en-US" sz="2400" smtClean="0"/>
              <a:t>	c. Drop Table</a:t>
            </a:r>
          </a:p>
        </p:txBody>
      </p:sp>
    </p:spTree>
  </p:cSld>
  <p:clrMapOvr>
    <a:masterClrMapping/>
  </p:clrMapOvr>
  <p:transition advTm="60000">
    <p:split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334000" y="381000"/>
            <a:ext cx="350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Latihan Soal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Sistem Basis Data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2. 	Perintah dalam DDL untuk menghapus suatu tabel yang telah terbentuk, adalah…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a. Drop Index Table	d. Drop Table Index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b. Drop Index		e. Delete from table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c. Drop Table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3. Perintah dalam DDL untuk menghapus suatu tabel index yang telah terbentuk, adalah ….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	a. Drop Table			d. Drop Table Index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	b. Drop Index			e. Create Index on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c. Drop Index on TableName</a:t>
            </a:r>
          </a:p>
        </p:txBody>
      </p:sp>
    </p:spTree>
  </p:cSld>
  <p:clrMapOvr>
    <a:masterClrMapping/>
  </p:clrMapOvr>
  <p:transition advTm="60000">
    <p:split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5334000" y="381000"/>
            <a:ext cx="350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Latihan Soal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Sistem Basis Data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3. Perintah dalam DDL untuk menghapus suatu tabel index yang telah terbentuk, adalah ….</a:t>
            </a:r>
          </a:p>
          <a:p>
            <a:pPr>
              <a:buFontTx/>
              <a:buNone/>
            </a:pPr>
            <a:r>
              <a:rPr lang="en-US" altLang="en-US" sz="2000" smtClean="0"/>
              <a:t>    	a. Drop Table			d. Drop Table Index</a:t>
            </a:r>
          </a:p>
          <a:p>
            <a:pPr>
              <a:buFontTx/>
              <a:buNone/>
            </a:pPr>
            <a:r>
              <a:rPr lang="en-US" altLang="en-US" sz="2000" smtClean="0"/>
              <a:t>    	b. Drop Index			e. Create Index on</a:t>
            </a:r>
          </a:p>
          <a:p>
            <a:pPr>
              <a:buFontTx/>
              <a:buNone/>
            </a:pPr>
            <a:r>
              <a:rPr lang="en-US" altLang="en-US" sz="2000" smtClean="0"/>
              <a:t>	c. Drop Index on TableName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4. </a:t>
            </a:r>
            <a:r>
              <a:rPr lang="id-ID" altLang="en-US" sz="2000" smtClean="0"/>
              <a:t>Perintah SQL yang digunakan untuk membuat suatu database </a:t>
            </a:r>
            <a:r>
              <a:rPr lang="en-US" altLang="en-US" sz="2000" smtClean="0"/>
              <a:t>Perguruan Tinggi </a:t>
            </a:r>
            <a:r>
              <a:rPr lang="id-ID" altLang="en-US" sz="2000" smtClean="0"/>
              <a:t>adalah </a:t>
            </a: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a. Create </a:t>
            </a:r>
            <a:r>
              <a:rPr lang="en-US" altLang="en-US" sz="2000" smtClean="0"/>
              <a:t>[Perguruan Tinggi]</a:t>
            </a:r>
            <a:r>
              <a:rPr lang="id-ID" altLang="en-US" sz="2000" smtClean="0"/>
              <a:t>		</a:t>
            </a:r>
            <a:endParaRPr lang="en-US" altLang="en-US" sz="2000" smtClean="0"/>
          </a:p>
          <a:p>
            <a:pPr>
              <a:buFontTx/>
              <a:buNone/>
            </a:pPr>
            <a:r>
              <a:rPr lang="id-ID" altLang="en-US" sz="2000" smtClean="0"/>
              <a:t>     b. Create Database </a:t>
            </a:r>
            <a:r>
              <a:rPr lang="en-US" altLang="en-US" sz="2000" smtClean="0"/>
              <a:t>[Perguruan Tinggi]</a:t>
            </a:r>
            <a:r>
              <a:rPr lang="id-ID" altLang="en-US" sz="2000" smtClean="0"/>
              <a:t> </a:t>
            </a: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c. Create Tabel </a:t>
            </a:r>
            <a:r>
              <a:rPr lang="en-US" altLang="en-US" sz="2000" smtClean="0"/>
              <a:t>[Perguruan Tinggi]</a:t>
            </a:r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d. Use Database </a:t>
            </a:r>
            <a:r>
              <a:rPr lang="en-US" altLang="en-US" sz="2000" smtClean="0"/>
              <a:t>[Perguruan Tinggi]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/>
              <a:t>	e. Create View PerguruanTinggi</a:t>
            </a:r>
          </a:p>
        </p:txBody>
      </p:sp>
    </p:spTree>
  </p:cSld>
  <p:clrMapOvr>
    <a:masterClrMapping/>
  </p:clrMapOvr>
  <p:transition advTm="60000">
    <p:split dir="in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5638800" y="0"/>
            <a:ext cx="350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Latihan Soal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Sistem Basis Data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3058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4. </a:t>
            </a:r>
            <a:r>
              <a:rPr lang="id-ID" altLang="en-US" sz="2000" smtClean="0"/>
              <a:t>Perintah SQL yang digunakan untuk membuat suatu database </a:t>
            </a:r>
            <a:r>
              <a:rPr lang="en-US" altLang="en-US" sz="2000" smtClean="0"/>
              <a:t>Perguruan Tinggi </a:t>
            </a:r>
            <a:r>
              <a:rPr lang="id-ID" altLang="en-US" sz="2000" smtClean="0"/>
              <a:t>adalah </a:t>
            </a: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a. Create </a:t>
            </a:r>
            <a:r>
              <a:rPr lang="en-US" altLang="en-US" sz="2000" smtClean="0"/>
              <a:t>[Perguruan Tinggi]</a:t>
            </a:r>
            <a:r>
              <a:rPr lang="id-ID" altLang="en-US" sz="2000" smtClean="0"/>
              <a:t>		</a:t>
            </a:r>
            <a:endParaRPr lang="en-US" altLang="en-US" sz="2000" smtClean="0"/>
          </a:p>
          <a:p>
            <a:pPr>
              <a:buFontTx/>
              <a:buNone/>
            </a:pPr>
            <a:r>
              <a:rPr lang="id-ID" altLang="en-US" sz="2000" smtClean="0"/>
              <a:t>     b. Create Database </a:t>
            </a:r>
            <a:r>
              <a:rPr lang="en-US" altLang="en-US" sz="2000" smtClean="0"/>
              <a:t>[Perguruan Tinggi]</a:t>
            </a:r>
            <a:r>
              <a:rPr lang="id-ID" altLang="en-US" sz="2000" smtClean="0"/>
              <a:t> </a:t>
            </a: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c. Create Tabel </a:t>
            </a:r>
            <a:r>
              <a:rPr lang="en-US" altLang="en-US" sz="2000" smtClean="0"/>
              <a:t>[Perguruan Tinggi]</a:t>
            </a:r>
          </a:p>
          <a:p>
            <a:pPr>
              <a:buFontTx/>
              <a:buNone/>
            </a:pPr>
            <a:r>
              <a:rPr lang="en-US" altLang="en-US" sz="2000" smtClean="0"/>
              <a:t>     </a:t>
            </a:r>
            <a:r>
              <a:rPr lang="id-ID" altLang="en-US" sz="2000" smtClean="0"/>
              <a:t>d. Use Database </a:t>
            </a:r>
            <a:r>
              <a:rPr lang="en-US" altLang="en-US" sz="2000" smtClean="0"/>
              <a:t>[Perguruan Tinggi]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/>
              <a:t>	e. Create View PerguruanTinggi</a:t>
            </a:r>
          </a:p>
          <a:p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5. </a:t>
            </a:r>
            <a:r>
              <a:rPr lang="id-ID" altLang="en-US" sz="2000" smtClean="0"/>
              <a:t>Yang merupakan clause Data Access pada struktur Query Language adalah</a:t>
            </a:r>
          </a:p>
          <a:p>
            <a:pPr>
              <a:buFontTx/>
              <a:buNone/>
            </a:pPr>
            <a:r>
              <a:rPr lang="en-US" altLang="en-US" sz="2000" smtClean="0"/>
              <a:t>     a. </a:t>
            </a:r>
            <a:r>
              <a:rPr lang="id-ID" altLang="en-US" sz="2000" smtClean="0"/>
              <a:t>Recover Table	</a:t>
            </a:r>
            <a:r>
              <a:rPr lang="en-US" altLang="en-US" sz="2000" smtClean="0"/>
              <a:t>          d</a:t>
            </a:r>
            <a:r>
              <a:rPr lang="id-ID" altLang="en-US" sz="2000" smtClean="0"/>
              <a:t>. </a:t>
            </a:r>
            <a:r>
              <a:rPr lang="en-US" altLang="en-US" sz="2000" smtClean="0"/>
              <a:t>Insert</a:t>
            </a:r>
            <a:endParaRPr lang="id-ID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     b. </a:t>
            </a:r>
            <a:r>
              <a:rPr lang="id-ID" altLang="en-US" sz="2000" smtClean="0"/>
              <a:t>Revoke 		</a:t>
            </a:r>
            <a:r>
              <a:rPr lang="en-US" altLang="en-US" sz="2000" smtClean="0"/>
              <a:t>          e. Update</a:t>
            </a:r>
          </a:p>
          <a:p>
            <a:pPr>
              <a:buFontTx/>
              <a:buNone/>
            </a:pPr>
            <a:r>
              <a:rPr lang="en-US" altLang="en-US" sz="2000" smtClean="0"/>
              <a:t>	c. Create View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smtClean="0"/>
          </a:p>
        </p:txBody>
      </p:sp>
    </p:spTree>
  </p:cSld>
  <p:clrMapOvr>
    <a:masterClrMapping/>
  </p:clrMapOvr>
  <p:transition advTm="60000">
    <p:split dir="in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5334000" y="381000"/>
            <a:ext cx="350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Latihan Soal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Sistem Basis Data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5. </a:t>
            </a:r>
            <a:r>
              <a:rPr lang="id-ID" sz="2000" smtClean="0"/>
              <a:t>Yang merupakan clause Data Access pada struktur Query Language adalah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 a. </a:t>
            </a:r>
            <a:r>
              <a:rPr lang="id-ID" sz="2000" smtClean="0"/>
              <a:t>Recover Table	</a:t>
            </a:r>
            <a:r>
              <a:rPr lang="en-US" sz="2000" smtClean="0"/>
              <a:t>          d</a:t>
            </a:r>
            <a:r>
              <a:rPr lang="id-ID" sz="2000" smtClean="0"/>
              <a:t>. </a:t>
            </a:r>
            <a:r>
              <a:rPr lang="en-US" sz="2000" smtClean="0"/>
              <a:t>Insert</a:t>
            </a:r>
            <a:endParaRPr lang="id-ID" sz="200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     b. </a:t>
            </a:r>
            <a:r>
              <a:rPr lang="id-ID" sz="2000" smtClean="0"/>
              <a:t>Revoke 		</a:t>
            </a:r>
            <a:r>
              <a:rPr lang="en-US" sz="2000" smtClean="0"/>
              <a:t>          e. Update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c. Create View</a:t>
            </a:r>
          </a:p>
          <a:p>
            <a:pPr fontAlgn="auto">
              <a:spcAft>
                <a:spcPts val="0"/>
              </a:spcAft>
              <a:defRPr/>
            </a:pPr>
            <a:endParaRPr lang="en-US" sz="2000" smtClean="0"/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1.	Dibawah ini terdapat perintah dalam DDL (Data Definition Language), Kecuali….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a. Create	              d. Drop	                          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b. Alter Table	              e. Create View	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c. Insert </a:t>
            </a:r>
          </a:p>
          <a:p>
            <a:pPr fontAlgn="auto">
              <a:spcAft>
                <a:spcPts val="0"/>
              </a:spcAft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defRPr/>
            </a:pPr>
            <a:endParaRPr lang="en-US" sz="2000" smtClean="0"/>
          </a:p>
          <a:p>
            <a:pPr fontAlgn="auto">
              <a:spcAft>
                <a:spcPts val="0"/>
              </a:spcAft>
              <a:defRPr/>
            </a:pPr>
            <a:endParaRPr lang="en-US" sz="2000" smtClean="0"/>
          </a:p>
        </p:txBody>
      </p:sp>
    </p:spTree>
  </p:cSld>
  <p:clrMapOvr>
    <a:masterClrMapping/>
  </p:clrMapOvr>
  <p:transition advTm="60000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031875"/>
            <a:ext cx="8229600" cy="5368925"/>
          </a:xfrm>
        </p:spPr>
        <p:txBody>
          <a:bodyPr/>
          <a:lstStyle/>
          <a:p>
            <a:pPr algn="just">
              <a:buFontTx/>
              <a:buNone/>
            </a:pPr>
            <a:r>
              <a:rPr lang="id-ID" altLang="en-US" sz="2600" b="1" smtClean="0"/>
              <a:t>PENGELOMPOKAN STATEMEN SQL</a:t>
            </a:r>
            <a:endParaRPr lang="en-US" altLang="en-US" sz="2600" smtClean="0"/>
          </a:p>
          <a:p>
            <a:pPr algn="just">
              <a:buFontTx/>
              <a:buNone/>
            </a:pPr>
            <a:r>
              <a:rPr lang="en-US" altLang="en-US" sz="2400" smtClean="0"/>
              <a:t>1. </a:t>
            </a:r>
            <a:r>
              <a:rPr lang="id-ID" altLang="en-US" sz="2400" smtClean="0"/>
              <a:t>Data Definition Language (DDL)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CREATE  DATABASE	DROP  DATABASE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CREATE  TABEL		DROP TABEL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CREATE	 INDEX	DROP INDEX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CREATE	 VIEW		DROP VIEW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ALTER TABLE</a:t>
            </a:r>
            <a:endParaRPr lang="en-US" altLang="en-US" sz="2400" smtClean="0"/>
          </a:p>
          <a:p>
            <a:pPr algn="just">
              <a:buFontTx/>
              <a:buNone/>
            </a:pPr>
            <a:endParaRPr lang="en-US" altLang="en-US" sz="2400" smtClean="0"/>
          </a:p>
          <a:p>
            <a:pPr algn="just">
              <a:buFontTx/>
              <a:buNone/>
            </a:pPr>
            <a:r>
              <a:rPr lang="en-US" altLang="en-US" sz="2400" smtClean="0"/>
              <a:t>2.	</a:t>
            </a:r>
            <a:r>
              <a:rPr lang="id-ID" altLang="en-US" sz="2400" smtClean="0"/>
              <a:t>Data Manipulation Language</a:t>
            </a:r>
          </a:p>
          <a:p>
            <a:pPr algn="just">
              <a:buFontTx/>
              <a:buNone/>
            </a:pPr>
            <a:r>
              <a:rPr lang="en-US" altLang="en-US" sz="2400" smtClean="0"/>
              <a:t>	</a:t>
            </a:r>
            <a:r>
              <a:rPr lang="id-ID" altLang="en-US" sz="2400" smtClean="0"/>
              <a:t>INSERT, SELECT, UPDATE, DELETE</a:t>
            </a:r>
            <a:r>
              <a:rPr lang="en-US" altLang="en-US" sz="2400" smtClean="0"/>
              <a:t>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7391400" cy="3429000"/>
          </a:xfrm>
        </p:spPr>
        <p:txBody>
          <a:bodyPr/>
          <a:lstStyle/>
          <a:p>
            <a:pPr marL="1212850" lvl="4" indent="-649288" algn="just">
              <a:buFontTx/>
              <a:buNone/>
            </a:pPr>
            <a:r>
              <a:rPr lang="en-US" altLang="en-US" sz="2400" smtClean="0"/>
              <a:t>3.  </a:t>
            </a:r>
            <a:r>
              <a:rPr lang="id-ID" altLang="en-US" sz="2400" smtClean="0"/>
              <a:t>Data Access</a:t>
            </a:r>
          </a:p>
          <a:p>
            <a:pPr marL="30163" indent="-30163" algn="just">
              <a:buFontTx/>
              <a:buNone/>
            </a:pPr>
            <a:r>
              <a:rPr lang="en-US" altLang="en-US" sz="2400" smtClean="0"/>
              <a:t>		 </a:t>
            </a:r>
            <a:r>
              <a:rPr lang="id-ID" altLang="en-US" sz="2400" smtClean="0"/>
              <a:t>GRANT , REVOKE</a:t>
            </a:r>
          </a:p>
          <a:p>
            <a:pPr marL="1212850" lvl="4" indent="-649288" algn="just">
              <a:buFontTx/>
              <a:buNone/>
            </a:pPr>
            <a:r>
              <a:rPr lang="en-US" altLang="en-US" sz="2400" smtClean="0"/>
              <a:t>4.  </a:t>
            </a:r>
            <a:r>
              <a:rPr lang="id-ID" altLang="en-US" sz="2400" smtClean="0"/>
              <a:t>Data Integrity</a:t>
            </a:r>
          </a:p>
          <a:p>
            <a:pPr marL="30163" indent="-30163" algn="just">
              <a:buFontTx/>
              <a:buNone/>
            </a:pPr>
            <a:r>
              <a:rPr lang="en-US" altLang="en-US" sz="2400" smtClean="0"/>
              <a:t>		  </a:t>
            </a:r>
            <a:r>
              <a:rPr lang="id-ID" altLang="en-US" sz="2400" smtClean="0"/>
              <a:t>RECOVER TABLE</a:t>
            </a:r>
          </a:p>
          <a:p>
            <a:pPr marL="1212850" lvl="4" indent="-649288" algn="just">
              <a:buFontTx/>
              <a:buNone/>
            </a:pPr>
            <a:r>
              <a:rPr lang="en-US" altLang="en-US" sz="2400" smtClean="0"/>
              <a:t>5.  </a:t>
            </a:r>
            <a:r>
              <a:rPr lang="id-ID" altLang="en-US" sz="2400" smtClean="0"/>
              <a:t>Auxiliary</a:t>
            </a:r>
          </a:p>
          <a:p>
            <a:pPr marL="30163" indent="-30163" algn="just">
              <a:buFontTx/>
              <a:buNone/>
            </a:pPr>
            <a:r>
              <a:rPr lang="en-US" altLang="en-US" sz="2400" smtClean="0"/>
              <a:t>		  SELECT INTO OUTFILE</a:t>
            </a:r>
            <a:r>
              <a:rPr lang="id-ID" altLang="en-US" sz="2400" smtClean="0"/>
              <a:t>, </a:t>
            </a:r>
            <a:endParaRPr lang="en-US" altLang="en-US" sz="2400" smtClean="0"/>
          </a:p>
          <a:p>
            <a:pPr marL="30163" indent="-30163" algn="just">
              <a:buFontTx/>
              <a:buNone/>
            </a:pPr>
            <a:r>
              <a:rPr lang="en-US" altLang="en-US" sz="2400" smtClean="0"/>
              <a:t>		</a:t>
            </a:r>
            <a:r>
              <a:rPr lang="id-ID" altLang="en-US" sz="2400" smtClean="0"/>
              <a:t>LOAD, RENAME </a:t>
            </a:r>
            <a:r>
              <a:rPr lang="en-US" altLang="en-US" sz="2400" smtClean="0"/>
              <a:t>TABLE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9144000" cy="5562600"/>
          </a:xfrm>
        </p:spPr>
        <p:txBody>
          <a:bodyPr rtlCol="0">
            <a:normAutofit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200" b="1" smtClean="0"/>
              <a:t>			  </a:t>
            </a:r>
            <a:r>
              <a:rPr lang="id-ID" sz="2200" b="1" smtClean="0"/>
              <a:t>KASUS DATA DEFINITION LANGUAGE (DDL)</a:t>
            </a:r>
            <a:endParaRPr lang="en-US" sz="2200" b="1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A. CREATE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1.	</a:t>
            </a:r>
            <a:r>
              <a:rPr lang="id-ID" sz="2000" b="1" smtClean="0"/>
              <a:t>Pembuatan Database</a:t>
            </a:r>
            <a:endParaRPr lang="en-US" sz="2000" b="1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Nama Database adalah yang dapat mewakili suatu kejadian dapat berupa nama organisasi atau perusahaan.</a:t>
            </a:r>
            <a:endParaRPr lang="id-ID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Sintaks :  CREATE DATABASE </a:t>
            </a:r>
            <a:r>
              <a:rPr lang="en-US" sz="2000" smtClean="0"/>
              <a:t> </a:t>
            </a:r>
            <a:r>
              <a:rPr lang="id-ID" sz="2000" smtClean="0"/>
              <a:t>nama_d</a:t>
            </a:r>
            <a:r>
              <a:rPr lang="en-US" sz="2000" smtClean="0"/>
              <a:t>ata</a:t>
            </a:r>
            <a:r>
              <a:rPr lang="id-ID" sz="2000" smtClean="0"/>
              <a:t>b</a:t>
            </a:r>
            <a:r>
              <a:rPr lang="en-US" sz="2000" smtClean="0"/>
              <a:t>ase</a:t>
            </a:r>
            <a:endParaRPr lang="id-ID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Contoh : </a:t>
            </a:r>
            <a:r>
              <a:rPr lang="en-US" sz="2000" smtClean="0"/>
              <a:t> </a:t>
            </a:r>
            <a:r>
              <a:rPr lang="id-ID" sz="2000" smtClean="0"/>
              <a:t>Buat database dengan nama </a:t>
            </a:r>
            <a:r>
              <a:rPr lang="en-US" sz="2000" smtClean="0"/>
              <a:t>PT.ABC</a:t>
            </a:r>
            <a:endParaRPr lang="id-ID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	</a:t>
            </a:r>
            <a:r>
              <a:rPr lang="id-ID" sz="2000" smtClean="0"/>
              <a:t>CREATE DATABASE </a:t>
            </a:r>
            <a:r>
              <a:rPr lang="en-US" sz="2000" smtClean="0"/>
              <a:t>PT.ABC 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2.	</a:t>
            </a:r>
            <a:r>
              <a:rPr lang="id-ID" sz="2000" b="1" smtClean="0"/>
              <a:t>Pembuatan Tabel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Sintaks : CREATE</a:t>
            </a:r>
            <a:r>
              <a:rPr lang="en-US" sz="2000" smtClean="0"/>
              <a:t> </a:t>
            </a:r>
            <a:r>
              <a:rPr lang="id-ID" sz="2000" smtClean="0"/>
              <a:t>TABLE  nama_table</a:t>
            </a: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               </a:t>
            </a:r>
            <a:r>
              <a:rPr lang="id-ID" sz="2000" smtClean="0"/>
              <a:t>(</a:t>
            </a:r>
            <a:r>
              <a:rPr lang="en-US" sz="2000" smtClean="0"/>
              <a:t> </a:t>
            </a:r>
            <a:r>
              <a:rPr lang="id-ID" sz="2000" smtClean="0"/>
              <a:t>nama_kolom1</a:t>
            </a:r>
            <a:r>
              <a:rPr lang="en-US" sz="2000" smtClean="0"/>
              <a:t> tipe_data_</a:t>
            </a:r>
            <a:r>
              <a:rPr lang="id-ID" sz="2000" smtClean="0"/>
              <a:t>kolom1,</a:t>
            </a: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                          </a:t>
            </a:r>
            <a:r>
              <a:rPr lang="id-ID" sz="2000" smtClean="0"/>
              <a:t>nama_kolom2</a:t>
            </a:r>
            <a:r>
              <a:rPr lang="en-US" sz="2000" smtClean="0"/>
              <a:t>,tipe_data_kol</a:t>
            </a:r>
            <a:r>
              <a:rPr lang="id-ID" sz="2000" smtClean="0"/>
              <a:t>om2,….)</a:t>
            </a: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Contoh : </a:t>
            </a: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Buat s</a:t>
            </a:r>
            <a:r>
              <a:rPr lang="id-ID" sz="2000" smtClean="0"/>
              <a:t>truktur </a:t>
            </a:r>
            <a:r>
              <a:rPr lang="en-US" sz="2000" smtClean="0"/>
              <a:t>tabel dengan nama tabel MHS</a:t>
            </a:r>
            <a:r>
              <a:rPr lang="id-ID" sz="2000" smtClean="0"/>
              <a:t> </a:t>
            </a:r>
            <a:r>
              <a:rPr lang="en-US" sz="2000" smtClean="0"/>
              <a:t>dengan data </a:t>
            </a:r>
            <a:r>
              <a:rPr lang="id-ID" sz="2000" smtClean="0"/>
              <a:t>N</a:t>
            </a:r>
            <a:r>
              <a:rPr lang="en-US" sz="2000" smtClean="0"/>
              <a:t>IM</a:t>
            </a:r>
            <a:r>
              <a:rPr lang="id-ID" sz="2000" smtClean="0"/>
              <a:t> char(8), NAMA char(25), ALAMAT char(30)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CREATE TABLE MHS  (N</a:t>
            </a:r>
            <a:r>
              <a:rPr lang="en-US" sz="2000" smtClean="0"/>
              <a:t>IM</a:t>
            </a:r>
            <a:r>
              <a:rPr lang="id-ID" sz="2000" smtClean="0"/>
              <a:t> char(8) not null, </a:t>
            </a:r>
            <a:endParaRPr lang="en-US" sz="2000" smtClean="0"/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r>
              <a:rPr lang="en-US" sz="2000" smtClean="0"/>
              <a:t>	</a:t>
            </a:r>
            <a:r>
              <a:rPr lang="id-ID" sz="2000" smtClean="0"/>
              <a:t>NAMA char(25) notnull,  ALAMAT char(30) notnull)</a:t>
            </a:r>
            <a:r>
              <a:rPr lang="en-US" sz="2000" smtClean="0"/>
              <a:t> 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Tx/>
              <a:buNone/>
              <a:tabLst>
                <a:tab pos="1938338" algn="l"/>
              </a:tabLst>
              <a:defRPr/>
            </a:pPr>
            <a:endParaRPr lang="en-US" sz="200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3.	</a:t>
            </a:r>
            <a:r>
              <a:rPr lang="id-ID" altLang="en-US" sz="2000" b="1" smtClean="0"/>
              <a:t>Pembuatan Index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Sintaks : CREATE [UNIQUE] INDEX  nama_index  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       </a:t>
            </a:r>
            <a:r>
              <a:rPr lang="id-ID" altLang="en-US" sz="2000" smtClean="0"/>
              <a:t>ON nama_table (nama_kolom) ;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Contoh : 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Buat index data mahasiswa berdasarkan N</a:t>
            </a:r>
            <a:r>
              <a:rPr lang="en-US" altLang="en-US" sz="2000" smtClean="0"/>
              <a:t>I</a:t>
            </a:r>
            <a:r>
              <a:rPr lang="id-ID" altLang="en-US" sz="2000" smtClean="0"/>
              <a:t>M dengan nama MHSI</a:t>
            </a:r>
            <a:r>
              <a:rPr lang="en-US" altLang="en-US" sz="2000" smtClean="0"/>
              <a:t>DX</a:t>
            </a:r>
            <a:r>
              <a:rPr lang="id-ID" altLang="en-US" sz="2000" smtClean="0"/>
              <a:t> Dimana N</a:t>
            </a:r>
            <a:r>
              <a:rPr lang="en-US" altLang="en-US" sz="2000" smtClean="0"/>
              <a:t>I</a:t>
            </a:r>
            <a:r>
              <a:rPr lang="id-ID" altLang="en-US" sz="2000" smtClean="0"/>
              <a:t>M tidak boleh sama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CREATE UNIQUE  INDEX MHSI</a:t>
            </a:r>
            <a:r>
              <a:rPr lang="en-US" altLang="en-US" sz="2000" smtClean="0"/>
              <a:t>DX </a:t>
            </a:r>
            <a:r>
              <a:rPr lang="id-ID" altLang="en-US" sz="2000" smtClean="0"/>
              <a:t>ON MHS(N</a:t>
            </a:r>
            <a:r>
              <a:rPr lang="en-US" altLang="en-US" sz="2000" smtClean="0"/>
              <a:t>I</a:t>
            </a:r>
            <a:r>
              <a:rPr lang="id-ID" altLang="en-US" sz="2000" smtClean="0"/>
              <a:t>M)</a:t>
            </a:r>
            <a:endParaRPr lang="en-US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4.	</a:t>
            </a:r>
            <a:r>
              <a:rPr lang="id-ID" altLang="en-US" sz="2000" b="1" smtClean="0"/>
              <a:t>Pembuatan View</a:t>
            </a:r>
            <a:r>
              <a:rPr lang="id-ID" altLang="en-US" sz="2000" smtClean="0"/>
              <a:t> 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Sintaks :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CREATE VIEW nama_view</a:t>
            </a:r>
            <a:r>
              <a:rPr lang="en-US" altLang="en-US" sz="2000" smtClean="0"/>
              <a:t> </a:t>
            </a:r>
            <a:r>
              <a:rPr lang="id-ID" altLang="en-US" sz="2000" smtClean="0"/>
              <a:t>[</a:t>
            </a:r>
            <a:r>
              <a:rPr lang="en-US" altLang="en-US" sz="2000" smtClean="0"/>
              <a:t> (</a:t>
            </a:r>
            <a:r>
              <a:rPr lang="id-ID" altLang="en-US" sz="2000" smtClean="0"/>
              <a:t>nama_kolom1,….</a:t>
            </a:r>
            <a:r>
              <a:rPr lang="en-US" altLang="en-US" sz="2000" smtClean="0"/>
              <a:t>) </a:t>
            </a:r>
            <a:r>
              <a:rPr lang="id-ID" altLang="en-US" sz="2000" smtClean="0"/>
              <a:t>]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AS SELECT statement 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[WITH CHECK OPTION] ;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Contoh :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Buat view dengan nama MHSVIEW yang berisi semua data mahasiswa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    	CREATE VIEW MHSVIEW </a:t>
            </a:r>
          </a:p>
          <a:p>
            <a:pPr marL="350838" indent="-350838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</a:t>
            </a:r>
            <a:r>
              <a:rPr lang="id-ID" altLang="en-US" sz="2000" smtClean="0"/>
              <a:t>        AS SELECT * FROM MHS</a:t>
            </a:r>
            <a:r>
              <a:rPr lang="en-US" altLang="en-US" sz="2000" smtClean="0"/>
              <a:t> </a:t>
            </a:r>
          </a:p>
          <a:p>
            <a:pPr marL="350838" indent="-350838" algn="just">
              <a:lnSpc>
                <a:spcPct val="80000"/>
              </a:lnSpc>
              <a:buFontTx/>
              <a:buNone/>
            </a:pPr>
            <a:endParaRPr lang="id-ID" altLang="en-US" sz="20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b="1" smtClean="0"/>
              <a:t>B. DROP (</a:t>
            </a:r>
            <a:r>
              <a:rPr lang="id-ID" altLang="en-US" sz="2000" b="1" smtClean="0"/>
              <a:t>MENGHAPUS</a:t>
            </a:r>
            <a:r>
              <a:rPr lang="en-US" altLang="en-US" sz="2000" b="1" smtClean="0"/>
              <a:t>)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1. Menghapus Database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	</a:t>
            </a:r>
            <a:r>
              <a:rPr lang="id-ID" altLang="en-US" sz="2000" smtClean="0"/>
              <a:t>Sintaks :  DROP DATABASE nama_db ;</a:t>
            </a:r>
            <a:endParaRPr lang="en-US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2. Menghapus Tabel</a:t>
            </a:r>
            <a:endParaRPr lang="id-ID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id-ID" altLang="en-US" sz="2000" smtClean="0"/>
              <a:t>	    </a:t>
            </a:r>
            <a:r>
              <a:rPr lang="en-US" altLang="en-US" sz="2000" smtClean="0"/>
              <a:t>Sintaks : </a:t>
            </a:r>
            <a:r>
              <a:rPr lang="id-ID" altLang="en-US" sz="2000" smtClean="0"/>
              <a:t>DROP  TABLE  nama_table ;</a:t>
            </a:r>
            <a:endParaRPr lang="en-US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3. Menghapus Index</a:t>
            </a:r>
            <a:endParaRPr lang="id-ID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id-ID" altLang="en-US" sz="2000" smtClean="0"/>
              <a:t>	    </a:t>
            </a:r>
            <a:r>
              <a:rPr lang="en-US" altLang="en-US" sz="2000" smtClean="0"/>
              <a:t>Sintaks : </a:t>
            </a:r>
            <a:r>
              <a:rPr lang="id-ID" altLang="en-US" sz="2000" smtClean="0"/>
              <a:t>DROP  INDEX nama_index ;</a:t>
            </a:r>
            <a:endParaRPr lang="en-US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4. Menhapus View</a:t>
            </a:r>
            <a:endParaRPr lang="id-ID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id-ID" altLang="en-US" sz="2000" smtClean="0"/>
              <a:t>	    </a:t>
            </a:r>
            <a:r>
              <a:rPr lang="en-US" altLang="en-US" sz="2000" smtClean="0"/>
              <a:t>Sintaks : </a:t>
            </a:r>
            <a:r>
              <a:rPr lang="id-ID" altLang="en-US" sz="2000" smtClean="0"/>
              <a:t>DROP  VIEW  nama_view ;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	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</a:t>
            </a:r>
            <a:r>
              <a:rPr lang="id-ID" altLang="en-US" sz="2000" smtClean="0"/>
              <a:t>Contoh :</a:t>
            </a:r>
            <a:endParaRPr lang="en-US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endParaRPr lang="id-ID" altLang="en-US" sz="2000" smtClean="0"/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id-ID" altLang="en-US" sz="2000" smtClean="0"/>
              <a:t>	DROP </a:t>
            </a:r>
            <a:r>
              <a:rPr lang="en-US" altLang="en-US" sz="2000" smtClean="0"/>
              <a:t>DATABASE Mahasiswa;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DROP </a:t>
            </a:r>
            <a:r>
              <a:rPr lang="id-ID" altLang="en-US" sz="2000" smtClean="0"/>
              <a:t>TABLE MHS</a:t>
            </a:r>
            <a:r>
              <a:rPr lang="en-US" altLang="en-US" sz="2000" smtClean="0"/>
              <a:t>;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DROP INDEX MHSIDX;</a:t>
            </a:r>
          </a:p>
          <a:p>
            <a:pPr marL="350838" indent="-350838" algn="just">
              <a:lnSpc>
                <a:spcPct val="80000"/>
              </a:lnSpc>
              <a:buFontTx/>
              <a:buNone/>
              <a:tabLst>
                <a:tab pos="627063" algn="l"/>
              </a:tabLst>
            </a:pPr>
            <a:r>
              <a:rPr lang="en-US" altLang="en-US" sz="2000" smtClean="0"/>
              <a:t>	DROP VIEW MHSVIEW;</a:t>
            </a:r>
            <a:endParaRPr lang="id-ID" altLang="en-US" sz="200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800" decel="1000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800" decel="100000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8839200" cy="5181600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C.</a:t>
            </a:r>
            <a:r>
              <a:rPr lang="en-US" altLang="en-US" sz="2000" smtClean="0"/>
              <a:t> </a:t>
            </a:r>
            <a:r>
              <a:rPr lang="en-US" altLang="en-US" sz="2000" b="1" smtClean="0"/>
              <a:t>ALTER TABLE (</a:t>
            </a:r>
            <a:r>
              <a:rPr lang="id-ID" altLang="en-US" sz="2000" b="1" smtClean="0"/>
              <a:t>MERUBAH STRUKTUR TABEL</a:t>
            </a:r>
            <a:r>
              <a:rPr lang="en-US" altLang="en-US" sz="2000" b="1" smtClean="0"/>
              <a:t>)</a:t>
            </a:r>
            <a:endParaRPr lang="id-ID" altLang="en-US" sz="2000" b="1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Sintaks :  ALTER TABLE nama_tabe</a:t>
            </a:r>
            <a:r>
              <a:rPr lang="en-US" altLang="en-US" sz="2000" smtClean="0"/>
              <a:t>l</a:t>
            </a:r>
            <a:endParaRPr lang="id-ID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</a:t>
            </a:r>
            <a:r>
              <a:rPr lang="en-US" altLang="en-US" sz="2000" smtClean="0"/>
              <a:t>   </a:t>
            </a:r>
            <a:r>
              <a:rPr lang="id-ID" altLang="en-US" sz="2000" smtClean="0"/>
              <a:t>ADD </a:t>
            </a:r>
            <a:r>
              <a:rPr lang="en-US" altLang="en-US" sz="2000" smtClean="0"/>
              <a:t> </a:t>
            </a:r>
            <a:r>
              <a:rPr lang="id-ID" altLang="en-US" sz="2000" smtClean="0"/>
              <a:t>nama_kolom</a:t>
            </a:r>
            <a:r>
              <a:rPr lang="en-US" altLang="en-US" sz="2000" smtClean="0"/>
              <a:t>   </a:t>
            </a:r>
            <a:r>
              <a:rPr lang="id-ID" altLang="en-US" sz="2000" smtClean="0"/>
              <a:t>jenis_kolom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</a:t>
            </a:r>
            <a:r>
              <a:rPr lang="en-US" altLang="en-US" sz="2000" smtClean="0"/>
              <a:t>	</a:t>
            </a:r>
            <a:r>
              <a:rPr lang="id-ID" altLang="en-US" sz="2000" smtClean="0"/>
              <a:t>[</a:t>
            </a:r>
            <a:r>
              <a:rPr lang="en-US" altLang="en-US" sz="2000" smtClean="0"/>
              <a:t>FIRST | AFTER </a:t>
            </a:r>
            <a:r>
              <a:rPr lang="id-ID" altLang="en-US" sz="2000" smtClean="0"/>
              <a:t>nama_kolom</a:t>
            </a:r>
            <a:r>
              <a:rPr lang="en-US" altLang="en-US" sz="2000" smtClean="0"/>
              <a:t>]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   CHANGE [COLUMN]    oldnama    newnama </a:t>
            </a:r>
            <a:endParaRPr lang="id-ID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</a:t>
            </a:r>
            <a:r>
              <a:rPr lang="en-US" altLang="en-US" sz="2000" smtClean="0"/>
              <a:t>   </a:t>
            </a:r>
            <a:r>
              <a:rPr lang="id-ID" altLang="en-US" sz="2000" smtClean="0"/>
              <a:t>MODIFY </a:t>
            </a:r>
            <a:r>
              <a:rPr lang="en-US" altLang="en-US" sz="2000" smtClean="0"/>
              <a:t> </a:t>
            </a:r>
            <a:r>
              <a:rPr lang="id-ID" altLang="en-US" sz="2000" smtClean="0"/>
              <a:t>nama_kolom</a:t>
            </a:r>
            <a:r>
              <a:rPr lang="en-US" altLang="en-US" sz="2000" smtClean="0"/>
              <a:t>   </a:t>
            </a:r>
            <a:r>
              <a:rPr lang="id-ID" altLang="en-US" sz="2000" smtClean="0"/>
              <a:t>jenis kolom</a:t>
            </a:r>
            <a:r>
              <a:rPr lang="en-US" altLang="en-US" sz="2000" smtClean="0"/>
              <a:t>, …</a:t>
            </a:r>
            <a:endParaRPr lang="id-ID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</a:t>
            </a:r>
            <a:r>
              <a:rPr lang="en-US" altLang="en-US" sz="2000" smtClean="0"/>
              <a:t>   </a:t>
            </a:r>
            <a:r>
              <a:rPr lang="id-ID" altLang="en-US" sz="2000" smtClean="0"/>
              <a:t>DROP</a:t>
            </a:r>
            <a:r>
              <a:rPr lang="en-US" altLang="en-US" sz="2000" smtClean="0"/>
              <a:t>  </a:t>
            </a:r>
            <a:r>
              <a:rPr lang="id-ID" altLang="en-US" sz="2000" smtClean="0"/>
              <a:t>nama_kolom</a:t>
            </a:r>
            <a:endParaRPr lang="en-US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   RENAME  newnama_tabel		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n-US" altLang="en-US" sz="18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Contoh  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1.	</a:t>
            </a:r>
            <a:r>
              <a:rPr lang="id-ID" altLang="en-US" sz="2000" smtClean="0"/>
              <a:t>Tambahkan kolom JKEL dengan panjang 1 char pada tabe</a:t>
            </a:r>
            <a:r>
              <a:rPr lang="en-US" altLang="en-US" sz="2000" smtClean="0"/>
              <a:t>l</a:t>
            </a:r>
            <a:r>
              <a:rPr lang="id-ID" altLang="en-US" sz="2000" smtClean="0"/>
              <a:t> MHS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ALTER TABLE MHS ADD </a:t>
            </a:r>
            <a:r>
              <a:rPr lang="en-US" altLang="en-US" sz="2000" smtClean="0"/>
              <a:t> </a:t>
            </a:r>
            <a:r>
              <a:rPr lang="id-ID" altLang="en-US" sz="2000" smtClean="0"/>
              <a:t>JKEL char(1);</a:t>
            </a:r>
            <a:endParaRPr lang="en-US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endParaRPr lang="id-ID" altLang="en-US" sz="200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2.	</a:t>
            </a:r>
            <a:r>
              <a:rPr lang="id-ID" altLang="en-US" sz="2000" smtClean="0"/>
              <a:t>Ubah panjang kolom MTKULIAH menjadi 30 char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id-ID" altLang="en-US" sz="2000" smtClean="0"/>
              <a:t>		ALTER </a:t>
            </a:r>
            <a:r>
              <a:rPr lang="en-US" altLang="en-US" sz="2000" smtClean="0"/>
              <a:t> </a:t>
            </a:r>
            <a:r>
              <a:rPr lang="id-ID" altLang="en-US" sz="2000" smtClean="0"/>
              <a:t>TABLE MKUL  MODIFY </a:t>
            </a:r>
            <a:r>
              <a:rPr lang="en-US" altLang="en-US" sz="2000" smtClean="0"/>
              <a:t> COLUMN </a:t>
            </a:r>
            <a:r>
              <a:rPr lang="id-ID" altLang="en-US" sz="2000" smtClean="0"/>
              <a:t>MTKULIAH </a:t>
            </a:r>
            <a:r>
              <a:rPr lang="en-US" altLang="en-US" sz="2000" smtClean="0"/>
              <a:t>c</a:t>
            </a:r>
            <a:r>
              <a:rPr lang="id-ID" altLang="en-US" sz="2000" smtClean="0"/>
              <a:t>har(30);		</a:t>
            </a:r>
            <a:endParaRPr lang="en-US" altLang="en-US" sz="2000" smtClean="0"/>
          </a:p>
          <a:p>
            <a:pPr algn="just">
              <a:lnSpc>
                <a:spcPct val="80000"/>
              </a:lnSpc>
              <a:buFontTx/>
              <a:buAutoNum type="arabicPeriod" startAt="3"/>
            </a:pPr>
            <a:r>
              <a:rPr lang="id-ID" altLang="en-US" sz="2000" smtClean="0"/>
              <a:t>Hapus kolom JKEL dari data table MHS</a:t>
            </a:r>
            <a:r>
              <a:rPr lang="en-US" altLang="en-US" sz="2000" smtClean="0"/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/>
              <a:t>		</a:t>
            </a:r>
            <a:r>
              <a:rPr lang="id-ID" altLang="en-US" sz="2000" smtClean="0"/>
              <a:t>ALTER </a:t>
            </a:r>
            <a:r>
              <a:rPr lang="en-US" altLang="en-US" sz="2000" smtClean="0"/>
              <a:t> </a:t>
            </a:r>
            <a:r>
              <a:rPr lang="id-ID" altLang="en-US" sz="2000" smtClean="0"/>
              <a:t>TABL</a:t>
            </a:r>
            <a:r>
              <a:rPr lang="en-US" altLang="en-US" sz="2000" smtClean="0"/>
              <a:t>E</a:t>
            </a:r>
            <a:r>
              <a:rPr lang="id-ID" altLang="en-US" sz="2000" smtClean="0"/>
              <a:t> </a:t>
            </a:r>
            <a:r>
              <a:rPr lang="en-US" altLang="en-US" sz="2000" smtClean="0"/>
              <a:t> </a:t>
            </a:r>
            <a:r>
              <a:rPr lang="id-ID" altLang="en-US" sz="2000" smtClean="0"/>
              <a:t>MHS </a:t>
            </a:r>
            <a:r>
              <a:rPr lang="en-US" altLang="en-US" sz="2000" smtClean="0"/>
              <a:t> </a:t>
            </a:r>
            <a:r>
              <a:rPr lang="id-ID" altLang="en-US" sz="2000" smtClean="0"/>
              <a:t>DROP JKEL;</a:t>
            </a:r>
            <a:endParaRPr lang="en-US" altLang="en-US" sz="200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6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6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6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6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6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6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736</Words>
  <Application>Microsoft Office PowerPoint</Application>
  <PresentationFormat>On-screen Show (4:3)</PresentationFormat>
  <Paragraphs>579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Times New Roman</vt:lpstr>
      <vt:lpstr>Symbol</vt:lpstr>
      <vt:lpstr>Wingdings</vt:lpstr>
      <vt:lpstr>Office Theme</vt:lpstr>
      <vt:lpstr>BAHASA  QUERY KOMERSIAL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9 BAHASA QUERY KOMERSIAL</dc:title>
  <dc:creator>.</dc:creator>
  <cp:lastModifiedBy>Safitri Jaya</cp:lastModifiedBy>
  <cp:revision>233</cp:revision>
  <dcterms:created xsi:type="dcterms:W3CDTF">2004-01-13T02:35:27Z</dcterms:created>
  <dcterms:modified xsi:type="dcterms:W3CDTF">2016-07-22T04:10:46Z</dcterms:modified>
</cp:coreProperties>
</file>