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92" r:id="rId4"/>
    <p:sldId id="293" r:id="rId5"/>
    <p:sldId id="272" r:id="rId6"/>
    <p:sldId id="294" r:id="rId7"/>
    <p:sldId id="273" r:id="rId8"/>
    <p:sldId id="274" r:id="rId9"/>
    <p:sldId id="261" r:id="rId10"/>
    <p:sldId id="275" r:id="rId11"/>
    <p:sldId id="276" r:id="rId12"/>
    <p:sldId id="277" r:id="rId13"/>
    <p:sldId id="278" r:id="rId14"/>
    <p:sldId id="279" r:id="rId15"/>
    <p:sldId id="299" r:id="rId16"/>
    <p:sldId id="280" r:id="rId17"/>
    <p:sldId id="258" r:id="rId18"/>
    <p:sldId id="281" r:id="rId19"/>
    <p:sldId id="282" r:id="rId20"/>
    <p:sldId id="283" r:id="rId21"/>
    <p:sldId id="259" r:id="rId22"/>
    <p:sldId id="284" r:id="rId23"/>
    <p:sldId id="285" r:id="rId24"/>
    <p:sldId id="260" r:id="rId25"/>
    <p:sldId id="286" r:id="rId26"/>
    <p:sldId id="268" r:id="rId27"/>
    <p:sldId id="287" r:id="rId28"/>
    <p:sldId id="288" r:id="rId29"/>
    <p:sldId id="289" r:id="rId30"/>
    <p:sldId id="291" r:id="rId31"/>
    <p:sldId id="262" r:id="rId32"/>
    <p:sldId id="263" r:id="rId33"/>
    <p:sldId id="290" r:id="rId34"/>
    <p:sldId id="264" r:id="rId35"/>
    <p:sldId id="265" r:id="rId36"/>
    <p:sldId id="266" r:id="rId37"/>
    <p:sldId id="267" r:id="rId38"/>
    <p:sldId id="295" r:id="rId39"/>
    <p:sldId id="296" r:id="rId40"/>
    <p:sldId id="297" r:id="rId41"/>
    <p:sldId id="298" r:id="rId42"/>
  </p:sldIdLst>
  <p:sldSz cx="9144000" cy="6858000" type="screen4x3"/>
  <p:notesSz cx="6834188" cy="9979025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84EA52-74C0-4C8F-B484-3364CC71515C}" type="datetimeFigureOut">
              <a:rPr lang="en-US" altLang="en-US"/>
              <a:pPr/>
              <a:t>7/22/2016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30543F-C673-4661-BC43-E66BE04741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61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B27E77-26B9-4194-8AAB-A11E5BEA216B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71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48204-6BB6-4C3A-861B-34780AE0A737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26490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681AC-7654-43EE-BBA4-0F65BB3D0AAD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63119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931A8-F371-4429-91AB-C459680B0B81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57917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720C0-CB5D-4750-8E88-07D92F731B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498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5B275-4129-4862-9D90-6E7CC2C91E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88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9987E-F711-4957-B21F-A215FBE09503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78677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CD2C2-5316-45C1-A023-3FDB20C2772E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42295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31CC1-384C-4B15-9DE4-759B136D4D52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06025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237F-5E20-4554-8992-8F5960F94A6F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3576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B2ECE-92B4-4985-A513-DE0A72A96F61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2926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80AD1-4750-485F-A69C-F7BA80FC0286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86633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A1F5F-48D1-42D2-A328-0391BA2F0E3D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2001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1BBE6-9735-40B0-B2DE-3E6101B1212A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74675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altLang="en-US" smtClean="0"/>
              <a:t>Click to edit Master text styles</a:t>
            </a:r>
          </a:p>
          <a:p>
            <a:pPr lvl="1"/>
            <a:r>
              <a:rPr lang="id-ID" altLang="en-US" smtClean="0"/>
              <a:t>Second level</a:t>
            </a:r>
          </a:p>
          <a:p>
            <a:pPr lvl="2"/>
            <a:r>
              <a:rPr lang="id-ID" altLang="en-US" smtClean="0"/>
              <a:t>Third level</a:t>
            </a:r>
          </a:p>
          <a:p>
            <a:pPr lvl="3"/>
            <a:r>
              <a:rPr lang="id-ID" altLang="en-US" smtClean="0"/>
              <a:t>Fourth level</a:t>
            </a:r>
          </a:p>
          <a:p>
            <a:pPr lvl="4"/>
            <a:r>
              <a:rPr lang="id-ID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ED5A74-1115-462B-9A4A-F1337D7F9A23}" type="slidenum">
              <a:rPr lang="id-ID" altLang="en-US"/>
              <a:pPr/>
              <a:t>‹#›</a:t>
            </a:fld>
            <a:endParaRPr lang="id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NORMALISASI DATA</a:t>
            </a:r>
            <a:endParaRPr lang="id-ID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00438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Basis Data</a:t>
            </a:r>
            <a:endParaRPr lang="id-ID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Tabel Universal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Tabel Universal (</a:t>
            </a:r>
            <a:r>
              <a:rPr lang="en-US" altLang="en-US" i="1" smtClean="0"/>
              <a:t>Universal / Star Table</a:t>
            </a:r>
            <a:r>
              <a:rPr lang="en-US" altLang="en-US" smtClean="0"/>
              <a:t>)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sebuah tabel yang merangkum semua kelompok data yang saling berhubungan, bukan merupakan tabel yang baik.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3644900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Misalnya:</a:t>
            </a:r>
            <a:r>
              <a:rPr lang="en-US" altLang="en-US"/>
              <a:t> </a:t>
            </a:r>
          </a:p>
        </p:txBody>
      </p:sp>
      <p:sp>
        <p:nvSpPr>
          <p:cNvPr id="1741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348038" y="4437063"/>
            <a:ext cx="1655762" cy="1728787"/>
          </a:xfrm>
          <a:prstGeom prst="curvedRightArrow">
            <a:avLst>
              <a:gd name="adj1" fmla="val 20882"/>
              <a:gd name="adj2" fmla="val 4176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Tabel Universal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285750" y="2571750"/>
          <a:ext cx="8572500" cy="2286000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3516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No-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Nm-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Jurusan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Nama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          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Kd-Dosen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Nm_Dosen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2683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Welli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MI      MI350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                                MI465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Analisis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Prc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Sistem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B317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Dita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5432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Bakri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AK     MI350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                               AKN201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Akuntansi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Keuangan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D310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Lia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                                         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MKT300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Dasar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Pemasaran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B212       Lola              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 rot="5400000">
            <a:off x="-1587" y="3714750"/>
            <a:ext cx="22875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92789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6438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5709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64264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571332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715919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Functional Dependency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r>
              <a:rPr lang="en-US" altLang="en-US" sz="2800" b="1" smtClean="0"/>
              <a:t>Notasi: A </a:t>
            </a:r>
            <a:r>
              <a:rPr lang="en-US" altLang="en-US" sz="2800" b="1" smtClean="0">
                <a:sym typeface="Wingdings" panose="05000000000000000000" pitchFamily="2" charset="2"/>
              </a:rPr>
              <a:t></a:t>
            </a:r>
            <a:r>
              <a:rPr lang="en-US" altLang="en-US" sz="2800" b="1" smtClean="0"/>
              <a:t> B</a:t>
            </a:r>
            <a:r>
              <a:rPr lang="en-US" altLang="en-US" sz="2800" smtClean="0"/>
              <a:t>                                                    A dan B adalah atribut dari sebuah tabel. Berarti secara fungsional A menentukan B atau B tergantung pada A, jika dan hanya jika ada 2 baris data dengan nilai A yang sama, maka nilai B juga sama </a:t>
            </a:r>
            <a:endParaRPr lang="en-US" altLang="en-US" sz="2800" b="1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8313" y="450850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800" b="1"/>
              <a:t>Notasi: A </a:t>
            </a:r>
            <a:r>
              <a:rPr lang="en-US" altLang="en-US" sz="2800" b="1">
                <a:sym typeface="Wingdings" panose="05000000000000000000" pitchFamily="2" charset="2"/>
              </a:rPr>
              <a:t></a:t>
            </a:r>
            <a:r>
              <a:rPr lang="en-US" altLang="en-US" sz="2800" b="1"/>
              <a:t>  B 	atau  A   x</a:t>
            </a:r>
            <a:r>
              <a:rPr lang="en-US" altLang="en-US" sz="2800" b="1">
                <a:sym typeface="Wingdings" panose="05000000000000000000" pitchFamily="2" charset="2"/>
              </a:rPr>
              <a:t></a:t>
            </a:r>
            <a:r>
              <a:rPr lang="en-US" altLang="en-US" sz="2800" b="1"/>
              <a:t>  B</a:t>
            </a:r>
            <a:endParaRPr lang="en-US" altLang="en-US" sz="280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800"/>
              <a:t>	Adalah kebalikan dari notasi sebelumnya.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627313" y="4581525"/>
            <a:ext cx="144462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Functional Dependency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31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Contoh tabel nilai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116013" y="2420938"/>
          <a:ext cx="69850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map Image" r:id="rId3" imgW="4828571" imgH="1752381" progId="Paint.Picture">
                  <p:embed/>
                </p:oleObj>
              </mc:Choice>
              <mc:Fallback>
                <p:oleObj name="Bitmap Image" r:id="rId3" imgW="4828571" imgH="1752381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420938"/>
                        <a:ext cx="69850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Functional Dependency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68313" y="1557338"/>
            <a:ext cx="60483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400"/>
              <a:t>Functional Dependency dari tabel nilai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468313" y="2060575"/>
            <a:ext cx="80645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000" b="1"/>
              <a:t>Nrp </a:t>
            </a:r>
            <a:r>
              <a:rPr lang="en-US" altLang="en-US" sz="2000" b="1">
                <a:sym typeface="Wingdings" panose="05000000000000000000" pitchFamily="2" charset="2"/>
              </a:rPr>
              <a:t></a:t>
            </a:r>
            <a:r>
              <a:rPr lang="en-US" altLang="en-US" sz="2000" b="1"/>
              <a:t> namaMhs</a:t>
            </a:r>
            <a:endParaRPr lang="en-US" altLang="en-US" sz="200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000"/>
              <a:t>Karena untuk setiap nilai nrp yang sama, maka nilai namaMhs juga sama.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95288" y="3213100"/>
            <a:ext cx="80645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000" b="1"/>
              <a:t>{Namakul,  nrp} </a:t>
            </a:r>
            <a:r>
              <a:rPr lang="en-US" altLang="en-US" sz="2000" b="1">
                <a:sym typeface="Wingdings" panose="05000000000000000000" pitchFamily="2" charset="2"/>
              </a:rPr>
              <a:t></a:t>
            </a:r>
            <a:r>
              <a:rPr lang="en-US" altLang="en-US" sz="2000" b="1"/>
              <a:t> NiHuruf</a:t>
            </a:r>
            <a:endParaRPr lang="en-US" altLang="en-US" sz="200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Karena attribut Nihuruf tergantung pada Namakul dan nrp secara bersama-sama. Dalam arti lain untuk Namakul dan nrp yang sama, maka NiHuruf juga sama, karena Namakul dan nrp merupakan key (bersifat unik).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68313" y="4868863"/>
            <a:ext cx="80645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000" b="1"/>
              <a:t>NamaKul     </a:t>
            </a:r>
            <a:r>
              <a:rPr lang="en-US" altLang="en-US" sz="2000" b="1">
                <a:sym typeface="Wingdings" panose="05000000000000000000" pitchFamily="2" charset="2"/>
              </a:rPr>
              <a:t></a:t>
            </a:r>
            <a:r>
              <a:rPr lang="en-US" altLang="en-US" sz="2000" b="1"/>
              <a:t>    nrp</a:t>
            </a:r>
            <a:r>
              <a:rPr lang="en-US" altLang="en-US" sz="2000"/>
              <a:t>	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000" b="1"/>
              <a:t>Nrp    </a:t>
            </a:r>
            <a:r>
              <a:rPr lang="en-US" altLang="en-US" sz="2000" b="1">
                <a:sym typeface="Wingdings" panose="05000000000000000000" pitchFamily="2" charset="2"/>
              </a:rPr>
              <a:t></a:t>
            </a:r>
            <a:r>
              <a:rPr lang="en-US" altLang="en-US" sz="2000" b="1"/>
              <a:t>     NiHuruf</a:t>
            </a:r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 flipH="1">
            <a:off x="2411413" y="4941888"/>
            <a:ext cx="730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4" name="Line 30"/>
          <p:cNvSpPr>
            <a:spLocks noChangeShapeType="1"/>
          </p:cNvSpPr>
          <p:nvPr/>
        </p:nvSpPr>
        <p:spPr bwMode="auto">
          <a:xfrm flipH="1">
            <a:off x="1692275" y="5300663"/>
            <a:ext cx="730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0" grpId="0"/>
      <p:bldP spid="77831" grpId="0"/>
      <p:bldP spid="77853" grpId="0" animBg="1"/>
      <p:bldP spid="778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 FD 1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Andaikan ada tabel:</a:t>
            </a:r>
          </a:p>
          <a:p>
            <a:pPr>
              <a:buFontTx/>
              <a:buNone/>
            </a:pPr>
            <a:r>
              <a:rPr lang="en-US" altLang="en-US" smtClean="0"/>
              <a:t>	NILAI (NIM, Nm-mk, Semester, Nilai)</a:t>
            </a:r>
          </a:p>
          <a:p>
            <a:r>
              <a:rPr lang="en-US" altLang="en-US" smtClean="0"/>
              <a:t>Atribut kunci: NIM, Nm-mk, Semester</a:t>
            </a:r>
          </a:p>
          <a:p>
            <a:r>
              <a:rPr lang="en-US" altLang="en-US" smtClean="0"/>
              <a:t>Maka Functional Dependency:</a:t>
            </a:r>
          </a:p>
          <a:p>
            <a:pPr>
              <a:buFontTx/>
              <a:buNone/>
            </a:pPr>
            <a:r>
              <a:rPr lang="en-US" altLang="en-US" smtClean="0"/>
              <a:t>	NIM, Nm-mk, Semester -&gt; Nilai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Bentuk-bentuk Normal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Bentuk Normal Tahap Pertama (1st Normal Form / 1NF)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Bentuk Normal Tahap Kedua (2nd Normal Form / 2NF)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Bentuk Normal Tahap (3rd Normal Form / 3NF)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Boyce-Code Normal Form (BCNF)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Bentuk Normal Tahap (4th Normal Form / 4NF)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Bentuk Normal Tahap (5th Normal Form / 5NF)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id-ID" altLang="en-US" sz="3600" b="1" smtClean="0"/>
              <a:t>Normal Pertama (1st Normal Form)</a:t>
            </a:r>
            <a:r>
              <a:rPr lang="id-ID" altLang="en-US" sz="40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altLang="en-US" smtClean="0"/>
              <a:t>Aturan :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d-ID" altLang="en-US" smtClean="0"/>
              <a:t>Tidak adanya </a:t>
            </a:r>
            <a:r>
              <a:rPr lang="en-US" altLang="en-US" b="1" smtClean="0"/>
              <a:t>atribut multi-value</a:t>
            </a:r>
            <a:r>
              <a:rPr lang="en-US" altLang="en-US" smtClean="0"/>
              <a:t>, </a:t>
            </a:r>
            <a:r>
              <a:rPr lang="en-US" altLang="en-US" b="1" smtClean="0"/>
              <a:t>atribut komposit</a:t>
            </a:r>
            <a:r>
              <a:rPr lang="en-US" altLang="en-US" smtClean="0"/>
              <a:t> atau kombinasinya.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d-ID" altLang="en-US" smtClean="0"/>
              <a:t>Mendefinisikan atribut kunci</a:t>
            </a:r>
            <a:r>
              <a:rPr lang="en-US" altLang="en-US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Setiap atribut dalam tabel tersebut harus bernilai </a:t>
            </a:r>
            <a:r>
              <a:rPr lang="en-US" altLang="en-US" i="1" smtClean="0"/>
              <a:t>atomic</a:t>
            </a:r>
            <a:r>
              <a:rPr lang="en-US" altLang="en-US" smtClean="0"/>
              <a:t> (tidak dapat dibagi-bagi lagi)</a:t>
            </a:r>
            <a:endParaRPr lang="id-ID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 1 (atribut multi-value)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4259262" cy="533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Misal data mahasiswa sbb: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692275" y="2060575"/>
          <a:ext cx="56165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Bitmap Image" r:id="rId3" imgW="5649114" imgH="914286" progId="Paint.Picture">
                  <p:embed/>
                </p:oleObj>
              </mc:Choice>
              <mc:Fallback>
                <p:oleObj name="Bitmap Image" r:id="rId3" imgW="5649114" imgH="914286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060575"/>
                        <a:ext cx="5616575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8313" y="3500438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/>
              <a:t>Atau: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692275" y="4005263"/>
          <a:ext cx="6335713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Bitmap Image" r:id="rId5" imgW="5668166" imgH="1305107" progId="Paint.Picture">
                  <p:embed/>
                </p:oleObj>
              </mc:Choice>
              <mc:Fallback>
                <p:oleObj name="Bitmap Image" r:id="rId5" imgW="5668166" imgH="1305107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005263"/>
                        <a:ext cx="6335713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95288" y="5805488"/>
            <a:ext cx="6983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Tabel-tabel di atas tidak memenuhi syarat 1NF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 1 (samb…)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33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/>
              <a:t>Didekomposisi menjadi: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971550" y="2636838"/>
          <a:ext cx="3455988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Bitmap Image" r:id="rId3" imgW="2514286" imgH="895238" progId="Paint.Picture">
                  <p:embed/>
                </p:oleObj>
              </mc:Choice>
              <mc:Fallback>
                <p:oleObj name="Bitmap Image" r:id="rId3" imgW="2514286" imgH="89523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636838"/>
                        <a:ext cx="3455988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468313" y="2205038"/>
            <a:ext cx="295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400"/>
              <a:t>Tabel Mahasiswa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68313" y="4076700"/>
            <a:ext cx="2160587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400"/>
              <a:t>Tabel Hobi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971550" y="4508500"/>
          <a:ext cx="4321175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Bitmap Image" r:id="rId5" imgW="3086531" imgH="1743318" progId="Paint.Picture">
                  <p:embed/>
                </p:oleObj>
              </mc:Choice>
              <mc:Fallback>
                <p:oleObj name="Bitmap Image" r:id="rId5" imgW="3086531" imgH="174331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508500"/>
                        <a:ext cx="4321175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Normalisasi</a:t>
            </a:r>
            <a:endParaRPr lang="id-ID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altLang="en-US" smtClean="0"/>
              <a:t>Normalisasi merupakan sebuah teknik dalam logical desain sebuah basis data</a:t>
            </a:r>
            <a:r>
              <a:rPr lang="en-US" altLang="en-US" smtClean="0"/>
              <a:t> yang</a:t>
            </a:r>
            <a:r>
              <a:rPr lang="id-ID" altLang="en-US" smtClean="0"/>
              <a:t> </a:t>
            </a:r>
            <a:r>
              <a:rPr lang="en-US" altLang="en-US" smtClean="0"/>
              <a:t>m</a:t>
            </a:r>
            <a:r>
              <a:rPr lang="id-ID" altLang="en-US" smtClean="0"/>
              <a:t>engelompokkan atribut dari suatu relasi sehingga membentuk struktur relasi yang baik (tanpa redudansi). </a:t>
            </a:r>
            <a:endParaRPr lang="en-US" altLang="en-US" smtClean="0"/>
          </a:p>
          <a:p>
            <a:pPr eaLnBrk="1" hangingPunct="1"/>
            <a:r>
              <a:rPr lang="en-US" altLang="en-US" i="1" smtClean="0"/>
              <a:t>Normalisasi </a:t>
            </a:r>
            <a:r>
              <a:rPr lang="en-US" altLang="en-US" smtClean="0"/>
              <a:t>adalah proses pembentukan struktur basis data sehingga sebagian besar </a:t>
            </a:r>
            <a:r>
              <a:rPr lang="en-US" altLang="en-US" i="1" smtClean="0"/>
              <a:t>ambiguity </a:t>
            </a:r>
            <a:r>
              <a:rPr lang="en-US" altLang="en-US" smtClean="0"/>
              <a:t>bisa dihilangkan.</a:t>
            </a:r>
            <a:endParaRPr lang="id-ID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 2 (composite)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170113" cy="460375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JadwalKuliah</a:t>
            </a:r>
          </a:p>
        </p:txBody>
      </p:sp>
      <p:graphicFrame>
        <p:nvGraphicFramePr>
          <p:cNvPr id="90198" name="Group 86"/>
          <p:cNvGraphicFramePr>
            <a:graphicFrameLocks noGrp="1"/>
          </p:cNvGraphicFramePr>
          <p:nvPr>
            <p:ph sz="quarter" idx="2"/>
          </p:nvPr>
        </p:nvGraphicFramePr>
        <p:xfrm>
          <a:off x="755650" y="2205038"/>
          <a:ext cx="5832475" cy="431800"/>
        </p:xfrm>
        <a:graphic>
          <a:graphicData uri="http://schemas.openxmlformats.org/drawingml/2006/table">
            <a:tbl>
              <a:tblPr/>
              <a:tblGrid>
                <a:gridCol w="1300163"/>
                <a:gridCol w="1292225"/>
                <a:gridCol w="1079500"/>
                <a:gridCol w="1008062"/>
                <a:gridCol w="11525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Kodekul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NamaKul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Dosen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Kelas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Jadwal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4" name="Rectangle 29"/>
          <p:cNvSpPr>
            <a:spLocks noChangeArrowheads="1"/>
          </p:cNvSpPr>
          <p:nvPr/>
        </p:nvSpPr>
        <p:spPr bwMode="auto">
          <a:xfrm>
            <a:off x="395288" y="2781300"/>
            <a:ext cx="82296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400"/>
              <a:t>Dimana nilai pada atribut jadwal berisi gabungan antara Hari dan Jam.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400"/>
              <a:t>Jika asumsi hari dan jam memegang peranan penting dalam sistem basis data, maka atribut Jadwal perlu dipisah sehingga menjadi JadwalHari dan JadwalJam sbb:</a:t>
            </a:r>
          </a:p>
        </p:txBody>
      </p:sp>
      <p:sp>
        <p:nvSpPr>
          <p:cNvPr id="24595" name="Rectangle 30"/>
          <p:cNvSpPr>
            <a:spLocks noChangeArrowheads="1"/>
          </p:cNvSpPr>
          <p:nvPr/>
        </p:nvSpPr>
        <p:spPr bwMode="auto">
          <a:xfrm>
            <a:off x="395288" y="5229225"/>
            <a:ext cx="2027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400"/>
              <a:t>JadwalKuliah</a:t>
            </a:r>
          </a:p>
        </p:txBody>
      </p:sp>
      <p:graphicFrame>
        <p:nvGraphicFramePr>
          <p:cNvPr id="90197" name="Group 85"/>
          <p:cNvGraphicFramePr>
            <a:graphicFrameLocks noGrp="1"/>
          </p:cNvGraphicFramePr>
          <p:nvPr>
            <p:ph sz="quarter" idx="3"/>
          </p:nvPr>
        </p:nvGraphicFramePr>
        <p:xfrm>
          <a:off x="755650" y="5734050"/>
          <a:ext cx="7272338" cy="487363"/>
        </p:xfrm>
        <a:graphic>
          <a:graphicData uri="http://schemas.openxmlformats.org/drawingml/2006/table">
            <a:tbl>
              <a:tblPr/>
              <a:tblGrid>
                <a:gridCol w="1152525"/>
                <a:gridCol w="1295400"/>
                <a:gridCol w="936625"/>
                <a:gridCol w="936625"/>
                <a:gridCol w="1439863"/>
                <a:gridCol w="15113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Kodekul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NamaKul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Dosen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Kelas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JadwalHari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JadwalJam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 algn="l" eaLnBrk="1" hangingPunct="1"/>
            <a:r>
              <a:rPr lang="id-ID" altLang="en-US" sz="3400" b="1" smtClean="0"/>
              <a:t>Normalisasi Kedua (2nd Normal Form)</a:t>
            </a:r>
            <a:r>
              <a:rPr lang="id-ID" altLang="en-US" sz="4000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altLang="en-US" sz="2400" smtClean="0"/>
              <a:t>Aturan : </a:t>
            </a: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d-ID" altLang="en-US" sz="2400" smtClean="0"/>
              <a:t>Sudah memenuhi dalam bentuk normal </a:t>
            </a:r>
            <a:endParaRPr lang="en-US" altLang="en-US" sz="2400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kesatu</a:t>
            </a:r>
            <a:r>
              <a:rPr lang="en-US" altLang="en-US" sz="2400" smtClean="0"/>
              <a:t> (1NF)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smtClean="0"/>
              <a:t>Semua atribut bukan kunci hanya boleh tergantung (functional dependency) pada atribut kunci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smtClean="0"/>
              <a:t>Jika ada</a:t>
            </a:r>
            <a:r>
              <a:rPr lang="id-ID" altLang="en-US" sz="2400" smtClean="0"/>
              <a:t> </a:t>
            </a:r>
            <a:r>
              <a:rPr lang="id-ID" altLang="en-US" sz="2400" b="1" smtClean="0"/>
              <a:t>ketergantungan </a:t>
            </a:r>
            <a:r>
              <a:rPr lang="en-US" altLang="en-US" sz="2400" b="1" smtClean="0"/>
              <a:t> </a:t>
            </a:r>
            <a:r>
              <a:rPr lang="id-ID" altLang="en-US" sz="2400" b="1" smtClean="0"/>
              <a:t>parsial</a:t>
            </a:r>
            <a:r>
              <a:rPr lang="en-US" altLang="en-US" sz="2400" smtClean="0"/>
              <a:t> maka atribut tersebut harus dipisah pada tabel yang lain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smtClean="0"/>
              <a:t>Perlu ada tabel penghubung ataupun kehadiran foreign key bagi atribut-atribut yang telah dipisah tadi</a:t>
            </a:r>
            <a:endParaRPr lang="id-ID" altLang="en-US" sz="2400" smtClean="0"/>
          </a:p>
          <a:p>
            <a:pPr eaLnBrk="1" hangingPunct="1"/>
            <a:endParaRPr lang="id-ID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570788" cy="5334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smtClean="0"/>
              <a:t>Tabel berikut memenuhi 1NF tapi tidak termasuk 2NF:</a:t>
            </a:r>
          </a:p>
        </p:txBody>
      </p:sp>
      <p:graphicFrame>
        <p:nvGraphicFramePr>
          <p:cNvPr id="94248" name="Group 40"/>
          <p:cNvGraphicFramePr>
            <a:graphicFrameLocks noGrp="1"/>
          </p:cNvGraphicFramePr>
          <p:nvPr>
            <p:ph sz="half" idx="2"/>
          </p:nvPr>
        </p:nvGraphicFramePr>
        <p:xfrm>
          <a:off x="611188" y="2205038"/>
          <a:ext cx="7056437" cy="431800"/>
        </p:xfrm>
        <a:graphic>
          <a:graphicData uri="http://schemas.openxmlformats.org/drawingml/2006/table">
            <a:tbl>
              <a:tblPr/>
              <a:tblGrid>
                <a:gridCol w="936625"/>
                <a:gridCol w="1152525"/>
                <a:gridCol w="1223962"/>
                <a:gridCol w="1008063"/>
                <a:gridCol w="1008062"/>
                <a:gridCol w="863600"/>
                <a:gridCol w="8636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Mhs_nrp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mhs_nama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mhs_alamat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mk_kode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mk_nama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mk_sks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nihuruf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6" name="Rectangle 46"/>
          <p:cNvSpPr>
            <a:spLocks noChangeArrowheads="1"/>
          </p:cNvSpPr>
          <p:nvPr/>
        </p:nvSpPr>
        <p:spPr bwMode="auto">
          <a:xfrm>
            <a:off x="468313" y="2997200"/>
            <a:ext cx="757078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0838" indent="-3508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200"/>
              <a:t>Tidak memenuhi 2NF, karena {Mhs_nrp, mk_kode} yang dianggap sebagai primary key sedangkan: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{Mhs_nrp, mk_kode}	  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r>
              <a:rPr lang="en-US" altLang="en-US" sz="2000"/>
              <a:t>	mhs_nama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{Mhs_nrp, mk_kode}   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r>
              <a:rPr lang="en-US" altLang="en-US" sz="2000"/>
              <a:t>	mhs_alamat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{Mhs_nrp, mk_kode}   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r>
              <a:rPr lang="en-US" altLang="en-US" sz="2000"/>
              <a:t>	mk_nama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{Mhs_nrp, mk_kode}  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r>
              <a:rPr lang="en-US" altLang="en-US" sz="2000"/>
              <a:t>	mk_sks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000"/>
              <a:t>	{Mhs_nrp, mk_kode}	  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r>
              <a:rPr lang="en-US" altLang="en-US" sz="2000"/>
              <a:t>	nihuruf</a:t>
            </a:r>
          </a:p>
        </p:txBody>
      </p:sp>
      <p:sp>
        <p:nvSpPr>
          <p:cNvPr id="26647" name="Line 48"/>
          <p:cNvSpPr>
            <a:spLocks noChangeShapeType="1"/>
          </p:cNvSpPr>
          <p:nvPr/>
        </p:nvSpPr>
        <p:spPr bwMode="auto">
          <a:xfrm flipH="1">
            <a:off x="3563938" y="3789363"/>
            <a:ext cx="71437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49"/>
          <p:cNvSpPr>
            <a:spLocks noChangeShapeType="1"/>
          </p:cNvSpPr>
          <p:nvPr/>
        </p:nvSpPr>
        <p:spPr bwMode="auto">
          <a:xfrm flipH="1">
            <a:off x="3563938" y="4149725"/>
            <a:ext cx="7143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Line 50"/>
          <p:cNvSpPr>
            <a:spLocks noChangeShapeType="1"/>
          </p:cNvSpPr>
          <p:nvPr/>
        </p:nvSpPr>
        <p:spPr bwMode="auto">
          <a:xfrm flipH="1">
            <a:off x="3563938" y="4508500"/>
            <a:ext cx="7143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Line 51"/>
          <p:cNvSpPr>
            <a:spLocks noChangeShapeType="1"/>
          </p:cNvSpPr>
          <p:nvPr/>
        </p:nvSpPr>
        <p:spPr bwMode="auto">
          <a:xfrm flipH="1">
            <a:off x="3563938" y="4868863"/>
            <a:ext cx="71437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Rectangle 53"/>
          <p:cNvSpPr>
            <a:spLocks noChangeArrowheads="1"/>
          </p:cNvSpPr>
          <p:nvPr/>
        </p:nvSpPr>
        <p:spPr bwMode="auto">
          <a:xfrm>
            <a:off x="395288" y="5661025"/>
            <a:ext cx="79216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6875" indent="-396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altLang="en-US" sz="2200"/>
              <a:t>Tabel di atas perlu didekomposisi menjadi beberapa tabel yang memenuhi syarat 2NF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 (samb…)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5627687" cy="4603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Functional dependencynya sbb: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68313" y="2349500"/>
            <a:ext cx="77914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/>
              <a:t>{Mhs_nrp, mk_kode}  </a:t>
            </a:r>
            <a:r>
              <a:rPr lang="en-US" altLang="en-US" sz="2200">
                <a:sym typeface="Wingdings" panose="05000000000000000000" pitchFamily="2" charset="2"/>
              </a:rPr>
              <a:t></a:t>
            </a:r>
            <a:r>
              <a:rPr lang="en-US" altLang="en-US" sz="2200"/>
              <a:t>    </a:t>
            </a:r>
            <a:r>
              <a:rPr lang="en-US" altLang="en-US" sz="2200">
                <a:sym typeface="Wingdings" panose="05000000000000000000" pitchFamily="2" charset="2"/>
              </a:rPr>
              <a:t>nihuruf                               (fd1)</a:t>
            </a:r>
          </a:p>
          <a:p>
            <a:pPr eaLnBrk="1" hangingPunct="1"/>
            <a:r>
              <a:rPr lang="en-US" altLang="en-US" sz="2200">
                <a:sym typeface="Wingdings" panose="05000000000000000000" pitchFamily="2" charset="2"/>
              </a:rPr>
              <a:t>Mhs_nrp 	           </a:t>
            </a:r>
            <a:r>
              <a:rPr lang="en-US" altLang="en-US" sz="2200"/>
              <a:t> </a:t>
            </a:r>
            <a:r>
              <a:rPr lang="en-US" altLang="en-US" sz="2200">
                <a:sym typeface="Wingdings" panose="05000000000000000000" pitchFamily="2" charset="2"/>
              </a:rPr>
              <a:t>   {mhs_nama, mhs_alamat}      (fd2)</a:t>
            </a:r>
          </a:p>
          <a:p>
            <a:pPr eaLnBrk="1" hangingPunct="1"/>
            <a:r>
              <a:rPr lang="en-US" altLang="en-US" sz="2200">
                <a:sym typeface="Wingdings" panose="05000000000000000000" pitchFamily="2" charset="2"/>
              </a:rPr>
              <a:t>Mk_kode 	           </a:t>
            </a:r>
            <a:r>
              <a:rPr lang="en-US" altLang="en-US" sz="2200"/>
              <a:t> </a:t>
            </a:r>
            <a:r>
              <a:rPr lang="en-US" altLang="en-US" sz="2200">
                <a:sym typeface="Wingdings" panose="05000000000000000000" pitchFamily="2" charset="2"/>
              </a:rPr>
              <a:t>   {mk_nama, mk_sks}	       (fd3)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5288" y="4122738"/>
            <a:ext cx="82804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107950" eaLnBrk="0" hangingPunct="0"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>
                <a:sym typeface="Wingdings" panose="05000000000000000000" pitchFamily="2" charset="2"/>
              </a:rPr>
              <a:t>fd1 	(</a:t>
            </a:r>
            <a:r>
              <a:rPr lang="en-US" altLang="en-US" sz="2200" u="sng">
                <a:sym typeface="Wingdings" panose="05000000000000000000" pitchFamily="2" charset="2"/>
              </a:rPr>
              <a:t>mhs_nrp</a:t>
            </a:r>
            <a:r>
              <a:rPr lang="en-US" altLang="en-US" sz="2200">
                <a:sym typeface="Wingdings" panose="05000000000000000000" pitchFamily="2" charset="2"/>
              </a:rPr>
              <a:t>, </a:t>
            </a:r>
            <a:r>
              <a:rPr lang="en-US" altLang="en-US" sz="2200" u="sng">
                <a:sym typeface="Wingdings" panose="05000000000000000000" pitchFamily="2" charset="2"/>
              </a:rPr>
              <a:t>mk_kode</a:t>
            </a:r>
            <a:r>
              <a:rPr lang="en-US" altLang="en-US" sz="2200">
                <a:sym typeface="Wingdings" panose="05000000000000000000" pitchFamily="2" charset="2"/>
              </a:rPr>
              <a:t>, nihuruf)		  Tabel Nilai</a:t>
            </a:r>
          </a:p>
          <a:p>
            <a:pPr eaLnBrk="1" hangingPunct="1"/>
            <a:r>
              <a:rPr lang="en-US" altLang="en-US" sz="2200">
                <a:sym typeface="Wingdings" panose="05000000000000000000" pitchFamily="2" charset="2"/>
              </a:rPr>
              <a:t>fd2 	(</a:t>
            </a:r>
            <a:r>
              <a:rPr lang="en-US" altLang="en-US" sz="2200" u="sng">
                <a:sym typeface="Wingdings" panose="05000000000000000000" pitchFamily="2" charset="2"/>
              </a:rPr>
              <a:t>Mhs_nrp</a:t>
            </a:r>
            <a:r>
              <a:rPr lang="en-US" altLang="en-US" sz="2200">
                <a:sym typeface="Wingdings" panose="05000000000000000000" pitchFamily="2" charset="2"/>
              </a:rPr>
              <a:t>, mhs_nama, mhs_alamat)	  Tabel Mahasiswa</a:t>
            </a:r>
          </a:p>
          <a:p>
            <a:pPr eaLnBrk="1" hangingPunct="1"/>
            <a:r>
              <a:rPr lang="en-US" altLang="en-US" sz="2200">
                <a:sym typeface="Wingdings" panose="05000000000000000000" pitchFamily="2" charset="2"/>
              </a:rPr>
              <a:t>fd3	(</a:t>
            </a:r>
            <a:r>
              <a:rPr lang="en-US" altLang="en-US" sz="2200" u="sng">
                <a:sym typeface="Wingdings" panose="05000000000000000000" pitchFamily="2" charset="2"/>
              </a:rPr>
              <a:t>mk_kode</a:t>
            </a:r>
            <a:r>
              <a:rPr lang="en-US" altLang="en-US" sz="2200">
                <a:sym typeface="Wingdings" panose="05000000000000000000" pitchFamily="2" charset="2"/>
              </a:rPr>
              <a:t>, mk_nama, mk_sks)	  Tabel MataKuliah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id-ID" altLang="en-US" sz="3400" b="1" smtClean="0"/>
              <a:t>Normalisasi Ketiga (3rd Normal Form)</a:t>
            </a:r>
            <a:r>
              <a:rPr lang="id-ID" altLang="en-US" sz="400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altLang="en-US" smtClean="0"/>
              <a:t>Aturan : 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id-ID" altLang="en-US" smtClean="0"/>
              <a:t> </a:t>
            </a:r>
            <a:r>
              <a:rPr lang="en-US" altLang="en-US" smtClean="0"/>
              <a:t> </a:t>
            </a:r>
            <a:r>
              <a:rPr lang="id-ID" altLang="en-US" sz="3200" smtClean="0"/>
              <a:t>Sudah berada dalam bentuk normal </a:t>
            </a:r>
            <a:endParaRPr lang="en-US" altLang="en-US" sz="3200" smtClean="0"/>
          </a:p>
          <a:p>
            <a:pPr lvl="1" eaLnBrk="1" hangingPunct="1">
              <a:buFontTx/>
              <a:buNone/>
            </a:pPr>
            <a:r>
              <a:rPr lang="en-US" altLang="en-US" sz="3200" smtClean="0"/>
              <a:t>    </a:t>
            </a:r>
            <a:r>
              <a:rPr lang="id-ID" altLang="en-US" sz="3200" smtClean="0"/>
              <a:t>kedua</a:t>
            </a:r>
            <a:r>
              <a:rPr lang="en-US" altLang="en-US" sz="3200" smtClean="0"/>
              <a:t> (2NF)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3200" smtClean="0"/>
              <a:t> </a:t>
            </a:r>
            <a:r>
              <a:rPr lang="id-ID" altLang="en-US" sz="3200" smtClean="0"/>
              <a:t>Tidak ada ketergantungan transitif </a:t>
            </a:r>
            <a:endParaRPr lang="en-US" altLang="en-US" sz="3200" smtClean="0"/>
          </a:p>
          <a:p>
            <a:pPr lvl="1" eaLnBrk="1" hangingPunct="1">
              <a:buFontTx/>
              <a:buNone/>
            </a:pPr>
            <a:r>
              <a:rPr lang="en-US" altLang="en-US" sz="3200" smtClean="0"/>
              <a:t>    </a:t>
            </a:r>
            <a:r>
              <a:rPr lang="id-ID" altLang="en-US" sz="3200" smtClean="0"/>
              <a:t>(dimana</a:t>
            </a:r>
            <a:r>
              <a:rPr lang="en-US" altLang="en-US" sz="3200" smtClean="0"/>
              <a:t> atribut</a:t>
            </a:r>
            <a:r>
              <a:rPr lang="id-ID" altLang="en-US" sz="3200" smtClean="0"/>
              <a:t> bukan kunci tergantung </a:t>
            </a:r>
            <a:endParaRPr lang="en-US" altLang="en-US" sz="3200" smtClean="0"/>
          </a:p>
          <a:p>
            <a:pPr lvl="1" eaLnBrk="1" hangingPunct="1">
              <a:buFontTx/>
              <a:buNone/>
            </a:pPr>
            <a:r>
              <a:rPr lang="en-US" altLang="en-US" sz="3200" smtClean="0"/>
              <a:t>    </a:t>
            </a:r>
            <a:r>
              <a:rPr lang="id-ID" altLang="en-US" sz="3200" smtClean="0"/>
              <a:t>pada </a:t>
            </a:r>
            <a:r>
              <a:rPr lang="en-US" altLang="en-US" sz="3200" smtClean="0"/>
              <a:t>atribut</a:t>
            </a:r>
            <a:r>
              <a:rPr lang="id-ID" altLang="en-US" sz="3200" smtClean="0"/>
              <a:t> bukan</a:t>
            </a:r>
            <a:r>
              <a:rPr lang="en-US" altLang="en-US" sz="3200" smtClean="0"/>
              <a:t> </a:t>
            </a:r>
            <a:r>
              <a:rPr lang="id-ID" altLang="en-US" sz="3200" smtClean="0"/>
              <a:t>kunci lainnya). </a:t>
            </a:r>
          </a:p>
          <a:p>
            <a:pPr eaLnBrk="1" hangingPunct="1"/>
            <a:endParaRPr lang="id-ID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5334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200" smtClean="0"/>
              <a:t>Tabel berikut memenuhi 2NF, tapi tidak memenuhi 3NF: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8313" y="2133600"/>
            <a:ext cx="145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Mahasiswa</a:t>
            </a:r>
            <a:r>
              <a:rPr lang="en-US" altLang="en-US"/>
              <a:t> </a:t>
            </a:r>
          </a:p>
        </p:txBody>
      </p:sp>
      <p:graphicFrame>
        <p:nvGraphicFramePr>
          <p:cNvPr id="100399" name="Group 47"/>
          <p:cNvGraphicFramePr>
            <a:graphicFrameLocks noGrp="1"/>
          </p:cNvGraphicFramePr>
          <p:nvPr>
            <p:ph sz="half" idx="2"/>
          </p:nvPr>
        </p:nvGraphicFramePr>
        <p:xfrm>
          <a:off x="611188" y="2565400"/>
          <a:ext cx="7705725" cy="504825"/>
        </p:xfrm>
        <a:graphic>
          <a:graphicData uri="http://schemas.openxmlformats.org/drawingml/2006/table">
            <a:tbl>
              <a:tblPr/>
              <a:tblGrid>
                <a:gridCol w="711200"/>
                <a:gridCol w="949325"/>
                <a:gridCol w="1363662"/>
                <a:gridCol w="1296988"/>
                <a:gridCol w="1655762"/>
                <a:gridCol w="17287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Alm_Jalan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Alm_Kota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Alm_Provinsi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Alm_Kodepos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400" name="Rectangle 48"/>
          <p:cNvSpPr>
            <a:spLocks noChangeArrowheads="1"/>
          </p:cNvSpPr>
          <p:nvPr/>
        </p:nvSpPr>
        <p:spPr bwMode="auto">
          <a:xfrm>
            <a:off x="468313" y="3357563"/>
            <a:ext cx="80645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288925" indent="-288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/>
              <a:t>karena masih terdapat atribut </a:t>
            </a:r>
            <a:r>
              <a:rPr lang="en-US" altLang="en-US" sz="2000" i="1"/>
              <a:t>non primary key </a:t>
            </a:r>
            <a:r>
              <a:rPr lang="en-US" altLang="en-US" sz="2000"/>
              <a:t>(yakni </a:t>
            </a:r>
            <a:r>
              <a:rPr lang="en-US" altLang="en-US" sz="2000" b="1"/>
              <a:t>alm_kota </a:t>
            </a:r>
            <a:r>
              <a:rPr lang="en-US" altLang="en-US" sz="2000"/>
              <a:t>dan </a:t>
            </a:r>
            <a:r>
              <a:rPr lang="en-US" altLang="en-US" sz="2000" b="1"/>
              <a:t>alm_Provinsi</a:t>
            </a:r>
            <a:r>
              <a:rPr lang="en-US" altLang="en-US" sz="2000"/>
              <a:t>) yang memiliki ketergantungan terhadap atribut </a:t>
            </a:r>
            <a:r>
              <a:rPr lang="en-US" altLang="en-US" sz="2000" i="1"/>
              <a:t>non primary key </a:t>
            </a:r>
            <a:r>
              <a:rPr lang="en-US" altLang="en-US" sz="2000"/>
              <a:t>yang lain (yakni </a:t>
            </a:r>
            <a:r>
              <a:rPr lang="en-US" altLang="en-US" sz="2000" b="1"/>
              <a:t>alm_kodepos</a:t>
            </a:r>
            <a:r>
              <a:rPr lang="en-US" altLang="en-US" sz="2000"/>
              <a:t>):</a:t>
            </a:r>
          </a:p>
        </p:txBody>
      </p:sp>
      <p:sp>
        <p:nvSpPr>
          <p:cNvPr id="29718" name="Rectangle 49"/>
          <p:cNvSpPr>
            <a:spLocks noChangeArrowheads="1"/>
          </p:cNvSpPr>
          <p:nvPr/>
        </p:nvSpPr>
        <p:spPr bwMode="auto">
          <a:xfrm>
            <a:off x="611188" y="4437063"/>
            <a:ext cx="581183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/>
              <a:t>alm_kodepos </a:t>
            </a:r>
            <a:r>
              <a:rPr lang="en-US" altLang="en-US" sz="2200">
                <a:sym typeface="Wingdings" panose="05000000000000000000" pitchFamily="2" charset="2"/>
              </a:rPr>
              <a:t></a:t>
            </a:r>
            <a:r>
              <a:rPr lang="en-US" altLang="en-US" sz="2200"/>
              <a:t> {alm_Provinsi, alm_kota}</a:t>
            </a:r>
          </a:p>
        </p:txBody>
      </p:sp>
      <p:sp>
        <p:nvSpPr>
          <p:cNvPr id="100402" name="Rectangle 50"/>
          <p:cNvSpPr>
            <a:spLocks noChangeArrowheads="1"/>
          </p:cNvSpPr>
          <p:nvPr/>
        </p:nvSpPr>
        <p:spPr bwMode="auto">
          <a:xfrm>
            <a:off x="395288" y="4941888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88925" indent="-288925">
              <a:buFont typeface="Wingdings" pitchFamily="2" charset="2"/>
              <a:buChar char="Ø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Sehingga tabel tersebut perlu didekomposisi menjadi:</a:t>
            </a:r>
          </a:p>
        </p:txBody>
      </p:sp>
      <p:sp>
        <p:nvSpPr>
          <p:cNvPr id="29720" name="Rectangle 51"/>
          <p:cNvSpPr>
            <a:spLocks noChangeArrowheads="1"/>
          </p:cNvSpPr>
          <p:nvPr/>
        </p:nvSpPr>
        <p:spPr bwMode="auto">
          <a:xfrm>
            <a:off x="1042988" y="5300663"/>
            <a:ext cx="63261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/>
              <a:t>Mahasiswa (</a:t>
            </a:r>
            <a:r>
              <a:rPr lang="en-US" altLang="en-US" sz="2200" u="sng"/>
              <a:t>Nrp</a:t>
            </a:r>
            <a:r>
              <a:rPr lang="en-US" altLang="en-US" sz="2200"/>
              <a:t>, nama, alm_jalan, alm_kodepos)</a:t>
            </a:r>
          </a:p>
          <a:p>
            <a:pPr eaLnBrk="1" hangingPunct="1"/>
            <a:r>
              <a:rPr lang="en-US" altLang="en-US" sz="2200"/>
              <a:t>Kodepos (</a:t>
            </a:r>
            <a:r>
              <a:rPr lang="en-US" altLang="en-US" sz="2200" u="sng"/>
              <a:t>alm_kodepos</a:t>
            </a:r>
            <a:r>
              <a:rPr lang="en-US" altLang="en-US" sz="2200"/>
              <a:t>, alm_provinsi, alm_kota)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00" grpId="0"/>
      <p:bldP spid="10040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ChangeArrowheads="1"/>
          </p:cNvSpPr>
          <p:nvPr/>
        </p:nvSpPr>
        <p:spPr bwMode="auto">
          <a:xfrm>
            <a:off x="571500" y="1214438"/>
            <a:ext cx="7991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/>
              <a:t>Tabel-tabel yang memenuhi kriteria normalisasi ketiga, sudah siap diimplementasikan. Sebenarnya masih ada lagi bentuk normalisasi yang lain; Normalisasi Boyce-Codd</a:t>
            </a:r>
            <a:r>
              <a:rPr lang="en-US" altLang="en-US" sz="2400"/>
              <a:t>,</a:t>
            </a:r>
            <a:r>
              <a:rPr lang="id-ID" altLang="en-US" sz="2400"/>
              <a:t> </a:t>
            </a:r>
            <a:r>
              <a:rPr lang="en-US" altLang="en-US" sz="2400"/>
              <a:t>4NF, 5NF,</a:t>
            </a:r>
            <a:r>
              <a:rPr lang="id-ID" altLang="en-US" sz="2400"/>
              <a:t> hanya saja jarang dipakai. Pada kebanyakan kasus, normalisasi hanya sampai ketiga.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smtClean="0"/>
              <a:t>Boyce-Codd Normal Form (BCNF)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Bentuk BCNF terpenuhi dalam sebuah tabel, jika untuk setiap </a:t>
            </a:r>
            <a:r>
              <a:rPr lang="en-US" altLang="en-US" sz="2400" i="1" smtClean="0"/>
              <a:t>functional dependency</a:t>
            </a:r>
            <a:r>
              <a:rPr lang="en-US" altLang="en-US" sz="2400" smtClean="0"/>
              <a:t> terhadap setiap atribut atau gabungan atribut dalam bentuk:	X 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Y maka </a:t>
            </a:r>
            <a:r>
              <a:rPr lang="en-US" altLang="en-US" sz="2400" b="1" smtClean="0"/>
              <a:t>X </a:t>
            </a:r>
            <a:r>
              <a:rPr lang="en-US" altLang="en-US" sz="2400" smtClean="0"/>
              <a:t>adalah </a:t>
            </a:r>
            <a:r>
              <a:rPr lang="en-US" altLang="en-US" sz="2400" b="1" i="1" smtClean="0"/>
              <a:t>super key</a:t>
            </a:r>
            <a:r>
              <a:rPr lang="en-US" altLang="en-U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tabel tersebut harus di-dekomposisi berdasarkan </a:t>
            </a:r>
            <a:r>
              <a:rPr lang="en-US" altLang="en-US" sz="2400" i="1" smtClean="0"/>
              <a:t>functional dependency </a:t>
            </a:r>
            <a:r>
              <a:rPr lang="en-US" altLang="en-US" sz="2400" smtClean="0"/>
              <a:t>yang ada, sehingga X menjadi </a:t>
            </a:r>
            <a:r>
              <a:rPr lang="en-US" altLang="en-US" sz="2400" i="1" smtClean="0"/>
              <a:t>super key </a:t>
            </a:r>
            <a:r>
              <a:rPr lang="en-US" altLang="en-US" sz="2400" smtClean="0"/>
              <a:t>dari tabel-tabel hasil dekomposisi 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Setiap tabel dalam BCNF merupakan 3NF. Akan tetapi setiap 3NF belum tentu termasuk BCNF . Perbedaannya, untuk functional dependency X </a:t>
            </a:r>
            <a:r>
              <a:rPr lang="en-US" altLang="en-US" sz="2400" smtClean="0">
                <a:sym typeface="Wingdings" panose="05000000000000000000" pitchFamily="2" charset="2"/>
              </a:rPr>
              <a:t></a:t>
            </a:r>
            <a:r>
              <a:rPr lang="en-US" altLang="en-US" sz="2400" smtClean="0"/>
              <a:t> A, BCNF tidak membolehkan A sebagai bagian dari primary key.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smtClean="0"/>
              <a:t>Bentuk Normal Tahap Keempat (4th Normal Form /4NF)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Bentuk normal 4NF terpenuhi dalam sebuah tabel jika telah memenuhi bentuk BCNF, dan tabel tersebut tidak boleh memiliki lebih dari sebuah </a:t>
            </a:r>
            <a:r>
              <a:rPr lang="en-US" altLang="en-US" i="1" smtClean="0"/>
              <a:t>multivalued atribute</a:t>
            </a:r>
            <a:r>
              <a:rPr lang="en-US" altLang="en-US" smtClean="0"/>
              <a:t> </a:t>
            </a:r>
          </a:p>
          <a:p>
            <a:r>
              <a:rPr lang="en-US" altLang="en-US" smtClean="0"/>
              <a:t>Untuk setiap </a:t>
            </a:r>
            <a:r>
              <a:rPr lang="en-US" altLang="en-US" i="1" smtClean="0"/>
              <a:t>multivalued dependencies </a:t>
            </a:r>
            <a:r>
              <a:rPr lang="en-US" altLang="en-US" smtClean="0"/>
              <a:t>(MVD) juga harus merupakan </a:t>
            </a:r>
            <a:r>
              <a:rPr lang="en-US" altLang="en-US" i="1" smtClean="0"/>
              <a:t>functional dependencies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Contoh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5759450" cy="5048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Misal, tabel berikut tidak memenuhi 4NF: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258888" y="2276475"/>
          <a:ext cx="417671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Bitmap Image" r:id="rId3" imgW="2971429" imgH="885949" progId="Paint.Picture">
                  <p:embed/>
                </p:oleObj>
              </mc:Choice>
              <mc:Fallback>
                <p:oleObj name="Bitmap Image" r:id="rId3" imgW="2971429" imgH="885949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276475"/>
                        <a:ext cx="4176712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468313" y="3716338"/>
            <a:ext cx="8515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/>
              <a:t>Setiap employee dapat bekerja di lebih dari project dan dapat memiliki lebih dari satu skill. Untuk kasus seperti ini tabel tersebut harus di-dekomposisi menjadi: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68313" y="5013325"/>
            <a:ext cx="4535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(Employee, Project)</a:t>
            </a:r>
          </a:p>
          <a:p>
            <a:pPr eaLnBrk="1" hangingPunct="1"/>
            <a:r>
              <a:rPr lang="en-US" altLang="en-US" sz="2400"/>
              <a:t>(Employee, Skill)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Tujuan Normalisasi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Untuk menghilang kerangkapan data</a:t>
            </a:r>
          </a:p>
          <a:p>
            <a:r>
              <a:rPr lang="en-US" altLang="en-US" smtClean="0"/>
              <a:t>Untuk mengurangi kompleksitas</a:t>
            </a:r>
          </a:p>
          <a:p>
            <a:r>
              <a:rPr lang="en-US" altLang="en-US" smtClean="0"/>
              <a:t>Untuk mempermudah pemodifikasian data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smtClean="0"/>
              <a:t>Bentuk Normal Tahap Keempat (5th Normal Form /5NF)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Bentuk normal 5NF terpenuhi jika tidak dapat memiliki sebuah </a:t>
            </a:r>
            <a:r>
              <a:rPr lang="en-US" altLang="en-US" sz="2800" i="1" smtClean="0"/>
              <a:t>lossless decomposition </a:t>
            </a:r>
            <a:r>
              <a:rPr lang="en-US" altLang="en-US" sz="2800" smtClean="0"/>
              <a:t>menjadi tabel-tabel yg lebih kecil.</a:t>
            </a:r>
          </a:p>
          <a:p>
            <a:r>
              <a:rPr lang="en-US" altLang="en-US" sz="2800" smtClean="0"/>
              <a:t>Jika 4 bentuk normal sebelumnya dibentuk berdasarkan </a:t>
            </a:r>
            <a:r>
              <a:rPr lang="en-US" altLang="en-US" sz="2800" i="1" smtClean="0"/>
              <a:t>functional dependency</a:t>
            </a:r>
            <a:r>
              <a:rPr lang="en-US" altLang="en-US" sz="2800" smtClean="0"/>
              <a:t>, 5NF dibentuk berdasarkan konsep </a:t>
            </a:r>
            <a:r>
              <a:rPr lang="en-US" altLang="en-US" sz="2800" i="1" smtClean="0"/>
              <a:t>join dependence</a:t>
            </a:r>
            <a:r>
              <a:rPr lang="en-US" altLang="en-US" sz="2800" smtClean="0"/>
              <a:t>. Yakni apabila sebuah tabel telah di-dekomposisi menjadi tabel-tabel lebih kecil, harus bisa digabungkan lagi (join) untuk membentuk tabel semula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Studi Kasus Normalisasi Data</a:t>
            </a:r>
            <a:endParaRPr lang="id-ID" altLang="en-US" smtClean="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44675"/>
            <a:ext cx="777716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735013" y="4529138"/>
            <a:ext cx="7940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/>
              <a:t>Untuk mendapatkan hasil yang paling normal, maka proses normalisasi dimulai dari normal pertama. </a:t>
            </a:r>
          </a:p>
          <a:p>
            <a:pPr algn="just" eaLnBrk="1" hangingPunct="1"/>
            <a:r>
              <a:rPr lang="id-ID" altLang="en-US" sz="2400"/>
              <a:t>Field-field tabel di atas yang merupakan group berulang : </a:t>
            </a:r>
            <a:r>
              <a:rPr lang="en-US" altLang="en-US" sz="2400"/>
              <a:t>NoPegawai</a:t>
            </a:r>
            <a:r>
              <a:rPr lang="id-ID" altLang="en-US" sz="2400"/>
              <a:t>, </a:t>
            </a:r>
            <a:r>
              <a:rPr lang="en-US" altLang="en-US" sz="2400"/>
              <a:t>NamaPegawai</a:t>
            </a:r>
            <a:r>
              <a:rPr lang="id-ID" altLang="en-US" sz="2400"/>
              <a:t>, </a:t>
            </a:r>
            <a:r>
              <a:rPr lang="en-US" altLang="en-US" sz="2400"/>
              <a:t>Golongan</a:t>
            </a:r>
            <a:r>
              <a:rPr lang="id-ID" altLang="en-US" sz="2400"/>
              <a:t>, </a:t>
            </a:r>
            <a:r>
              <a:rPr lang="en-US" altLang="en-US" sz="2400"/>
              <a:t>BesarGaji</a:t>
            </a:r>
            <a:r>
              <a:rPr lang="id-ID" altLang="en-US" sz="24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 eaLnBrk="1" hangingPunct="1"/>
            <a:r>
              <a:rPr lang="en-US" altLang="en-US" sz="4000" smtClean="0"/>
              <a:t>Normalisasi pertama</a:t>
            </a:r>
            <a:endParaRPr lang="id-ID" altLang="en-US" sz="4000" smtClean="0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468313" y="1125538"/>
            <a:ext cx="82804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/>
              <a:t>Solusinya hilangkan duplikasi dengan mencari ketergantungan parsial</a:t>
            </a:r>
            <a:r>
              <a:rPr lang="en-US" altLang="en-US" sz="2400"/>
              <a:t>.</a:t>
            </a:r>
            <a:r>
              <a:rPr lang="id-ID" altLang="en-US" sz="2400"/>
              <a:t> menjadikan field-field menjadi tergantung pada satu atau beberapa field</a:t>
            </a:r>
            <a:r>
              <a:rPr lang="en-US" altLang="en-US" sz="2400"/>
              <a:t>. </a:t>
            </a:r>
            <a:r>
              <a:rPr lang="id-ID" altLang="en-US" sz="2400"/>
              <a:t>Karena yang dapat dijadikan kunci adalah </a:t>
            </a:r>
            <a:r>
              <a:rPr lang="en-US" altLang="en-US" sz="2400" i="1"/>
              <a:t>NoProyek</a:t>
            </a:r>
            <a:r>
              <a:rPr lang="id-ID" altLang="en-US" sz="2400" i="1"/>
              <a:t> </a:t>
            </a:r>
            <a:r>
              <a:rPr lang="id-ID" altLang="en-US" sz="2400"/>
              <a:t>dan </a:t>
            </a:r>
            <a:r>
              <a:rPr lang="en-US" altLang="en-US" sz="2400" i="1"/>
              <a:t>NoPegawai</a:t>
            </a:r>
            <a:r>
              <a:rPr lang="id-ID" altLang="en-US" sz="2400"/>
              <a:t>, maka langkah kemudian dicari field-field mana yang tergantung pada </a:t>
            </a:r>
            <a:r>
              <a:rPr lang="en-US" altLang="en-US" sz="2400" i="1"/>
              <a:t>NoProyek</a:t>
            </a:r>
            <a:r>
              <a:rPr lang="id-ID" altLang="en-US" sz="2400" i="1"/>
              <a:t> </a:t>
            </a:r>
            <a:r>
              <a:rPr lang="id-ID" altLang="en-US" sz="2400"/>
              <a:t>dan mana yang tergantung pada </a:t>
            </a:r>
            <a:r>
              <a:rPr lang="en-US" altLang="en-US" sz="2400" i="1"/>
              <a:t>NoPegawai</a:t>
            </a:r>
            <a:r>
              <a:rPr lang="id-ID" altLang="en-US" sz="2400"/>
              <a:t>. </a:t>
            </a:r>
          </a:p>
        </p:txBody>
      </p:sp>
      <p:pic>
        <p:nvPicPr>
          <p:cNvPr id="3584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33825"/>
            <a:ext cx="8135938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571500" y="45720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NP001</a:t>
            </a:r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571500" y="4916488"/>
            <a:ext cx="82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NP001</a:t>
            </a:r>
          </a:p>
        </p:txBody>
      </p:sp>
      <p:sp>
        <p:nvSpPr>
          <p:cNvPr id="35847" name="TextBox 6"/>
          <p:cNvSpPr txBox="1">
            <a:spLocks noChangeArrowheads="1"/>
          </p:cNvSpPr>
          <p:nvPr/>
        </p:nvSpPr>
        <p:spPr bwMode="auto">
          <a:xfrm>
            <a:off x="571500" y="5559425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NP002</a:t>
            </a:r>
          </a:p>
        </p:txBody>
      </p:sp>
      <p:sp>
        <p:nvSpPr>
          <p:cNvPr id="35848" name="TextBox 7"/>
          <p:cNvSpPr txBox="1">
            <a:spLocks noChangeArrowheads="1"/>
          </p:cNvSpPr>
          <p:nvPr/>
        </p:nvSpPr>
        <p:spPr bwMode="auto">
          <a:xfrm>
            <a:off x="571500" y="5845175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NP002</a:t>
            </a: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1785938" y="4572000"/>
            <a:ext cx="6715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BRR</a:t>
            </a:r>
          </a:p>
        </p:txBody>
      </p:sp>
      <p:sp>
        <p:nvSpPr>
          <p:cNvPr id="35850" name="TextBox 9"/>
          <p:cNvSpPr txBox="1">
            <a:spLocks noChangeArrowheads="1"/>
          </p:cNvSpPr>
          <p:nvPr/>
        </p:nvSpPr>
        <p:spPr bwMode="auto">
          <a:xfrm>
            <a:off x="1785938" y="4916488"/>
            <a:ext cx="671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BRR</a:t>
            </a:r>
          </a:p>
        </p:txBody>
      </p:sp>
      <p:sp>
        <p:nvSpPr>
          <p:cNvPr id="35851" name="TextBox 10"/>
          <p:cNvSpPr txBox="1">
            <a:spLocks noChangeArrowheads="1"/>
          </p:cNvSpPr>
          <p:nvPr/>
        </p:nvSpPr>
        <p:spPr bwMode="auto">
          <a:xfrm>
            <a:off x="1785938" y="5559425"/>
            <a:ext cx="992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PEMDA</a:t>
            </a:r>
          </a:p>
        </p:txBody>
      </p:sp>
      <p:sp>
        <p:nvSpPr>
          <p:cNvPr id="35852" name="TextBox 11"/>
          <p:cNvSpPr txBox="1">
            <a:spLocks noChangeArrowheads="1"/>
          </p:cNvSpPr>
          <p:nvPr/>
        </p:nvSpPr>
        <p:spPr bwMode="auto">
          <a:xfrm>
            <a:off x="1785938" y="5845175"/>
            <a:ext cx="992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PEMDA</a:t>
            </a:r>
          </a:p>
        </p:txBody>
      </p:sp>
      <p:sp>
        <p:nvSpPr>
          <p:cNvPr id="35853" name="TextBox 12"/>
          <p:cNvSpPr txBox="1">
            <a:spLocks noChangeArrowheads="1"/>
          </p:cNvSpPr>
          <p:nvPr/>
        </p:nvSpPr>
        <p:spPr bwMode="auto">
          <a:xfrm>
            <a:off x="7708900" y="5559425"/>
            <a:ext cx="1006475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900.000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429500" y="5572125"/>
            <a:ext cx="1214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429500" y="5856288"/>
            <a:ext cx="12144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8430419" y="5714207"/>
            <a:ext cx="4286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Normalisasi Kedua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altLang="en-US" smtClean="0"/>
              <a:t>Field-field yang tergantung pada satu field haruslah dipisah dengan tepat, misalnya </a:t>
            </a:r>
            <a:r>
              <a:rPr lang="en-US" altLang="en-US" i="1" smtClean="0"/>
              <a:t>NoProyek</a:t>
            </a:r>
            <a:r>
              <a:rPr lang="id-ID" altLang="en-US" i="1" smtClean="0"/>
              <a:t> </a:t>
            </a:r>
            <a:r>
              <a:rPr lang="id-ID" altLang="en-US" smtClean="0"/>
              <a:t>menjelaskan </a:t>
            </a:r>
            <a:r>
              <a:rPr lang="en-US" altLang="en-US" i="1" smtClean="0"/>
              <a:t>NamaProyek</a:t>
            </a:r>
            <a:r>
              <a:rPr lang="id-ID" altLang="en-US" i="1" smtClean="0"/>
              <a:t> </a:t>
            </a:r>
            <a:r>
              <a:rPr lang="id-ID" altLang="en-US" smtClean="0"/>
              <a:t>dan </a:t>
            </a:r>
            <a:r>
              <a:rPr lang="en-US" altLang="en-US" i="1" smtClean="0"/>
              <a:t>NoPegawai</a:t>
            </a:r>
            <a:r>
              <a:rPr lang="id-ID" altLang="en-US" i="1" smtClean="0"/>
              <a:t> </a:t>
            </a:r>
            <a:r>
              <a:rPr lang="id-ID" altLang="en-US" smtClean="0"/>
              <a:t>menjelaskan </a:t>
            </a:r>
            <a:r>
              <a:rPr lang="en-US" altLang="en-US" i="1" smtClean="0"/>
              <a:t>NamaPegawai</a:t>
            </a:r>
            <a:r>
              <a:rPr lang="id-ID" altLang="en-US" smtClean="0"/>
              <a:t>, </a:t>
            </a:r>
            <a:r>
              <a:rPr lang="en-US" altLang="en-US" i="1" smtClean="0"/>
              <a:t>Golongan</a:t>
            </a:r>
            <a:r>
              <a:rPr lang="id-ID" altLang="en-US" i="1" smtClean="0"/>
              <a:t> </a:t>
            </a:r>
            <a:r>
              <a:rPr lang="id-ID" altLang="en-US" smtClean="0"/>
              <a:t>dan </a:t>
            </a:r>
            <a:r>
              <a:rPr lang="en-US" altLang="en-US" i="1" smtClean="0"/>
              <a:t>BesarGaji</a:t>
            </a:r>
            <a:r>
              <a:rPr lang="id-ID" altLang="en-US" i="1" smtClean="0"/>
              <a:t>.</a:t>
            </a:r>
            <a:r>
              <a:rPr lang="id-ID" altLang="en-US" smtClean="0"/>
              <a:t> 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7162" cy="576263"/>
          </a:xfrm>
        </p:spPr>
        <p:txBody>
          <a:bodyPr/>
          <a:lstStyle/>
          <a:p>
            <a:pPr algn="l" eaLnBrk="1" hangingPunct="1"/>
            <a:r>
              <a:rPr lang="id-ID" altLang="en-US" sz="4000" smtClean="0"/>
              <a:t>Normalisasi Kedua</a:t>
            </a:r>
          </a:p>
        </p:txBody>
      </p:sp>
      <p:pic>
        <p:nvPicPr>
          <p:cNvPr id="3789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85938"/>
            <a:ext cx="38893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 Box 10"/>
          <p:cNvSpPr txBox="1">
            <a:spLocks noChangeArrowheads="1"/>
          </p:cNvSpPr>
          <p:nvPr/>
        </p:nvSpPr>
        <p:spPr bwMode="auto">
          <a:xfrm>
            <a:off x="428625" y="1282700"/>
            <a:ext cx="257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PROYEK</a:t>
            </a:r>
            <a:endParaRPr lang="id-ID" altLang="en-US" sz="2400" b="1"/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00063" y="3482975"/>
            <a:ext cx="274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PEGAWAI</a:t>
            </a:r>
            <a:endParaRPr lang="id-ID" altLang="en-US" sz="2400" b="1"/>
          </a:p>
        </p:txBody>
      </p:sp>
      <p:pic>
        <p:nvPicPr>
          <p:cNvPr id="3789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059238"/>
            <a:ext cx="77057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TextBox 6"/>
          <p:cNvSpPr txBox="1">
            <a:spLocks noChangeArrowheads="1"/>
          </p:cNvSpPr>
          <p:nvPr/>
        </p:nvSpPr>
        <p:spPr bwMode="auto">
          <a:xfrm>
            <a:off x="6911975" y="5143500"/>
            <a:ext cx="101758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900.000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715125" y="5214938"/>
            <a:ext cx="1428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15125" y="5499100"/>
            <a:ext cx="1428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57188" y="642938"/>
            <a:ext cx="8228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en-US" sz="2400"/>
              <a:t>Untuk membuat hubungan antara dua tabel, dibuat suatu tabel yang berisi key-key dari tabel yang lain. </a:t>
            </a: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500063" y="1785938"/>
            <a:ext cx="402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PROYEKPEGAWAI</a:t>
            </a:r>
            <a:endParaRPr lang="id-ID" altLang="en-US" sz="2400" b="1"/>
          </a:p>
        </p:txBody>
      </p:sp>
      <p:pic>
        <p:nvPicPr>
          <p:cNvPr id="389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500313"/>
            <a:ext cx="38163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7162" cy="576263"/>
          </a:xfrm>
          <a:noFill/>
        </p:spPr>
        <p:txBody>
          <a:bodyPr/>
          <a:lstStyle/>
          <a:p>
            <a:pPr algn="l" eaLnBrk="1" hangingPunct="1"/>
            <a:r>
              <a:rPr lang="id-ID" altLang="en-US" sz="4000" smtClean="0"/>
              <a:t>Normalisasi Ke</a:t>
            </a:r>
            <a:r>
              <a:rPr lang="en-US" altLang="en-US" sz="4000" smtClean="0"/>
              <a:t>tiga</a:t>
            </a:r>
            <a:endParaRPr lang="id-ID" altLang="en-US" sz="4000" smtClean="0"/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447675" y="1216025"/>
            <a:ext cx="81565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id-ID" altLang="en-US" sz="2400"/>
              <a:t>Pada tabel diatas masih terdapat masalah, bahwa </a:t>
            </a:r>
            <a:r>
              <a:rPr lang="en-US" altLang="en-US" sz="2400" i="1"/>
              <a:t>BesarGaji</a:t>
            </a:r>
            <a:r>
              <a:rPr lang="id-ID" altLang="en-US" sz="2400"/>
              <a:t> </a:t>
            </a:r>
            <a:r>
              <a:rPr lang="en-US" altLang="en-US" sz="2400"/>
              <a:t> tergantung kepada</a:t>
            </a:r>
            <a:r>
              <a:rPr lang="id-ID" altLang="en-US" sz="2400"/>
              <a:t> </a:t>
            </a:r>
            <a:r>
              <a:rPr lang="en-US" altLang="en-US" sz="2400" i="1"/>
              <a:t>Golongan</a:t>
            </a:r>
            <a:r>
              <a:rPr lang="id-ID" altLang="en-US" sz="2400" i="1"/>
              <a:t> </a:t>
            </a:r>
            <a:r>
              <a:rPr lang="id-ID" altLang="en-US" sz="2400"/>
              <a:t>nya. </a:t>
            </a:r>
            <a:r>
              <a:rPr lang="en-US" altLang="en-US" sz="2400"/>
              <a:t>Padahal disini </a:t>
            </a:r>
            <a:r>
              <a:rPr lang="en-US" altLang="en-US" sz="2400" i="1"/>
              <a:t>Golongan</a:t>
            </a:r>
            <a:r>
              <a:rPr lang="en-US" altLang="en-US" sz="2400"/>
              <a:t> bukan merupakan field kunci.</a:t>
            </a:r>
            <a:endParaRPr lang="id-ID" altLang="en-US" sz="2400"/>
          </a:p>
          <a:p>
            <a:pPr algn="just" eaLnBrk="1" hangingPunct="1">
              <a:lnSpc>
                <a:spcPct val="130000"/>
              </a:lnSpc>
            </a:pPr>
            <a:endParaRPr lang="en-US" altLang="en-US" sz="2400"/>
          </a:p>
          <a:p>
            <a:pPr algn="just" eaLnBrk="1" hangingPunct="1">
              <a:lnSpc>
                <a:spcPct val="130000"/>
              </a:lnSpc>
            </a:pPr>
            <a:r>
              <a:rPr lang="id-ID" altLang="en-US" sz="2400"/>
              <a:t>Artinya kita harus memisahkan field non-kunci </a:t>
            </a:r>
            <a:r>
              <a:rPr lang="en-US" altLang="en-US" sz="2400" i="1"/>
              <a:t>Golongan</a:t>
            </a:r>
            <a:r>
              <a:rPr lang="id-ID" altLang="en-US" sz="2400" i="1"/>
              <a:t> </a:t>
            </a:r>
            <a:r>
              <a:rPr lang="en-US" altLang="en-US" sz="2400"/>
              <a:t>dan </a:t>
            </a:r>
            <a:r>
              <a:rPr lang="en-US" altLang="en-US" sz="2400" i="1"/>
              <a:t>BesarGaji </a:t>
            </a:r>
            <a:r>
              <a:rPr lang="id-ID" altLang="en-US" sz="2400"/>
              <a:t>yang tadinya tergantung secara parsial kepada field kunci </a:t>
            </a:r>
            <a:r>
              <a:rPr lang="en-US" altLang="en-US" sz="2400" i="1"/>
              <a:t>NoPegawai</a:t>
            </a:r>
            <a:r>
              <a:rPr lang="id-ID" altLang="en-US" sz="2400"/>
              <a:t>, untuk menghilangkan </a:t>
            </a:r>
            <a:r>
              <a:rPr lang="en-US" altLang="en-US" sz="2400"/>
              <a:t>ketergantungan transitif.</a:t>
            </a:r>
            <a:endParaRPr lang="id-ID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071563"/>
            <a:ext cx="3889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468313" y="476250"/>
            <a:ext cx="257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PROYEK</a:t>
            </a:r>
            <a:endParaRPr lang="id-ID" altLang="en-US" sz="2400" b="1"/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571500" y="2571750"/>
            <a:ext cx="274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PEGAWAI</a:t>
            </a:r>
            <a:endParaRPr lang="id-ID" altLang="en-US" sz="2400" b="1"/>
          </a:p>
        </p:txBody>
      </p:sp>
      <p:pic>
        <p:nvPicPr>
          <p:cNvPr id="4096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143250"/>
            <a:ext cx="626586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8"/>
          <p:cNvSpPr txBox="1">
            <a:spLocks noChangeArrowheads="1"/>
          </p:cNvSpPr>
          <p:nvPr/>
        </p:nvSpPr>
        <p:spPr bwMode="auto">
          <a:xfrm>
            <a:off x="611188" y="4972050"/>
            <a:ext cx="3078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GOLONGAN</a:t>
            </a:r>
            <a:endParaRPr lang="id-ID" altLang="en-US" sz="2400" b="1"/>
          </a:p>
        </p:txBody>
      </p:sp>
      <p:pic>
        <p:nvPicPr>
          <p:cNvPr id="4096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45125"/>
            <a:ext cx="36718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8" name="Text Box 4"/>
          <p:cNvSpPr txBox="1">
            <a:spLocks noChangeArrowheads="1"/>
          </p:cNvSpPr>
          <p:nvPr/>
        </p:nvSpPr>
        <p:spPr bwMode="auto">
          <a:xfrm>
            <a:off x="4643438" y="214313"/>
            <a:ext cx="402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TABEL PROYEKPEGAWAI</a:t>
            </a:r>
            <a:endParaRPr lang="id-ID" altLang="en-US" sz="2400" b="1"/>
          </a:p>
        </p:txBody>
      </p:sp>
      <p:pic>
        <p:nvPicPr>
          <p:cNvPr id="409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714375"/>
            <a:ext cx="38163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Studi Kasus Normalisasi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12" name="Content Placeholder 12"/>
          <p:cNvGraphicFramePr>
            <a:graphicFrameLocks/>
          </p:cNvGraphicFramePr>
          <p:nvPr/>
        </p:nvGraphicFramePr>
        <p:xfrm>
          <a:off x="285750" y="2571750"/>
          <a:ext cx="8572500" cy="2286000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3516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No-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Nm-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Jurusan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Nama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          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Kd-Dosen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Nm_Dosen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2683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Welli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MI      MI350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                                MI465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Analisis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Prc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Sistem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B317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Dita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5432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Bakri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AK     MI350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                               AKN201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Akuntansi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Keuangan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D310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Lia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                                         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MKT300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Dasar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Pemasaran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B212       Lola              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-1587" y="3714750"/>
            <a:ext cx="22875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92789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6438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5709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64264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571332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715919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1NF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4" name="Content Placeholder 12"/>
          <p:cNvGraphicFramePr>
            <a:graphicFrameLocks/>
          </p:cNvGraphicFramePr>
          <p:nvPr/>
        </p:nvGraphicFramePr>
        <p:xfrm>
          <a:off x="285750" y="2571750"/>
          <a:ext cx="8572500" cy="2286000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3516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No-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Nm-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Mhs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Jurusan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Nama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-MK              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Kd-Dosen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Nm_Dosen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2683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Welli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MI      MI350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2683       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Welli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        MI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MI465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Analisis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Prc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Sistem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B317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Dita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5432 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Bakri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AK     MI350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Manajemen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Basis Data       B104     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      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5432        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Bakri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       AK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AKN201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Akuntansi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Keuangan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D310 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Lia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              B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5432        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Bakri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       AK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MKT300 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Dasar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Pemasaran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B212 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Lola                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rot="5400000">
            <a:off x="-1587" y="3714750"/>
            <a:ext cx="22875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92789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6438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570957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642644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571332" y="3713956"/>
            <a:ext cx="2286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715919" y="371395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Proses Normalisasi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Data diuraikan dalam bentuk tabel, selanjutnya dianalisis berdasarkan persyaratan tertentu ke beberapa tingkat.</a:t>
            </a:r>
          </a:p>
          <a:p>
            <a:r>
              <a:rPr lang="en-US" altLang="en-US" smtClean="0"/>
              <a:t>Apabila tabel yang diuji belum memenuhi persyaratan tertentu, maka tabel tersebut perlu dipecah menjadi beberapa tabel yang lebih sederhana sampai memenuhi bentuk yang optimal.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2NF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357188" y="1285875"/>
          <a:ext cx="4500562" cy="1450975"/>
        </p:xfrm>
        <a:graphic>
          <a:graphicData uri="http://schemas.openxmlformats.org/drawingml/2006/table">
            <a:tbl>
              <a:tblPr/>
              <a:tblGrid>
                <a:gridCol w="4500562"/>
              </a:tblGrid>
              <a:tr h="544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No-Mhs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Nama-Mhs                   Jurusan</a:t>
                      </a: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2683                     Welli                            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5432                     Bakri                            AK 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57188" y="2857500"/>
          <a:ext cx="6286500" cy="1931988"/>
        </p:xfrm>
        <a:graphic>
          <a:graphicData uri="http://schemas.openxmlformats.org/drawingml/2006/table">
            <a:tbl>
              <a:tblPr/>
              <a:tblGrid>
                <a:gridCol w="6286500"/>
              </a:tblGrid>
              <a:tr h="481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Kode-MK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Nama-MK                            Kode-Dosen      Nama-Dosen</a:t>
                      </a: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MI350             Manajemen Basis Data            B104                     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MI465             Analisis Prc. Sistem                 B317                     Dita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AKN201         Akuntansi Keuangan                D310                     Lia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MKT300         Dasar Pemasaran                     B212                      Lola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57188" y="4857750"/>
          <a:ext cx="4429125" cy="1951038"/>
        </p:xfrm>
        <a:graphic>
          <a:graphicData uri="http://schemas.openxmlformats.org/drawingml/2006/table">
            <a:tbl>
              <a:tblPr/>
              <a:tblGrid>
                <a:gridCol w="4429125"/>
              </a:tblGrid>
              <a:tr h="387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No-Mhs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Kode MK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Nilai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5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2683                     MI350                         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2683                     MI465                         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5432                     MI350                         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5432                     AKN201                     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5432                     MKT300                      A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59" name="TextBox 15"/>
          <p:cNvSpPr txBox="1">
            <a:spLocks noChangeArrowheads="1"/>
          </p:cNvSpPr>
          <p:nvPr/>
        </p:nvSpPr>
        <p:spPr bwMode="auto">
          <a:xfrm>
            <a:off x="5000625" y="1785938"/>
            <a:ext cx="2259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Tabel Mahasiswa</a:t>
            </a:r>
          </a:p>
        </p:txBody>
      </p:sp>
      <p:sp>
        <p:nvSpPr>
          <p:cNvPr id="44060" name="TextBox 16"/>
          <p:cNvSpPr txBox="1">
            <a:spLocks noChangeArrowheads="1"/>
          </p:cNvSpPr>
          <p:nvPr/>
        </p:nvSpPr>
        <p:spPr bwMode="auto">
          <a:xfrm>
            <a:off x="6715125" y="3643313"/>
            <a:ext cx="1690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Tabel Kuliah</a:t>
            </a:r>
          </a:p>
        </p:txBody>
      </p:sp>
      <p:sp>
        <p:nvSpPr>
          <p:cNvPr id="44061" name="TextBox 17"/>
          <p:cNvSpPr txBox="1">
            <a:spLocks noChangeArrowheads="1"/>
          </p:cNvSpPr>
          <p:nvPr/>
        </p:nvSpPr>
        <p:spPr bwMode="auto">
          <a:xfrm>
            <a:off x="5214938" y="5643563"/>
            <a:ext cx="1446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Tabel Nilai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3NF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63" y="1500188"/>
          <a:ext cx="5849937" cy="1992312"/>
        </p:xfrm>
        <a:graphic>
          <a:graphicData uri="http://schemas.openxmlformats.org/drawingml/2006/table">
            <a:tbl>
              <a:tblPr/>
              <a:tblGrid>
                <a:gridCol w="5849937"/>
              </a:tblGrid>
              <a:tr h="542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Kode-MK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Nama-MK                                Kode-Dosen          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9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MI350                     Manajemen Basis Data                    B104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MI465                     Analisis Prc. Sistem                         B317                                  AKN201                 Akuntansi Keuangan                        D310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MKT300                 Dasar Pemasaran                              B212                          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63" y="3786188"/>
          <a:ext cx="3163887" cy="1914525"/>
        </p:xfrm>
        <a:graphic>
          <a:graphicData uri="http://schemas.openxmlformats.org/drawingml/2006/table">
            <a:tbl>
              <a:tblPr/>
              <a:tblGrid>
                <a:gridCol w="3163887"/>
              </a:tblGrid>
              <a:tr h="695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Kode-Dosen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Nama-Dosen</a:t>
                      </a:r>
                      <a:r>
                        <a:rPr kumimoji="0" lang="en-US" altLang="en-US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B104                          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B317                          Dita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D310                          Lia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B212                          Lola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5" name="TextBox 6"/>
          <p:cNvSpPr txBox="1">
            <a:spLocks noChangeArrowheads="1"/>
          </p:cNvSpPr>
          <p:nvPr/>
        </p:nvSpPr>
        <p:spPr bwMode="auto">
          <a:xfrm>
            <a:off x="6429375" y="2428875"/>
            <a:ext cx="2344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Tabel Mata Kuliah</a:t>
            </a:r>
          </a:p>
        </p:txBody>
      </p:sp>
      <p:sp>
        <p:nvSpPr>
          <p:cNvPr id="45076" name="TextBox 7"/>
          <p:cNvSpPr txBox="1">
            <a:spLocks noChangeArrowheads="1"/>
          </p:cNvSpPr>
          <p:nvPr/>
        </p:nvSpPr>
        <p:spPr bwMode="auto">
          <a:xfrm>
            <a:off x="4143375" y="4572000"/>
            <a:ext cx="169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Tabel Dosen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Tahapan Normalisasi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Tahap Normalisasi dimulai dari tahap paling ringan (1NF) hingga paling ketat (5NF) </a:t>
            </a:r>
          </a:p>
          <a:p>
            <a:r>
              <a:rPr lang="en-US" altLang="en-US" smtClean="0"/>
              <a:t>Biasanya hanya sampai pada tingkat 3NF atau BCNF karena sudah cukup memadai untuk menghasilkan tabel-tabel yang berkualitas baik.</a:t>
            </a:r>
          </a:p>
          <a:p>
            <a:r>
              <a:rPr lang="en-US" altLang="en-US" smtClean="0"/>
              <a:t>Urutan: 1NF, 2NF, 3NF, BCNF, 4NF, 5NF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14313"/>
            <a:ext cx="5157787" cy="641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Normalisasi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smtClean="0"/>
              <a:t>Sebuah tabel dikatakan baik (efisien) atau normal jika memenuhi 3 kriteria sbb: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468313" y="2420938"/>
            <a:ext cx="8229600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AutoNum type="arabicPeriod"/>
            </a:pPr>
            <a:r>
              <a:rPr lang="en-US" altLang="en-US" sz="2200"/>
              <a:t>Jika ada dekomposisi (penguraian) tabel, maka dekomposisinya  harus dijamin aman (</a:t>
            </a:r>
            <a:r>
              <a:rPr lang="en-US" altLang="en-US" sz="2200" i="1"/>
              <a:t>Lossless-Join Decomposition</a:t>
            </a:r>
            <a:r>
              <a:rPr lang="en-US" altLang="en-US" sz="2200"/>
              <a:t>). Artinya, setelah tabel tersebut diuraikan / didekomposisi menjadi tabel-tabel baru, tabel-tabel baru tersebut bisa menghasilkan tabel semula dengan sama persis.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AutoNum type="arabicPeriod"/>
            </a:pPr>
            <a:r>
              <a:rPr lang="en-US" altLang="en-US" sz="2200"/>
              <a:t>Terpeliharanya ketergantungan fungsional pada saat perubahan data (Dependency Preservation).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AutoNum type="arabicPeriod"/>
            </a:pPr>
            <a:r>
              <a:rPr lang="en-US" altLang="en-US" sz="2200"/>
              <a:t>Tidak melanggar Boyce-Codd Normal Form (BCNF) (-akan dijelaskan kemudian-)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Normalisasi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135937" cy="2233612"/>
          </a:xfrm>
          <a:solidFill>
            <a:srgbClr val="99CCFF">
              <a:alpha val="34117"/>
            </a:srgbClr>
          </a:solidFill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r>
              <a:rPr lang="en-US" altLang="en-US" smtClean="0"/>
              <a:t>Jika kriteria ketiga (BCNF) tidak dapat terpenuhi, maka paling tidak tabel tersebut tidak melanggar Bentuk Normal  tahap ketiga (3rd Normal Form / 3NF).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8370888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33825"/>
            <a:ext cx="82073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1483</Words>
  <Application>Microsoft Office PowerPoint</Application>
  <PresentationFormat>On-screen Show (4:3)</PresentationFormat>
  <Paragraphs>248</Paragraphs>
  <Slides>41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Wingdings</vt:lpstr>
      <vt:lpstr>Times New Roman</vt:lpstr>
      <vt:lpstr>Default Design</vt:lpstr>
      <vt:lpstr>Bitmap Image</vt:lpstr>
      <vt:lpstr>NORMALISASI DATA</vt:lpstr>
      <vt:lpstr>Normalisasi</vt:lpstr>
      <vt:lpstr>Tujuan Normalisasi</vt:lpstr>
      <vt:lpstr>Proses Normalisasi</vt:lpstr>
      <vt:lpstr>Tahapan Normalisasi</vt:lpstr>
      <vt:lpstr>PowerPoint Presentation</vt:lpstr>
      <vt:lpstr>Normalisasi</vt:lpstr>
      <vt:lpstr>Normalisasi</vt:lpstr>
      <vt:lpstr>PowerPoint Presentation</vt:lpstr>
      <vt:lpstr>Tabel Universal</vt:lpstr>
      <vt:lpstr>Tabel Universal</vt:lpstr>
      <vt:lpstr>Functional Dependency</vt:lpstr>
      <vt:lpstr>Functional Dependency</vt:lpstr>
      <vt:lpstr>Functional Dependency</vt:lpstr>
      <vt:lpstr>Contoh FD 1</vt:lpstr>
      <vt:lpstr>Bentuk-bentuk Normal</vt:lpstr>
      <vt:lpstr>Normal Pertama (1st Normal Form) </vt:lpstr>
      <vt:lpstr>Contoh 1 (atribut multi-value)</vt:lpstr>
      <vt:lpstr>Contoh 1 (samb…)</vt:lpstr>
      <vt:lpstr>Contoh 2 (composite)</vt:lpstr>
      <vt:lpstr>Normalisasi Kedua (2nd Normal Form) </vt:lpstr>
      <vt:lpstr>Contoh</vt:lpstr>
      <vt:lpstr>Contoh (samb…)</vt:lpstr>
      <vt:lpstr>Normalisasi Ketiga (3rd Normal Form) </vt:lpstr>
      <vt:lpstr>Contoh</vt:lpstr>
      <vt:lpstr>PowerPoint Presentation</vt:lpstr>
      <vt:lpstr>Boyce-Codd Normal Form (BCNF)</vt:lpstr>
      <vt:lpstr>Bentuk Normal Tahap Keempat (4th Normal Form /4NF)</vt:lpstr>
      <vt:lpstr>Contoh</vt:lpstr>
      <vt:lpstr>Bentuk Normal Tahap Keempat (5th Normal Form /5NF)</vt:lpstr>
      <vt:lpstr>Studi Kasus Normalisasi Data</vt:lpstr>
      <vt:lpstr>Normalisasi pertama</vt:lpstr>
      <vt:lpstr>Normalisasi Kedua</vt:lpstr>
      <vt:lpstr>Normalisasi Kedua</vt:lpstr>
      <vt:lpstr>PowerPoint Presentation</vt:lpstr>
      <vt:lpstr>Normalisasi Ketiga</vt:lpstr>
      <vt:lpstr>PowerPoint Presentation</vt:lpstr>
      <vt:lpstr>Studi Kasus Normalisasi</vt:lpstr>
      <vt:lpstr>1NF</vt:lpstr>
      <vt:lpstr>2NF</vt:lpstr>
      <vt:lpstr>3NF</vt:lpstr>
    </vt:vector>
  </TitlesOfParts>
  <Company>poltekaceh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NORMALISASI DATA</dc:title>
  <dc:creator>andika</dc:creator>
  <cp:lastModifiedBy>Safitri Jaya</cp:lastModifiedBy>
  <cp:revision>105</cp:revision>
  <dcterms:created xsi:type="dcterms:W3CDTF">2009-05-24T03:55:57Z</dcterms:created>
  <dcterms:modified xsi:type="dcterms:W3CDTF">2016-07-22T03:56:55Z</dcterms:modified>
</cp:coreProperties>
</file>