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300" r:id="rId43"/>
    <p:sldId id="301" r:id="rId44"/>
    <p:sldId id="308" r:id="rId45"/>
    <p:sldId id="309" r:id="rId46"/>
    <p:sldId id="310" r:id="rId47"/>
    <p:sldId id="311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9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3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04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2F938423-3017-4E69-B1B5-48F57C7DF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80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1" y="1752600"/>
            <a:ext cx="5232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1251" y="1752600"/>
            <a:ext cx="52324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1251" y="3962400"/>
            <a:ext cx="52324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128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fld id="{31E1BFEC-E9E1-4DCD-8828-7CF21D49D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26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1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4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4D3CF-6D52-47C3-BABD-A11F21A2A0B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DB99-FE6F-46FF-973E-EC2E562DB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 err="1" smtClean="0"/>
              <a:t>Perancangan</a:t>
            </a:r>
            <a:r>
              <a:rPr lang="en-US" b="1" dirty="0" smtClean="0"/>
              <a:t> Basis Data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Pertemuan</a:t>
            </a:r>
            <a:r>
              <a:rPr lang="en-US" sz="3600" dirty="0" smtClean="0"/>
              <a:t> </a:t>
            </a:r>
            <a:r>
              <a:rPr lang="en-US" sz="3600" dirty="0" smtClean="0"/>
              <a:t>4 </a:t>
            </a:r>
            <a:r>
              <a:rPr lang="en-US" sz="3600" dirty="0" err="1" smtClean="0"/>
              <a:t>dan</a:t>
            </a:r>
            <a:r>
              <a:rPr lang="en-US" sz="3600" smtClean="0"/>
              <a:t> 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26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err="1" smtClean="0">
                <a:latin typeface="+mn-lt"/>
              </a:rPr>
              <a:t>Pemetaan</a:t>
            </a:r>
            <a:r>
              <a:rPr lang="en-US" altLang="en-US" sz="4000" dirty="0" smtClean="0">
                <a:latin typeface="+mn-lt"/>
              </a:rPr>
              <a:t> </a:t>
            </a:r>
            <a:r>
              <a:rPr lang="en-US" altLang="en-US" sz="4000" dirty="0" err="1">
                <a:latin typeface="+mn-lt"/>
              </a:rPr>
              <a:t>diproses</a:t>
            </a:r>
            <a:r>
              <a:rPr lang="en-US" altLang="en-US" sz="4000" dirty="0">
                <a:latin typeface="+mn-lt"/>
              </a:rPr>
              <a:t> </a:t>
            </a:r>
            <a:r>
              <a:rPr lang="en-US" altLang="en-US" sz="4000" dirty="0" err="1">
                <a:latin typeface="+mn-lt"/>
              </a:rPr>
              <a:t>dalam</a:t>
            </a:r>
            <a:r>
              <a:rPr lang="en-US" altLang="en-US" sz="4000" dirty="0">
                <a:latin typeface="+mn-lt"/>
              </a:rPr>
              <a:t> 2 </a:t>
            </a:r>
            <a:r>
              <a:rPr lang="en-US" altLang="en-US" sz="4000" dirty="0" err="1">
                <a:latin typeface="+mn-lt"/>
              </a:rPr>
              <a:t>tingkat</a:t>
            </a:r>
            <a:r>
              <a:rPr lang="en-US" altLang="en-US" sz="4000" dirty="0">
                <a:latin typeface="+mn-lt"/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16349"/>
            <a:ext cx="9372600" cy="42672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en-US" sz="2100" b="1" i="1" dirty="0" err="1" smtClean="0">
                <a:solidFill>
                  <a:srgbClr val="FF0000"/>
                </a:solidFill>
              </a:rPr>
              <a:t>Pemetaan</a:t>
            </a:r>
            <a:r>
              <a:rPr lang="en-US" altLang="en-US" sz="21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100" b="1" i="1" dirty="0">
                <a:solidFill>
                  <a:srgbClr val="FF0000"/>
                </a:solidFill>
              </a:rPr>
              <a:t>system-independent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100" dirty="0"/>
              <a:t>	</a:t>
            </a:r>
            <a:r>
              <a:rPr lang="en-US" altLang="en-US" sz="2100" dirty="0" err="1"/>
              <a:t>Pemetaan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model data DBMS </a:t>
            </a:r>
            <a:r>
              <a:rPr lang="en-US" altLang="en-US" sz="2100" dirty="0" err="1"/>
              <a:t>dengan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tidak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mempertimbangkan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karakteristik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atau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hal-hal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khusus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berlaku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implementasi</a:t>
            </a:r>
            <a:r>
              <a:rPr lang="en-US" altLang="en-US" sz="2100" dirty="0"/>
              <a:t> DBMS </a:t>
            </a:r>
            <a:r>
              <a:rPr lang="en-US" altLang="en-US" sz="2100" dirty="0" err="1"/>
              <a:t>dari</a:t>
            </a:r>
            <a:endParaRPr lang="en-US" altLang="en-US" sz="2100" dirty="0"/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100" dirty="0"/>
              <a:t>	model data </a:t>
            </a:r>
            <a:r>
              <a:rPr lang="en-US" altLang="en-US" sz="2100" dirty="0" err="1"/>
              <a:t>tsb</a:t>
            </a:r>
            <a:r>
              <a:rPr lang="en-US" altLang="en-US" sz="2100" dirty="0" smtClean="0"/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2100" dirty="0"/>
          </a:p>
          <a:p>
            <a:pPr marL="341313" indent="-34131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en-US" sz="2100" b="1" i="1" dirty="0" err="1" smtClean="0">
                <a:solidFill>
                  <a:srgbClr val="FF0000"/>
                </a:solidFill>
              </a:rPr>
              <a:t>Penyesuaian</a:t>
            </a:r>
            <a:r>
              <a:rPr lang="en-US" altLang="en-US" sz="21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100" b="1" i="1" dirty="0" err="1">
                <a:solidFill>
                  <a:srgbClr val="FF0000"/>
                </a:solidFill>
              </a:rPr>
              <a:t>skema</a:t>
            </a:r>
            <a:r>
              <a:rPr lang="en-US" altLang="en-US" sz="2100" b="1" i="1" dirty="0">
                <a:solidFill>
                  <a:srgbClr val="FF0000"/>
                </a:solidFill>
              </a:rPr>
              <a:t> </a:t>
            </a:r>
            <a:r>
              <a:rPr lang="en-US" altLang="en-US" sz="2100" b="1" i="1" dirty="0" err="1">
                <a:solidFill>
                  <a:srgbClr val="FF0000"/>
                </a:solidFill>
              </a:rPr>
              <a:t>ke</a:t>
            </a:r>
            <a:r>
              <a:rPr lang="en-US" altLang="en-US" sz="2100" b="1" i="1" dirty="0">
                <a:solidFill>
                  <a:srgbClr val="FF0000"/>
                </a:solidFill>
              </a:rPr>
              <a:t> DBMS yang </a:t>
            </a:r>
            <a:r>
              <a:rPr lang="en-US" altLang="en-US" sz="2100" b="1" i="1" dirty="0" err="1">
                <a:solidFill>
                  <a:srgbClr val="FF0000"/>
                </a:solidFill>
              </a:rPr>
              <a:t>spesifik</a:t>
            </a:r>
            <a:r>
              <a:rPr lang="en-US" altLang="en-US" sz="2100" b="1" i="1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100" dirty="0"/>
              <a:t>	</a:t>
            </a:r>
            <a:r>
              <a:rPr lang="en-US" altLang="en-US" sz="2100" dirty="0" err="1"/>
              <a:t>mengatur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skema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dihasilkan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langkah</a:t>
            </a:r>
            <a:r>
              <a:rPr lang="en-US" altLang="en-US" sz="2100" dirty="0"/>
              <a:t> 1 </a:t>
            </a:r>
            <a:r>
              <a:rPr lang="en-US" altLang="en-US" sz="2100" dirty="0" err="1"/>
              <a:t>untuk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disesuaikan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implementasi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khusus</a:t>
            </a:r>
            <a:r>
              <a:rPr lang="en-US" altLang="en-US" sz="2100" dirty="0"/>
              <a:t> di masa yang </a:t>
            </a:r>
            <a:r>
              <a:rPr lang="en-US" altLang="en-US" sz="2100" dirty="0" err="1"/>
              <a:t>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datang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suatu</a:t>
            </a:r>
            <a:r>
              <a:rPr lang="en-US" altLang="en-US" sz="2100" dirty="0"/>
              <a:t> model data yang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100" dirty="0"/>
              <a:t>	</a:t>
            </a:r>
            <a:r>
              <a:rPr lang="en-US" altLang="en-US" sz="2100" dirty="0" err="1"/>
              <a:t>digunakan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DBMS yang </a:t>
            </a:r>
            <a:r>
              <a:rPr lang="en-US" altLang="en-US" sz="2100" dirty="0" err="1"/>
              <a:t>dipilih</a:t>
            </a:r>
            <a:r>
              <a:rPr lang="en-US" alt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i="1" dirty="0" err="1">
                <a:latin typeface="+mn-lt"/>
              </a:rPr>
              <a:t>Fase</a:t>
            </a:r>
            <a:r>
              <a:rPr lang="en-US" altLang="en-US" sz="4000" b="1" i="1" dirty="0">
                <a:latin typeface="+mn-lt"/>
              </a:rPr>
              <a:t> 5 : </a:t>
            </a:r>
            <a:r>
              <a:rPr lang="en-US" altLang="en-US" sz="4000" b="1" i="1" dirty="0" err="1" smtClean="0">
                <a:latin typeface="+mn-lt"/>
              </a:rPr>
              <a:t>Perancangan</a:t>
            </a:r>
            <a:r>
              <a:rPr lang="en-US" altLang="en-US" sz="4000" b="1" i="1" dirty="0" smtClean="0">
                <a:latin typeface="+mn-lt"/>
              </a:rPr>
              <a:t> </a:t>
            </a:r>
            <a:r>
              <a:rPr lang="en-US" altLang="en-US" sz="4000" b="1" i="1" dirty="0">
                <a:latin typeface="+mn-lt"/>
              </a:rPr>
              <a:t>database </a:t>
            </a:r>
            <a:r>
              <a:rPr lang="en-US" altLang="en-US" sz="4000" b="1" i="1" dirty="0" err="1">
                <a:latin typeface="+mn-lt"/>
              </a:rPr>
              <a:t>fisik</a:t>
            </a:r>
            <a:endParaRPr lang="en-US" altLang="en-US" sz="4000" b="1" i="1" dirty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224" y="1557456"/>
            <a:ext cx="9181175" cy="42672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100" dirty="0" err="1"/>
              <a:t>Perancangan</a:t>
            </a:r>
            <a:r>
              <a:rPr lang="en-US" altLang="en-US" sz="2100" dirty="0"/>
              <a:t> database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fisik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merupakan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proses </a:t>
            </a:r>
            <a:r>
              <a:rPr lang="en-US" altLang="en-US" sz="2100" dirty="0" err="1" smtClean="0"/>
              <a:t>pemilihan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struktur-struktur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penyimpanan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jalur-jalur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akses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file-file database </a:t>
            </a:r>
            <a:r>
              <a:rPr lang="en-US" altLang="en-US" sz="2100" dirty="0" err="1"/>
              <a:t>untuk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mencapai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penampilan</a:t>
            </a:r>
            <a:r>
              <a:rPr lang="en-US" altLang="en-US" sz="2100" dirty="0" smtClean="0"/>
              <a:t> yang </a:t>
            </a:r>
            <a:r>
              <a:rPr lang="en-US" altLang="en-US" sz="2100" dirty="0" err="1"/>
              <a:t>terbaik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bermacam-macam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aplikasi</a:t>
            </a:r>
            <a:r>
              <a:rPr lang="en-US" altLang="en-US" sz="2100" dirty="0"/>
              <a:t>.</a:t>
            </a:r>
          </a:p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100" dirty="0" err="1"/>
              <a:t>Selama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ini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dirancang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spesifikasi-spesifikasi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untuk</a:t>
            </a:r>
            <a:r>
              <a:rPr lang="en-US" altLang="en-US" sz="2100" dirty="0" smtClean="0"/>
              <a:t> database </a:t>
            </a:r>
            <a:r>
              <a:rPr lang="en-US" altLang="en-US" sz="2100" dirty="0"/>
              <a:t>yang </a:t>
            </a:r>
            <a:r>
              <a:rPr lang="en-US" altLang="en-US" sz="2100" dirty="0" err="1"/>
              <a:t>disimpan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berhubungan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dengan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struktur-struktur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penyimpanan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fisik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penempatan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record </a:t>
            </a:r>
            <a:r>
              <a:rPr lang="en-US" altLang="en-US" sz="2100" dirty="0" err="1" smtClean="0"/>
              <a:t>dan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jalur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akses</a:t>
            </a:r>
            <a:r>
              <a:rPr lang="en-US" altLang="en-US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811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err="1">
                <a:latin typeface="+mn-lt"/>
              </a:rPr>
              <a:t>Petunjuk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pemilihan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perancangan</a:t>
            </a:r>
            <a:r>
              <a:rPr lang="en-US" altLang="en-US" sz="3600" b="1" dirty="0">
                <a:latin typeface="+mn-lt"/>
              </a:rPr>
              <a:t> database </a:t>
            </a:r>
            <a:r>
              <a:rPr lang="en-US" altLang="en-US" sz="3600" b="1" dirty="0" err="1">
                <a:latin typeface="+mn-lt"/>
              </a:rPr>
              <a:t>secara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fisik</a:t>
            </a:r>
            <a:r>
              <a:rPr lang="en-US" altLang="en-US" sz="3600" b="1" dirty="0">
                <a:latin typeface="+mn-lt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34164"/>
            <a:ext cx="10243782" cy="4700588"/>
          </a:xfrm>
        </p:spPr>
        <p:txBody>
          <a:bodyPr>
            <a:normAutofit/>
          </a:bodyPr>
          <a:lstStyle/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Response </a:t>
            </a:r>
            <a:r>
              <a:rPr lang="en-US" altLang="en-US" sz="2000" b="1" i="1" dirty="0">
                <a:solidFill>
                  <a:srgbClr val="FF0000"/>
                </a:solidFill>
              </a:rPr>
              <a:t>time </a:t>
            </a:r>
          </a:p>
          <a:p>
            <a:pPr marL="804863" lvl="1" indent="-347663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/>
              <a:t>Waktu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berlalu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transaksi</a:t>
            </a:r>
            <a:r>
              <a:rPr lang="en-US" altLang="en-US" sz="2000" dirty="0"/>
              <a:t> database yang </a:t>
            </a:r>
            <a:r>
              <a:rPr lang="en-US" altLang="en-US" sz="2000" dirty="0" err="1" smtClean="0"/>
              <a:t>diajukan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menjalankan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tanggapan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Pengaruh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utama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response </a:t>
            </a:r>
            <a:r>
              <a:rPr lang="en-US" altLang="en-US" sz="2000" dirty="0" smtClean="0"/>
              <a:t>time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bawah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pengawasan</a:t>
            </a:r>
            <a:r>
              <a:rPr lang="en-US" altLang="en-US" sz="2000" dirty="0"/>
              <a:t> DBMS </a:t>
            </a:r>
            <a:r>
              <a:rPr lang="en-US" altLang="en-US" sz="2000" dirty="0" err="1"/>
              <a:t>yaitu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akses</a:t>
            </a:r>
            <a:r>
              <a:rPr lang="en-US" altLang="en-US" sz="2000" dirty="0"/>
              <a:t> database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data item yang </a:t>
            </a:r>
            <a:r>
              <a:rPr lang="en-US" altLang="en-US" sz="2000" dirty="0" err="1"/>
              <a:t>ditunjuk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transaksi</a:t>
            </a:r>
            <a:r>
              <a:rPr lang="en-US" altLang="en-US" sz="2000" dirty="0"/>
              <a:t>.</a:t>
            </a:r>
          </a:p>
          <a:p>
            <a:pPr marL="804863" lvl="1" indent="-347663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/>
              <a:t>Response time </a:t>
            </a:r>
            <a:r>
              <a:rPr lang="en-US" altLang="en-US" sz="2000" dirty="0" err="1"/>
              <a:t>juga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dipengaruhi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faktor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berada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di </a:t>
            </a:r>
            <a:r>
              <a:rPr lang="en-US" altLang="en-US" sz="2000" dirty="0" err="1"/>
              <a:t>bawah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pengawasan</a:t>
            </a:r>
            <a:r>
              <a:rPr lang="en-US" altLang="en-US" sz="2000" dirty="0"/>
              <a:t> DBMS, </a:t>
            </a:r>
            <a:r>
              <a:rPr lang="en-US" altLang="en-US" sz="2000" dirty="0" err="1"/>
              <a:t>seperti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penjadwalan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operasi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penundaan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komunikasi</a:t>
            </a:r>
            <a:r>
              <a:rPr lang="en-US" altLang="en-US" sz="2000" dirty="0"/>
              <a:t>.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Space </a:t>
            </a:r>
            <a:r>
              <a:rPr lang="en-US" altLang="en-US" sz="2000" b="1" i="1" dirty="0">
                <a:solidFill>
                  <a:srgbClr val="FF0000"/>
                </a:solidFill>
              </a:rPr>
              <a:t>Utility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Jumlah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penyimpanan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file-file database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struktur-Struktur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jalur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akses</a:t>
            </a:r>
            <a:r>
              <a:rPr lang="en-US" altLang="en-US" sz="2000" dirty="0"/>
              <a:t>.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Transaction </a:t>
            </a:r>
            <a:r>
              <a:rPr lang="en-US" altLang="en-US" sz="2000" b="1" i="1" dirty="0">
                <a:solidFill>
                  <a:srgbClr val="FF0000"/>
                </a:solidFill>
              </a:rPr>
              <a:t>throughput </a:t>
            </a:r>
            <a:endParaRPr lang="en-US" altLang="en-US" sz="2000" dirty="0"/>
          </a:p>
          <a:p>
            <a:pPr marL="804863" indent="-341313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smtClean="0"/>
              <a:t>Rata-rata </a:t>
            </a:r>
            <a:r>
              <a:rPr lang="en-US" altLang="en-US" sz="2000" dirty="0" err="1"/>
              <a:t>jumlah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transaksi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diproses</a:t>
            </a:r>
            <a:r>
              <a:rPr lang="en-US" altLang="en-US" sz="2000" dirty="0"/>
              <a:t> per </a:t>
            </a:r>
            <a:r>
              <a:rPr lang="en-US" altLang="en-US" sz="2000" dirty="0" err="1"/>
              <a:t>menit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database,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merupakan</a:t>
            </a:r>
            <a:r>
              <a:rPr lang="en-US" altLang="en-US" sz="2000" dirty="0"/>
              <a:t> parameter </a:t>
            </a:r>
            <a:r>
              <a:rPr lang="en-US" altLang="en-US" sz="2000" dirty="0" err="1"/>
              <a:t>kritis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transaksi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misal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pemesanan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tempat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pesawat</a:t>
            </a:r>
            <a:r>
              <a:rPr lang="en-US" altLang="en-US" sz="2000" dirty="0"/>
              <a:t>, bank, </a:t>
            </a:r>
            <a:r>
              <a:rPr lang="en-US" altLang="en-US" sz="2000" dirty="0" err="1"/>
              <a:t>dll</a:t>
            </a:r>
            <a:r>
              <a:rPr lang="en-US" altLang="en-US" sz="2000" dirty="0"/>
              <a:t>). </a:t>
            </a:r>
            <a:endParaRPr lang="en-US" altLang="en-US" sz="2000" dirty="0" smtClean="0"/>
          </a:p>
          <a:p>
            <a:pPr marL="804863" indent="-341313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err="1" smtClean="0"/>
              <a:t>Hasil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fase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penentuan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awal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struktur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penyimpanan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jalur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akses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file-file database.</a:t>
            </a:r>
          </a:p>
        </p:txBody>
      </p:sp>
    </p:spTree>
    <p:extLst>
      <p:ext uri="{BB962C8B-B14F-4D97-AF65-F5344CB8AC3E}">
        <p14:creationId xmlns:p14="http://schemas.microsoft.com/office/powerpoint/2010/main" val="16057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i="1" dirty="0" err="1">
                <a:latin typeface="+mn-lt"/>
              </a:rPr>
              <a:t>Fase</a:t>
            </a:r>
            <a:r>
              <a:rPr lang="en-US" altLang="en-US" sz="4000" b="1" i="1" dirty="0">
                <a:latin typeface="+mn-lt"/>
              </a:rPr>
              <a:t> 6 </a:t>
            </a:r>
            <a:r>
              <a:rPr lang="en-US" altLang="en-US" sz="4000" b="1" i="1" dirty="0" smtClean="0">
                <a:latin typeface="+mn-lt"/>
              </a:rPr>
              <a:t>: </a:t>
            </a:r>
            <a:r>
              <a:rPr lang="en-US" altLang="en-US" sz="4000" b="1" i="1" dirty="0" err="1" smtClean="0">
                <a:latin typeface="+mn-lt"/>
              </a:rPr>
              <a:t>Implementasi</a:t>
            </a:r>
            <a:r>
              <a:rPr lang="en-US" altLang="en-US" sz="4000" b="1" i="1" dirty="0" smtClean="0">
                <a:latin typeface="+mn-lt"/>
              </a:rPr>
              <a:t> </a:t>
            </a:r>
            <a:r>
              <a:rPr lang="en-US" altLang="en-US" sz="4000" b="1" i="1" dirty="0" err="1">
                <a:latin typeface="+mn-lt"/>
              </a:rPr>
              <a:t>sistem</a:t>
            </a:r>
            <a:r>
              <a:rPr lang="en-US" altLang="en-US" sz="4000" b="1" i="1" dirty="0">
                <a:latin typeface="+mn-lt"/>
              </a:rPr>
              <a:t> database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799" y="1690688"/>
            <a:ext cx="9769523" cy="4267200"/>
          </a:xfrm>
        </p:spPr>
        <p:txBody>
          <a:bodyPr>
            <a:normAutofit/>
          </a:bodyPr>
          <a:lstStyle/>
          <a:p>
            <a:pPr marL="463550" indent="-4635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logika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fisik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lengkap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kita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melaksanakan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database. </a:t>
            </a:r>
            <a:endParaRPr lang="en-US" altLang="en-US" sz="2400" dirty="0" smtClean="0"/>
          </a:p>
          <a:p>
            <a:pPr marL="463550" indent="-4635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Perintah-perintah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DDL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SDL(storage definition language)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DBMS </a:t>
            </a:r>
            <a:r>
              <a:rPr lang="en-US" altLang="en-US" sz="2400" dirty="0" smtClean="0"/>
              <a:t>yang </a:t>
            </a:r>
            <a:r>
              <a:rPr lang="en-US" altLang="en-US" sz="2400" dirty="0" err="1"/>
              <a:t>dipilih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dihimpun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skema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database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file-file database (yang </a:t>
            </a:r>
            <a:r>
              <a:rPr lang="en-US" altLang="en-US" sz="2400" dirty="0" err="1"/>
              <a:t>kosong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database </a:t>
            </a:r>
            <a:r>
              <a:rPr lang="en-US" altLang="en-US" sz="2400" dirty="0" err="1"/>
              <a:t>tsb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dimuat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disatukan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datanya</a:t>
            </a:r>
            <a:r>
              <a:rPr lang="en-US" altLang="en-US" sz="2400" dirty="0"/>
              <a:t>.</a:t>
            </a:r>
          </a:p>
          <a:p>
            <a:pPr marL="463550" indent="-4635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Jika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dirubah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sebelumnya</a:t>
            </a:r>
            <a:r>
              <a:rPr lang="en-US" altLang="en-US" sz="2400" dirty="0"/>
              <a:t>, </a:t>
            </a:r>
            <a:r>
              <a:rPr lang="en-US" altLang="en-US" sz="2400" dirty="0" err="1" smtClean="0"/>
              <a:t>perubahan-perubahan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rutin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mungkin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diperlukan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format </a:t>
            </a:r>
            <a:r>
              <a:rPr lang="en-US" altLang="en-US" sz="2400" dirty="0" err="1"/>
              <a:t>ulang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datanya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kemudian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dimasukkan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ke</a:t>
            </a:r>
            <a:r>
              <a:rPr lang="en-US" altLang="en-US" sz="2400" dirty="0" smtClean="0"/>
              <a:t> database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baru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463550" indent="-4635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Transaksi-transaksi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database </a:t>
            </a:r>
            <a:r>
              <a:rPr lang="en-US" altLang="en-US" sz="2400" dirty="0" err="1"/>
              <a:t>sekarang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dilaksanakan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oleh</a:t>
            </a:r>
            <a:r>
              <a:rPr lang="en-US" altLang="en-US" sz="2400" dirty="0"/>
              <a:t> para </a:t>
            </a:r>
            <a:r>
              <a:rPr lang="en-US" altLang="en-US" sz="2400" dirty="0" err="1"/>
              <a:t>programmmer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978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908051"/>
            <a:ext cx="8001000" cy="600075"/>
          </a:xfrm>
        </p:spPr>
        <p:txBody>
          <a:bodyPr>
            <a:normAutofit fontScale="90000"/>
          </a:bodyPr>
          <a:lstStyle/>
          <a:p>
            <a:r>
              <a:rPr lang="en-US" altLang="en-US" sz="2500">
                <a:latin typeface="Arial Black" panose="020B0A04020102020204" pitchFamily="34" charset="0"/>
              </a:rPr>
              <a:t>ALASAN PERANCANGAN </a:t>
            </a:r>
            <a:br>
              <a:rPr lang="en-US" altLang="en-US" sz="2500">
                <a:latin typeface="Arial Black" panose="020B0A04020102020204" pitchFamily="34" charset="0"/>
              </a:rPr>
            </a:br>
            <a:r>
              <a:rPr lang="en-US" altLang="en-US" sz="2500">
                <a:latin typeface="Arial Black" panose="020B0A04020102020204" pitchFamily="34" charset="0"/>
              </a:rPr>
              <a:t>BASIS DATA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24025"/>
            <a:ext cx="8229600" cy="4800600"/>
          </a:xfrm>
        </p:spPr>
        <p:txBody>
          <a:bodyPr/>
          <a:lstStyle/>
          <a:p>
            <a:pPr marL="342900" indent="-342900"/>
            <a:r>
              <a:rPr lang="en-US" altLang="en-US" sz="2100">
                <a:latin typeface="Arial Black" panose="020B0A04020102020204" pitchFamily="34" charset="0"/>
              </a:rPr>
              <a:t>Sistem basis data telah menjadi bagian dalam sistem informasi suatu organisasi</a:t>
            </a:r>
          </a:p>
          <a:p>
            <a:pPr marL="342900" indent="-342900"/>
            <a:r>
              <a:rPr lang="en-US" altLang="en-US" sz="2100">
                <a:latin typeface="Arial Black" panose="020B0A04020102020204" pitchFamily="34" charset="0"/>
              </a:rPr>
              <a:t>Kebutuhan menyimpan data dl jumlah besar semakin mendesak</a:t>
            </a:r>
          </a:p>
          <a:p>
            <a:pPr marL="342900" indent="-342900"/>
            <a:r>
              <a:rPr lang="en-US" altLang="en-US" sz="2100">
                <a:latin typeface="Arial Black" panose="020B0A04020102020204" pitchFamily="34" charset="0"/>
              </a:rPr>
              <a:t>Fungsi-fungsi dalam organisasi semakin dikomputerisasikan</a:t>
            </a:r>
          </a:p>
          <a:p>
            <a:pPr marL="342900" indent="-342900"/>
            <a:r>
              <a:rPr lang="en-US" altLang="en-US" sz="2100">
                <a:latin typeface="Arial Black" panose="020B0A04020102020204" pitchFamily="34" charset="0"/>
              </a:rPr>
              <a:t>Semakin kompleks data &amp; aplikasi yg digunakan, maka relationship antar data harus dimodelisasikan</a:t>
            </a:r>
          </a:p>
          <a:p>
            <a:pPr marL="342900" indent="-342900"/>
            <a:r>
              <a:rPr lang="en-US" altLang="en-US" sz="2100">
                <a:latin typeface="Arial Black" panose="020B0A04020102020204" pitchFamily="34" charset="0"/>
              </a:rPr>
              <a:t>Dibutuhkannya kemandirian data	</a:t>
            </a:r>
          </a:p>
        </p:txBody>
      </p:sp>
    </p:spTree>
    <p:extLst>
      <p:ext uri="{BB962C8B-B14F-4D97-AF65-F5344CB8AC3E}">
        <p14:creationId xmlns:p14="http://schemas.microsoft.com/office/powerpoint/2010/main" val="1997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981075"/>
            <a:ext cx="8305800" cy="609600"/>
          </a:xfrm>
        </p:spPr>
        <p:txBody>
          <a:bodyPr/>
          <a:lstStyle/>
          <a:p>
            <a:r>
              <a:rPr lang="en-US" altLang="en-US" sz="2900">
                <a:latin typeface="Arial Black" panose="020B0A04020102020204" pitchFamily="34" charset="0"/>
              </a:rPr>
              <a:t>KONVERSI &amp; LOADING DATA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671638"/>
            <a:ext cx="8296275" cy="4926012"/>
          </a:xfrm>
        </p:spPr>
        <p:txBody>
          <a:bodyPr/>
          <a:lstStyle/>
          <a:p>
            <a:pPr marL="342900" indent="-342900"/>
            <a:r>
              <a:rPr lang="en-US" altLang="en-US" sz="2600">
                <a:latin typeface="Arial Black" panose="020B0A04020102020204" pitchFamily="34" charset="0"/>
              </a:rPr>
              <a:t>Tahap ini dilakukan apabila sistem basis data yg ada digantikan sistem basis data baru</a:t>
            </a:r>
          </a:p>
          <a:p>
            <a:pPr marL="342900" indent="-342900"/>
            <a:r>
              <a:rPr lang="en-US" altLang="en-US" sz="2600">
                <a:latin typeface="Arial Black" panose="020B0A04020102020204" pitchFamily="34" charset="0"/>
              </a:rPr>
              <a:t>Semua data yg ada ditransfer ke basis data baru &amp; konversi aplikasi yg ada utk basis data baru</a:t>
            </a:r>
          </a:p>
        </p:txBody>
      </p:sp>
    </p:spTree>
    <p:extLst>
      <p:ext uri="{BB962C8B-B14F-4D97-AF65-F5344CB8AC3E}">
        <p14:creationId xmlns:p14="http://schemas.microsoft.com/office/powerpoint/2010/main" val="41573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95338"/>
            <a:ext cx="8229600" cy="762000"/>
          </a:xfrm>
        </p:spPr>
        <p:txBody>
          <a:bodyPr/>
          <a:lstStyle/>
          <a:p>
            <a:r>
              <a:rPr lang="en-US" altLang="en-US" sz="2900">
                <a:latin typeface="Arial Black" panose="020B0A04020102020204" pitchFamily="34" charset="0"/>
              </a:rPr>
              <a:t>PENGOPERASIAN &amp; PERAWATAN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04975"/>
            <a:ext cx="8077200" cy="3308350"/>
          </a:xfrm>
        </p:spPr>
        <p:txBody>
          <a:bodyPr/>
          <a:lstStyle/>
          <a:p>
            <a:pPr marL="342900" indent="-342900"/>
            <a:r>
              <a:rPr lang="en-US" altLang="en-US" sz="2600">
                <a:latin typeface="Arial Black" panose="020B0A04020102020204" pitchFamily="34" charset="0"/>
              </a:rPr>
              <a:t>Pengoperasian basis data setelah divalidasi</a:t>
            </a:r>
          </a:p>
          <a:p>
            <a:pPr marL="342900" indent="-342900"/>
            <a:r>
              <a:rPr lang="en-US" altLang="en-US" sz="2600">
                <a:latin typeface="Arial Black" panose="020B0A04020102020204" pitchFamily="34" charset="0"/>
              </a:rPr>
              <a:t>Memonitor kinerja sistem, jika tidak sesuai perlu reorganisasi basis data</a:t>
            </a:r>
          </a:p>
          <a:p>
            <a:pPr marL="342900" indent="-342900"/>
            <a:r>
              <a:rPr lang="en-US" altLang="en-US" sz="2600">
                <a:latin typeface="Arial Black" panose="020B0A04020102020204" pitchFamily="34" charset="0"/>
              </a:rPr>
              <a:t>Perawatan &amp; upgrade sistem aplikasi basis data jika diperlukan.</a:t>
            </a:r>
            <a:endParaRPr lang="en-US" altLang="en-US">
              <a:latin typeface="Arial Black" panose="020B0A04020102020204" pitchFamily="34" charset="0"/>
            </a:endParaRPr>
          </a:p>
          <a:p>
            <a:pPr marL="342900" indent="-342900"/>
            <a:endParaRPr lang="en-US" altLang="en-US" sz="2600"/>
          </a:p>
          <a:p>
            <a:pPr marL="342900" indent="-342900"/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26038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latin typeface="+mn-lt"/>
              </a:rPr>
              <a:t>Model </a:t>
            </a:r>
            <a:r>
              <a:rPr lang="en-US" altLang="en-US" sz="4000" b="1" dirty="0" err="1">
                <a:latin typeface="+mn-lt"/>
              </a:rPr>
              <a:t>Konseptual</a:t>
            </a:r>
            <a:r>
              <a:rPr lang="en-US" altLang="en-US" sz="4000" b="1" dirty="0">
                <a:latin typeface="+mn-lt"/>
              </a:rPr>
              <a:t> Basis Data</a:t>
            </a:r>
            <a:endParaRPr lang="en-US" altLang="en-US" sz="4000" dirty="0">
              <a:latin typeface="+mn-lt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89054"/>
            <a:ext cx="10039066" cy="4267200"/>
          </a:xfrm>
        </p:spPr>
        <p:txBody>
          <a:bodyPr>
            <a:normAutofit/>
          </a:bodyPr>
          <a:lstStyle/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/>
              <a:t>Model </a:t>
            </a:r>
            <a:r>
              <a:rPr lang="en-US" altLang="en-US" sz="2400" dirty="0" err="1"/>
              <a:t>konseptual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kombinasi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memproses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data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model </a:t>
            </a:r>
            <a:r>
              <a:rPr lang="en-US" altLang="en-US" sz="2400" dirty="0" err="1" smtClean="0"/>
              <a:t>konseptual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basis data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penekanan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struktur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relasi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antara</a:t>
            </a:r>
            <a:r>
              <a:rPr lang="en-US" altLang="en-US" sz="2400" dirty="0"/>
              <a:t> field. </a:t>
            </a:r>
          </a:p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model </a:t>
            </a:r>
            <a:r>
              <a:rPr lang="en-US" altLang="en-US" sz="2400" dirty="0" err="1"/>
              <a:t>konseptual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model data </a:t>
            </a:r>
            <a:r>
              <a:rPr lang="en-US" altLang="en-US" sz="2400" dirty="0" err="1"/>
              <a:t>relasional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4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 smtClean="0">
                <a:latin typeface="+mn-lt"/>
              </a:rPr>
              <a:t>Teknik</a:t>
            </a:r>
            <a:r>
              <a:rPr lang="en-US" altLang="en-US" sz="4000" b="1" dirty="0" smtClean="0">
                <a:latin typeface="+mn-lt"/>
              </a:rPr>
              <a:t> </a:t>
            </a:r>
            <a:r>
              <a:rPr lang="en-US" altLang="en-US" sz="4000" b="1" dirty="0" err="1">
                <a:latin typeface="+mn-lt"/>
              </a:rPr>
              <a:t>Normalisasi</a:t>
            </a:r>
            <a:endParaRPr lang="en-US" altLang="en-US" sz="4000" dirty="0">
              <a:latin typeface="+mn-lt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9063" y="1648110"/>
            <a:ext cx="10481409" cy="4267200"/>
          </a:xfrm>
        </p:spPr>
        <p:txBody>
          <a:bodyPr/>
          <a:lstStyle/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/>
              <a:t>Proses </a:t>
            </a:r>
            <a:r>
              <a:rPr lang="en-US" altLang="en-US" sz="2400" dirty="0" err="1"/>
              <a:t>normalisasi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pengelompokan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elemen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menjadi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tabel-tabel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yang </a:t>
            </a:r>
            <a:r>
              <a:rPr lang="en-US" altLang="en-US" sz="2400" dirty="0" err="1"/>
              <a:t>menunjukkan</a:t>
            </a:r>
            <a:r>
              <a:rPr lang="en-US" altLang="en-US" sz="2400" dirty="0"/>
              <a:t> entity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relasinya</a:t>
            </a:r>
            <a:r>
              <a:rPr lang="en-US" altLang="en-US" sz="2400" dirty="0" smtClean="0"/>
              <a:t>.</a:t>
            </a:r>
          </a:p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proses </a:t>
            </a:r>
            <a:r>
              <a:rPr lang="en-US" altLang="en-US" sz="2400" dirty="0" err="1" smtClean="0"/>
              <a:t>normalisasi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dilakukan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pengujian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kondisi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kesulitan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saat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menambah</a:t>
            </a:r>
            <a:r>
              <a:rPr lang="en-US" altLang="en-US" sz="2400" dirty="0" smtClean="0"/>
              <a:t>/</a:t>
            </a:r>
            <a:r>
              <a:rPr lang="en-US" altLang="en-US" sz="2400" dirty="0" err="1" smtClean="0"/>
              <a:t>menyisipkan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menghapus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mengubah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mengakses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suatu</a:t>
            </a:r>
            <a:r>
              <a:rPr lang="en-US" altLang="en-US" sz="2400" dirty="0" smtClean="0"/>
              <a:t> Basis </a:t>
            </a:r>
            <a:r>
              <a:rPr lang="en-US" altLang="en-US" sz="2400" dirty="0"/>
              <a:t>data. </a:t>
            </a:r>
          </a:p>
          <a:p>
            <a:pPr marL="463550" indent="-46355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err="1"/>
              <a:t>Bila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kesulitan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pengujian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dipecahkan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tabel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kata lain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basis data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optimal</a:t>
            </a:r>
            <a:r>
              <a:rPr lang="en-US" altLang="en-US" sz="2400" dirty="0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527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/>
              <a:t>Entity</a:t>
            </a:r>
            <a:endParaRPr lang="en-US" altLang="en-US" sz="34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3589" y="1725613"/>
            <a:ext cx="8675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Entity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entitas</a:t>
            </a:r>
            <a:r>
              <a:rPr lang="en-US" altLang="en-US" dirty="0"/>
              <a:t>, </a:t>
            </a:r>
            <a:r>
              <a:rPr lang="en-US" altLang="en-US" dirty="0" err="1"/>
              <a:t>dalam</a:t>
            </a:r>
            <a:r>
              <a:rPr lang="en-US" altLang="en-US" dirty="0"/>
              <a:t> basis data entity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halnya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sebuah</a:t>
            </a:r>
            <a:r>
              <a:rPr lang="en-US" altLang="en-US" dirty="0"/>
              <a:t> </a:t>
            </a:r>
            <a:r>
              <a:rPr lang="en-US" altLang="en-US" dirty="0" err="1"/>
              <a:t>tabel</a:t>
            </a:r>
            <a:r>
              <a:rPr lang="en-US" altLang="en-US" dirty="0"/>
              <a:t>.</a:t>
            </a: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498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/>
              <a:t>Definisi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Perancangan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Basisdata</a:t>
            </a:r>
            <a:endParaRPr lang="en-US" altLang="en-US" sz="4000" b="1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90688"/>
            <a:ext cx="9273654" cy="42672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/>
              <a:t>Perancangan</a:t>
            </a:r>
            <a:r>
              <a:rPr lang="en-US" altLang="en-US" sz="2400" b="1" dirty="0"/>
              <a:t> Database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menentukan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pengaturan</a:t>
            </a:r>
            <a:r>
              <a:rPr lang="en-US" altLang="en-US" sz="2400" dirty="0"/>
              <a:t> data yang </a:t>
            </a:r>
            <a:r>
              <a:rPr lang="en-US" altLang="en-US" sz="2400" dirty="0" err="1"/>
              <a:t>dibutuhkan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mendukung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rancangan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 smtClean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 err="1"/>
              <a:t>Tujuan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Perancangan</a:t>
            </a:r>
            <a:r>
              <a:rPr lang="en-US" altLang="en-US" sz="2400" b="1" dirty="0"/>
              <a:t> Database</a:t>
            </a:r>
            <a:r>
              <a:rPr lang="en-US" altLang="en-US" sz="2400" dirty="0"/>
              <a:t> :</a:t>
            </a:r>
          </a:p>
          <a:p>
            <a:pPr marL="341313" indent="-341313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memenuhi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berisikan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kebutuhan-kebutuhan</a:t>
            </a:r>
            <a:r>
              <a:rPr lang="en-US" altLang="en-US" sz="2400" dirty="0"/>
              <a:t> user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khusus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aplikasi-aplikasinya</a:t>
            </a:r>
            <a:r>
              <a:rPr lang="en-US" altLang="en-US" sz="2400" dirty="0"/>
              <a:t>.</a:t>
            </a:r>
          </a:p>
          <a:p>
            <a:pPr marL="341313" indent="-341313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memudahkan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pengertian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struktur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informasi</a:t>
            </a:r>
            <a:r>
              <a:rPr lang="en-US" altLang="en-US" sz="2400" dirty="0"/>
              <a:t>.</a:t>
            </a:r>
          </a:p>
          <a:p>
            <a:pPr marL="341313" indent="-341313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mendukung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kebutuhan-kebutuhan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pemrosesan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obyek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penampilan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FF0000"/>
                </a:solidFill>
              </a:rPr>
              <a:t>response time</a:t>
            </a:r>
            <a:r>
              <a:rPr lang="en-US" altLang="en-US" sz="2400" dirty="0"/>
              <a:t>, </a:t>
            </a:r>
            <a:r>
              <a:rPr lang="en-US" altLang="en-US" sz="2400" i="1" dirty="0">
                <a:solidFill>
                  <a:srgbClr val="FF0000"/>
                </a:solidFill>
              </a:rPr>
              <a:t>processing time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storage space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71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endParaRPr lang="en-US" altLang="en-US" sz="34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3589" y="1725613"/>
            <a:ext cx="8675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err="1"/>
              <a:t>Atribut</a:t>
            </a:r>
            <a:r>
              <a:rPr lang="en-US" altLang="en-US" dirty="0"/>
              <a:t>, </a:t>
            </a:r>
            <a:r>
              <a:rPr lang="en-US" altLang="en-US" dirty="0" err="1"/>
              <a:t>dalam</a:t>
            </a:r>
            <a:r>
              <a:rPr lang="en-US" altLang="en-US" dirty="0"/>
              <a:t> basis data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halnya</a:t>
            </a:r>
            <a:r>
              <a:rPr lang="en-US" altLang="en-US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err="1"/>
              <a:t>dengan</a:t>
            </a:r>
            <a:r>
              <a:rPr lang="en-US" altLang="en-US" dirty="0"/>
              <a:t> field.</a:t>
            </a: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904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Jenis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Atribut</a:t>
            </a:r>
            <a:endParaRPr lang="en-US" altLang="en-US" sz="34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3589" y="1725613"/>
            <a:ext cx="8675687" cy="4267200"/>
          </a:xfrm>
        </p:spPr>
        <p:txBody>
          <a:bodyPr/>
          <a:lstStyle/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Sederhana</a:t>
            </a:r>
            <a:endParaRPr lang="en-US" altLang="en-US" sz="1800" b="1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Komposit</a:t>
            </a:r>
            <a:endParaRPr lang="en-US" altLang="en-US" sz="1800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Bernilai</a:t>
            </a:r>
            <a:r>
              <a:rPr lang="en-US" altLang="en-US" sz="1800" b="1" dirty="0"/>
              <a:t> Tunggal</a:t>
            </a:r>
            <a:endParaRPr lang="en-US" altLang="en-US" sz="1800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Bernilai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Jamak</a:t>
            </a:r>
            <a:endParaRPr lang="en-US" altLang="en-US" sz="1800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Harus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Bernilai</a:t>
            </a:r>
            <a:endParaRPr lang="en-US" altLang="en-US" sz="1800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Bernilai</a:t>
            </a:r>
            <a:r>
              <a:rPr lang="en-US" altLang="en-US" sz="1800" b="1" dirty="0"/>
              <a:t> Null</a:t>
            </a:r>
            <a:endParaRPr lang="en-US" altLang="en-US" sz="1800" dirty="0"/>
          </a:p>
          <a:p>
            <a:r>
              <a:rPr lang="en-US" altLang="en-US" sz="1800" b="1" dirty="0" err="1"/>
              <a:t>Atribut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Turunan</a:t>
            </a: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40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Sederhana</a:t>
            </a:r>
            <a:r>
              <a:rPr lang="en-US" altLang="en-US" sz="3400" b="1" dirty="0"/>
              <a:t> </a:t>
            </a:r>
            <a:endParaRPr lang="en-US" altLang="en-US" sz="34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1938622"/>
            <a:ext cx="988920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err="1"/>
              <a:t>Atribut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Sederhana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sederhana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atomik</a:t>
            </a:r>
            <a:r>
              <a:rPr lang="en-US" altLang="en-US" sz="2400" dirty="0" smtClean="0"/>
              <a:t>  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yang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dipecah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lain.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sederhana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berupa</a:t>
            </a:r>
            <a:r>
              <a:rPr lang="en-US" altLang="en-US" sz="2400" dirty="0"/>
              <a:t> NIM, </a:t>
            </a:r>
            <a:r>
              <a:rPr lang="en-US" altLang="en-US" sz="2400" dirty="0" err="1" smtClean="0"/>
              <a:t>NamaMahasiswa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589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Komposit</a:t>
            </a:r>
            <a:r>
              <a:rPr lang="en-US" altLang="en-US" sz="3400" b="1" dirty="0"/>
              <a:t> </a:t>
            </a:r>
            <a:endParaRPr lang="en-US" altLang="en-US" sz="34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3033" y="1834309"/>
            <a:ext cx="8675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 err="1"/>
              <a:t>Atribut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Komposit</a:t>
            </a:r>
            <a:r>
              <a:rPr lang="en-US" altLang="en-US" sz="2000" b="1" dirty="0"/>
              <a:t> 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komposit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merupakan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masih</a:t>
            </a:r>
            <a:r>
              <a:rPr lang="en-US" altLang="en-US" sz="20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dipecah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menjadi</a:t>
            </a:r>
            <a:r>
              <a:rPr lang="en-US" altLang="en-US" sz="2000" dirty="0"/>
              <a:t> sub-sub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masing-masing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memiliki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arti</a:t>
            </a:r>
            <a:r>
              <a:rPr lang="en-US" altLang="en-US" sz="20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tesendiri</a:t>
            </a:r>
            <a:r>
              <a:rPr lang="en-US" altLang="en-US" sz="20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Entitas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mahasiswa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mempunyai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alamat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alamat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disini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dapat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dipecah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menjadi</a:t>
            </a:r>
            <a:r>
              <a:rPr lang="en-US" altLang="en-US" sz="2000" dirty="0"/>
              <a:t> sub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seperti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kota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kab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kode_pos</a:t>
            </a:r>
            <a:r>
              <a:rPr lang="en-US" altLang="en-US" sz="20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 smtClean="0"/>
              <a:t>Entitas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dosen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mempunyai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nama_dosen</a:t>
            </a:r>
            <a:r>
              <a:rPr lang="en-US" altLang="en-US" sz="2000" dirty="0"/>
              <a:t>.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disini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dapat</a:t>
            </a:r>
            <a:r>
              <a:rPr lang="en-US" altLang="en-US" sz="20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dipecah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menjadi</a:t>
            </a:r>
            <a:r>
              <a:rPr lang="en-US" altLang="en-US" sz="2000" dirty="0"/>
              <a:t> sub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lain </a:t>
            </a:r>
            <a:r>
              <a:rPr lang="en-US" altLang="en-US" sz="2000" dirty="0" err="1"/>
              <a:t>seperti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glr_dpn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nama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glr_blk</a:t>
            </a:r>
            <a:r>
              <a:rPr lang="en-US" altLang="en-US" sz="20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4383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Bernilai</a:t>
            </a:r>
            <a:r>
              <a:rPr lang="en-US" altLang="en-US" sz="3400" b="1" dirty="0"/>
              <a:t> Tunggal </a:t>
            </a:r>
            <a:endParaRPr lang="en-US" altLang="en-US" sz="34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1690688"/>
            <a:ext cx="8675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err="1"/>
              <a:t>Atribut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Bernilai</a:t>
            </a:r>
            <a:r>
              <a:rPr lang="en-US" altLang="en-US" sz="2400" b="1" dirty="0"/>
              <a:t> Tunggal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untuk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setiap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barisnya</a:t>
            </a:r>
            <a:r>
              <a:rPr lang="en-US" altLang="en-US" sz="2400" dirty="0"/>
              <a:t>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NIM,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alamat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data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1 data.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1 NIM, 1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, 1 </a:t>
            </a:r>
            <a:r>
              <a:rPr lang="en-US" altLang="en-US" sz="2400" dirty="0" err="1"/>
              <a:t>Alamat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021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Bernilai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Jamak</a:t>
            </a:r>
            <a:r>
              <a:rPr lang="en-US" altLang="en-US" sz="3400" b="1" dirty="0"/>
              <a:t> </a:t>
            </a:r>
            <a:endParaRPr lang="en-US" altLang="en-US" sz="34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1835944"/>
            <a:ext cx="9437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err="1"/>
              <a:t>Atribut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Bernilai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Jamak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barisnya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Hobby </a:t>
            </a:r>
            <a:r>
              <a:rPr lang="en-US" altLang="en-US" sz="2400" dirty="0" err="1"/>
              <a:t>isi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boleh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1 data.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Roshita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NIM 04102002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beralamat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Jalan</a:t>
            </a:r>
            <a:r>
              <a:rPr lang="en-US" altLang="en-US" sz="2400" dirty="0"/>
              <a:t> Garuda 32 Yogyakarta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Hobby (</a:t>
            </a:r>
            <a:r>
              <a:rPr lang="en-US" altLang="en-US" sz="2400" dirty="0" err="1"/>
              <a:t>Olah</a:t>
            </a:r>
            <a:r>
              <a:rPr lang="en-US" altLang="en-US" sz="2400" dirty="0"/>
              <a:t> Raga,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Nyanyi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Masak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Nonton</a:t>
            </a:r>
            <a:r>
              <a:rPr lang="en-US" altLang="en-US" sz="2400" dirty="0"/>
              <a:t> TV)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827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Harus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Bernilai</a:t>
            </a:r>
            <a:r>
              <a:rPr lang="en-US" altLang="en-US" sz="3400" b="1" dirty="0"/>
              <a:t> </a:t>
            </a:r>
            <a:r>
              <a:rPr lang="en-US" altLang="en-US" sz="3400" b="1" i="1" dirty="0"/>
              <a:t>(not null)</a:t>
            </a:r>
            <a:endParaRPr lang="en-US" altLang="en-US" sz="3400" i="1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1847957"/>
            <a:ext cx="9600323" cy="4267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 err="1"/>
              <a:t>Atribut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Harus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Bernilai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data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barisnya</a:t>
            </a:r>
            <a:r>
              <a:rPr lang="en-US" altLang="en-US" sz="2400" dirty="0"/>
              <a:t>. </a:t>
            </a:r>
            <a:r>
              <a:rPr lang="en-US" altLang="en-US" sz="2400" dirty="0" err="1"/>
              <a:t>Biasanya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sudah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ditetapkan</a:t>
            </a:r>
            <a:r>
              <a:rPr lang="en-US" alt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perancangan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tabelnya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pengisian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kosongi</a:t>
            </a:r>
            <a:r>
              <a:rPr lang="en-US" alt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kesalahan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NIM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nama_mahasiswa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diisi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datanya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diisi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kesalahan</a:t>
            </a:r>
            <a:r>
              <a:rPr lang="en-US" altLang="en-US" sz="2400" dirty="0"/>
              <a:t> (error)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basis data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309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Bernilai</a:t>
            </a:r>
            <a:r>
              <a:rPr lang="en-US" altLang="en-US" sz="3400" b="1" dirty="0"/>
              <a:t> Null </a:t>
            </a:r>
            <a:r>
              <a:rPr lang="en-US" altLang="en-US" sz="3400" b="1" i="1" dirty="0"/>
              <a:t>(is null)</a:t>
            </a:r>
            <a:endParaRPr lang="en-US" altLang="en-US" sz="3400" i="1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1981200"/>
            <a:ext cx="8675687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 err="1"/>
              <a:t>Atribut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Bernilai</a:t>
            </a:r>
            <a:r>
              <a:rPr lang="en-US" altLang="en-US" sz="2000" b="1" dirty="0"/>
              <a:t> Null 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yaitu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memiliki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nilai</a:t>
            </a:r>
            <a:r>
              <a:rPr lang="en-US" altLang="en-US" sz="2000" dirty="0"/>
              <a:t> data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setiap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barisnya</a:t>
            </a:r>
            <a:r>
              <a:rPr lang="en-US" altLang="en-US" sz="20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entitas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mahasiswa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mempunyai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hobby, </a:t>
            </a:r>
            <a:r>
              <a:rPr lang="en-US" altLang="en-US" sz="2000" dirty="0" err="1"/>
              <a:t>nama_pacar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terisi</a:t>
            </a:r>
            <a:r>
              <a:rPr lang="en-US" altLang="en-US" sz="20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179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Atribut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Turunan</a:t>
            </a:r>
            <a:endParaRPr lang="en-US" altLang="en-US" sz="3400" i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1713" y="1835944"/>
            <a:ext cx="9616245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2400" b="1" dirty="0" err="1"/>
              <a:t>Atribut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Turunan</a:t>
            </a:r>
            <a:r>
              <a:rPr lang="en-US" altLang="en-US" sz="2400" b="1" dirty="0"/>
              <a:t> 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nilai-nilainya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</a:p>
          <a:p>
            <a:pPr marL="571500" indent="-571500">
              <a:buNone/>
            </a:pPr>
            <a:r>
              <a:rPr lang="en-US" altLang="en-US" sz="2400" dirty="0" err="1"/>
              <a:t>pengolahan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diturunkan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lain yang </a:t>
            </a:r>
            <a:r>
              <a:rPr lang="en-US" altLang="en-US" sz="2400" dirty="0" err="1"/>
              <a:t>berkaitan</a:t>
            </a:r>
            <a:r>
              <a:rPr lang="en-US" altLang="en-US" sz="2400" dirty="0"/>
              <a:t>.</a:t>
            </a:r>
          </a:p>
          <a:p>
            <a:pPr marL="571500" indent="-571500">
              <a:buNone/>
            </a:pP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:</a:t>
            </a:r>
          </a:p>
          <a:p>
            <a:pPr marL="571500" indent="-571500">
              <a:buNone/>
            </a:pP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IPK yang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dirty="0" err="1"/>
              <a:t>pengolahan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tabel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Nilai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kode</a:t>
            </a:r>
            <a:r>
              <a:rPr lang="en-US" altLang="en-US" sz="2400" dirty="0"/>
              <a:t> NIM</a:t>
            </a:r>
          </a:p>
          <a:p>
            <a:pPr marL="571500" indent="-571500">
              <a:buNone/>
            </a:pPr>
            <a:r>
              <a:rPr lang="en-US" altLang="en-US" sz="2400" dirty="0" err="1"/>
              <a:t>mahasiswa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diproses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IPK </a:t>
            </a:r>
            <a:r>
              <a:rPr lang="en-US" altLang="en-US" sz="2400" dirty="0" err="1"/>
              <a:t>untuk</a:t>
            </a: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dirty="0" err="1"/>
              <a:t>mahasiswa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bersangkutan</a:t>
            </a:r>
            <a:r>
              <a:rPr lang="en-US" altLang="en-US" sz="2400" dirty="0"/>
              <a:t>.</a:t>
            </a:r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680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/>
              <a:t>Field (</a:t>
            </a:r>
            <a:r>
              <a:rPr lang="en-US" altLang="en-US" sz="3400" b="1" dirty="0" err="1"/>
              <a:t>Atribut</a:t>
            </a:r>
            <a:r>
              <a:rPr lang="en-US" altLang="en-US" sz="3400" b="1" dirty="0"/>
              <a:t>) </a:t>
            </a:r>
            <a:r>
              <a:rPr lang="en-US" altLang="en-US" sz="3400" b="1" dirty="0" err="1"/>
              <a:t>Kunci</a:t>
            </a:r>
            <a:endParaRPr lang="en-US" altLang="en-US" sz="3400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113" y="1820662"/>
            <a:ext cx="10199687" cy="4267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setiap</a:t>
            </a:r>
            <a:r>
              <a:rPr lang="en-US" altLang="en-US" sz="2400" dirty="0"/>
              <a:t> field </a:t>
            </a:r>
            <a:r>
              <a:rPr lang="en-US" altLang="en-US" sz="2400" dirty="0" err="1"/>
              <a:t>selalu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berupa</a:t>
            </a:r>
            <a:r>
              <a:rPr lang="en-US" altLang="en-US" sz="2400" dirty="0"/>
              <a:t> field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set field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mewakili</a:t>
            </a:r>
            <a:r>
              <a:rPr lang="en-US" altLang="en-US" sz="2400" dirty="0"/>
              <a:t> record.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Nomor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Induk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(NIM) </a:t>
            </a:r>
            <a:r>
              <a:rPr lang="en-US" altLang="en-US" sz="2400" dirty="0" err="1"/>
              <a:t>merupakan</a:t>
            </a: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tabel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Perguruan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Tinggi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pencarian</a:t>
            </a:r>
            <a:r>
              <a:rPr lang="en-US" alt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cukup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menyebut</a:t>
            </a:r>
            <a:r>
              <a:rPr lang="en-US" altLang="en-US" sz="2400" dirty="0"/>
              <a:t> NIM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diketahui</a:t>
            </a:r>
            <a:r>
              <a:rPr lang="en-US" altLang="en-US" sz="2400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identitas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mahasiswa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nama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alamat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Contoh</a:t>
            </a:r>
            <a:r>
              <a:rPr lang="en-US" altLang="en-US" sz="2400" dirty="0"/>
              <a:t> lain: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Nomor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Pegawai</a:t>
            </a:r>
            <a:r>
              <a:rPr lang="en-US" altLang="en-US" sz="2400" dirty="0"/>
              <a:t> (NIDN) </a:t>
            </a:r>
            <a:r>
              <a:rPr lang="en-US" altLang="en-US" sz="2400" dirty="0" err="1"/>
              <a:t>bagi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dosen</a:t>
            </a:r>
            <a:r>
              <a:rPr lang="en-US" altLang="en-US" sz="2400" dirty="0"/>
              <a:t>, NIK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karyawan</a:t>
            </a:r>
            <a:r>
              <a:rPr lang="en-US" altLang="en-US" sz="2400" dirty="0"/>
              <a:t>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 err="1"/>
              <a:t>Kode_Kuliah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data Mata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lain </a:t>
            </a:r>
            <a:r>
              <a:rPr lang="en-US" altLang="en-US" sz="2400" dirty="0" err="1"/>
              <a:t>sebagainya</a:t>
            </a:r>
            <a:r>
              <a:rPr lang="en-US" altLang="en-US" sz="24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130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/>
              <a:t>Proses </a:t>
            </a:r>
            <a:r>
              <a:rPr lang="en-US" altLang="en-US" sz="4000" b="1" dirty="0" err="1"/>
              <a:t>Perancangan</a:t>
            </a:r>
            <a:r>
              <a:rPr lang="en-US" altLang="en-US" sz="4000" b="1" dirty="0"/>
              <a:t> Database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6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proses </a:t>
            </a:r>
            <a:r>
              <a:rPr lang="en-US" altLang="en-US" sz="2100" dirty="0" err="1"/>
              <a:t>perancangan</a:t>
            </a:r>
            <a:r>
              <a:rPr lang="en-US" altLang="en-US" sz="2100" dirty="0"/>
              <a:t> database 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1. </a:t>
            </a:r>
            <a:r>
              <a:rPr lang="en-US" altLang="en-US" sz="2100" dirty="0" err="1"/>
              <a:t>Pengumpulan</a:t>
            </a:r>
            <a:r>
              <a:rPr lang="en-US" altLang="en-US" sz="2100" dirty="0"/>
              <a:t> data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analisis</a:t>
            </a:r>
            <a:endParaRPr lang="en-US" altLang="en-US" sz="21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2. </a:t>
            </a:r>
            <a:r>
              <a:rPr lang="en-US" altLang="en-US" sz="2100" dirty="0" err="1"/>
              <a:t>Perancangan</a:t>
            </a:r>
            <a:r>
              <a:rPr lang="en-US" altLang="en-US" sz="2100" dirty="0"/>
              <a:t> database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konseptual</a:t>
            </a:r>
            <a:endParaRPr lang="en-US" altLang="en-US" sz="21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3. </a:t>
            </a:r>
            <a:r>
              <a:rPr lang="en-US" altLang="en-US" sz="2100" dirty="0" err="1"/>
              <a:t>Pemilihan</a:t>
            </a:r>
            <a:r>
              <a:rPr lang="en-US" altLang="en-US" sz="2100" dirty="0"/>
              <a:t> DBMS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4. </a:t>
            </a:r>
            <a:r>
              <a:rPr lang="en-US" altLang="en-US" sz="2100" dirty="0" err="1"/>
              <a:t>Perancangan</a:t>
            </a:r>
            <a:r>
              <a:rPr lang="en-US" altLang="en-US" sz="2100" dirty="0"/>
              <a:t> database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logika</a:t>
            </a:r>
            <a:r>
              <a:rPr lang="en-US" altLang="en-US" sz="2100" dirty="0"/>
              <a:t> (data model 	mapping)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5. </a:t>
            </a:r>
            <a:r>
              <a:rPr lang="en-US" altLang="en-US" sz="2100" dirty="0" err="1"/>
              <a:t>Perancangan</a:t>
            </a:r>
            <a:r>
              <a:rPr lang="en-US" altLang="en-US" sz="2100" dirty="0"/>
              <a:t> database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fisik</a:t>
            </a:r>
            <a:endParaRPr lang="en-US" altLang="en-US" sz="21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dirty="0"/>
              <a:t>	6. </a:t>
            </a:r>
            <a:r>
              <a:rPr lang="en-US" altLang="en-US" sz="2100" dirty="0" err="1"/>
              <a:t>Implementasi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Sistem</a:t>
            </a:r>
            <a:r>
              <a:rPr lang="en-US" altLang="en-US" sz="2100" dirty="0"/>
              <a:t> database.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dirty="0"/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C00000"/>
                </a:solidFill>
              </a:rPr>
              <a:t>6 </a:t>
            </a:r>
            <a:r>
              <a:rPr lang="en-US" altLang="en-US" sz="2000" i="1" dirty="0" err="1">
                <a:solidFill>
                  <a:srgbClr val="C00000"/>
                </a:solidFill>
              </a:rPr>
              <a:t>fase</a:t>
            </a:r>
            <a:r>
              <a:rPr lang="en-US" altLang="en-US" sz="2000" i="1" dirty="0">
                <a:solidFill>
                  <a:srgbClr val="C00000"/>
                </a:solidFill>
              </a:rPr>
              <a:t> di </a:t>
            </a:r>
            <a:r>
              <a:rPr lang="en-US" altLang="en-US" sz="2000" i="1" dirty="0" err="1">
                <a:solidFill>
                  <a:srgbClr val="C00000"/>
                </a:solidFill>
              </a:rPr>
              <a:t>atas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tidak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harus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diproses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berurutan</a:t>
            </a:r>
            <a:r>
              <a:rPr lang="en-US" altLang="en-US" sz="2000" i="1" dirty="0">
                <a:solidFill>
                  <a:srgbClr val="C00000"/>
                </a:solidFill>
              </a:rPr>
              <a:t>. </a:t>
            </a:r>
            <a:r>
              <a:rPr lang="en-US" altLang="en-US" sz="2000" i="1" dirty="0" err="1">
                <a:solidFill>
                  <a:srgbClr val="C00000"/>
                </a:solidFill>
              </a:rPr>
              <a:t>Pada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beberapa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hal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, </a:t>
            </a:r>
            <a:r>
              <a:rPr lang="en-US" altLang="en-US" sz="2000" i="1" dirty="0" err="1" smtClean="0">
                <a:solidFill>
                  <a:srgbClr val="C00000"/>
                </a:solidFill>
              </a:rPr>
              <a:t>rancangan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tsb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dapat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dimodifikasi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dari</a:t>
            </a:r>
            <a:r>
              <a:rPr lang="en-US" altLang="en-US" sz="2000" i="1" dirty="0">
                <a:solidFill>
                  <a:srgbClr val="C00000"/>
                </a:solidFill>
              </a:rPr>
              <a:t> yang </a:t>
            </a:r>
            <a:r>
              <a:rPr lang="en-US" altLang="en-US" sz="2000" i="1" dirty="0" err="1">
                <a:solidFill>
                  <a:srgbClr val="C00000"/>
                </a:solidFill>
              </a:rPr>
              <a:t>pertama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dan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C00000"/>
                </a:solidFill>
              </a:rPr>
              <a:t>sementara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itu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mengerjakan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fase</a:t>
            </a:r>
            <a:r>
              <a:rPr lang="en-US" altLang="en-US" sz="2000" i="1" dirty="0">
                <a:solidFill>
                  <a:srgbClr val="C00000"/>
                </a:solidFill>
              </a:rPr>
              <a:t> yang </a:t>
            </a:r>
            <a:r>
              <a:rPr lang="en-US" altLang="en-US" sz="2000" i="1" dirty="0" err="1">
                <a:solidFill>
                  <a:srgbClr val="C00000"/>
                </a:solidFill>
              </a:rPr>
              <a:t>terakhir</a:t>
            </a:r>
            <a:r>
              <a:rPr lang="en-US" altLang="en-US" sz="2000" i="1" dirty="0">
                <a:solidFill>
                  <a:srgbClr val="C00000"/>
                </a:solidFill>
              </a:rPr>
              <a:t> (feedback 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loop </a:t>
            </a:r>
            <a:r>
              <a:rPr lang="en-US" altLang="en-US" sz="2000" i="1" dirty="0" err="1" smtClean="0">
                <a:solidFill>
                  <a:srgbClr val="C00000"/>
                </a:solidFill>
              </a:rPr>
              <a:t>antara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fase</a:t>
            </a:r>
            <a:r>
              <a:rPr lang="en-US" altLang="en-US" sz="2000" i="1" dirty="0">
                <a:solidFill>
                  <a:srgbClr val="C00000"/>
                </a:solidFill>
              </a:rPr>
              <a:t>) </a:t>
            </a:r>
            <a:r>
              <a:rPr lang="en-US" altLang="en-US" sz="2000" i="1" dirty="0" err="1">
                <a:solidFill>
                  <a:srgbClr val="C00000"/>
                </a:solidFill>
              </a:rPr>
              <a:t>dan</a:t>
            </a:r>
            <a:r>
              <a:rPr lang="en-US" altLang="en-US" sz="2000" i="1" dirty="0">
                <a:solidFill>
                  <a:srgbClr val="C00000"/>
                </a:solidFill>
              </a:rPr>
              <a:t> feedback loop </a:t>
            </a:r>
            <a:r>
              <a:rPr lang="en-US" altLang="en-US" sz="2000" i="1" dirty="0" err="1">
                <a:solidFill>
                  <a:srgbClr val="C00000"/>
                </a:solidFill>
              </a:rPr>
              <a:t>dalam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fase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sering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>
                <a:solidFill>
                  <a:srgbClr val="C00000"/>
                </a:solidFill>
              </a:rPr>
              <a:t>terjadi</a:t>
            </a:r>
            <a:r>
              <a:rPr lang="en-US" altLang="en-US" sz="2000" i="1" dirty="0">
                <a:solidFill>
                  <a:srgbClr val="C00000"/>
                </a:solidFill>
              </a:rPr>
              <a:t> </a:t>
            </a:r>
            <a:r>
              <a:rPr lang="en-US" altLang="en-US" sz="2000" i="1" dirty="0" err="1" smtClean="0">
                <a:solidFill>
                  <a:srgbClr val="C00000"/>
                </a:solidFill>
              </a:rPr>
              <a:t>selama</a:t>
            </a:r>
            <a:r>
              <a:rPr lang="en-US" altLang="en-US" sz="2000" i="1" dirty="0" smtClean="0">
                <a:solidFill>
                  <a:srgbClr val="C00000"/>
                </a:solidFill>
              </a:rPr>
              <a:t> proses </a:t>
            </a:r>
            <a:r>
              <a:rPr lang="en-US" altLang="en-US" sz="2000" i="1" dirty="0" err="1">
                <a:solidFill>
                  <a:srgbClr val="C00000"/>
                </a:solidFill>
              </a:rPr>
              <a:t>perancangan</a:t>
            </a:r>
            <a:r>
              <a:rPr lang="en-US" altLang="en-US" sz="2000" i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0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Kandidat</a:t>
            </a:r>
            <a:r>
              <a:rPr lang="en-US" altLang="en-US" sz="3400" b="1" dirty="0"/>
              <a:t> (Candidate Key)</a:t>
            </a:r>
            <a:endParaRPr lang="en-US" altLang="en-US" sz="34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49" y="1924975"/>
            <a:ext cx="8848393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kandidat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set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</a:t>
            </a:r>
          </a:p>
          <a:p>
            <a:pPr marL="571500" indent="-571500">
              <a:buNone/>
            </a:pPr>
            <a:r>
              <a:rPr lang="en-US" altLang="en-US" sz="2400" dirty="0" err="1"/>
              <a:t>mengidentifikasikan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spesifik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entity. </a:t>
            </a:r>
          </a:p>
          <a:p>
            <a:pPr marL="571500" indent="-571500">
              <a:buNone/>
            </a:pPr>
            <a:r>
              <a:rPr lang="en-US" altLang="en-US" sz="2400" dirty="0" err="1"/>
              <a:t>Satu</a:t>
            </a:r>
            <a:r>
              <a:rPr lang="en-US" altLang="en-US" sz="2400" dirty="0"/>
              <a:t> set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menyatakan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langsung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anda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</a:p>
          <a:p>
            <a:pPr marL="571500" indent="-571500">
              <a:buNone/>
            </a:pP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beberapa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set </a:t>
            </a:r>
            <a:r>
              <a:rPr lang="en-US" altLang="en-US" sz="2400" dirty="0" err="1"/>
              <a:t>tanpa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merusak</a:t>
            </a:r>
            <a:r>
              <a:rPr lang="en-US" altLang="en-US" sz="2400" dirty="0"/>
              <a:t> </a:t>
            </a:r>
          </a:p>
          <a:p>
            <a:pPr marL="571500" indent="-571500">
              <a:buNone/>
            </a:pPr>
            <a:r>
              <a:rPr lang="en-US" altLang="en-US" sz="2400" dirty="0" err="1"/>
              <a:t>kepemilikan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unik</a:t>
            </a:r>
            <a:r>
              <a:rPr lang="en-US" altLang="en-US" sz="2400" dirty="0"/>
              <a:t>. </a:t>
            </a:r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809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Kandidat</a:t>
            </a:r>
            <a:r>
              <a:rPr lang="en-US" altLang="en-US" sz="3400" b="1" dirty="0"/>
              <a:t> (Candidate Key)</a:t>
            </a:r>
            <a:endParaRPr lang="en-US" altLang="en-US" sz="34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991" y="1848443"/>
            <a:ext cx="3241675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1800" dirty="0" err="1"/>
              <a:t>Contoh</a:t>
            </a:r>
            <a:r>
              <a:rPr lang="en-US" altLang="en-US" sz="1800" dirty="0"/>
              <a:t>:</a:t>
            </a:r>
          </a:p>
          <a:p>
            <a:pPr marL="571500" indent="-571500">
              <a:buNone/>
            </a:pPr>
            <a:r>
              <a:rPr lang="en-US" altLang="en-US" sz="1800" dirty="0" err="1"/>
              <a:t>Tabel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pegawai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berisi</a:t>
            </a:r>
            <a:r>
              <a:rPr lang="en-US" altLang="en-US" sz="1800" dirty="0"/>
              <a:t> field:</a:t>
            </a:r>
          </a:p>
          <a:p>
            <a:pPr marL="231775" indent="-231775"/>
            <a:r>
              <a:rPr lang="en-US" altLang="en-US" sz="1800" dirty="0" err="1"/>
              <a:t>nik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no_ktp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nama_pegawai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tmp_lahir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tgl_lahir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alamat</a:t>
            </a:r>
            <a:endParaRPr lang="en-US" altLang="en-US" sz="1800" dirty="0"/>
          </a:p>
          <a:p>
            <a:pPr marL="231775" indent="-231775"/>
            <a:r>
              <a:rPr lang="en-US" altLang="en-US" sz="1800" dirty="0" err="1"/>
              <a:t>kota</a:t>
            </a: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664201" y="1697038"/>
            <a:ext cx="4824413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66788" indent="-4953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7788" indent="-4381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err="1"/>
              <a:t>Kunci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kandidat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tabel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pegawai</a:t>
            </a:r>
            <a:r>
              <a:rPr lang="en-US" altLang="en-US" sz="1400" dirty="0"/>
              <a:t> di </a:t>
            </a:r>
            <a:r>
              <a:rPr lang="en-US" altLang="en-US" sz="1400" dirty="0" err="1"/>
              <a:t>disamping</a:t>
            </a:r>
            <a:r>
              <a:rPr lang="en-US" altLang="en-US" sz="14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err="1"/>
              <a:t>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dipilih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sbb</a:t>
            </a:r>
            <a:r>
              <a:rPr lang="en-US" altLang="en-US" sz="1400" dirty="0"/>
              <a:t> :</a:t>
            </a:r>
          </a:p>
          <a:p>
            <a:pPr eaLnBrk="1" hangingPunct="1"/>
            <a:r>
              <a:rPr lang="en-US" altLang="en-US" sz="1400" dirty="0" err="1"/>
              <a:t>nik</a:t>
            </a:r>
            <a:endParaRPr lang="en-US" altLang="en-US" sz="1400" dirty="0"/>
          </a:p>
          <a:p>
            <a:pPr eaLnBrk="1" hangingPunct="1"/>
            <a:r>
              <a:rPr lang="en-US" altLang="en-US" sz="1400" dirty="0" err="1"/>
              <a:t>no_ktp</a:t>
            </a:r>
            <a:endParaRPr lang="en-US" altLang="en-US" sz="1400" dirty="0"/>
          </a:p>
          <a:p>
            <a:pPr eaLnBrk="1" hangingPunct="1"/>
            <a:r>
              <a:rPr lang="en-US" altLang="en-US" sz="1400" dirty="0" err="1"/>
              <a:t>nama_pegawai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tidak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dipakai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sering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seseorang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punya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nama</a:t>
            </a:r>
            <a:r>
              <a:rPr lang="en-US" altLang="en-US" sz="1400" dirty="0"/>
              <a:t> yang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sama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orang lain)</a:t>
            </a:r>
          </a:p>
          <a:p>
            <a:pPr eaLnBrk="1" hangingPunct="1"/>
            <a:r>
              <a:rPr lang="en-US" altLang="en-US" sz="1400" dirty="0" err="1"/>
              <a:t>tmp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tgl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Lahir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mungkin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bisa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dipakai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kunci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kemungkinan</a:t>
            </a:r>
            <a:r>
              <a:rPr lang="en-US" altLang="en-US" sz="1400" dirty="0"/>
              <a:t> orang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nama</a:t>
            </a:r>
            <a:r>
              <a:rPr lang="en-US" altLang="en-US" sz="1400" dirty="0"/>
              <a:t> yang </a:t>
            </a:r>
            <a:r>
              <a:rPr lang="en-US" altLang="en-US" sz="1400" dirty="0" err="1"/>
              <a:t>sama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tanggal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lahir</a:t>
            </a:r>
            <a:r>
              <a:rPr lang="en-US" altLang="en-US" sz="1400" dirty="0"/>
              <a:t> yang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sama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cukup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kecil</a:t>
            </a:r>
            <a:r>
              <a:rPr lang="en-US" altLang="en-US" sz="1400" dirty="0"/>
              <a:t>)</a:t>
            </a:r>
          </a:p>
          <a:p>
            <a:pPr eaLnBrk="1" hangingPunct="1"/>
            <a:r>
              <a:rPr lang="en-US" altLang="en-US" sz="1400" dirty="0" err="1"/>
              <a:t>nama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tmp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tgl_lahir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dipakai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kunci</a:t>
            </a:r>
            <a:r>
              <a:rPr lang="en-US" altLang="en-US" sz="1400" dirty="0"/>
              <a:t>)</a:t>
            </a:r>
          </a:p>
          <a:p>
            <a:pPr eaLnBrk="1" hangingPunct="1"/>
            <a:r>
              <a:rPr lang="en-US" altLang="en-US" sz="1400" dirty="0" err="1"/>
              <a:t>alamat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kota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bukan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kunci</a:t>
            </a:r>
            <a:r>
              <a:rPr lang="en-US" altLang="en-US" sz="1400" dirty="0"/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eaLnBrk="1" hangingPunct="1"/>
            <a:endParaRPr lang="en-US" altLang="en-US" sz="1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773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Kandidat</a:t>
            </a:r>
            <a:r>
              <a:rPr lang="en-US" altLang="en-US" sz="3400" b="1" dirty="0"/>
              <a:t> (Candidate Key)</a:t>
            </a:r>
            <a:endParaRPr lang="en-US" altLang="en-US" sz="3400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4" y="1725613"/>
            <a:ext cx="8137525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1800" b="1" dirty="0" err="1"/>
              <a:t>Contoh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Kasus</a:t>
            </a:r>
            <a:r>
              <a:rPr lang="en-US" altLang="en-US" sz="1800" b="1" dirty="0"/>
              <a:t>: </a:t>
            </a:r>
          </a:p>
          <a:p>
            <a:pPr marL="571500" indent="-571500">
              <a:buNone/>
            </a:pPr>
            <a:r>
              <a:rPr lang="en-US" altLang="en-US" sz="1800" b="1" dirty="0" err="1"/>
              <a:t>Tentukan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Kunci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Kandidat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dari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tabel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tersebut</a:t>
            </a:r>
            <a:endParaRPr lang="en-US" altLang="en-US" sz="1800" b="1" dirty="0"/>
          </a:p>
          <a:p>
            <a:pPr marL="571500" indent="-571500">
              <a:buNone/>
            </a:pPr>
            <a:r>
              <a:rPr lang="en-US" altLang="en-US" sz="1800" dirty="0" err="1"/>
              <a:t>Tabel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mt_kuliah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berisi</a:t>
            </a:r>
            <a:r>
              <a:rPr lang="en-US" altLang="en-US" sz="1800" dirty="0"/>
              <a:t> field:</a:t>
            </a:r>
          </a:p>
          <a:p>
            <a:pPr marL="571500" indent="-571500"/>
            <a:r>
              <a:rPr lang="en-US" altLang="en-US" sz="1800" dirty="0" err="1"/>
              <a:t>id_matkul</a:t>
            </a:r>
            <a:endParaRPr lang="en-US" altLang="en-US" sz="1800" dirty="0"/>
          </a:p>
          <a:p>
            <a:pPr marL="571500" indent="-571500"/>
            <a:r>
              <a:rPr lang="en-US" altLang="en-US" sz="1800" dirty="0" err="1"/>
              <a:t>kode_matkul</a:t>
            </a:r>
            <a:endParaRPr lang="en-US" altLang="en-US" sz="1800" dirty="0"/>
          </a:p>
          <a:p>
            <a:pPr marL="571500" indent="-571500"/>
            <a:r>
              <a:rPr lang="en-US" altLang="en-US" sz="1800" dirty="0" err="1"/>
              <a:t>nama_matkul</a:t>
            </a:r>
            <a:endParaRPr lang="en-US" altLang="en-US" sz="1800" dirty="0"/>
          </a:p>
          <a:p>
            <a:pPr marL="571500" indent="-571500"/>
            <a:r>
              <a:rPr lang="en-US" altLang="en-US" sz="1800" dirty="0" err="1"/>
              <a:t>kurikulum</a:t>
            </a:r>
            <a:endParaRPr lang="en-US" altLang="en-US" sz="1800" dirty="0"/>
          </a:p>
          <a:p>
            <a:pPr marL="571500" indent="-571500"/>
            <a:r>
              <a:rPr lang="en-US" altLang="en-US" sz="1800" dirty="0"/>
              <a:t>semester</a:t>
            </a:r>
          </a:p>
          <a:p>
            <a:pPr marL="571500" indent="-571500"/>
            <a:r>
              <a:rPr lang="en-US" altLang="en-US" sz="1800" dirty="0" err="1"/>
              <a:t>sks</a:t>
            </a:r>
            <a:endParaRPr lang="en-US" altLang="en-US" sz="1800" dirty="0"/>
          </a:p>
          <a:p>
            <a:pPr marL="571500" indent="-571500"/>
            <a:r>
              <a:rPr lang="en-US" altLang="en-US" sz="1800" dirty="0" err="1"/>
              <a:t>nilai_minimum</a:t>
            </a: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5735638" y="2474914"/>
            <a:ext cx="4824412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66788" indent="-4953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47788" indent="-4381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err="1"/>
              <a:t>Kunci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kandidat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dalam</a:t>
            </a:r>
            <a:r>
              <a:rPr lang="en-US" altLang="en-US" sz="1400" dirty="0"/>
              <a:t> </a:t>
            </a:r>
            <a:r>
              <a:rPr lang="en-US" altLang="en-US" sz="1400" dirty="0" err="1"/>
              <a:t>tabel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mt_kuliah</a:t>
            </a:r>
            <a:r>
              <a:rPr lang="en-US" altLang="en-US" sz="1400" dirty="0"/>
              <a:t> di </a:t>
            </a:r>
            <a:r>
              <a:rPr lang="en-US" altLang="en-US" sz="1400" dirty="0" err="1"/>
              <a:t>disamping</a:t>
            </a:r>
            <a:r>
              <a:rPr lang="en-US" altLang="en-US" sz="1400" dirty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 err="1"/>
              <a:t>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dipilih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sbb</a:t>
            </a:r>
            <a:r>
              <a:rPr lang="en-US" altLang="en-US" sz="1400" dirty="0"/>
              <a:t> :</a:t>
            </a:r>
          </a:p>
          <a:p>
            <a:pPr eaLnBrk="1" hangingPunct="1"/>
            <a:r>
              <a:rPr lang="en-US" altLang="en-US" sz="1400" dirty="0" err="1"/>
              <a:t>id_matkul</a:t>
            </a:r>
            <a:endParaRPr lang="en-US" altLang="en-US" sz="1400" dirty="0"/>
          </a:p>
          <a:p>
            <a:pPr eaLnBrk="1" hangingPunct="1"/>
            <a:r>
              <a:rPr lang="en-US" altLang="en-US" sz="1400" dirty="0" err="1"/>
              <a:t>kode_matkul</a:t>
            </a:r>
            <a:endParaRPr lang="en-US" altLang="en-US" sz="1400" dirty="0"/>
          </a:p>
          <a:p>
            <a:pPr eaLnBrk="1" hangingPunct="1"/>
            <a:r>
              <a:rPr lang="en-US" altLang="en-US" sz="1400" dirty="0" err="1"/>
              <a:t>nama_matkul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mungkin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bisa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dipakai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sebagai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kunci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kemungkinan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nama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matkul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yang lain </a:t>
            </a:r>
            <a:r>
              <a:rPr lang="en-US" altLang="en-US" sz="1400" dirty="0" err="1"/>
              <a:t>ada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perbedaan</a:t>
            </a:r>
            <a:r>
              <a:rPr lang="en-US" altLang="en-US" sz="1400" dirty="0"/>
              <a:t>)</a:t>
            </a:r>
          </a:p>
          <a:p>
            <a:pPr eaLnBrk="1" hangingPunct="1"/>
            <a:r>
              <a:rPr lang="en-US" altLang="en-US" sz="1400" dirty="0" err="1"/>
              <a:t>kurikulum</a:t>
            </a:r>
            <a:r>
              <a:rPr lang="en-US" altLang="en-US" sz="1400" dirty="0"/>
              <a:t> + semester + </a:t>
            </a:r>
            <a:r>
              <a:rPr lang="en-US" altLang="en-US" sz="1400" dirty="0" err="1"/>
              <a:t>sks</a:t>
            </a:r>
            <a:r>
              <a:rPr lang="en-US" altLang="en-US" sz="1400" dirty="0"/>
              <a:t> + </a:t>
            </a:r>
            <a:r>
              <a:rPr lang="en-US" altLang="en-US" sz="1400" dirty="0" err="1"/>
              <a:t>nilai_minimum</a:t>
            </a:r>
            <a:r>
              <a:rPr lang="en-US" altLang="en-US" sz="1400" dirty="0"/>
              <a:t> (</a:t>
            </a:r>
            <a:r>
              <a:rPr lang="en-US" altLang="en-US" sz="1400" dirty="0" err="1"/>
              <a:t>tidak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dapat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dipakai</a:t>
            </a:r>
            <a:r>
              <a:rPr lang="en-US" altLang="en-US" sz="1400" dirty="0"/>
              <a:t> </a:t>
            </a:r>
            <a:r>
              <a:rPr lang="en-US" altLang="en-US" sz="1400" dirty="0" err="1"/>
              <a:t>karena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sering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matkul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punya</a:t>
            </a:r>
            <a:r>
              <a:rPr lang="en-US" altLang="en-US" sz="1400" dirty="0"/>
              <a:t> data yang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400" dirty="0"/>
              <a:t>	</a:t>
            </a:r>
            <a:r>
              <a:rPr lang="en-US" altLang="en-US" sz="1400" dirty="0" err="1"/>
              <a:t>sama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dengan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matkul</a:t>
            </a:r>
            <a:r>
              <a:rPr lang="en-US" altLang="en-US" sz="1400" dirty="0"/>
              <a:t> lain)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99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Primer (Primary Key)</a:t>
            </a:r>
            <a:endParaRPr lang="en-US" altLang="en-US" sz="3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047" y="1903034"/>
            <a:ext cx="9333717" cy="4267200"/>
          </a:xfrm>
        </p:spPr>
        <p:txBody>
          <a:bodyPr>
            <a:normAutofit fontScale="92500"/>
          </a:bodyPr>
          <a:lstStyle/>
          <a:p>
            <a:pPr marL="571500" indent="-571500">
              <a:buNone/>
            </a:pPr>
            <a:r>
              <a:rPr lang="en-US" altLang="en-US" sz="2400" dirty="0"/>
              <a:t>Primary key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set minimal </a:t>
            </a:r>
            <a:r>
              <a:rPr lang="en-US" altLang="en-US" sz="2400" dirty="0" err="1"/>
              <a:t>atribut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tidak</a:t>
            </a:r>
            <a:r>
              <a:rPr lang="en-US" altLang="en-US" sz="2400" dirty="0"/>
              <a:t> </a:t>
            </a:r>
          </a:p>
          <a:p>
            <a:pPr marL="571500" indent="-571500">
              <a:buNone/>
            </a:pP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mengidentifikasi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spesifik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dirty="0" err="1"/>
              <a:t>mewakili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kejadian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entity.</a:t>
            </a:r>
          </a:p>
          <a:p>
            <a:pPr marL="571500" indent="-571500">
              <a:buNone/>
            </a:pPr>
            <a:endParaRPr lang="en-US" altLang="en-US" sz="2400" dirty="0"/>
          </a:p>
          <a:p>
            <a:pPr marL="571500" indent="-571500">
              <a:buNone/>
            </a:pP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b="1" dirty="0" err="1"/>
              <a:t>Catatan</a:t>
            </a:r>
            <a:r>
              <a:rPr lang="en-US" altLang="en-US" sz="2400" b="1" dirty="0"/>
              <a:t>:</a:t>
            </a:r>
          </a:p>
          <a:p>
            <a:pPr marL="571500" indent="-571500">
              <a:buNone/>
            </a:pP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kandidat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primer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sebaliknya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sebaiknya</a:t>
            </a:r>
            <a:endParaRPr lang="en-US" altLang="en-US" sz="2400" dirty="0"/>
          </a:p>
          <a:p>
            <a:pPr marL="571500" indent="-571500">
              <a:buNone/>
            </a:pPr>
            <a:r>
              <a:rPr lang="en-US" altLang="en-US" sz="2400" dirty="0" err="1"/>
              <a:t>dipilih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saja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mewakili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menyeluruh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terhadap</a:t>
            </a:r>
            <a:r>
              <a:rPr lang="en-US" altLang="en-US" sz="2400" dirty="0"/>
              <a:t> entity yang</a:t>
            </a:r>
          </a:p>
          <a:p>
            <a:pPr marL="571500" indent="-571500">
              <a:buNone/>
            </a:pPr>
            <a:r>
              <a:rPr lang="en-US" altLang="en-US" sz="2400" dirty="0" err="1"/>
              <a:t>ada</a:t>
            </a:r>
            <a:r>
              <a:rPr lang="en-US" altLang="en-US" sz="2400" dirty="0"/>
              <a:t>.</a:t>
            </a:r>
          </a:p>
          <a:p>
            <a:pPr marL="571500" indent="-571500">
              <a:buNone/>
            </a:pPr>
            <a:endParaRPr lang="en-US" altLang="en-US" sz="1600" dirty="0"/>
          </a:p>
          <a:p>
            <a:pPr marL="571500" indent="-571500">
              <a:buNone/>
            </a:pPr>
            <a:endParaRPr lang="en-US" altLang="en-US" sz="16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176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Primer (Primary Key)</a:t>
            </a:r>
            <a:endParaRPr lang="en-US" altLang="en-US" sz="3400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639" y="1943977"/>
            <a:ext cx="8281987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2000" b="1" dirty="0" err="1"/>
              <a:t>Contoh</a:t>
            </a:r>
            <a:r>
              <a:rPr lang="en-US" altLang="en-US" sz="2000" b="1" dirty="0"/>
              <a:t> :</a:t>
            </a:r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nik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karena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sifatnya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unik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mungkin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pegawai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mempunyai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Nomor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Induk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Karyawan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sama</a:t>
            </a:r>
            <a:r>
              <a:rPr lang="en-US" altLang="en-US" sz="2000" dirty="0"/>
              <a:t>).</a:t>
            </a:r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no_ktp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dipakai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misalnya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pegawai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baru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belum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mendapatkan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nomor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pegawai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nomor</a:t>
            </a:r>
            <a:r>
              <a:rPr lang="en-US" altLang="en-US" sz="2000" dirty="0"/>
              <a:t> KTP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sementara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sebagai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kunci</a:t>
            </a:r>
            <a:r>
              <a:rPr lang="en-US" altLang="en-US" sz="2000" dirty="0"/>
              <a:t> primer.</a:t>
            </a:r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kode_mtkuliah</a:t>
            </a:r>
            <a:r>
              <a:rPr lang="en-US" altLang="en-US" sz="2000" dirty="0"/>
              <a:t> (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dipakai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karena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kode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bersifat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unik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kuliah</a:t>
            </a:r>
            <a:r>
              <a:rPr lang="en-US" altLang="en-US" sz="2000" dirty="0"/>
              <a:t>)</a:t>
            </a:r>
          </a:p>
          <a:p>
            <a:pPr marL="571500" indent="-571500">
              <a:buNone/>
            </a:pPr>
            <a:endParaRPr lang="en-US" altLang="en-US" sz="1800" dirty="0">
              <a:solidFill>
                <a:schemeClr val="accent2"/>
              </a:solidFill>
            </a:endParaRPr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306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/>
            </a:r>
            <a:br>
              <a:rPr lang="en-US" altLang="en-US" sz="3400" b="1" dirty="0"/>
            </a:br>
            <a:r>
              <a:rPr lang="en-US" altLang="en-US" sz="3400" b="1" dirty="0" err="1"/>
              <a:t>Kunci</a:t>
            </a:r>
            <a:r>
              <a:rPr lang="en-US" altLang="en-US" sz="3400" b="1" dirty="0"/>
              <a:t> Primer (Primary Key)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1286" y="1889386"/>
            <a:ext cx="8137525" cy="4267200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1800" b="1" dirty="0" err="1"/>
              <a:t>Contoh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Kasus</a:t>
            </a:r>
            <a:r>
              <a:rPr lang="en-US" altLang="en-US" sz="1800" b="1" dirty="0"/>
              <a:t>: </a:t>
            </a:r>
          </a:p>
          <a:p>
            <a:pPr marL="571500" indent="-571500">
              <a:buNone/>
            </a:pPr>
            <a:r>
              <a:rPr lang="en-US" altLang="en-US" sz="1800" b="1" dirty="0" err="1"/>
              <a:t>Tentukan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Kunci</a:t>
            </a:r>
            <a:r>
              <a:rPr lang="en-US" altLang="en-US" sz="1800" b="1" dirty="0"/>
              <a:t> Primer </a:t>
            </a:r>
            <a:r>
              <a:rPr lang="en-US" altLang="en-US" sz="1800" b="1" dirty="0" err="1"/>
              <a:t>dari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tabel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tersebut</a:t>
            </a:r>
            <a:endParaRPr lang="en-US" altLang="en-US" sz="1800" b="1" dirty="0"/>
          </a:p>
          <a:p>
            <a:pPr marL="571500" indent="-571500">
              <a:buNone/>
            </a:pPr>
            <a:r>
              <a:rPr lang="en-US" altLang="en-US" sz="1800" dirty="0" err="1"/>
              <a:t>Tabel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mt_kuliah</a:t>
            </a:r>
            <a:r>
              <a:rPr lang="en-US" altLang="en-US" sz="1800" dirty="0"/>
              <a:t> </a:t>
            </a:r>
            <a:r>
              <a:rPr lang="en-US" altLang="en-US" sz="1800" dirty="0" err="1"/>
              <a:t>berisi</a:t>
            </a:r>
            <a:r>
              <a:rPr lang="en-US" altLang="en-US" sz="1800" dirty="0"/>
              <a:t> field: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id_matkul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kode_matkul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nama_matkul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kurikulum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/>
              <a:t>semester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sks</a:t>
            </a:r>
            <a:endParaRPr lang="en-US" alt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altLang="en-US" sz="1800" dirty="0" err="1"/>
              <a:t>nilai_minimum</a:t>
            </a: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2919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800" b="1" dirty="0" err="1"/>
              <a:t>Kunci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Alternatif</a:t>
            </a:r>
            <a:r>
              <a:rPr lang="en-US" altLang="en-US" sz="2800" b="1" dirty="0"/>
              <a:t> (Alternate Key)</a:t>
            </a:r>
            <a:endParaRPr lang="en-US" altLang="en-US" sz="2800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613" y="1993213"/>
            <a:ext cx="9348787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alternatif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kandidat</a:t>
            </a:r>
            <a:r>
              <a:rPr lang="en-US" altLang="en-US" sz="2400" dirty="0"/>
              <a:t> yang </a:t>
            </a:r>
            <a:r>
              <a:rPr lang="en-US" altLang="en-US" sz="2400" dirty="0" err="1" smtClean="0"/>
              <a:t>tidak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dipakai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sebagai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primer</a:t>
            </a:r>
            <a:r>
              <a:rPr lang="en-US" altLang="en-US" sz="2400" dirty="0" smtClean="0"/>
              <a:t>. </a:t>
            </a:r>
            <a:r>
              <a:rPr lang="en-US" altLang="en-US" sz="2400" dirty="0" err="1" smtClean="0"/>
              <a:t>Kunci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alternatif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sering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pengurutan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laporan</a:t>
            </a:r>
            <a:r>
              <a:rPr lang="en-US" altLang="en-US" sz="2400" dirty="0"/>
              <a:t>.</a:t>
            </a:r>
          </a:p>
          <a:p>
            <a:pPr marL="571500" indent="-571500">
              <a:buNone/>
            </a:pPr>
            <a:endParaRPr lang="en-US" altLang="en-US" sz="24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/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227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3200" b="1" dirty="0" err="1"/>
              <a:t>Kunci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Alternatif</a:t>
            </a:r>
            <a:r>
              <a:rPr lang="en-US" altLang="en-US" sz="3200" b="1" dirty="0"/>
              <a:t> (Alternate Key)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173" y="1981200"/>
            <a:ext cx="8137525" cy="426720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altLang="en-US" sz="2000" b="1" dirty="0" err="1"/>
              <a:t>Contoh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Kasus</a:t>
            </a:r>
            <a:r>
              <a:rPr lang="en-US" altLang="en-US" sz="2000" b="1" dirty="0"/>
              <a:t>: </a:t>
            </a:r>
          </a:p>
          <a:p>
            <a:pPr marL="571500" indent="-571500">
              <a:buNone/>
            </a:pPr>
            <a:r>
              <a:rPr lang="en-US" altLang="en-US" sz="2000" b="1" dirty="0" err="1"/>
              <a:t>Tentukan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Kunci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Alternatif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dari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tabel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tersebut</a:t>
            </a:r>
            <a:endParaRPr lang="en-US" altLang="en-US" sz="2000" b="1" dirty="0"/>
          </a:p>
          <a:p>
            <a:pPr marL="571500" indent="-571500">
              <a:buNone/>
            </a:pPr>
            <a:r>
              <a:rPr lang="en-US" altLang="en-US" sz="2000" dirty="0" err="1"/>
              <a:t>Tabel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krs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berisi</a:t>
            </a:r>
            <a:r>
              <a:rPr lang="en-US" altLang="en-US" sz="2000" dirty="0"/>
              <a:t> field:</a:t>
            </a:r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no_krs</a:t>
            </a:r>
            <a:endParaRPr lang="en-US" altLang="en-US" sz="2000" dirty="0"/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id_matkul</a:t>
            </a:r>
            <a:endParaRPr lang="en-US" altLang="en-US" sz="2000" dirty="0"/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nim</a:t>
            </a:r>
            <a:endParaRPr lang="en-US" altLang="en-US" sz="2000" dirty="0"/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nilai_angka</a:t>
            </a:r>
            <a:endParaRPr lang="en-US" altLang="en-US" sz="2000" dirty="0"/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 err="1"/>
              <a:t>nilai_huruf</a:t>
            </a:r>
            <a:endParaRPr lang="en-US" altLang="en-US" sz="2000" dirty="0"/>
          </a:p>
          <a:p>
            <a:pPr marL="231775" indent="-231775">
              <a:buFont typeface="+mj-lt"/>
              <a:buAutoNum type="arabicPeriod"/>
            </a:pPr>
            <a:r>
              <a:rPr lang="en-US" altLang="en-US" sz="2000" dirty="0"/>
              <a:t>lulus</a:t>
            </a:r>
          </a:p>
        </p:txBody>
      </p:sp>
      <p:sp>
        <p:nvSpPr>
          <p:cNvPr id="94212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9829800" y="6248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200" b="1">
                <a:cs typeface="Arial" panose="020B0604020202020204" pitchFamily="34" charset="0"/>
              </a:rPr>
              <a:t>NEXT</a:t>
            </a:r>
          </a:p>
        </p:txBody>
      </p:sp>
      <p:sp>
        <p:nvSpPr>
          <p:cNvPr id="94213" name="AutoShape 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flipH="1">
            <a:off x="9067800" y="6248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1200" b="1">
                <a:cs typeface="Arial" panose="020B0604020202020204" pitchFamily="34" charset="0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3404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/>
            </a:r>
            <a:br>
              <a:rPr lang="en-US" altLang="en-US" sz="2800" b="1" dirty="0"/>
            </a:br>
            <a:r>
              <a:rPr lang="en-US" altLang="en-US" sz="2800" b="1" dirty="0" err="1"/>
              <a:t>Kunci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Tamu</a:t>
            </a:r>
            <a:r>
              <a:rPr lang="en-US" altLang="en-US" sz="2800" b="1" dirty="0"/>
              <a:t> (Foreign Key)</a:t>
            </a:r>
            <a:endParaRPr lang="en-US" altLang="en-US" sz="2800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613" y="1739901"/>
            <a:ext cx="10367962" cy="4267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 err="1"/>
              <a:t>Kunci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tamu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satu</a:t>
            </a:r>
            <a:r>
              <a:rPr lang="en-US" altLang="en-US" sz="2000" dirty="0"/>
              <a:t> set minimal </a:t>
            </a:r>
            <a:r>
              <a:rPr lang="en-US" altLang="en-US" sz="2000" dirty="0" err="1"/>
              <a:t>atribut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yang </a:t>
            </a:r>
            <a:r>
              <a:rPr lang="en-US" altLang="en-US" sz="2000" dirty="0" err="1" smtClean="0"/>
              <a:t>melengkapi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satu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hubungan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menunjukkan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induknya</a:t>
            </a:r>
            <a:r>
              <a:rPr lang="en-US" altLang="en-US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 err="1"/>
              <a:t>kunci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tamu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ditempatkan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entity </a:t>
            </a:r>
            <a:r>
              <a:rPr lang="en-US" altLang="en-US" sz="2000" dirty="0" err="1"/>
              <a:t>anak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kunci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primer </a:t>
            </a:r>
            <a:r>
              <a:rPr lang="en-US" altLang="en-US" sz="2000" dirty="0" err="1"/>
              <a:t>induk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direlasikan</a:t>
            </a:r>
            <a:r>
              <a:rPr lang="en-US" altLang="en-US" sz="2000" dirty="0"/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 err="1"/>
              <a:t>Hubungan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antara</a:t>
            </a:r>
            <a:r>
              <a:rPr lang="en-US" altLang="en-US" sz="2000" dirty="0"/>
              <a:t> entity </a:t>
            </a:r>
            <a:r>
              <a:rPr lang="en-US" altLang="en-US" sz="2000" dirty="0" err="1"/>
              <a:t>induk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anak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adalah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hubungan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satu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lawan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banyak</a:t>
            </a:r>
            <a:r>
              <a:rPr lang="en-US" altLang="en-US" sz="2000" dirty="0"/>
              <a:t> (</a:t>
            </a:r>
            <a:r>
              <a:rPr lang="en-US" altLang="en-US" sz="2000" i="1" dirty="0"/>
              <a:t>one to many relationship</a:t>
            </a:r>
            <a:r>
              <a:rPr lang="en-US" altLang="en-US" sz="2000" dirty="0"/>
              <a:t>)</a:t>
            </a:r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  <a:p>
            <a:pPr marL="571500" indent="-571500"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6163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3200" b="1" dirty="0" err="1"/>
              <a:t>Kunci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Tamu</a:t>
            </a:r>
            <a:r>
              <a:rPr lang="en-US" altLang="en-US" sz="3200" b="1" dirty="0"/>
              <a:t> (Foreign Key)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8108950" cy="884238"/>
          </a:xfrm>
        </p:spPr>
        <p:txBody>
          <a:bodyPr/>
          <a:lstStyle/>
          <a:p>
            <a:pPr marL="571500" indent="-571500">
              <a:buNone/>
            </a:pPr>
            <a:r>
              <a:rPr lang="en-US" altLang="en-US" sz="1600" b="1" dirty="0" err="1"/>
              <a:t>Contoh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Kasus</a:t>
            </a:r>
            <a:r>
              <a:rPr lang="en-US" altLang="en-US" sz="1600" b="1" dirty="0"/>
              <a:t>: </a:t>
            </a:r>
          </a:p>
          <a:p>
            <a:pPr marL="571500" indent="-571500">
              <a:buNone/>
            </a:pPr>
            <a:r>
              <a:rPr lang="en-US" altLang="en-US" sz="1600" b="1" dirty="0" err="1"/>
              <a:t>Tentukan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Kunci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Tamu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dari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tabel</a:t>
            </a:r>
            <a:r>
              <a:rPr lang="en-US" altLang="en-US" sz="1600" b="1" dirty="0"/>
              <a:t> </a:t>
            </a:r>
            <a:r>
              <a:rPr lang="en-US" altLang="en-US" sz="1600" b="1" dirty="0" err="1"/>
              <a:t>tersebut</a:t>
            </a:r>
            <a:endParaRPr lang="en-US" altLang="en-US" sz="1600" b="1" dirty="0"/>
          </a:p>
          <a:p>
            <a:pPr marL="571500" indent="-571500">
              <a:buNone/>
            </a:pPr>
            <a:endParaRPr lang="en-US" altLang="en-US" sz="1600" dirty="0"/>
          </a:p>
        </p:txBody>
      </p:sp>
      <p:pic>
        <p:nvPicPr>
          <p:cNvPr id="95244" name="Picture 12" descr="Untitled-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2492376"/>
            <a:ext cx="7993062" cy="3306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4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i="1" dirty="0" err="1"/>
              <a:t>Fase</a:t>
            </a:r>
            <a:r>
              <a:rPr lang="en-US" altLang="en-US" sz="4000" b="1" i="1" dirty="0"/>
              <a:t> 1 : </a:t>
            </a:r>
            <a:r>
              <a:rPr lang="en-US" altLang="en-US" sz="4000" b="1" i="1" dirty="0" err="1" smtClean="0"/>
              <a:t>Pengumpulan</a:t>
            </a:r>
            <a:r>
              <a:rPr lang="en-US" altLang="en-US" sz="4000" b="1" i="1" dirty="0" smtClean="0"/>
              <a:t> </a:t>
            </a:r>
            <a:r>
              <a:rPr lang="en-US" altLang="en-US" sz="4000" b="1" i="1" dirty="0"/>
              <a:t>data </a:t>
            </a:r>
            <a:r>
              <a:rPr lang="en-US" altLang="en-US" sz="4000" b="1" i="1" dirty="0" err="1"/>
              <a:t>dan</a:t>
            </a:r>
            <a:r>
              <a:rPr lang="en-US" altLang="en-US" sz="4000" b="1" i="1" dirty="0"/>
              <a:t> </a:t>
            </a:r>
            <a:r>
              <a:rPr lang="en-US" altLang="en-US" sz="4000" b="1" i="1" dirty="0" err="1"/>
              <a:t>analisa</a:t>
            </a:r>
            <a:endParaRPr lang="en-US" altLang="en-US" sz="4000" b="1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643" y="1690688"/>
            <a:ext cx="9834349" cy="4267200"/>
          </a:xfrm>
        </p:spPr>
        <p:txBody>
          <a:bodyPr/>
          <a:lstStyle/>
          <a:p>
            <a:pPr marL="341313" indent="-3413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Proses </a:t>
            </a:r>
            <a:r>
              <a:rPr lang="en-US" altLang="en-US" sz="2000" dirty="0" err="1"/>
              <a:t>identifikasi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analisa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kebutuhan-kebutuhan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data </a:t>
            </a:r>
            <a:r>
              <a:rPr lang="en-US" altLang="en-US" sz="2000" dirty="0" err="1" smtClean="0"/>
              <a:t>disebut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pengumpulan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analisa</a:t>
            </a:r>
            <a:r>
              <a:rPr lang="en-US" altLang="en-US" sz="2000" dirty="0"/>
              <a:t>. </a:t>
            </a:r>
            <a:endParaRPr lang="en-US" altLang="en-US" sz="2000" dirty="0" smtClean="0"/>
          </a:p>
          <a:p>
            <a:pPr marL="341313" indent="-3413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menentukan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kebutuhan-kebutuhan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suatu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database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pertama</a:t>
            </a:r>
            <a:r>
              <a:rPr lang="en-US" altLang="en-US" sz="2000" dirty="0" smtClean="0"/>
              <a:t>-tama </a:t>
            </a:r>
            <a:r>
              <a:rPr lang="en-US" altLang="en-US" sz="2000" dirty="0" err="1" smtClean="0"/>
              <a:t>harus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mengenal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bagian-bagian</a:t>
            </a:r>
            <a:r>
              <a:rPr lang="en-US" altLang="en-US" sz="2000" dirty="0"/>
              <a:t> lain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informasi</a:t>
            </a:r>
            <a:r>
              <a:rPr lang="en-US" altLang="en-US" sz="2000" dirty="0" smtClean="0"/>
              <a:t> yang </a:t>
            </a:r>
            <a:r>
              <a:rPr lang="en-US" altLang="en-US" sz="2000" dirty="0" err="1"/>
              <a:t>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berinteraksi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sistem</a:t>
            </a:r>
            <a:r>
              <a:rPr lang="en-US" altLang="en-US" sz="2000" dirty="0"/>
              <a:t> database, </a:t>
            </a:r>
            <a:r>
              <a:rPr lang="en-US" altLang="en-US" sz="2000" dirty="0" err="1" smtClean="0"/>
              <a:t>termasuk</a:t>
            </a:r>
            <a:r>
              <a:rPr lang="en-US" altLang="en-US" sz="2000" dirty="0" smtClean="0"/>
              <a:t> para </a:t>
            </a:r>
            <a:r>
              <a:rPr lang="en-US" altLang="en-US" sz="2000" dirty="0" err="1"/>
              <a:t>pemakai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para </a:t>
            </a:r>
            <a:r>
              <a:rPr lang="en-US" altLang="en-US" sz="2000" dirty="0" err="1"/>
              <a:t>pemakai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baru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serta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aplikasi-aplikasinya</a:t>
            </a:r>
            <a:r>
              <a:rPr lang="en-US" altLang="en-US" sz="2000" dirty="0"/>
              <a:t>. </a:t>
            </a:r>
            <a:endParaRPr lang="en-US" altLang="en-US" sz="2000" dirty="0" smtClean="0"/>
          </a:p>
          <a:p>
            <a:pPr marL="341313" indent="-341313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Kebutuhan-kebutuhan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para </a:t>
            </a:r>
            <a:r>
              <a:rPr lang="en-US" altLang="en-US" sz="2000" dirty="0" err="1" smtClean="0"/>
              <a:t>pemakai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aplikasi-aplikasi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inilah</a:t>
            </a:r>
            <a:r>
              <a:rPr lang="en-US" altLang="en-US" sz="2000" dirty="0"/>
              <a:t> yang </a:t>
            </a:r>
            <a:r>
              <a:rPr lang="en-US" altLang="en-US" sz="2000" dirty="0" err="1" smtClean="0"/>
              <a:t>kemudian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dikumpulkan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dianalisa</a:t>
            </a:r>
            <a:r>
              <a:rPr lang="en-US" alt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1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Kamus</a:t>
            </a:r>
            <a:r>
              <a:rPr lang="en-US" altLang="en-US" dirty="0"/>
              <a:t> Data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8" y="1752600"/>
            <a:ext cx="68135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Kamus</a:t>
            </a:r>
            <a:r>
              <a:rPr lang="en-US" altLang="en-US" sz="2000" dirty="0"/>
              <a:t> Data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Database   : </a:t>
            </a:r>
            <a:r>
              <a:rPr lang="en-US" altLang="en-US" sz="2000" dirty="0" err="1"/>
              <a:t>akademik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Tabel</a:t>
            </a:r>
            <a:r>
              <a:rPr lang="en-US" altLang="en-US" sz="2000" dirty="0"/>
              <a:t> 	     : </a:t>
            </a:r>
            <a:r>
              <a:rPr lang="en-US" altLang="en-US" sz="2000" dirty="0" err="1"/>
              <a:t>mahasiswa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Fungsi</a:t>
            </a:r>
            <a:r>
              <a:rPr lang="en-US" altLang="en-US" sz="2000" dirty="0"/>
              <a:t>		     : </a:t>
            </a:r>
            <a:r>
              <a:rPr lang="en-US" altLang="en-US" sz="2000" dirty="0" err="1"/>
              <a:t>menyimpan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mahasiswa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pic>
        <p:nvPicPr>
          <p:cNvPr id="39943" name="Picture 7" descr="kamus-dat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9" y="3357564"/>
            <a:ext cx="7921625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8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Bahasa </a:t>
            </a:r>
            <a:r>
              <a:rPr lang="en-US" altLang="en-US" dirty="0" err="1"/>
              <a:t>Basisdata</a:t>
            </a:r>
            <a:endParaRPr lang="en-US" alt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663700"/>
            <a:ext cx="8397875" cy="15319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1600" dirty="0" err="1"/>
              <a:t>Contoh</a:t>
            </a:r>
            <a:r>
              <a:rPr lang="en-US" altLang="en-US" sz="1600" dirty="0"/>
              <a:t> </a:t>
            </a:r>
            <a:r>
              <a:rPr lang="en-US" altLang="en-US" sz="1600" dirty="0" err="1"/>
              <a:t>Kamus</a:t>
            </a:r>
            <a:r>
              <a:rPr lang="en-US" altLang="en-US" sz="1600" dirty="0"/>
              <a:t> Data 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dirty="0" err="1"/>
              <a:t>Nama</a:t>
            </a:r>
            <a:r>
              <a:rPr lang="en-US" altLang="en-US" sz="1600" dirty="0"/>
              <a:t> Database        : </a:t>
            </a:r>
            <a:r>
              <a:rPr lang="en-US" altLang="en-US" sz="1600" dirty="0" err="1"/>
              <a:t>akademik</a:t>
            </a: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dirty="0" err="1"/>
              <a:t>Nama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Tabel</a:t>
            </a:r>
            <a:r>
              <a:rPr lang="en-US" altLang="en-US" sz="1600" dirty="0"/>
              <a:t> 	     : </a:t>
            </a:r>
            <a:r>
              <a:rPr lang="en-US" altLang="en-US" sz="1600" dirty="0" err="1"/>
              <a:t>dosen</a:t>
            </a: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1600" dirty="0" err="1"/>
              <a:t>Fungsi</a:t>
            </a:r>
            <a:r>
              <a:rPr lang="en-US" altLang="en-US" sz="1600" dirty="0"/>
              <a:t>		     : </a:t>
            </a:r>
            <a:r>
              <a:rPr lang="en-US" altLang="en-US" sz="1600" dirty="0" err="1"/>
              <a:t>menyimpan</a:t>
            </a:r>
            <a:r>
              <a:rPr lang="en-US" altLang="en-US" sz="1600" dirty="0"/>
              <a:t> data </a:t>
            </a:r>
            <a:r>
              <a:rPr lang="en-US" altLang="en-US" sz="1600" dirty="0" err="1"/>
              <a:t>profil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dosen</a:t>
            </a: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graphicFrame>
        <p:nvGraphicFramePr>
          <p:cNvPr id="43114" name="Group 106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82006707"/>
              </p:ext>
            </p:extLst>
          </p:nvPr>
        </p:nvGraphicFramePr>
        <p:xfrm>
          <a:off x="1757363" y="3195638"/>
          <a:ext cx="8064500" cy="3261360"/>
        </p:xfrm>
        <a:graphic>
          <a:graphicData uri="http://schemas.openxmlformats.org/drawingml/2006/table">
            <a:tbl>
              <a:tblPr/>
              <a:tblGrid>
                <a:gridCol w="2016125"/>
                <a:gridCol w="1511300"/>
                <a:gridCol w="1296987"/>
                <a:gridCol w="3240088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Nama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Panjang Karakter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Keterangan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nidn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Unique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glr_dpn</a:t>
                      </a: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glr_blk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jab_akademik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telp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email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Bahasa </a:t>
            </a:r>
            <a:r>
              <a:rPr lang="en-US" altLang="en-US" dirty="0" err="1"/>
              <a:t>Basisdata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8397875" cy="15319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Kamus</a:t>
            </a:r>
            <a:r>
              <a:rPr lang="en-US" altLang="en-US" sz="2000" dirty="0"/>
              <a:t> Data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Database   : </a:t>
            </a:r>
            <a:r>
              <a:rPr lang="en-US" altLang="en-US" sz="2000" dirty="0" err="1"/>
              <a:t>akademik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Tabel</a:t>
            </a:r>
            <a:r>
              <a:rPr lang="en-US" altLang="en-US" sz="2000" dirty="0"/>
              <a:t> 	     : </a:t>
            </a:r>
            <a:r>
              <a:rPr lang="en-US" altLang="en-US" sz="2000" dirty="0" err="1"/>
              <a:t>mt_kuliah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Fungsi</a:t>
            </a:r>
            <a:r>
              <a:rPr lang="en-US" altLang="en-US" sz="2000" dirty="0"/>
              <a:t>		     : </a:t>
            </a:r>
            <a:r>
              <a:rPr lang="en-US" altLang="en-US" sz="2000" dirty="0" err="1"/>
              <a:t>menyimpan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kuliah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graphicFrame>
        <p:nvGraphicFramePr>
          <p:cNvPr id="45121" name="Group 65"/>
          <p:cNvGraphicFramePr>
            <a:graphicFrameLocks noGrp="1"/>
          </p:cNvGraphicFramePr>
          <p:nvPr>
            <p:ph sz="quarter" idx="3"/>
          </p:nvPr>
        </p:nvGraphicFramePr>
        <p:xfrm>
          <a:off x="2208213" y="3243263"/>
          <a:ext cx="8064500" cy="2926080"/>
        </p:xfrm>
        <a:graphic>
          <a:graphicData uri="http://schemas.openxmlformats.org/drawingml/2006/table">
            <a:tbl>
              <a:tblPr/>
              <a:tblGrid>
                <a:gridCol w="2016125"/>
                <a:gridCol w="1511300"/>
                <a:gridCol w="1296987"/>
                <a:gridCol w="3240088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Nama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Panjang Karakter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Keterangan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mtk_kode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mtk_nama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Varchar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semester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kurikulum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nilai_min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7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Bahasa </a:t>
            </a:r>
            <a:r>
              <a:rPr lang="en-US" altLang="en-US" dirty="0" err="1"/>
              <a:t>Basisdata</a:t>
            </a:r>
            <a:endParaRPr lang="en-US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90739" y="1752600"/>
            <a:ext cx="8397875" cy="15319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Contoh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Kamus</a:t>
            </a:r>
            <a:r>
              <a:rPr lang="en-US" altLang="en-US" sz="2000" dirty="0"/>
              <a:t> Data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Database   : </a:t>
            </a:r>
            <a:r>
              <a:rPr lang="en-US" altLang="en-US" sz="2000" dirty="0" err="1"/>
              <a:t>akademik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Nama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Tabel</a:t>
            </a:r>
            <a:r>
              <a:rPr lang="en-US" altLang="en-US" sz="2000" dirty="0"/>
              <a:t> 	     : </a:t>
            </a:r>
            <a:r>
              <a:rPr lang="en-US" altLang="en-US" sz="2000" dirty="0" err="1"/>
              <a:t>mtk_open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 err="1"/>
              <a:t>Fungsi</a:t>
            </a:r>
            <a:r>
              <a:rPr lang="en-US" altLang="en-US" sz="2000" dirty="0"/>
              <a:t>		     : </a:t>
            </a:r>
            <a:r>
              <a:rPr lang="en-US" altLang="en-US" sz="2000" dirty="0" err="1"/>
              <a:t>menyimpan</a:t>
            </a:r>
            <a:r>
              <a:rPr lang="en-US" altLang="en-US" sz="2000" dirty="0"/>
              <a:t> data </a:t>
            </a:r>
            <a:r>
              <a:rPr lang="en-US" altLang="en-US" sz="2000" dirty="0" err="1"/>
              <a:t>mata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kuliah</a:t>
            </a:r>
            <a:r>
              <a:rPr lang="en-US" altLang="en-US" sz="2000" dirty="0"/>
              <a:t> yang </a:t>
            </a:r>
            <a:r>
              <a:rPr lang="en-US" altLang="en-US" sz="2000" dirty="0" err="1"/>
              <a:t>dibuka</a:t>
            </a: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graphicFrame>
        <p:nvGraphicFramePr>
          <p:cNvPr id="46131" name="Group 51"/>
          <p:cNvGraphicFramePr>
            <a:graphicFrameLocks noGrp="1"/>
          </p:cNvGraphicFramePr>
          <p:nvPr>
            <p:ph sz="quarter" idx="3"/>
          </p:nvPr>
        </p:nvGraphicFramePr>
        <p:xfrm>
          <a:off x="2208213" y="3243263"/>
          <a:ext cx="8064500" cy="2255520"/>
        </p:xfrm>
        <a:graphic>
          <a:graphicData uri="http://schemas.openxmlformats.org/drawingml/2006/table">
            <a:tbl>
              <a:tblPr/>
              <a:tblGrid>
                <a:gridCol w="2016125"/>
                <a:gridCol w="1511300"/>
                <a:gridCol w="1296987"/>
                <a:gridCol w="3240088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Nama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Tipe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Panjang Karakter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Keterangan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Primary Key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mtk_id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dosen_id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Integer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thn_ajaran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aktif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471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90963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30651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16954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1526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6098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0670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5242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7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b="1" dirty="0"/>
              <a:t>ERD </a:t>
            </a:r>
            <a:r>
              <a:rPr lang="en-US" altLang="en-US" sz="2800" b="1" dirty="0"/>
              <a:t>(Entity Relationship Diagram)</a:t>
            </a:r>
          </a:p>
        </p:txBody>
      </p:sp>
      <p:pic>
        <p:nvPicPr>
          <p:cNvPr id="91144" name="Picture 8" descr="Untitled-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0" y="2133600"/>
            <a:ext cx="7200900" cy="1817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2279650" y="4292601"/>
            <a:ext cx="63373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dirty="0" err="1"/>
              <a:t>Keterangan</a:t>
            </a:r>
            <a:r>
              <a:rPr lang="en-US" altLang="en-US" sz="2400" b="1" dirty="0"/>
              <a:t> :</a:t>
            </a:r>
            <a:br>
              <a:rPr lang="en-US" altLang="en-US" sz="2400" b="1" dirty="0"/>
            </a:b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pegawai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bekerja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departemen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80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304801"/>
            <a:ext cx="8318500" cy="1216025"/>
          </a:xfrm>
        </p:spPr>
        <p:txBody>
          <a:bodyPr/>
          <a:lstStyle/>
          <a:p>
            <a:r>
              <a:rPr lang="en-US" altLang="en-US" b="1" dirty="0"/>
              <a:t>ERD </a:t>
            </a:r>
            <a:r>
              <a:rPr lang="en-US" altLang="en-US" sz="3200" b="1" dirty="0"/>
              <a:t>(Entity Relationship Diagram)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: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perusahaan</a:t>
            </a:r>
            <a:r>
              <a:rPr lang="en-US" altLang="en-US" sz="2400" dirty="0"/>
              <a:t> retail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banyak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pelanggan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memesan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produksi</a:t>
            </a:r>
            <a:r>
              <a:rPr lang="en-US" altLang="en-US" sz="2400" dirty="0"/>
              <a:t>.</a:t>
            </a:r>
          </a:p>
          <a:p>
            <a:pPr marL="571500" indent="-571500"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Gambarkan</a:t>
            </a:r>
            <a:r>
              <a:rPr lang="en-US" altLang="en-US" sz="2400" dirty="0"/>
              <a:t> diagram ER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transaksi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pembelian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buatkan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tabel-tabelnya</a:t>
            </a:r>
            <a:r>
              <a:rPr lang="en-US" altLang="en-US" sz="2400" dirty="0"/>
              <a:t>!</a:t>
            </a:r>
          </a:p>
          <a:p>
            <a:pPr marL="571500" indent="-57150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04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SOLUSI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630364"/>
            <a:ext cx="8001000" cy="9350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ER Diagram :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100264" y="4941888"/>
            <a:ext cx="82438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 dirty="0" err="1"/>
              <a:t>Keterangan</a:t>
            </a:r>
            <a:r>
              <a:rPr lang="en-US" altLang="en-US" sz="2200" b="1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err="1"/>
              <a:t>Satu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pelanggan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memesan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banyak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barang</a:t>
            </a:r>
            <a:r>
              <a:rPr lang="en-US" altLang="en-US" sz="2200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 err="1"/>
              <a:t>Banyak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barang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dapat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diproses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satu</a:t>
            </a:r>
            <a:r>
              <a:rPr lang="en-US" altLang="en-US" sz="2200" dirty="0"/>
              <a:t> kali </a:t>
            </a:r>
            <a:r>
              <a:rPr lang="en-US" altLang="en-US" sz="2200" dirty="0" err="1"/>
              <a:t>penjualan</a:t>
            </a:r>
            <a:r>
              <a:rPr lang="en-US" altLang="en-US" sz="2200" dirty="0"/>
              <a:t>.</a:t>
            </a:r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2711450" y="2159000"/>
            <a:ext cx="6275388" cy="2782888"/>
            <a:chOff x="1080" y="1800"/>
            <a:chExt cx="8070" cy="4950"/>
          </a:xfrm>
        </p:grpSpPr>
        <p:sp>
          <p:nvSpPr>
            <p:cNvPr id="99334" name="AutoShape 6"/>
            <p:cNvSpPr>
              <a:spLocks noChangeArrowheads="1"/>
            </p:cNvSpPr>
            <p:nvPr/>
          </p:nvSpPr>
          <p:spPr bwMode="auto">
            <a:xfrm>
              <a:off x="4320" y="1800"/>
              <a:ext cx="1620" cy="100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5" name="Rectangle 7"/>
            <p:cNvSpPr>
              <a:spLocks noChangeArrowheads="1"/>
            </p:cNvSpPr>
            <p:nvPr/>
          </p:nvSpPr>
          <p:spPr bwMode="auto">
            <a:xfrm>
              <a:off x="1185" y="1800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1080" y="2025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PELANGGAN</a:t>
              </a:r>
              <a:endParaRPr lang="en-US" altLang="en-US"/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4200" y="2040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Order</a:t>
              </a:r>
              <a:endParaRPr lang="en-US" altLang="en-US"/>
            </a:p>
          </p:txBody>
        </p:sp>
        <p:sp>
          <p:nvSpPr>
            <p:cNvPr id="99338" name="Rectangle 10"/>
            <p:cNvSpPr>
              <a:spLocks noChangeArrowheads="1"/>
            </p:cNvSpPr>
            <p:nvPr/>
          </p:nvSpPr>
          <p:spPr bwMode="auto">
            <a:xfrm>
              <a:off x="7455" y="5850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7350" y="6075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PENJUALAN</a:t>
              </a:r>
              <a:endParaRPr lang="en-US" altLang="en-US"/>
            </a:p>
          </p:txBody>
        </p:sp>
        <p:sp>
          <p:nvSpPr>
            <p:cNvPr id="99340" name="Rectangle 12"/>
            <p:cNvSpPr>
              <a:spLocks noChangeArrowheads="1"/>
            </p:cNvSpPr>
            <p:nvPr/>
          </p:nvSpPr>
          <p:spPr bwMode="auto">
            <a:xfrm>
              <a:off x="7455" y="1800"/>
              <a:ext cx="16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7350" y="2025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BARANG</a:t>
              </a:r>
              <a:endParaRPr lang="en-US" altLang="en-US"/>
            </a:p>
          </p:txBody>
        </p:sp>
        <p:sp>
          <p:nvSpPr>
            <p:cNvPr id="99342" name="AutoShape 14"/>
            <p:cNvSpPr>
              <a:spLocks noChangeArrowheads="1"/>
            </p:cNvSpPr>
            <p:nvPr/>
          </p:nvSpPr>
          <p:spPr bwMode="auto">
            <a:xfrm>
              <a:off x="7470" y="3765"/>
              <a:ext cx="1620" cy="1005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7350" y="4005"/>
              <a:ext cx="18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Proses</a:t>
              </a:r>
              <a:endParaRPr lang="en-US" altLang="en-US"/>
            </a:p>
          </p:txBody>
        </p:sp>
        <p:sp>
          <p:nvSpPr>
            <p:cNvPr id="99344" name="Line 16"/>
            <p:cNvSpPr>
              <a:spLocks noChangeShapeType="1"/>
            </p:cNvSpPr>
            <p:nvPr/>
          </p:nvSpPr>
          <p:spPr bwMode="auto">
            <a:xfrm>
              <a:off x="2820" y="2295"/>
              <a:ext cx="15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5" name="Line 17"/>
            <p:cNvSpPr>
              <a:spLocks noChangeShapeType="1"/>
            </p:cNvSpPr>
            <p:nvPr/>
          </p:nvSpPr>
          <p:spPr bwMode="auto">
            <a:xfrm>
              <a:off x="5925" y="2295"/>
              <a:ext cx="15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6" name="Line 18"/>
            <p:cNvSpPr>
              <a:spLocks noChangeShapeType="1"/>
            </p:cNvSpPr>
            <p:nvPr/>
          </p:nvSpPr>
          <p:spPr bwMode="auto">
            <a:xfrm>
              <a:off x="8280" y="270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7" name="Line 19"/>
            <p:cNvSpPr>
              <a:spLocks noChangeShapeType="1"/>
            </p:cNvSpPr>
            <p:nvPr/>
          </p:nvSpPr>
          <p:spPr bwMode="auto">
            <a:xfrm>
              <a:off x="8280" y="4770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48" name="Text Box 20"/>
            <p:cNvSpPr txBox="1">
              <a:spLocks noChangeArrowheads="1"/>
            </p:cNvSpPr>
            <p:nvPr/>
          </p:nvSpPr>
          <p:spPr bwMode="auto">
            <a:xfrm>
              <a:off x="2520" y="1875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99349" name="Text Box 21"/>
            <p:cNvSpPr txBox="1">
              <a:spLocks noChangeArrowheads="1"/>
            </p:cNvSpPr>
            <p:nvPr/>
          </p:nvSpPr>
          <p:spPr bwMode="auto">
            <a:xfrm>
              <a:off x="7560" y="54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1</a:t>
              </a:r>
              <a:endParaRPr lang="en-US" altLang="en-US"/>
            </a:p>
          </p:txBody>
        </p:sp>
        <p:sp>
          <p:nvSpPr>
            <p:cNvPr id="99350" name="Text Box 22"/>
            <p:cNvSpPr txBox="1">
              <a:spLocks noChangeArrowheads="1"/>
            </p:cNvSpPr>
            <p:nvPr/>
          </p:nvSpPr>
          <p:spPr bwMode="auto">
            <a:xfrm>
              <a:off x="6795" y="1875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N</a:t>
              </a:r>
              <a:endParaRPr lang="en-US" altLang="en-US"/>
            </a:p>
          </p:txBody>
        </p:sp>
        <p:sp>
          <p:nvSpPr>
            <p:cNvPr id="99351" name="Text Box 23"/>
            <p:cNvSpPr txBox="1">
              <a:spLocks noChangeArrowheads="1"/>
            </p:cNvSpPr>
            <p:nvPr/>
          </p:nvSpPr>
          <p:spPr bwMode="auto">
            <a:xfrm>
              <a:off x="7560" y="2700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en-US" sz="1200" b="1">
                  <a:latin typeface="Arial Narrow" panose="020B0606020202030204" pitchFamily="34" charset="0"/>
                </a:rPr>
                <a:t>N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12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SOLUSI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600" dirty="0" err="1"/>
              <a:t>Tabel</a:t>
            </a:r>
            <a:r>
              <a:rPr lang="en-US" altLang="en-US" sz="2600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6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600" dirty="0"/>
          </a:p>
        </p:txBody>
      </p:sp>
      <p:pic>
        <p:nvPicPr>
          <p:cNvPr id="100356" name="Picture 4" descr="Tab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8" y="2349500"/>
            <a:ext cx="7956550" cy="345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32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4274" y="573087"/>
            <a:ext cx="10672549" cy="1325563"/>
          </a:xfrm>
        </p:spPr>
        <p:txBody>
          <a:bodyPr>
            <a:normAutofit/>
          </a:bodyPr>
          <a:lstStyle/>
          <a:p>
            <a:r>
              <a:rPr lang="en-US" altLang="en-US" sz="4000" b="1" dirty="0" err="1">
                <a:latin typeface="+mn-lt"/>
              </a:rPr>
              <a:t>Aktifitas-aktifitas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dirty="0" err="1">
                <a:latin typeface="+mn-lt"/>
              </a:rPr>
              <a:t>pengumpulan</a:t>
            </a:r>
            <a:r>
              <a:rPr lang="en-US" altLang="en-US" sz="4000" b="1" dirty="0">
                <a:latin typeface="+mn-lt"/>
              </a:rPr>
              <a:t> data </a:t>
            </a:r>
            <a:r>
              <a:rPr lang="en-US" altLang="en-US" sz="4000" b="1" dirty="0" err="1">
                <a:latin typeface="+mn-lt"/>
              </a:rPr>
              <a:t>dan</a:t>
            </a:r>
            <a:r>
              <a:rPr lang="en-US" altLang="en-US" sz="4000" b="1" dirty="0">
                <a:latin typeface="+mn-lt"/>
              </a:rPr>
              <a:t> </a:t>
            </a:r>
            <a:r>
              <a:rPr lang="en-US" altLang="en-US" sz="4000" b="1" dirty="0" err="1">
                <a:latin typeface="+mn-lt"/>
              </a:rPr>
              <a:t>analisa</a:t>
            </a:r>
            <a:r>
              <a:rPr lang="en-US" altLang="en-US" sz="4000" b="1" dirty="0">
                <a:latin typeface="+mn-lt"/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4274" y="1898650"/>
            <a:ext cx="10194877" cy="42672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 err="1"/>
              <a:t>Menentukan</a:t>
            </a:r>
            <a:r>
              <a:rPr lang="en-US" altLang="en-US" dirty="0"/>
              <a:t> </a:t>
            </a:r>
            <a:r>
              <a:rPr lang="en-US" altLang="en-US" dirty="0" err="1"/>
              <a:t>kelompok</a:t>
            </a:r>
            <a:r>
              <a:rPr lang="en-US" altLang="en-US" dirty="0"/>
              <a:t> </a:t>
            </a:r>
            <a:r>
              <a:rPr lang="en-US" altLang="en-US" dirty="0" err="1"/>
              <a:t>pemakai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bidang-bidang</a:t>
            </a:r>
            <a:r>
              <a:rPr lang="en-US" altLang="en-US" dirty="0"/>
              <a:t> </a:t>
            </a:r>
            <a:r>
              <a:rPr lang="en-US" altLang="en-US" dirty="0" err="1"/>
              <a:t>aplikasinya</a:t>
            </a:r>
            <a:r>
              <a:rPr lang="en-US" altLang="en-US" dirty="0"/>
              <a:t>.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 err="1"/>
              <a:t>Peninjauan</a:t>
            </a:r>
            <a:r>
              <a:rPr lang="en-US" altLang="en-US" dirty="0"/>
              <a:t> </a:t>
            </a:r>
            <a:r>
              <a:rPr lang="en-US" altLang="en-US" dirty="0" err="1"/>
              <a:t>dokumentasi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.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 err="1"/>
              <a:t>Analisa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r>
              <a:rPr lang="en-US" altLang="en-US" dirty="0"/>
              <a:t> </a:t>
            </a:r>
            <a:r>
              <a:rPr lang="en-US" altLang="en-US" dirty="0" err="1"/>
              <a:t>operasi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pemrosesan</a:t>
            </a:r>
            <a:r>
              <a:rPr lang="en-US" altLang="en-US" dirty="0"/>
              <a:t> data.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en-US" altLang="en-US" dirty="0" err="1"/>
              <a:t>Daftar</a:t>
            </a:r>
            <a:r>
              <a:rPr lang="en-US" altLang="en-US" dirty="0"/>
              <a:t> </a:t>
            </a:r>
            <a:r>
              <a:rPr lang="en-US" altLang="en-US" dirty="0" err="1"/>
              <a:t>pertanyaan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wawancara</a:t>
            </a:r>
            <a:r>
              <a:rPr lang="en-US" altLang="en-US" dirty="0"/>
              <a:t>.</a:t>
            </a:r>
          </a:p>
          <a:p>
            <a:pPr marL="571500" indent="-57150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8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8899" y="413983"/>
            <a:ext cx="9572957" cy="1216025"/>
          </a:xfrm>
        </p:spPr>
        <p:txBody>
          <a:bodyPr>
            <a:normAutofit/>
          </a:bodyPr>
          <a:lstStyle/>
          <a:p>
            <a:r>
              <a:rPr lang="en-US" altLang="en-US" sz="4000" b="1" i="1" dirty="0" err="1"/>
              <a:t>Fase</a:t>
            </a:r>
            <a:r>
              <a:rPr lang="en-US" altLang="en-US" sz="4000" b="1" i="1" dirty="0"/>
              <a:t> 2 : </a:t>
            </a:r>
            <a:r>
              <a:rPr lang="en-US" altLang="en-US" sz="4000" b="1" i="1" dirty="0" err="1" smtClean="0"/>
              <a:t>Perancangan</a:t>
            </a:r>
            <a:r>
              <a:rPr lang="en-US" altLang="en-US" sz="4000" b="1" i="1" dirty="0" smtClean="0"/>
              <a:t> </a:t>
            </a:r>
            <a:r>
              <a:rPr lang="en-US" altLang="en-US" sz="4000" b="1" i="1" dirty="0"/>
              <a:t>database </a:t>
            </a:r>
            <a:r>
              <a:rPr lang="en-US" altLang="en-US" sz="4000" b="1" i="1" dirty="0" err="1"/>
              <a:t>konseptual</a:t>
            </a:r>
            <a:endParaRPr lang="en-US" altLang="en-US" sz="4000" b="1" i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8899" y="1805604"/>
            <a:ext cx="9231764" cy="4267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/>
              <a:t>Tujuan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fase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c</a:t>
            </a:r>
            <a:r>
              <a:rPr lang="en-US" altLang="en-US" sz="2400" i="1" dirty="0" smtClean="0"/>
              <a:t>onceptual schema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database yang </a:t>
            </a:r>
            <a:r>
              <a:rPr lang="en-US" altLang="en-US" sz="2400" dirty="0" err="1"/>
              <a:t>tergantung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pada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DBMS yang </a:t>
            </a:r>
            <a:r>
              <a:rPr lang="en-US" altLang="en-US" sz="2400" dirty="0" err="1"/>
              <a:t>spesifik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Sering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menggunakan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sebuah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high-level data model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ER/EER </a:t>
            </a:r>
            <a:r>
              <a:rPr lang="en-US" altLang="en-US" sz="2400" dirty="0" smtClean="0"/>
              <a:t>model </a:t>
            </a:r>
            <a:r>
              <a:rPr lang="en-US" altLang="en-US" sz="2400" dirty="0" err="1" smtClean="0"/>
              <a:t>selama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fase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. 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err="1" smtClean="0"/>
              <a:t>Dalam</a:t>
            </a:r>
            <a:r>
              <a:rPr lang="en-US" altLang="en-US" sz="2400" dirty="0" smtClean="0"/>
              <a:t> </a:t>
            </a:r>
            <a:r>
              <a:rPr lang="en-US" altLang="en-US" sz="2400" i="1" dirty="0"/>
              <a:t>conceptual schema</a:t>
            </a:r>
            <a:r>
              <a:rPr lang="en-US" altLang="en-US" sz="2400" dirty="0"/>
              <a:t>, </a:t>
            </a:r>
            <a:r>
              <a:rPr lang="en-US" altLang="en-US" sz="2400" dirty="0" err="1" smtClean="0"/>
              <a:t>kita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harus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merinci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aplikasi-aplikasi</a:t>
            </a:r>
            <a:r>
              <a:rPr lang="en-US" altLang="en-US" sz="2400" dirty="0"/>
              <a:t> database </a:t>
            </a:r>
            <a:r>
              <a:rPr lang="en-US" altLang="en-US" sz="2400" dirty="0" smtClean="0"/>
              <a:t>yang </a:t>
            </a:r>
            <a:r>
              <a:rPr lang="en-US" altLang="en-US" sz="2400" dirty="0" err="1" smtClean="0"/>
              <a:t>diketahui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transaksi-transaksi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mungkin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0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7948" y="386688"/>
            <a:ext cx="10666863" cy="1216025"/>
          </a:xfrm>
        </p:spPr>
        <p:txBody>
          <a:bodyPr>
            <a:normAutofit/>
          </a:bodyPr>
          <a:lstStyle/>
          <a:p>
            <a:r>
              <a:rPr lang="en-US" altLang="en-US" sz="3600" b="1" dirty="0" err="1"/>
              <a:t>Aktifitas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paralel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perancangan</a:t>
            </a:r>
            <a:r>
              <a:rPr lang="en-US" altLang="en-US" sz="3600" b="1" dirty="0"/>
              <a:t> database </a:t>
            </a:r>
            <a:r>
              <a:rPr lang="en-US" altLang="en-US" sz="3600" b="1" dirty="0" err="1" smtClean="0"/>
              <a:t>secara</a:t>
            </a:r>
            <a:r>
              <a:rPr lang="en-US" altLang="en-US" sz="3600" b="1" dirty="0" smtClean="0"/>
              <a:t> </a:t>
            </a:r>
            <a:r>
              <a:rPr lang="en-US" altLang="en-US" sz="3600" b="1" dirty="0" err="1" smtClean="0"/>
              <a:t>konseptual</a:t>
            </a:r>
            <a:r>
              <a:rPr lang="en-US" altLang="en-US" sz="3600" b="1" dirty="0" smtClean="0"/>
              <a:t> </a:t>
            </a:r>
            <a:endParaRPr lang="en-US" altLang="en-US" sz="36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7948" y="1602713"/>
            <a:ext cx="10515600" cy="4351338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 smtClean="0"/>
              <a:t>Perancangan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skema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konseptual</a:t>
            </a:r>
            <a:r>
              <a:rPr lang="en-US" altLang="en-US" sz="2400" dirty="0"/>
              <a:t> :</a:t>
            </a:r>
          </a:p>
          <a:p>
            <a:pPr marL="341313" indent="0">
              <a:lnSpc>
                <a:spcPct val="90000"/>
              </a:lnSpc>
              <a:buNone/>
            </a:pPr>
            <a:r>
              <a:rPr lang="en-US" altLang="en-US" sz="2400" dirty="0" err="1" smtClean="0"/>
              <a:t>menguji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kebutuhan-kebutuhan</a:t>
            </a:r>
            <a:r>
              <a:rPr lang="en-US" altLang="en-US" sz="2400" dirty="0"/>
              <a:t> data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suatu</a:t>
            </a:r>
            <a:r>
              <a:rPr lang="en-US" altLang="en-US" sz="2400" dirty="0"/>
              <a:t> database yang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hasil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fase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1,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i="1" dirty="0"/>
              <a:t>conceptual database schema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DBMS independent model data </a:t>
            </a:r>
            <a:r>
              <a:rPr lang="en-US" altLang="en-US" sz="2400" dirty="0" err="1"/>
              <a:t>tingkat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tinggi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EER (</a:t>
            </a:r>
            <a:r>
              <a:rPr lang="en-US" altLang="en-US" sz="2400" i="1" dirty="0"/>
              <a:t>enhanced entity relationship</a:t>
            </a:r>
            <a:r>
              <a:rPr lang="en-US" altLang="en-US" sz="2400" dirty="0"/>
              <a:t>) model.</a:t>
            </a:r>
          </a:p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400" dirty="0" err="1" smtClean="0"/>
              <a:t>Perancangan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transaksi</a:t>
            </a:r>
            <a:r>
              <a:rPr lang="en-US" altLang="en-US" sz="2400" dirty="0"/>
              <a:t> :</a:t>
            </a:r>
          </a:p>
          <a:p>
            <a:pPr marL="341313" indent="0">
              <a:lnSpc>
                <a:spcPct val="90000"/>
              </a:lnSpc>
              <a:buNone/>
            </a:pPr>
            <a:r>
              <a:rPr lang="en-US" altLang="en-US" sz="2400" dirty="0" err="1" smtClean="0"/>
              <a:t>menguji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aplikasi-aplikasi</a:t>
            </a:r>
            <a:r>
              <a:rPr lang="en-US" altLang="en-US" sz="2400" dirty="0"/>
              <a:t> database </a:t>
            </a:r>
            <a:r>
              <a:rPr lang="en-US" altLang="en-US" sz="2400" dirty="0" err="1"/>
              <a:t>dimana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kebutuhan-kebutuhannya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dianalisa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pada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fase</a:t>
            </a:r>
            <a:r>
              <a:rPr lang="en-US" altLang="en-US" sz="2400" dirty="0"/>
              <a:t> 1, </a:t>
            </a:r>
            <a:r>
              <a:rPr lang="en-US" altLang="en-US" sz="2400" dirty="0" err="1"/>
              <a:t>dan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menghasilkan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perincian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transaksi-transaksi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081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/>
          </a:bodyPr>
          <a:lstStyle/>
          <a:p>
            <a:r>
              <a:rPr lang="en-US" altLang="en-US" sz="4000" b="1" i="1" dirty="0" err="1"/>
              <a:t>Fase</a:t>
            </a:r>
            <a:r>
              <a:rPr lang="en-US" altLang="en-US" sz="4000" b="1" i="1" dirty="0"/>
              <a:t> 3 : </a:t>
            </a:r>
            <a:r>
              <a:rPr lang="en-US" altLang="en-US" sz="4000" b="1" i="1" dirty="0" err="1" smtClean="0"/>
              <a:t>Pemilihan</a:t>
            </a:r>
            <a:r>
              <a:rPr lang="en-US" altLang="en-US" sz="4000" b="1" i="1" dirty="0" smtClean="0"/>
              <a:t> </a:t>
            </a:r>
            <a:r>
              <a:rPr lang="en-US" altLang="en-US" sz="4000" b="1" i="1" dirty="0"/>
              <a:t>DBMS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55845"/>
            <a:ext cx="10515600" cy="462111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Pemilihan</a:t>
            </a:r>
            <a:r>
              <a:rPr lang="en-US" altLang="en-US" sz="2000" dirty="0"/>
              <a:t> database </a:t>
            </a:r>
            <a:r>
              <a:rPr lang="en-US" altLang="en-US" sz="2000" dirty="0" err="1"/>
              <a:t>ditentukan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oleh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beberapa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faktor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diantaranya</a:t>
            </a:r>
            <a:r>
              <a:rPr lang="en-US" altLang="en-US" sz="2000" dirty="0"/>
              <a:t>: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b="1" i="1" dirty="0" err="1" smtClean="0">
                <a:solidFill>
                  <a:srgbClr val="FF0000"/>
                </a:solidFill>
              </a:rPr>
              <a:t>Struktur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data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data yang </a:t>
            </a:r>
            <a:r>
              <a:rPr lang="en-US" altLang="en-US" sz="2000" dirty="0" err="1" smtClean="0"/>
              <a:t>disimpan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database </a:t>
            </a:r>
            <a:r>
              <a:rPr lang="en-US" altLang="en-US" sz="2000" dirty="0" err="1" smtClean="0"/>
              <a:t>mengikuti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struktur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hirarki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maka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suatu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jenis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hirarki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dari</a:t>
            </a:r>
            <a:r>
              <a:rPr lang="en-US" altLang="en-US" sz="2000" dirty="0" smtClean="0"/>
              <a:t> DBMS </a:t>
            </a:r>
            <a:r>
              <a:rPr lang="en-US" altLang="en-US" sz="2000" dirty="0" err="1" smtClean="0"/>
              <a:t>harus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dipikirkan</a:t>
            </a:r>
            <a:r>
              <a:rPr lang="en-US" altLang="en-US" sz="2000" dirty="0" smtClean="0"/>
              <a:t>.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b="1" i="1" dirty="0" smtClean="0">
                <a:solidFill>
                  <a:srgbClr val="FF0000"/>
                </a:solidFill>
              </a:rPr>
              <a:t>Personal yang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telah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terbiasa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dengan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suatu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sistem</a:t>
            </a:r>
            <a:endParaRPr lang="en-US" altLang="en-US" sz="20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Jika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staf</a:t>
            </a:r>
            <a:r>
              <a:rPr lang="en-US" altLang="en-US" sz="2000" dirty="0" smtClean="0"/>
              <a:t> programmer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suatu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organisasi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sudah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terbiasa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suatu</a:t>
            </a:r>
            <a:r>
              <a:rPr lang="en-US" altLang="en-US" sz="2000" dirty="0" smtClean="0"/>
              <a:t> DBMS, </a:t>
            </a:r>
            <a:r>
              <a:rPr lang="en-US" altLang="en-US" sz="2000" dirty="0" err="1" smtClean="0"/>
              <a:t>maka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ini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dapat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mengurangi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biaya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latihan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waktu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belajar</a:t>
            </a:r>
            <a:r>
              <a:rPr lang="en-US" altLang="en-US" sz="2000" dirty="0" smtClean="0"/>
              <a:t>.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b="1" i="1" dirty="0" err="1" smtClean="0">
                <a:solidFill>
                  <a:srgbClr val="FF0000"/>
                </a:solidFill>
              </a:rPr>
              <a:t>Tersedianya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layanan</a:t>
            </a:r>
            <a:r>
              <a:rPr lang="en-US" alt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2000" b="1" i="1" dirty="0" err="1" smtClean="0">
                <a:solidFill>
                  <a:srgbClr val="FF0000"/>
                </a:solidFill>
              </a:rPr>
              <a:t>penjual</a:t>
            </a:r>
            <a:endParaRPr lang="en-US" altLang="en-US" sz="20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Keberadaan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fasilitas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pelayanan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penjual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sangat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dibutuhkan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untuk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membantu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memecahkan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beberapa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masalah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sistem</a:t>
            </a:r>
            <a:r>
              <a:rPr lang="en-US" altLang="en-US" sz="2000" dirty="0" smtClean="0"/>
              <a:t>.</a:t>
            </a:r>
          </a:p>
          <a:p>
            <a:pPr marL="341313" indent="-341313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b="1" i="1" dirty="0" err="1" smtClean="0">
                <a:solidFill>
                  <a:srgbClr val="FF0000"/>
                </a:solidFill>
              </a:rPr>
              <a:t>Teknik</a:t>
            </a:r>
            <a:endParaRPr lang="en-US" altLang="en-US" sz="20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000" dirty="0" err="1" smtClean="0"/>
              <a:t>Keberadaan</a:t>
            </a:r>
            <a:r>
              <a:rPr lang="en-US" altLang="en-US" sz="2000" dirty="0" smtClean="0"/>
              <a:t> DBMS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menjalankan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tugasnya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seperti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jenis-jenis</a:t>
            </a:r>
            <a:r>
              <a:rPr lang="en-US" altLang="en-US" sz="2000" dirty="0" smtClean="0"/>
              <a:t> DBMS (relational, network, hierarchical, </a:t>
            </a:r>
            <a:r>
              <a:rPr lang="en-US" altLang="en-US" sz="2000" dirty="0" err="1" smtClean="0"/>
              <a:t>dll</a:t>
            </a:r>
            <a:r>
              <a:rPr lang="en-US" altLang="en-US" sz="2000" dirty="0" smtClean="0"/>
              <a:t>), </a:t>
            </a:r>
            <a:r>
              <a:rPr lang="en-US" altLang="en-US" sz="2000" dirty="0" err="1" smtClean="0"/>
              <a:t>struktur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penyimpanan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jalur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akses</a:t>
            </a:r>
            <a:r>
              <a:rPr lang="en-US" altLang="en-US" sz="2000" dirty="0" smtClean="0"/>
              <a:t> yang </a:t>
            </a:r>
            <a:r>
              <a:rPr lang="en-US" altLang="en-US" sz="2000" dirty="0" err="1" smtClean="0"/>
              <a:t>mendukung</a:t>
            </a:r>
            <a:r>
              <a:rPr lang="en-US" altLang="en-US" sz="2000" dirty="0" smtClean="0"/>
              <a:t> DBMS, </a:t>
            </a:r>
            <a:r>
              <a:rPr lang="en-US" altLang="en-US" sz="2000" dirty="0" err="1" smtClean="0"/>
              <a:t>pemakai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dll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674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9845" y="522715"/>
            <a:ext cx="8001000" cy="1216025"/>
          </a:xfrm>
        </p:spPr>
        <p:txBody>
          <a:bodyPr>
            <a:normAutofit fontScale="90000"/>
          </a:bodyPr>
          <a:lstStyle/>
          <a:p>
            <a:r>
              <a:rPr lang="en-US" altLang="en-US" sz="4000" b="1" i="1" dirty="0" err="1">
                <a:latin typeface="+mn-lt"/>
              </a:rPr>
              <a:t>Fase</a:t>
            </a:r>
            <a:r>
              <a:rPr lang="en-US" altLang="en-US" sz="4000" b="1" i="1" dirty="0">
                <a:latin typeface="+mn-lt"/>
              </a:rPr>
              <a:t> 4 : </a:t>
            </a:r>
            <a:r>
              <a:rPr lang="en-US" altLang="en-US" sz="4000" b="1" i="1" dirty="0" err="1" smtClean="0">
                <a:latin typeface="+mn-lt"/>
              </a:rPr>
              <a:t>Perancangan</a:t>
            </a:r>
            <a:r>
              <a:rPr lang="en-US" altLang="en-US" sz="4000" b="1" i="1" dirty="0" smtClean="0">
                <a:latin typeface="+mn-lt"/>
              </a:rPr>
              <a:t> </a:t>
            </a:r>
            <a:r>
              <a:rPr lang="en-US" altLang="en-US" sz="4000" b="1" i="1" dirty="0">
                <a:latin typeface="+mn-lt"/>
              </a:rPr>
              <a:t>database </a:t>
            </a:r>
            <a:r>
              <a:rPr lang="en-US" altLang="en-US" sz="4000" b="1" i="1" dirty="0" err="1">
                <a:latin typeface="+mn-lt"/>
              </a:rPr>
              <a:t>secara</a:t>
            </a:r>
            <a:r>
              <a:rPr lang="en-US" altLang="en-US" sz="4000" b="1" i="1" dirty="0">
                <a:latin typeface="+mn-lt"/>
              </a:rPr>
              <a:t> </a:t>
            </a:r>
            <a:r>
              <a:rPr lang="en-US" altLang="en-US" sz="4000" b="1" i="1" dirty="0" err="1">
                <a:latin typeface="+mn-lt"/>
              </a:rPr>
              <a:t>logika</a:t>
            </a:r>
            <a:r>
              <a:rPr lang="en-US" altLang="en-US" sz="4000" b="1" i="1" dirty="0">
                <a:latin typeface="+mn-lt"/>
              </a:rPr>
              <a:t> (</a:t>
            </a:r>
            <a:r>
              <a:rPr lang="en-US" altLang="en-US" sz="4000" b="1" i="1" dirty="0" err="1">
                <a:latin typeface="+mn-lt"/>
              </a:rPr>
              <a:t>pemetaan</a:t>
            </a:r>
            <a:r>
              <a:rPr lang="en-US" altLang="en-US" sz="4000" b="1" i="1" dirty="0">
                <a:latin typeface="+mn-lt"/>
              </a:rPr>
              <a:t> model data)</a:t>
            </a:r>
            <a:r>
              <a:rPr lang="en-US" altLang="en-US" sz="3200" b="1" i="1" dirty="0"/>
              <a:t/>
            </a:r>
            <a:br>
              <a:rPr lang="en-US" altLang="en-US" sz="3200" b="1" i="1" dirty="0"/>
            </a:br>
            <a:endParaRPr lang="en-US" altLang="en-US" sz="3200" b="1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9844" y="1859970"/>
            <a:ext cx="9779307" cy="4267200"/>
          </a:xfrm>
        </p:spPr>
        <p:txBody>
          <a:bodyPr/>
          <a:lstStyle/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selanjutnya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perancangan</a:t>
            </a:r>
            <a:r>
              <a:rPr lang="en-US" altLang="en-US" sz="2100" dirty="0"/>
              <a:t> database </a:t>
            </a:r>
            <a:r>
              <a:rPr lang="en-US" altLang="en-US" sz="2100" dirty="0" err="1" smtClean="0"/>
              <a:t>adalah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membuat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sebuah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skema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konseptual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skema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eksternal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pada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model data </a:t>
            </a:r>
            <a:r>
              <a:rPr lang="en-US" altLang="en-US" sz="2100" dirty="0" err="1"/>
              <a:t>dari</a:t>
            </a:r>
            <a:r>
              <a:rPr lang="en-US" altLang="en-US" sz="2100" dirty="0"/>
              <a:t> DBMS yang </a:t>
            </a:r>
            <a:r>
              <a:rPr lang="en-US" altLang="en-US" sz="2100" dirty="0" err="1"/>
              <a:t>terpilih</a:t>
            </a:r>
            <a:r>
              <a:rPr lang="en-US" altLang="en-US" sz="2100" dirty="0"/>
              <a:t>. </a:t>
            </a:r>
            <a:endParaRPr lang="en-US" altLang="en-US" sz="2100" dirty="0" smtClean="0"/>
          </a:p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100" dirty="0" err="1" smtClean="0"/>
              <a:t>Fase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ini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dilakukan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oleh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pemetaan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skema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konseptual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skema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eksternal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yang </a:t>
            </a:r>
            <a:r>
              <a:rPr lang="en-US" altLang="en-US" sz="2100" dirty="0" err="1"/>
              <a:t>dihasilkan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2. </a:t>
            </a:r>
            <a:endParaRPr lang="en-US" altLang="en-US" sz="2100" dirty="0" smtClean="0"/>
          </a:p>
          <a:p>
            <a:pPr marL="341313" indent="-341313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en-US" altLang="en-US" sz="2100" dirty="0" err="1" smtClean="0"/>
              <a:t>Pada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ini</a:t>
            </a:r>
            <a:r>
              <a:rPr lang="en-US" altLang="en-US" sz="2100" dirty="0"/>
              <a:t>, </a:t>
            </a:r>
            <a:r>
              <a:rPr lang="en-US" altLang="en-US" sz="2100" dirty="0" err="1" smtClean="0"/>
              <a:t>skema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konseptual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ditransformasikan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dari</a:t>
            </a:r>
            <a:r>
              <a:rPr lang="en-US" altLang="en-US" sz="2100" dirty="0"/>
              <a:t> model </a:t>
            </a:r>
            <a:r>
              <a:rPr lang="en-US" altLang="en-US" sz="2100" dirty="0" smtClean="0"/>
              <a:t>data </a:t>
            </a:r>
            <a:r>
              <a:rPr lang="en-US" altLang="en-US" sz="2100" dirty="0" err="1" smtClean="0"/>
              <a:t>tingkat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tinggi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digunakan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2 </a:t>
            </a:r>
            <a:r>
              <a:rPr lang="en-US" altLang="en-US" sz="2100" dirty="0" err="1"/>
              <a:t>ke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dalam</a:t>
            </a:r>
            <a:r>
              <a:rPr lang="en-US" altLang="en-US" sz="2100" dirty="0" smtClean="0"/>
              <a:t> model </a:t>
            </a:r>
            <a:r>
              <a:rPr lang="en-US" altLang="en-US" sz="2100" dirty="0"/>
              <a:t>data </a:t>
            </a:r>
            <a:r>
              <a:rPr lang="en-US" altLang="en-US" sz="2100" dirty="0" err="1"/>
              <a:t>dari</a:t>
            </a:r>
            <a:r>
              <a:rPr lang="en-US" altLang="en-US" sz="2100" dirty="0"/>
              <a:t> DBMS yang </a:t>
            </a:r>
            <a:r>
              <a:rPr lang="en-US" altLang="en-US" sz="2100" dirty="0" err="1"/>
              <a:t>dipilih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pada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fase</a:t>
            </a:r>
            <a:r>
              <a:rPr lang="en-US" altLang="en-US" sz="2100" dirty="0"/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12734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2060</Words>
  <Application>Microsoft Office PowerPoint</Application>
  <PresentationFormat>Widescreen</PresentationFormat>
  <Paragraphs>413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Arial</vt:lpstr>
      <vt:lpstr>Arial Black</vt:lpstr>
      <vt:lpstr>Arial Narrow</vt:lpstr>
      <vt:lpstr>Calibri</vt:lpstr>
      <vt:lpstr>Calibri Light</vt:lpstr>
      <vt:lpstr>Verdana</vt:lpstr>
      <vt:lpstr>Wingdings</vt:lpstr>
      <vt:lpstr>Office Theme</vt:lpstr>
      <vt:lpstr>Perancangan Basis Data</vt:lpstr>
      <vt:lpstr>Definisi Perancangan Basisdata</vt:lpstr>
      <vt:lpstr>Proses Perancangan Database</vt:lpstr>
      <vt:lpstr>Fase 1 : Pengumpulan data dan analisa</vt:lpstr>
      <vt:lpstr>Aktifitas-aktifitas pengumpulan data dan analisa </vt:lpstr>
      <vt:lpstr>Fase 2 : Perancangan database konseptual</vt:lpstr>
      <vt:lpstr>Aktifitas paralel perancangan database secara konseptual </vt:lpstr>
      <vt:lpstr>Fase 3 : Pemilihan DBMS</vt:lpstr>
      <vt:lpstr>Fase 4 : Perancangan database secara logika (pemetaan model data) </vt:lpstr>
      <vt:lpstr>Pemetaan diproses dalam 2 tingkat </vt:lpstr>
      <vt:lpstr>Fase 5 : Perancangan database fisik</vt:lpstr>
      <vt:lpstr>Petunjuk pemilihan perancangan database secara fisik </vt:lpstr>
      <vt:lpstr>Fase 6 : Implementasi sistem database</vt:lpstr>
      <vt:lpstr>ALASAN PERANCANGAN  BASIS DATA</vt:lpstr>
      <vt:lpstr>KONVERSI &amp; LOADING DATA</vt:lpstr>
      <vt:lpstr>PENGOPERASIAN &amp; PERAWATAN</vt:lpstr>
      <vt:lpstr>Model Konseptual Basis Data</vt:lpstr>
      <vt:lpstr>Teknik Normalisasi</vt:lpstr>
      <vt:lpstr> Entity</vt:lpstr>
      <vt:lpstr> Atribut</vt:lpstr>
      <vt:lpstr> Jenis Atribut</vt:lpstr>
      <vt:lpstr> Atribut Sederhana </vt:lpstr>
      <vt:lpstr> Atribut Komposit </vt:lpstr>
      <vt:lpstr> Atribut Bernilai Tunggal </vt:lpstr>
      <vt:lpstr> Atribut Bernilai Jamak </vt:lpstr>
      <vt:lpstr> Atribut Harus Bernilai (not null)</vt:lpstr>
      <vt:lpstr> Atribut Bernilai Null (is null)</vt:lpstr>
      <vt:lpstr> Atribut Turunan</vt:lpstr>
      <vt:lpstr> Field (Atribut) Kunci</vt:lpstr>
      <vt:lpstr> Kunci Kandidat (Candidate Key)</vt:lpstr>
      <vt:lpstr> Kunci Kandidat (Candidate Key)</vt:lpstr>
      <vt:lpstr> Kunci Kandidat (Candidate Key)</vt:lpstr>
      <vt:lpstr> Kunci Primer (Primary Key)</vt:lpstr>
      <vt:lpstr> Kunci Primer (Primary Key)</vt:lpstr>
      <vt:lpstr> Kunci Primer (Primary Key)</vt:lpstr>
      <vt:lpstr> Kunci Alternatif (Alternate Key)</vt:lpstr>
      <vt:lpstr> Kunci Alternatif (Alternate Key)</vt:lpstr>
      <vt:lpstr> Kunci Tamu (Foreign Key)</vt:lpstr>
      <vt:lpstr> Kunci Tamu (Foreign Key)</vt:lpstr>
      <vt:lpstr>Kamus Data</vt:lpstr>
      <vt:lpstr>Bahasa Basisdata</vt:lpstr>
      <vt:lpstr>Bahasa Basisdata</vt:lpstr>
      <vt:lpstr>Bahasa Basisdata</vt:lpstr>
      <vt:lpstr>ERD (Entity Relationship Diagram)</vt:lpstr>
      <vt:lpstr>ERD (Entity Relationship Diagram)</vt:lpstr>
      <vt:lpstr>SOLUSI</vt:lpstr>
      <vt:lpstr>SOLUSI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Basis Data</dc:title>
  <dc:creator>Safitri Jaya</dc:creator>
  <cp:lastModifiedBy>Safitri Jaya</cp:lastModifiedBy>
  <cp:revision>14</cp:revision>
  <dcterms:created xsi:type="dcterms:W3CDTF">2016-02-22T07:39:16Z</dcterms:created>
  <dcterms:modified xsi:type="dcterms:W3CDTF">2016-07-22T03:55:36Z</dcterms:modified>
</cp:coreProperties>
</file>