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57" r:id="rId3"/>
    <p:sldId id="258" r:id="rId4"/>
    <p:sldId id="262" r:id="rId5"/>
    <p:sldId id="261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5389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059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7610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389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7633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398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020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696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118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335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5578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smtClean="0"/>
              <a:pPr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1177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Structured query language (</a:t>
            </a:r>
            <a:r>
              <a:rPr lang="en-US" sz="3600" dirty="0" err="1" smtClean="0"/>
              <a:t>sql</a:t>
            </a:r>
            <a:r>
              <a:rPr lang="en-US" sz="3600" dirty="0" smtClean="0"/>
              <a:t>)</a:t>
            </a:r>
            <a:endParaRPr lang="en-ID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5394960"/>
            <a:ext cx="3200400" cy="1463040"/>
          </a:xfrm>
        </p:spPr>
        <p:txBody>
          <a:bodyPr/>
          <a:lstStyle/>
          <a:p>
            <a:r>
              <a:rPr lang="en-US" dirty="0" err="1" smtClean="0"/>
              <a:t>Safitri</a:t>
            </a:r>
            <a:r>
              <a:rPr lang="en-US" dirty="0" smtClean="0"/>
              <a:t> Jaya, </a:t>
            </a:r>
            <a:r>
              <a:rPr lang="en-US" dirty="0" err="1" smtClean="0"/>
              <a:t>S.Kom</a:t>
            </a:r>
            <a:r>
              <a:rPr lang="en-US" dirty="0" smtClean="0"/>
              <a:t>, M.T.I</a:t>
            </a:r>
            <a:endParaRPr lang="en-ID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116" y="4832502"/>
            <a:ext cx="3298825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00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i="1" dirty="0"/>
              <a:t>Structured query language </a:t>
            </a:r>
            <a:r>
              <a:rPr lang="en-US" sz="5400" dirty="0"/>
              <a:t>(</a:t>
            </a:r>
            <a:r>
              <a:rPr lang="en-US" sz="5400" dirty="0" err="1"/>
              <a:t>sql</a:t>
            </a:r>
            <a:r>
              <a:rPr lang="en-US" sz="5400" dirty="0"/>
              <a:t>)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permintaan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database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Bagian</a:t>
            </a:r>
            <a:r>
              <a:rPr lang="en-US" sz="2400" dirty="0" smtClean="0"/>
              <a:t> </a:t>
            </a:r>
            <a:r>
              <a:rPr lang="en-US" sz="2400" dirty="0" err="1" smtClean="0"/>
              <a:t>penting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SQL :</a:t>
            </a:r>
          </a:p>
          <a:p>
            <a:pPr marL="712788" lvl="1" indent="-349250">
              <a:buFont typeface="+mj-lt"/>
              <a:buAutoNum type="alphaLcPeriod"/>
            </a:pPr>
            <a:r>
              <a:rPr lang="en-US" sz="2400" dirty="0" smtClean="0"/>
              <a:t>DDL</a:t>
            </a:r>
          </a:p>
          <a:p>
            <a:pPr marL="712788" lvl="1" indent="-349250">
              <a:buFont typeface="+mj-lt"/>
              <a:buAutoNum type="alphaLcPeriod"/>
            </a:pPr>
            <a:r>
              <a:rPr lang="en-US" sz="2400" dirty="0" smtClean="0"/>
              <a:t>DML</a:t>
            </a:r>
          </a:p>
          <a:p>
            <a:pPr marL="712788" lvl="1" indent="-349250">
              <a:buFont typeface="+mj-lt"/>
              <a:buAutoNum type="alphaLcPeriod"/>
            </a:pPr>
            <a:r>
              <a:rPr lang="en-US" sz="2400" dirty="0" smtClean="0"/>
              <a:t>View Definition</a:t>
            </a:r>
          </a:p>
          <a:p>
            <a:pPr marL="712788" lvl="1" indent="-349250">
              <a:buFont typeface="+mj-lt"/>
              <a:buAutoNum type="alphaLcPeriod"/>
            </a:pPr>
            <a:r>
              <a:rPr lang="en-US" sz="2400" dirty="0" smtClean="0"/>
              <a:t>Transaction Control</a:t>
            </a:r>
          </a:p>
          <a:p>
            <a:pPr marL="712788" lvl="1" indent="-349250">
              <a:buFont typeface="+mj-lt"/>
              <a:buAutoNum type="alphaLcPeriod"/>
            </a:pPr>
            <a:r>
              <a:rPr lang="en-US" sz="2400" dirty="0" smtClean="0"/>
              <a:t>Embedded SQL </a:t>
            </a:r>
            <a:r>
              <a:rPr lang="en-US" sz="2400" dirty="0" err="1" smtClean="0"/>
              <a:t>dan</a:t>
            </a:r>
            <a:r>
              <a:rPr lang="en-US" sz="2400" dirty="0" smtClean="0"/>
              <a:t> Dynamic SQL</a:t>
            </a:r>
          </a:p>
          <a:p>
            <a:pPr marL="712788" lvl="1" indent="-349250">
              <a:buFont typeface="+mj-lt"/>
              <a:buAutoNum type="alphaLcPeriod"/>
            </a:pPr>
            <a:r>
              <a:rPr lang="en-US" sz="2400" dirty="0" smtClean="0"/>
              <a:t>Integrity</a:t>
            </a:r>
          </a:p>
          <a:p>
            <a:pPr marL="712788" lvl="1" indent="-349250">
              <a:buFont typeface="+mj-lt"/>
              <a:buAutoNum type="alphaLcPeriod"/>
            </a:pPr>
            <a:r>
              <a:rPr lang="en-US" sz="2400" dirty="0" smtClean="0"/>
              <a:t>Authorization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85394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err="1"/>
              <a:t>Struktur</a:t>
            </a:r>
            <a:r>
              <a:rPr lang="en-US" sz="2800" dirty="0"/>
              <a:t> </a:t>
            </a:r>
            <a:r>
              <a:rPr lang="en-US" sz="2800" dirty="0" err="1"/>
              <a:t>dasar</a:t>
            </a:r>
            <a:r>
              <a:rPr lang="en-US" sz="2800" dirty="0"/>
              <a:t> </a:t>
            </a:r>
            <a:r>
              <a:rPr lang="en-US" sz="2800" b="1" i="1" dirty="0"/>
              <a:t>select</a:t>
            </a:r>
          </a:p>
          <a:p>
            <a:pPr marL="712788" lvl="1" indent="-80963">
              <a:buNone/>
            </a:pPr>
            <a:r>
              <a:rPr lang="en-US" sz="2400" dirty="0"/>
              <a:t>	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mendaftarkan</a:t>
            </a:r>
            <a:r>
              <a:rPr lang="en-US" sz="2400" dirty="0"/>
              <a:t> </a:t>
            </a:r>
            <a:r>
              <a:rPr lang="en-US" sz="2400" dirty="0" err="1"/>
              <a:t>atribut-atribut</a:t>
            </a:r>
            <a:r>
              <a:rPr lang="en-US" sz="2400" dirty="0"/>
              <a:t> yang </a:t>
            </a:r>
            <a:r>
              <a:rPr lang="en-US" sz="2400" dirty="0" err="1"/>
              <a:t>dikehendaki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query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err="1"/>
              <a:t>Struktur</a:t>
            </a:r>
            <a:r>
              <a:rPr lang="en-US" sz="2800" dirty="0"/>
              <a:t> </a:t>
            </a:r>
            <a:r>
              <a:rPr lang="en-US" sz="2800" dirty="0" err="1"/>
              <a:t>dasar</a:t>
            </a:r>
            <a:r>
              <a:rPr lang="en-US" sz="2800" dirty="0"/>
              <a:t> </a:t>
            </a:r>
            <a:r>
              <a:rPr lang="en-US" sz="2800" b="1" i="1" dirty="0"/>
              <a:t>from</a:t>
            </a:r>
          </a:p>
          <a:p>
            <a:pPr marL="712788" lvl="1" indent="0">
              <a:buNone/>
            </a:pP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mendaftarkan</a:t>
            </a:r>
            <a:r>
              <a:rPr lang="en-US" sz="2400" dirty="0"/>
              <a:t> </a:t>
            </a:r>
            <a:r>
              <a:rPr lang="en-US" sz="2400" dirty="0" err="1"/>
              <a:t>relasi-relasi</a:t>
            </a:r>
            <a:r>
              <a:rPr lang="en-US" sz="2400" dirty="0"/>
              <a:t> yang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proses </a:t>
            </a:r>
            <a:r>
              <a:rPr lang="en-US" sz="2400" dirty="0" err="1"/>
              <a:t>pencarian</a:t>
            </a:r>
            <a:endParaRPr lang="en-US" sz="2400" dirty="0"/>
          </a:p>
          <a:p>
            <a:pPr marL="712788" lvl="1" indent="-80963">
              <a:buNone/>
            </a:pPr>
            <a:endParaRPr lang="en-US" sz="2800" dirty="0" smtClean="0"/>
          </a:p>
          <a:p>
            <a:pPr marL="712788" lvl="1" indent="-80963">
              <a:buNone/>
            </a:pPr>
            <a:r>
              <a:rPr lang="en-US" sz="2800" dirty="0" err="1" smtClean="0"/>
              <a:t>Contoh</a:t>
            </a:r>
            <a:r>
              <a:rPr lang="en-US" sz="2800" dirty="0" smtClean="0"/>
              <a:t> :</a:t>
            </a:r>
          </a:p>
          <a:p>
            <a:pPr marL="128016" lvl="1" indent="0">
              <a:buNone/>
            </a:pPr>
            <a:r>
              <a:rPr lang="en-US" sz="2800" dirty="0" smtClean="0"/>
              <a:t>	Select </a:t>
            </a:r>
            <a:r>
              <a:rPr lang="en-US" sz="2800" dirty="0"/>
              <a:t>* from </a:t>
            </a:r>
            <a:r>
              <a:rPr lang="en-US" sz="2800" dirty="0" err="1" smtClean="0"/>
              <a:t>mahasiswa</a:t>
            </a:r>
            <a:r>
              <a:rPr lang="en-US" sz="2800" dirty="0" smtClean="0"/>
              <a:t>;</a:t>
            </a:r>
          </a:p>
          <a:p>
            <a:pPr marL="128016" lvl="1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Select </a:t>
            </a:r>
            <a:r>
              <a:rPr lang="en-US" sz="2800" dirty="0" err="1"/>
              <a:t>nama</a:t>
            </a:r>
            <a:r>
              <a:rPr lang="en-US" sz="2800" dirty="0"/>
              <a:t>, </a:t>
            </a:r>
            <a:r>
              <a:rPr lang="en-US" sz="2800" dirty="0" err="1"/>
              <a:t>alamat</a:t>
            </a:r>
            <a:r>
              <a:rPr lang="en-US" sz="2800" dirty="0"/>
              <a:t> from </a:t>
            </a:r>
            <a:r>
              <a:rPr lang="en-US" sz="2800" dirty="0" err="1"/>
              <a:t>mahasiswa</a:t>
            </a:r>
            <a:r>
              <a:rPr lang="en-US" sz="2800" dirty="0"/>
              <a:t>;</a:t>
            </a:r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236863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 startAt="2"/>
            </a:pPr>
            <a:r>
              <a:rPr lang="en-US" sz="2800" dirty="0" err="1" smtClean="0"/>
              <a:t>Struktur</a:t>
            </a:r>
            <a:r>
              <a:rPr lang="en-US" sz="2800" dirty="0" smtClean="0"/>
              <a:t> </a:t>
            </a:r>
            <a:r>
              <a:rPr lang="en-US" sz="2800" dirty="0" err="1"/>
              <a:t>dasar</a:t>
            </a:r>
            <a:r>
              <a:rPr lang="en-US" sz="2800" dirty="0"/>
              <a:t> </a:t>
            </a:r>
            <a:r>
              <a:rPr lang="en-US" sz="2800" b="1" i="1" dirty="0" smtClean="0"/>
              <a:t>from</a:t>
            </a:r>
            <a:endParaRPr lang="en-US" sz="2800" b="1" i="1" dirty="0"/>
          </a:p>
          <a:p>
            <a:pPr marL="712788" lvl="1" indent="0">
              <a:buNone/>
            </a:pP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mendaftarkan</a:t>
            </a:r>
            <a:r>
              <a:rPr lang="en-US" sz="2400" dirty="0"/>
              <a:t> </a:t>
            </a:r>
            <a:r>
              <a:rPr lang="en-US" sz="2400" dirty="0" err="1"/>
              <a:t>relasi-relasi</a:t>
            </a:r>
            <a:r>
              <a:rPr lang="en-US" sz="2400" dirty="0"/>
              <a:t> yang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proses </a:t>
            </a:r>
            <a:r>
              <a:rPr lang="en-US" sz="2400" dirty="0" err="1"/>
              <a:t>pencarian</a:t>
            </a:r>
            <a:endParaRPr lang="en-US" sz="2400" dirty="0"/>
          </a:p>
          <a:p>
            <a:pPr marL="712788" lvl="1" indent="-80963">
              <a:buNone/>
            </a:pPr>
            <a:endParaRPr lang="en-US" sz="2800" dirty="0" smtClean="0"/>
          </a:p>
          <a:p>
            <a:pPr marL="712788" lvl="1" indent="-80963">
              <a:buNone/>
            </a:pPr>
            <a:r>
              <a:rPr lang="en-US" sz="2800" dirty="0" err="1" smtClean="0"/>
              <a:t>Contoh</a:t>
            </a:r>
            <a:r>
              <a:rPr lang="en-US" sz="2800" dirty="0" smtClean="0"/>
              <a:t> :</a:t>
            </a:r>
          </a:p>
          <a:p>
            <a:pPr marL="128016" lvl="1" indent="0">
              <a:buNone/>
            </a:pPr>
            <a:r>
              <a:rPr lang="en-US" sz="2800" dirty="0"/>
              <a:t>	select </a:t>
            </a:r>
            <a:r>
              <a:rPr lang="en-US" sz="2800" b="1" dirty="0" err="1">
                <a:solidFill>
                  <a:srgbClr val="FF0000"/>
                </a:solidFill>
              </a:rPr>
              <a:t>mahasiswa.nama_mahasiswa</a:t>
            </a:r>
            <a:r>
              <a:rPr lang="en-US" sz="2800" dirty="0"/>
              <a:t>, </a:t>
            </a:r>
            <a:r>
              <a:rPr lang="en-US" sz="2800" dirty="0" smtClean="0"/>
              <a:t>	</a:t>
            </a:r>
            <a:r>
              <a:rPr lang="en-US" sz="2800" b="1" dirty="0" err="1" smtClean="0">
                <a:solidFill>
                  <a:srgbClr val="0070C0"/>
                </a:solidFill>
              </a:rPr>
              <a:t>dosen_prodi.nama_dosen</a:t>
            </a:r>
            <a:r>
              <a:rPr lang="en-US" sz="2800" dirty="0"/>
              <a:t>, </a:t>
            </a:r>
            <a:r>
              <a:rPr lang="en-US" sz="2800" b="1" dirty="0" err="1">
                <a:solidFill>
                  <a:srgbClr val="00B050"/>
                </a:solidFill>
              </a:rPr>
              <a:t>mata_kuliah.nama_mk</a:t>
            </a:r>
            <a:r>
              <a:rPr lang="en-US" sz="2800" dirty="0"/>
              <a:t> from </a:t>
            </a:r>
            <a:r>
              <a:rPr lang="en-US" sz="2800" dirty="0" smtClean="0"/>
              <a:t>	</a:t>
            </a:r>
            <a:r>
              <a:rPr lang="en-US" sz="2800" b="1" dirty="0" err="1" smtClean="0">
                <a:solidFill>
                  <a:srgbClr val="FF0000"/>
                </a:solidFill>
              </a:rPr>
              <a:t>mahasiswa</a:t>
            </a:r>
            <a:r>
              <a:rPr lang="en-US" sz="2800" dirty="0" smtClean="0"/>
              <a:t>, </a:t>
            </a:r>
            <a:r>
              <a:rPr lang="en-US" sz="2800" b="1" dirty="0" err="1" smtClean="0">
                <a:solidFill>
                  <a:srgbClr val="0070C0"/>
                </a:solidFill>
              </a:rPr>
              <a:t>dosen_prodi</a:t>
            </a:r>
            <a:r>
              <a:rPr lang="en-US" sz="2800" dirty="0" smtClean="0"/>
              <a:t>, </a:t>
            </a:r>
            <a:r>
              <a:rPr lang="en-US" sz="2800" b="1" dirty="0" err="1" smtClean="0">
                <a:solidFill>
                  <a:srgbClr val="00B050"/>
                </a:solidFill>
              </a:rPr>
              <a:t>mata_kuliah</a:t>
            </a:r>
            <a:r>
              <a:rPr lang="en-US" sz="2800" dirty="0" smtClean="0"/>
              <a:t> </a:t>
            </a:r>
            <a:r>
              <a:rPr lang="en-US" sz="2800" dirty="0"/>
              <a:t>where </a:t>
            </a:r>
            <a:r>
              <a:rPr lang="en-US" sz="2800" dirty="0" smtClean="0"/>
              <a:t>	</a:t>
            </a:r>
            <a:r>
              <a:rPr lang="en-US" sz="2800" dirty="0" err="1" smtClean="0"/>
              <a:t>mahasiswa.nidn</a:t>
            </a:r>
            <a:r>
              <a:rPr lang="en-US" sz="2800" dirty="0" smtClean="0"/>
              <a:t>=</a:t>
            </a:r>
            <a:r>
              <a:rPr lang="en-US" sz="2800" dirty="0" err="1" smtClean="0"/>
              <a:t>dosen_prodi.nidn</a:t>
            </a:r>
            <a:r>
              <a:rPr lang="en-US" sz="2800" dirty="0" smtClean="0"/>
              <a:t> </a:t>
            </a:r>
            <a:r>
              <a:rPr lang="en-US" sz="2800" dirty="0"/>
              <a:t>and </a:t>
            </a:r>
            <a:r>
              <a:rPr lang="en-US" sz="2800" dirty="0" smtClean="0"/>
              <a:t>	</a:t>
            </a:r>
            <a:r>
              <a:rPr lang="en-US" sz="2800" dirty="0" err="1" smtClean="0"/>
              <a:t>mahasiswa.kode_mk</a:t>
            </a:r>
            <a:r>
              <a:rPr lang="en-US" sz="2800" dirty="0" smtClean="0"/>
              <a:t>=</a:t>
            </a:r>
            <a:r>
              <a:rPr lang="en-US" sz="2800" dirty="0" err="1" smtClean="0"/>
              <a:t>mata_kuliah.kode_mk</a:t>
            </a:r>
            <a:r>
              <a:rPr lang="en-US" sz="2800" dirty="0"/>
              <a:t>;</a:t>
            </a:r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29043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 startAt="3"/>
            </a:pPr>
            <a:r>
              <a:rPr lang="en-US" sz="2800" dirty="0" err="1" smtClean="0"/>
              <a:t>Struktur</a:t>
            </a:r>
            <a:r>
              <a:rPr lang="en-US" sz="2800" dirty="0" smtClean="0"/>
              <a:t> </a:t>
            </a:r>
            <a:r>
              <a:rPr lang="en-US" sz="2800" dirty="0" err="1" smtClean="0"/>
              <a:t>dasar</a:t>
            </a:r>
            <a:r>
              <a:rPr lang="en-US" sz="2800" dirty="0" smtClean="0"/>
              <a:t> </a:t>
            </a:r>
            <a:r>
              <a:rPr lang="en-US" sz="2800" b="1" i="1" dirty="0" smtClean="0"/>
              <a:t>where</a:t>
            </a:r>
          </a:p>
          <a:p>
            <a:pPr marL="173038" lvl="1" indent="539750">
              <a:buNone/>
            </a:pPr>
            <a:r>
              <a:rPr lang="en-US" sz="2800" dirty="0" err="1" smtClean="0"/>
              <a:t>digunakan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mendaftarkan</a:t>
            </a:r>
            <a:r>
              <a:rPr lang="en-US" sz="2800" dirty="0" smtClean="0"/>
              <a:t> </a:t>
            </a:r>
            <a:r>
              <a:rPr lang="en-US" sz="2800" dirty="0" err="1" smtClean="0"/>
              <a:t>kriteria-kriteria</a:t>
            </a:r>
            <a:r>
              <a:rPr lang="en-US" sz="2800" dirty="0" smtClean="0"/>
              <a:t> </a:t>
            </a:r>
            <a:r>
              <a:rPr lang="en-US" sz="2800" dirty="0" err="1" smtClean="0"/>
              <a:t>pencarian</a:t>
            </a:r>
            <a:endParaRPr lang="en-US" sz="2800" dirty="0" smtClean="0"/>
          </a:p>
          <a:p>
            <a:pPr marL="173038" lvl="1" indent="539750">
              <a:buNone/>
            </a:pPr>
            <a:r>
              <a:rPr lang="en-US" sz="2800" dirty="0" err="1" smtClean="0"/>
              <a:t>Contoh</a:t>
            </a:r>
            <a:r>
              <a:rPr lang="en-US" sz="2800" dirty="0" smtClean="0"/>
              <a:t> :</a:t>
            </a:r>
          </a:p>
          <a:p>
            <a:pPr marL="173038" lvl="1" indent="539750">
              <a:buNone/>
            </a:pPr>
            <a:r>
              <a:rPr lang="en-US" sz="2800" dirty="0" smtClean="0"/>
              <a:t>Select </a:t>
            </a:r>
            <a:r>
              <a:rPr lang="en-US" sz="2800" dirty="0" err="1" smtClean="0"/>
              <a:t>nama</a:t>
            </a:r>
            <a:r>
              <a:rPr lang="en-US" sz="2800" dirty="0" smtClean="0"/>
              <a:t> from </a:t>
            </a:r>
            <a:r>
              <a:rPr lang="en-US" sz="2800" dirty="0" err="1" smtClean="0"/>
              <a:t>mahasiswa</a:t>
            </a:r>
            <a:r>
              <a:rPr lang="en-US" sz="2800" dirty="0" smtClean="0"/>
              <a:t> where </a:t>
            </a:r>
            <a:r>
              <a:rPr lang="en-US" sz="2800" dirty="0" err="1" smtClean="0"/>
              <a:t>nim</a:t>
            </a:r>
            <a:r>
              <a:rPr lang="en-US" sz="2800" dirty="0" smtClean="0"/>
              <a:t>=‘2019071001’;</a:t>
            </a:r>
          </a:p>
          <a:p>
            <a:pPr marL="173038" lvl="1" indent="539750">
              <a:buNone/>
            </a:pPr>
            <a:endParaRPr lang="en-US" sz="2800" dirty="0" smtClean="0"/>
          </a:p>
          <a:p>
            <a:pPr marL="173038" lvl="1" indent="1588">
              <a:buNone/>
            </a:pP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klausa</a:t>
            </a:r>
            <a:r>
              <a:rPr lang="en-US" sz="2800" dirty="0" smtClean="0"/>
              <a:t> where, SQL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menggunakan</a:t>
            </a:r>
            <a:r>
              <a:rPr lang="en-US" sz="2800" dirty="0" smtClean="0"/>
              <a:t> </a:t>
            </a:r>
            <a:r>
              <a:rPr lang="en-US" sz="2800" b="1" dirty="0" err="1" smtClean="0"/>
              <a:t>klausa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penghubung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logika</a:t>
            </a:r>
            <a:r>
              <a:rPr lang="en-US" sz="2800" dirty="0" smtClean="0"/>
              <a:t> </a:t>
            </a:r>
            <a:r>
              <a:rPr lang="en-US" sz="2800" dirty="0" err="1" smtClean="0"/>
              <a:t>seperti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AND, OR, NOT</a:t>
            </a:r>
            <a:r>
              <a:rPr lang="en-US" sz="2800" dirty="0" smtClean="0"/>
              <a:t>, </a:t>
            </a:r>
            <a:r>
              <a:rPr lang="en-US" sz="2800" b="1" dirty="0" err="1" smtClean="0"/>
              <a:t>klausa</a:t>
            </a:r>
            <a:r>
              <a:rPr lang="en-US" sz="2800" b="1" dirty="0" smtClean="0"/>
              <a:t> operator </a:t>
            </a:r>
            <a:r>
              <a:rPr lang="en-US" sz="2800" dirty="0" err="1" smtClean="0"/>
              <a:t>seperti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=, &lt;=, &gt;, &lt;, &gt;=, &lt;&gt; </a:t>
            </a:r>
            <a:r>
              <a:rPr lang="en-US" sz="2800" dirty="0" smtClean="0"/>
              <a:t>(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sama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), </a:t>
            </a:r>
            <a:r>
              <a:rPr lang="en-US" sz="2800" b="1" dirty="0" err="1" smtClean="0"/>
              <a:t>klausa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pembanding</a:t>
            </a:r>
            <a:r>
              <a:rPr lang="en-US" sz="2800" dirty="0" smtClean="0"/>
              <a:t> </a:t>
            </a:r>
            <a:r>
              <a:rPr lang="en-US" sz="2800" dirty="0" err="1" smtClean="0"/>
              <a:t>seperti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between, not between</a:t>
            </a:r>
          </a:p>
        </p:txBody>
      </p:sp>
    </p:spTree>
    <p:extLst>
      <p:ext uri="{BB962C8B-B14F-4D97-AF65-F5344CB8AC3E}">
        <p14:creationId xmlns:p14="http://schemas.microsoft.com/office/powerpoint/2010/main" val="388105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 startAt="4"/>
            </a:pPr>
            <a:r>
              <a:rPr lang="en-US" sz="2800" dirty="0" err="1" smtClean="0"/>
              <a:t>Operasi</a:t>
            </a:r>
            <a:r>
              <a:rPr lang="en-US" sz="2800" dirty="0" smtClean="0"/>
              <a:t> </a:t>
            </a:r>
            <a:r>
              <a:rPr lang="en-US" sz="2800" dirty="0" err="1" smtClean="0"/>
              <a:t>penamaan</a:t>
            </a:r>
            <a:r>
              <a:rPr lang="en-US" sz="2800" dirty="0" smtClean="0"/>
              <a:t> </a:t>
            </a:r>
            <a:r>
              <a:rPr lang="en-US" sz="2800" dirty="0" err="1" smtClean="0"/>
              <a:t>ulang</a:t>
            </a:r>
            <a:endParaRPr lang="en-US" sz="2800" dirty="0"/>
          </a:p>
          <a:p>
            <a:pPr marL="712788" lvl="1" indent="0">
              <a:buNone/>
            </a:pPr>
            <a:r>
              <a:rPr lang="en-US" sz="2800" dirty="0" smtClean="0"/>
              <a:t>SQL </a:t>
            </a:r>
            <a:r>
              <a:rPr lang="en-US" sz="2800" dirty="0" err="1" smtClean="0"/>
              <a:t>menyediakan</a:t>
            </a:r>
            <a:r>
              <a:rPr lang="en-US" sz="2800" dirty="0" smtClean="0"/>
              <a:t> </a:t>
            </a:r>
            <a:r>
              <a:rPr lang="en-US" sz="2800" dirty="0" err="1" smtClean="0"/>
              <a:t>mekanisme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mengubah</a:t>
            </a:r>
            <a:r>
              <a:rPr lang="en-US" sz="2800" dirty="0" smtClean="0"/>
              <a:t> </a:t>
            </a:r>
            <a:r>
              <a:rPr lang="en-US" sz="2800" dirty="0" err="1" smtClean="0"/>
              <a:t>nama</a:t>
            </a:r>
            <a:r>
              <a:rPr lang="en-US" sz="2800" dirty="0" smtClean="0"/>
              <a:t> </a:t>
            </a:r>
            <a:r>
              <a:rPr lang="en-US" sz="2800" dirty="0" err="1" smtClean="0"/>
              <a:t>relasi</a:t>
            </a:r>
            <a:r>
              <a:rPr lang="en-US" sz="2800" dirty="0" smtClean="0"/>
              <a:t> </a:t>
            </a:r>
            <a:r>
              <a:rPr lang="en-US" sz="2800" dirty="0" err="1" smtClean="0"/>
              <a:t>maupun</a:t>
            </a:r>
            <a:r>
              <a:rPr lang="en-US" sz="2800" dirty="0" smtClean="0"/>
              <a:t> </a:t>
            </a:r>
            <a:r>
              <a:rPr lang="en-US" sz="2800" dirty="0" err="1" smtClean="0"/>
              <a:t>atribut</a:t>
            </a:r>
            <a:r>
              <a:rPr lang="en-US" sz="2800" dirty="0" smtClean="0"/>
              <a:t> </a:t>
            </a:r>
            <a:r>
              <a:rPr lang="en-US" sz="2800" dirty="0" err="1" smtClean="0"/>
              <a:t>menggunakan</a:t>
            </a:r>
            <a:r>
              <a:rPr lang="en-US" sz="2800" dirty="0" smtClean="0"/>
              <a:t> kata </a:t>
            </a:r>
            <a:r>
              <a:rPr lang="en-US" sz="2800" dirty="0" err="1" smtClean="0"/>
              <a:t>kunci</a:t>
            </a:r>
            <a:r>
              <a:rPr lang="en-US" sz="2800" dirty="0" smtClean="0"/>
              <a:t> </a:t>
            </a:r>
            <a:r>
              <a:rPr lang="en-US" sz="2800" b="1" i="1" dirty="0" smtClean="0">
                <a:solidFill>
                  <a:srgbClr val="FF0000"/>
                </a:solidFill>
              </a:rPr>
              <a:t>as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bentuk</a:t>
            </a:r>
            <a:r>
              <a:rPr lang="en-US" sz="2800" dirty="0" smtClean="0"/>
              <a:t> </a:t>
            </a:r>
            <a:r>
              <a:rPr lang="en-US" sz="2800" dirty="0" err="1" smtClean="0"/>
              <a:t>umum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berikut</a:t>
            </a:r>
            <a:r>
              <a:rPr lang="en-US" sz="2800" dirty="0" smtClean="0"/>
              <a:t> </a:t>
            </a:r>
            <a:r>
              <a:rPr lang="en-US" sz="2800" b="1" dirty="0" smtClean="0"/>
              <a:t>Nama lama as Nama </a:t>
            </a:r>
            <a:r>
              <a:rPr lang="en-US" sz="2800" b="1" dirty="0" err="1" smtClean="0"/>
              <a:t>baru</a:t>
            </a:r>
            <a:endParaRPr lang="en-US" sz="2800" b="1" dirty="0" smtClean="0"/>
          </a:p>
          <a:p>
            <a:pPr marL="712788" lvl="1" indent="0">
              <a:buNone/>
            </a:pPr>
            <a:r>
              <a:rPr lang="en-US" sz="2800" dirty="0" err="1" smtClean="0"/>
              <a:t>Contoh</a:t>
            </a:r>
            <a:r>
              <a:rPr lang="en-US" sz="2800" dirty="0" smtClean="0"/>
              <a:t> :</a:t>
            </a:r>
          </a:p>
          <a:p>
            <a:pPr marL="712788" lvl="1" indent="0">
              <a:buNone/>
            </a:pPr>
            <a:r>
              <a:rPr lang="en-US" sz="2800" dirty="0"/>
              <a:t>select </a:t>
            </a:r>
            <a:r>
              <a:rPr lang="en-US" sz="2800" dirty="0" err="1"/>
              <a:t>nama_mahasiswa</a:t>
            </a:r>
            <a:r>
              <a:rPr lang="en-US" sz="2800" dirty="0"/>
              <a:t> as </a:t>
            </a:r>
            <a:r>
              <a:rPr lang="en-US" sz="2800" dirty="0" err="1"/>
              <a:t>nama</a:t>
            </a:r>
            <a:r>
              <a:rPr lang="en-US" sz="2800" dirty="0"/>
              <a:t> from </a:t>
            </a:r>
            <a:r>
              <a:rPr lang="en-US" sz="2800" dirty="0" err="1"/>
              <a:t>mahasiswa</a:t>
            </a:r>
            <a:r>
              <a:rPr lang="en-US" sz="2800" dirty="0"/>
              <a:t>;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80123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259" y="1775012"/>
            <a:ext cx="11752729" cy="4534348"/>
          </a:xfrm>
        </p:spPr>
        <p:txBody>
          <a:bodyPr>
            <a:normAutofit/>
          </a:bodyPr>
          <a:lstStyle/>
          <a:p>
            <a:pPr marL="514350" indent="-514350">
              <a:buAutoNum type="arabicPeriod" startAt="5"/>
            </a:pPr>
            <a:r>
              <a:rPr lang="en-US" sz="2800" dirty="0" err="1" smtClean="0"/>
              <a:t>Operasi</a:t>
            </a:r>
            <a:r>
              <a:rPr lang="en-US" sz="2800" dirty="0" smtClean="0"/>
              <a:t> String</a:t>
            </a:r>
            <a:endParaRPr lang="en-US" sz="2800" dirty="0"/>
          </a:p>
          <a:p>
            <a:pPr marL="806450" lvl="1" indent="-268288">
              <a:buFontTx/>
              <a:buChar char="-"/>
            </a:pPr>
            <a:r>
              <a:rPr lang="en-US" sz="2800" dirty="0" smtClean="0"/>
              <a:t>SQL </a:t>
            </a:r>
            <a:r>
              <a:rPr lang="en-US" sz="2800" dirty="0" err="1" smtClean="0"/>
              <a:t>menspesifikasikan</a:t>
            </a:r>
            <a:r>
              <a:rPr lang="en-US" sz="2800" dirty="0" smtClean="0"/>
              <a:t> string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menempatkan</a:t>
            </a:r>
            <a:r>
              <a:rPr lang="en-US" sz="2800" dirty="0" smtClean="0"/>
              <a:t> </a:t>
            </a:r>
            <a:r>
              <a:rPr lang="en-US" sz="2800" dirty="0" err="1" smtClean="0"/>
              <a:t>karakter-karakter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batas</a:t>
            </a:r>
            <a:r>
              <a:rPr lang="en-US" sz="2800" dirty="0" smtClean="0"/>
              <a:t> </a:t>
            </a:r>
            <a:r>
              <a:rPr lang="en-US" sz="2800" dirty="0" err="1" smtClean="0"/>
              <a:t>tanda</a:t>
            </a:r>
            <a:r>
              <a:rPr lang="en-US" sz="2800" dirty="0" smtClean="0"/>
              <a:t> </a:t>
            </a:r>
            <a:r>
              <a:rPr lang="en-US" sz="2800" dirty="0" err="1" smtClean="0"/>
              <a:t>petik</a:t>
            </a:r>
            <a:r>
              <a:rPr lang="en-US" sz="2800" dirty="0" smtClean="0"/>
              <a:t> </a:t>
            </a:r>
            <a:r>
              <a:rPr lang="en-US" sz="2800" dirty="0" err="1" smtClean="0"/>
              <a:t>tunggal</a:t>
            </a:r>
            <a:r>
              <a:rPr lang="en-US" sz="2800" dirty="0" smtClean="0"/>
              <a:t>.</a:t>
            </a:r>
          </a:p>
          <a:p>
            <a:pPr marL="806450" lvl="1" indent="-268288">
              <a:buFontTx/>
              <a:buChar char="-"/>
            </a:pPr>
            <a:r>
              <a:rPr lang="en-US" sz="2800" dirty="0" err="1" smtClean="0"/>
              <a:t>operasi</a:t>
            </a:r>
            <a:r>
              <a:rPr lang="en-US" sz="2800" dirty="0" smtClean="0"/>
              <a:t> yang paling </a:t>
            </a:r>
            <a:r>
              <a:rPr lang="en-US" sz="2800" dirty="0" err="1" smtClean="0"/>
              <a:t>sering</a:t>
            </a:r>
            <a:r>
              <a:rPr lang="en-US" sz="2800" dirty="0" smtClean="0"/>
              <a:t> </a:t>
            </a:r>
            <a:r>
              <a:rPr lang="en-US" sz="2800" dirty="0" err="1" smtClean="0"/>
              <a:t>digunakan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string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pola</a:t>
            </a:r>
            <a:r>
              <a:rPr lang="en-US" sz="2800" dirty="0" smtClean="0"/>
              <a:t> </a:t>
            </a:r>
            <a:r>
              <a:rPr lang="en-US" sz="2800" dirty="0" err="1" smtClean="0"/>
              <a:t>pencocokan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operator like </a:t>
            </a:r>
            <a:r>
              <a:rPr lang="en-US" sz="2800" dirty="0" err="1" smtClean="0"/>
              <a:t>seperti</a:t>
            </a:r>
            <a:r>
              <a:rPr lang="en-US" sz="2800" dirty="0" smtClean="0"/>
              <a:t> :</a:t>
            </a:r>
          </a:p>
          <a:p>
            <a:pPr marL="1352868" lvl="2" indent="-457200">
              <a:buFontTx/>
              <a:buChar char="-"/>
            </a:pPr>
            <a:r>
              <a:rPr lang="en-US" sz="2400" b="1" dirty="0" err="1" smtClean="0"/>
              <a:t>Persen</a:t>
            </a:r>
            <a:r>
              <a:rPr lang="en-US" sz="2400" b="1" dirty="0" smtClean="0"/>
              <a:t> (%) 		: </a:t>
            </a:r>
            <a:r>
              <a:rPr lang="en-US" sz="2400" b="1" dirty="0" err="1" smtClean="0"/>
              <a:t>mencocokkan</a:t>
            </a:r>
            <a:r>
              <a:rPr lang="en-US" sz="2400" b="1" dirty="0" smtClean="0"/>
              <a:t> string </a:t>
            </a:r>
            <a:r>
              <a:rPr lang="en-US" sz="2400" b="1" dirty="0" err="1" smtClean="0"/>
              <a:t>apa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saja</a:t>
            </a:r>
            <a:endParaRPr lang="en-US" sz="2400" b="1" dirty="0" smtClean="0"/>
          </a:p>
          <a:p>
            <a:pPr marL="1041972" lvl="3" indent="0">
              <a:buNone/>
            </a:pPr>
            <a:r>
              <a:rPr lang="en-US" sz="2400" dirty="0"/>
              <a:t>select </a:t>
            </a:r>
            <a:r>
              <a:rPr lang="en-US" sz="2400" dirty="0" err="1"/>
              <a:t>nama_mahasiswa</a:t>
            </a:r>
            <a:r>
              <a:rPr lang="en-US" sz="2400" dirty="0"/>
              <a:t> from </a:t>
            </a:r>
            <a:r>
              <a:rPr lang="en-US" sz="2400" dirty="0" err="1"/>
              <a:t>mahasiswa</a:t>
            </a:r>
            <a:r>
              <a:rPr lang="en-US" sz="2400" dirty="0"/>
              <a:t> where </a:t>
            </a:r>
            <a:r>
              <a:rPr lang="en-US" sz="2400" dirty="0" err="1"/>
              <a:t>nama_mahasiswa</a:t>
            </a:r>
            <a:r>
              <a:rPr lang="en-US" sz="2400" dirty="0"/>
              <a:t> like 'Abdul</a:t>
            </a:r>
            <a:r>
              <a:rPr lang="en-US" sz="2400" dirty="0" smtClean="0"/>
              <a:t>%';</a:t>
            </a:r>
          </a:p>
          <a:p>
            <a:pPr marL="1041972" lvl="3" indent="0">
              <a:buNone/>
            </a:pPr>
            <a:r>
              <a:rPr lang="en-US" sz="2400" dirty="0"/>
              <a:t>select </a:t>
            </a:r>
            <a:r>
              <a:rPr lang="en-US" sz="2400" dirty="0" err="1"/>
              <a:t>nama_mahasiswa</a:t>
            </a:r>
            <a:r>
              <a:rPr lang="en-US" sz="2400" dirty="0"/>
              <a:t> from </a:t>
            </a:r>
            <a:r>
              <a:rPr lang="en-US" sz="2400" dirty="0" err="1"/>
              <a:t>mahasiswa</a:t>
            </a:r>
            <a:r>
              <a:rPr lang="en-US" sz="2400" dirty="0"/>
              <a:t> where </a:t>
            </a:r>
            <a:r>
              <a:rPr lang="en-US" sz="2400" dirty="0" err="1"/>
              <a:t>nama_mahasiswa</a:t>
            </a:r>
            <a:r>
              <a:rPr lang="en-US" sz="2400" dirty="0"/>
              <a:t> like '%</a:t>
            </a:r>
            <a:r>
              <a:rPr lang="en-US" sz="2400" dirty="0" err="1"/>
              <a:t>i</a:t>
            </a:r>
            <a:r>
              <a:rPr lang="en-US" sz="2400" dirty="0" smtClean="0"/>
              <a:t>';</a:t>
            </a:r>
          </a:p>
          <a:p>
            <a:pPr marL="1041972" lvl="3" indent="0">
              <a:buNone/>
            </a:pPr>
            <a:r>
              <a:rPr lang="en-US" sz="2400" dirty="0"/>
              <a:t>select </a:t>
            </a:r>
            <a:r>
              <a:rPr lang="en-US" sz="2400" dirty="0" err="1"/>
              <a:t>nama_mahasiswa</a:t>
            </a:r>
            <a:r>
              <a:rPr lang="en-US" sz="2400" dirty="0"/>
              <a:t> from </a:t>
            </a:r>
            <a:r>
              <a:rPr lang="en-US" sz="2400" dirty="0" err="1"/>
              <a:t>mahasiswa</a:t>
            </a:r>
            <a:r>
              <a:rPr lang="en-US" sz="2400" dirty="0"/>
              <a:t> where </a:t>
            </a:r>
            <a:r>
              <a:rPr lang="en-US" sz="2400" dirty="0" err="1"/>
              <a:t>nama_mahasiswa</a:t>
            </a:r>
            <a:r>
              <a:rPr lang="en-US" sz="2400" dirty="0"/>
              <a:t> like '%Abdul%'</a:t>
            </a:r>
            <a:endParaRPr lang="en-US" sz="2400" dirty="0" smtClean="0"/>
          </a:p>
          <a:p>
            <a:pPr marL="1352868" lvl="2" indent="-457200">
              <a:buFontTx/>
              <a:buChar char="-"/>
            </a:pPr>
            <a:r>
              <a:rPr lang="en-US" sz="2400" b="1" dirty="0" smtClean="0"/>
              <a:t>_ (</a:t>
            </a:r>
            <a:r>
              <a:rPr lang="en-US" sz="2400" b="1" dirty="0" err="1" smtClean="0"/>
              <a:t>garis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bawah</a:t>
            </a:r>
            <a:r>
              <a:rPr lang="en-US" sz="2400" b="1" dirty="0" smtClean="0"/>
              <a:t>)	: </a:t>
            </a:r>
            <a:r>
              <a:rPr lang="en-US" sz="2400" b="1" dirty="0" err="1" smtClean="0"/>
              <a:t>mencocokkan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dengan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karakter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apa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saja</a:t>
            </a: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36545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 startAt="6"/>
            </a:pPr>
            <a:r>
              <a:rPr lang="en-US" sz="3200" dirty="0" err="1" smtClean="0"/>
              <a:t>Operasi</a:t>
            </a:r>
            <a:r>
              <a:rPr lang="en-US" sz="3200" dirty="0" smtClean="0"/>
              <a:t> </a:t>
            </a:r>
            <a:r>
              <a:rPr lang="en-US" sz="3200" dirty="0" err="1" smtClean="0"/>
              <a:t>Pengurutan</a:t>
            </a:r>
            <a:endParaRPr lang="en-US" sz="3200" dirty="0" smtClean="0"/>
          </a:p>
          <a:p>
            <a:pPr marL="712788" lvl="1" indent="0">
              <a:buNone/>
            </a:pPr>
            <a:r>
              <a:rPr lang="en-US" sz="2800" dirty="0" smtClean="0"/>
              <a:t>SQL </a:t>
            </a:r>
            <a:r>
              <a:rPr lang="en-US" sz="2800" dirty="0" err="1" smtClean="0"/>
              <a:t>menawarkan</a:t>
            </a:r>
            <a:r>
              <a:rPr lang="en-US" sz="2800" dirty="0" smtClean="0"/>
              <a:t> </a:t>
            </a:r>
            <a:r>
              <a:rPr lang="en-US" sz="2800" dirty="0" err="1" smtClean="0"/>
              <a:t>kendali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pengurutan</a:t>
            </a:r>
            <a:r>
              <a:rPr lang="en-US" sz="2800" dirty="0" smtClean="0"/>
              <a:t> </a:t>
            </a:r>
            <a:r>
              <a:rPr lang="en-US" sz="2800" dirty="0" err="1" smtClean="0"/>
              <a:t>rekaman-rekaman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ditampilkan</a:t>
            </a:r>
            <a:r>
              <a:rPr lang="en-US" sz="2800" dirty="0" smtClean="0"/>
              <a:t>. </a:t>
            </a:r>
            <a:r>
              <a:rPr lang="en-US" sz="2800" dirty="0" err="1" smtClean="0"/>
              <a:t>Klausa</a:t>
            </a:r>
            <a:r>
              <a:rPr lang="en-US" sz="2800" dirty="0" smtClean="0"/>
              <a:t> yang </a:t>
            </a:r>
            <a:r>
              <a:rPr lang="en-US" sz="2800" dirty="0" err="1" smtClean="0"/>
              <a:t>biasa</a:t>
            </a:r>
            <a:r>
              <a:rPr lang="en-US" sz="2800" dirty="0" smtClean="0"/>
              <a:t> </a:t>
            </a:r>
            <a:r>
              <a:rPr lang="en-US" sz="2800" dirty="0" err="1" smtClean="0"/>
              <a:t>digunakan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operasi</a:t>
            </a:r>
            <a:r>
              <a:rPr lang="en-US" sz="2800" dirty="0" smtClean="0"/>
              <a:t> </a:t>
            </a:r>
            <a:r>
              <a:rPr lang="en-US" sz="2800" dirty="0" err="1" smtClean="0"/>
              <a:t>pengurutan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order by</a:t>
            </a:r>
          </a:p>
          <a:p>
            <a:pPr marL="173736" lvl="1" indent="0">
              <a:buNone/>
            </a:pPr>
            <a:endParaRPr lang="en-US" sz="2800" smtClean="0"/>
          </a:p>
          <a:p>
            <a:pPr marL="173736" lvl="1" indent="0">
              <a:buNone/>
            </a:pPr>
            <a:r>
              <a:rPr lang="en-US" sz="2800" smtClean="0"/>
              <a:t>Contoh</a:t>
            </a:r>
            <a:r>
              <a:rPr lang="en-US" sz="2800" dirty="0" smtClean="0"/>
              <a:t> :</a:t>
            </a:r>
          </a:p>
          <a:p>
            <a:pPr marL="173736" lvl="1" indent="0">
              <a:buNone/>
            </a:pPr>
            <a:r>
              <a:rPr lang="en-US" sz="2800" dirty="0"/>
              <a:t>select * from </a:t>
            </a:r>
            <a:r>
              <a:rPr lang="en-US" sz="2800" dirty="0" err="1"/>
              <a:t>mahasiswa</a:t>
            </a:r>
            <a:r>
              <a:rPr lang="en-US" sz="2800" dirty="0"/>
              <a:t> order by </a:t>
            </a:r>
            <a:r>
              <a:rPr lang="en-US" sz="2800" dirty="0" err="1"/>
              <a:t>usia_mhs</a:t>
            </a:r>
            <a:r>
              <a:rPr lang="en-US" sz="2800" dirty="0"/>
              <a:t>;</a:t>
            </a:r>
            <a:endParaRPr lang="en-US" sz="2800" dirty="0" smtClean="0"/>
          </a:p>
          <a:p>
            <a:pPr marL="173736" lvl="1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52013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595</TotalTime>
  <Words>227</Words>
  <Application>Microsoft Office PowerPoint</Application>
  <PresentationFormat>Widescreen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Tw Cen MT</vt:lpstr>
      <vt:lpstr>Tw Cen MT Condensed</vt:lpstr>
      <vt:lpstr>Wingdings 3</vt:lpstr>
      <vt:lpstr>Integral</vt:lpstr>
      <vt:lpstr>Structured query language (sql)</vt:lpstr>
      <vt:lpstr>Structured query language (sql)</vt:lpstr>
      <vt:lpstr>Operasi dasar</vt:lpstr>
      <vt:lpstr>Operasi dasar</vt:lpstr>
      <vt:lpstr>Operasi dasar</vt:lpstr>
      <vt:lpstr>Operasi dasar</vt:lpstr>
      <vt:lpstr>Operasi dasar</vt:lpstr>
      <vt:lpstr>Operasi dasar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 BASIS DATA</dc:title>
  <dc:creator>HP</dc:creator>
  <cp:lastModifiedBy>HP</cp:lastModifiedBy>
  <cp:revision>75</cp:revision>
  <dcterms:created xsi:type="dcterms:W3CDTF">2019-02-12T13:46:53Z</dcterms:created>
  <dcterms:modified xsi:type="dcterms:W3CDTF">2019-02-26T16:30:24Z</dcterms:modified>
</cp:coreProperties>
</file>