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0929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132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741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179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3236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41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680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05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38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t>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129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372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348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SISTEM BASIS DATA</a:t>
            </a:r>
            <a:endParaRPr lang="en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basis data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6400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Bahasa Basis Data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2 Bahasa Basis Data Tunggal (</a:t>
            </a:r>
            <a:r>
              <a:rPr lang="en-US" i="1" dirty="0" smtClean="0"/>
              <a:t>Structured Query Language </a:t>
            </a:r>
            <a:r>
              <a:rPr lang="en-US" dirty="0" smtClean="0"/>
              <a:t>/ SQL) :</a:t>
            </a:r>
          </a:p>
          <a:p>
            <a:r>
              <a:rPr lang="en-US" b="1" dirty="0" smtClean="0"/>
              <a:t>2. DML (</a:t>
            </a:r>
            <a:r>
              <a:rPr lang="en-US" b="1" i="1" dirty="0" smtClean="0"/>
              <a:t>Data Manipulation Language</a:t>
            </a:r>
            <a:r>
              <a:rPr lang="en-US" b="1" dirty="0" smtClean="0"/>
              <a:t>)</a:t>
            </a:r>
          </a:p>
          <a:p>
            <a:r>
              <a:rPr lang="en-US" dirty="0" smtClean="0"/>
              <a:t>Proses </a:t>
            </a:r>
            <a:r>
              <a:rPr lang="en-US" dirty="0" err="1" smtClean="0"/>
              <a:t>manipulasi</a:t>
            </a:r>
            <a:r>
              <a:rPr lang="en-US" dirty="0" smtClean="0"/>
              <a:t> data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:</a:t>
            </a:r>
          </a:p>
          <a:p>
            <a:r>
              <a:rPr lang="en-US" dirty="0" smtClean="0"/>
              <a:t>a. </a:t>
            </a:r>
            <a:r>
              <a:rPr lang="en-US" i="1" dirty="0" smtClean="0"/>
              <a:t>query</a:t>
            </a:r>
            <a:r>
              <a:rPr lang="en-US" dirty="0" smtClean="0"/>
              <a:t> : </a:t>
            </a:r>
            <a:r>
              <a:rPr lang="en-US" dirty="0" err="1" smtClean="0"/>
              <a:t>pemanggilan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 smtClean="0"/>
          </a:p>
          <a:p>
            <a:r>
              <a:rPr lang="en-US" dirty="0" smtClean="0"/>
              <a:t>b. </a:t>
            </a:r>
            <a:r>
              <a:rPr lang="en-US" i="1" dirty="0" smtClean="0"/>
              <a:t>insert</a:t>
            </a:r>
            <a:r>
              <a:rPr lang="en-US" dirty="0" smtClean="0"/>
              <a:t> : </a:t>
            </a:r>
            <a:r>
              <a:rPr lang="en-US" dirty="0" err="1" smtClean="0"/>
              <a:t>penambahan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endParaRPr lang="en-US" dirty="0" smtClean="0"/>
          </a:p>
          <a:p>
            <a:r>
              <a:rPr lang="en-US" dirty="0" smtClean="0"/>
              <a:t>c. </a:t>
            </a:r>
            <a:r>
              <a:rPr lang="en-US" i="1" dirty="0" smtClean="0"/>
              <a:t>updat</a:t>
            </a:r>
            <a:r>
              <a:rPr lang="en-US" dirty="0"/>
              <a:t>e</a:t>
            </a:r>
            <a:r>
              <a:rPr lang="en-US" dirty="0" smtClean="0"/>
              <a:t> : </a:t>
            </a:r>
            <a:r>
              <a:rPr lang="en-US" dirty="0" err="1" smtClean="0"/>
              <a:t>modifikasi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 smtClean="0"/>
          </a:p>
          <a:p>
            <a:r>
              <a:rPr lang="en-US" dirty="0" smtClean="0"/>
              <a:t>d. </a:t>
            </a:r>
            <a:r>
              <a:rPr lang="en-US" i="1" dirty="0" smtClean="0"/>
              <a:t>delete</a:t>
            </a:r>
            <a:r>
              <a:rPr lang="en-US" dirty="0" smtClean="0"/>
              <a:t> : </a:t>
            </a:r>
            <a:r>
              <a:rPr lang="en-US" dirty="0" err="1" smtClean="0"/>
              <a:t>penghapusan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endParaRPr lang="en-US" dirty="0" smtClean="0"/>
          </a:p>
          <a:p>
            <a:r>
              <a:rPr lang="en-US" b="1" u="sng" dirty="0" smtClean="0"/>
              <a:t>2 </a:t>
            </a:r>
            <a:r>
              <a:rPr lang="en-US" b="1" u="sng" dirty="0" err="1" smtClean="0"/>
              <a:t>jenis</a:t>
            </a:r>
            <a:r>
              <a:rPr lang="en-US" b="1" u="sng" dirty="0" smtClean="0"/>
              <a:t> DML</a:t>
            </a:r>
            <a:r>
              <a:rPr lang="en-US" dirty="0" smtClean="0"/>
              <a:t> :</a:t>
            </a:r>
          </a:p>
          <a:p>
            <a:r>
              <a:rPr lang="en-US" dirty="0" smtClean="0"/>
              <a:t>1. </a:t>
            </a:r>
            <a:r>
              <a:rPr lang="en-US" dirty="0" err="1"/>
              <a:t>P</a:t>
            </a:r>
            <a:r>
              <a:rPr lang="en-US" dirty="0" err="1" smtClean="0"/>
              <a:t>rosedural</a:t>
            </a:r>
            <a:endParaRPr lang="en-US" dirty="0" smtClean="0"/>
          </a:p>
          <a:p>
            <a:r>
              <a:rPr lang="en-US" dirty="0" smtClean="0"/>
              <a:t>2. </a:t>
            </a:r>
            <a:r>
              <a:rPr lang="en-US" dirty="0" err="1"/>
              <a:t>D</a:t>
            </a:r>
            <a:r>
              <a:rPr lang="en-US" dirty="0" err="1" smtClean="0"/>
              <a:t>eklaratif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5198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 smtClean="0"/>
              <a:t>Tahapan</a:t>
            </a:r>
            <a:r>
              <a:rPr lang="en-US" sz="4400" dirty="0" smtClean="0"/>
              <a:t> </a:t>
            </a:r>
            <a:r>
              <a:rPr lang="en-US" sz="4400" dirty="0" err="1" smtClean="0"/>
              <a:t>Pengembangan</a:t>
            </a:r>
            <a:r>
              <a:rPr lang="en-US" sz="4400" dirty="0" smtClean="0"/>
              <a:t> </a:t>
            </a:r>
            <a:r>
              <a:rPr lang="en-US" sz="4400" dirty="0" err="1" smtClean="0"/>
              <a:t>Sistem</a:t>
            </a:r>
            <a:r>
              <a:rPr lang="en-US" sz="4400" dirty="0" smtClean="0"/>
              <a:t> Basis Data</a:t>
            </a:r>
            <a:endParaRPr lang="en-ID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b="1" u="sng" dirty="0" err="1" smtClean="0"/>
              <a:t>Arsitektur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Sistem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Informasi</a:t>
            </a:r>
            <a:r>
              <a:rPr lang="en-US" b="1" u="sng" dirty="0" smtClean="0"/>
              <a:t> (</a:t>
            </a:r>
            <a:r>
              <a:rPr lang="en-US" b="1" i="1" u="sng" dirty="0" smtClean="0"/>
              <a:t>Information System Architecture</a:t>
            </a:r>
            <a:r>
              <a:rPr lang="en-US" b="1" u="sng" dirty="0" smtClean="0"/>
              <a:t>) / </a:t>
            </a:r>
            <a:r>
              <a:rPr lang="en-US" b="1" u="sng" dirty="0" err="1" smtClean="0"/>
              <a:t>cetak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biru</a:t>
            </a:r>
            <a:r>
              <a:rPr lang="en-US" b="1" u="sng" dirty="0" smtClean="0"/>
              <a:t> (</a:t>
            </a:r>
            <a:r>
              <a:rPr lang="en-US" b="1" i="1" u="sng" dirty="0" smtClean="0"/>
              <a:t>blue print</a:t>
            </a:r>
            <a:r>
              <a:rPr lang="en-US" b="1" u="sng" dirty="0" smtClean="0"/>
              <a:t>)</a:t>
            </a:r>
          </a:p>
          <a:p>
            <a:pPr marL="749808" lvl="1" indent="-457200">
              <a:buFont typeface="+mj-lt"/>
              <a:buAutoNum type="arabicPeriod"/>
            </a:pPr>
            <a:r>
              <a:rPr lang="en-US" dirty="0" err="1" smtClean="0"/>
              <a:t>Pemodelan</a:t>
            </a:r>
            <a:r>
              <a:rPr lang="en-US" dirty="0" smtClean="0"/>
              <a:t> data </a:t>
            </a:r>
          </a:p>
          <a:p>
            <a:pPr marL="749808" lvl="1" indent="-457200">
              <a:buFont typeface="+mj-lt"/>
              <a:buAutoNum type="arabicPeriod"/>
            </a:pPr>
            <a:r>
              <a:rPr lang="en-US" dirty="0" err="1" smtClean="0"/>
              <a:t>Pemodelan</a:t>
            </a:r>
            <a:r>
              <a:rPr lang="en-US" dirty="0" smtClean="0"/>
              <a:t> proses</a:t>
            </a:r>
          </a:p>
          <a:p>
            <a:pPr marL="749808" lvl="1" indent="-457200">
              <a:buFont typeface="+mj-lt"/>
              <a:buAutoNum type="arabicPeriod"/>
            </a:pPr>
            <a:r>
              <a:rPr lang="en-US" dirty="0" err="1" smtClean="0"/>
              <a:t>Pemodelan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endParaRPr lang="en-US" dirty="0" smtClean="0"/>
          </a:p>
          <a:p>
            <a:pPr marL="749808" lvl="1" indent="-457200">
              <a:buFont typeface="+mj-lt"/>
              <a:buAutoNum type="arabicPeriod"/>
            </a:pPr>
            <a:r>
              <a:rPr lang="en-US" dirty="0" err="1" smtClean="0"/>
              <a:t>Pemodelan</a:t>
            </a:r>
            <a:r>
              <a:rPr lang="en-US" dirty="0" smtClean="0"/>
              <a:t> </a:t>
            </a:r>
            <a:r>
              <a:rPr lang="en-US" dirty="0" err="1" smtClean="0"/>
              <a:t>pengguna</a:t>
            </a:r>
            <a:endParaRPr lang="en-US" dirty="0" smtClean="0"/>
          </a:p>
          <a:p>
            <a:pPr marL="749808" lvl="1" indent="-457200">
              <a:buFont typeface="+mj-lt"/>
              <a:buAutoNum type="arabicPeriod"/>
            </a:pPr>
            <a:r>
              <a:rPr lang="en-US" dirty="0" err="1" smtClean="0"/>
              <a:t>Pemodelan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endParaRPr lang="en-US" dirty="0" smtClean="0"/>
          </a:p>
          <a:p>
            <a:pPr marL="749808" lvl="1" indent="-457200">
              <a:buFont typeface="+mj-lt"/>
              <a:buAutoNum type="arabicPeriod"/>
            </a:pPr>
            <a:r>
              <a:rPr lang="en-US" dirty="0" err="1" smtClean="0"/>
              <a:t>Pemodelan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(</a:t>
            </a:r>
            <a:r>
              <a:rPr lang="en-US" dirty="0" err="1" smtClean="0"/>
              <a:t>disesuaikan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u="sng" dirty="0" err="1" smtClean="0"/>
              <a:t>Rekayasa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metodologi</a:t>
            </a:r>
            <a:r>
              <a:rPr lang="en-US" dirty="0" smtClean="0"/>
              <a:t> </a:t>
            </a:r>
            <a:r>
              <a:rPr lang="en-US" dirty="0" err="1" smtClean="0"/>
              <a:t>berorientasi</a:t>
            </a:r>
            <a:r>
              <a:rPr lang="en-US" dirty="0" smtClean="0"/>
              <a:t> data.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u="sng" dirty="0" err="1" smtClean="0"/>
              <a:t>Perencanaan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Sistem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penyesuaian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6657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Entitas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Instansiasi</a:t>
            </a:r>
            <a:r>
              <a:rPr lang="en-US" dirty="0" smtClean="0"/>
              <a:t> </a:t>
            </a:r>
            <a:r>
              <a:rPr lang="en-US" dirty="0" err="1" smtClean="0"/>
              <a:t>Entitas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err="1" smtClean="0"/>
              <a:t>Simbol</a:t>
            </a:r>
            <a:r>
              <a:rPr lang="en-US" b="1" dirty="0" smtClean="0"/>
              <a:t> </a:t>
            </a:r>
            <a:r>
              <a:rPr lang="en-US" b="1" dirty="0" err="1" smtClean="0"/>
              <a:t>dasar</a:t>
            </a:r>
            <a:endParaRPr lang="en-US" b="1" dirty="0" smtClean="0"/>
          </a:p>
          <a:p>
            <a:r>
              <a:rPr lang="en-US" dirty="0" smtClean="0"/>
              <a:t>- </a:t>
            </a:r>
            <a:r>
              <a:rPr lang="en-US" i="1" dirty="0" err="1" smtClean="0"/>
              <a:t>entitas</a:t>
            </a:r>
            <a:r>
              <a:rPr lang="en-US" i="1" dirty="0" smtClean="0"/>
              <a:t> </a:t>
            </a:r>
            <a:r>
              <a:rPr lang="en-US" i="1" dirty="0" err="1" smtClean="0"/>
              <a:t>asosiatif</a:t>
            </a:r>
            <a:r>
              <a:rPr lang="en-US" i="1" dirty="0" smtClean="0"/>
              <a:t> </a:t>
            </a:r>
          </a:p>
          <a:p>
            <a:r>
              <a:rPr lang="en-US" i="1" dirty="0" smtClean="0"/>
              <a:t>- </a:t>
            </a:r>
            <a:r>
              <a:rPr lang="en-US" i="1" dirty="0" err="1" smtClean="0"/>
              <a:t>atribut</a:t>
            </a:r>
            <a:r>
              <a:rPr lang="en-US" i="1" dirty="0" smtClean="0"/>
              <a:t> </a:t>
            </a:r>
            <a:r>
              <a:rPr lang="en-US" i="1" dirty="0" err="1" smtClean="0"/>
              <a:t>komposit</a:t>
            </a:r>
            <a:r>
              <a:rPr lang="en-US" i="1" dirty="0" smtClean="0"/>
              <a:t>, </a:t>
            </a:r>
            <a:r>
              <a:rPr lang="en-US" i="1" dirty="0" err="1" smtClean="0"/>
              <a:t>bernilai</a:t>
            </a:r>
            <a:r>
              <a:rPr lang="en-US" i="1" dirty="0" smtClean="0"/>
              <a:t> </a:t>
            </a:r>
            <a:r>
              <a:rPr lang="en-US" i="1" dirty="0" err="1" smtClean="0"/>
              <a:t>banyak</a:t>
            </a:r>
            <a:r>
              <a:rPr lang="en-US" i="1" dirty="0" smtClean="0"/>
              <a:t>, </a:t>
            </a:r>
            <a:r>
              <a:rPr lang="en-US" i="1" dirty="0" err="1" smtClean="0"/>
              <a:t>turunan</a:t>
            </a:r>
            <a:endParaRPr lang="en-US" i="1" dirty="0" smtClean="0"/>
          </a:p>
          <a:p>
            <a:r>
              <a:rPr lang="en-US" b="1" dirty="0" err="1" smtClean="0"/>
              <a:t>Derajat</a:t>
            </a:r>
            <a:r>
              <a:rPr lang="en-US" b="1" dirty="0" smtClean="0"/>
              <a:t> </a:t>
            </a:r>
            <a:r>
              <a:rPr lang="en-US" b="1" dirty="0" err="1" smtClean="0"/>
              <a:t>relasi</a:t>
            </a:r>
            <a:endParaRPr lang="en-US" b="1" dirty="0" smtClean="0"/>
          </a:p>
          <a:p>
            <a:r>
              <a:rPr lang="en-US" i="1" dirty="0" smtClean="0"/>
              <a:t>Unary, binary, ternary</a:t>
            </a:r>
          </a:p>
          <a:p>
            <a:r>
              <a:rPr lang="en-US" b="1" dirty="0" err="1" smtClean="0"/>
              <a:t>Kardinalitas</a:t>
            </a:r>
            <a:r>
              <a:rPr lang="en-US" b="1" dirty="0" smtClean="0"/>
              <a:t> </a:t>
            </a:r>
            <a:r>
              <a:rPr lang="en-US" b="1" dirty="0" err="1" smtClean="0"/>
              <a:t>relasi</a:t>
            </a:r>
            <a:endParaRPr lang="en-US" b="1" dirty="0" smtClean="0"/>
          </a:p>
          <a:p>
            <a:r>
              <a:rPr lang="en-US" i="1" dirty="0" smtClean="0"/>
              <a:t>- </a:t>
            </a:r>
            <a:r>
              <a:rPr lang="en-US" i="1" dirty="0" err="1"/>
              <a:t>r</a:t>
            </a:r>
            <a:r>
              <a:rPr lang="en-US" i="1" dirty="0" err="1" smtClean="0"/>
              <a:t>elasi</a:t>
            </a:r>
            <a:r>
              <a:rPr lang="en-US" i="1" dirty="0" smtClean="0"/>
              <a:t> </a:t>
            </a:r>
            <a:r>
              <a:rPr lang="en-US" i="1" dirty="0" err="1" smtClean="0"/>
              <a:t>ganda</a:t>
            </a:r>
            <a:endParaRPr lang="en-US" i="1" dirty="0" smtClean="0"/>
          </a:p>
          <a:p>
            <a:r>
              <a:rPr lang="en-US" i="1" dirty="0" smtClean="0"/>
              <a:t>- </a:t>
            </a:r>
            <a:r>
              <a:rPr lang="en-US" i="1" dirty="0" err="1" smtClean="0"/>
              <a:t>agregasi</a:t>
            </a:r>
            <a:r>
              <a:rPr lang="en-US" i="1" dirty="0" smtClean="0"/>
              <a:t> (</a:t>
            </a:r>
            <a:r>
              <a:rPr lang="en-US" i="1" dirty="0" err="1" smtClean="0"/>
              <a:t>relasi</a:t>
            </a:r>
            <a:r>
              <a:rPr lang="en-US" i="1" dirty="0" smtClean="0"/>
              <a:t> </a:t>
            </a:r>
            <a:r>
              <a:rPr lang="en-US" i="1" dirty="0" err="1" smtClean="0"/>
              <a:t>prasyarat</a:t>
            </a:r>
            <a:r>
              <a:rPr lang="en-US" i="1" dirty="0" smtClean="0"/>
              <a:t>)</a:t>
            </a:r>
          </a:p>
          <a:p>
            <a:r>
              <a:rPr lang="en-US" dirty="0" smtClean="0"/>
              <a:t>- </a:t>
            </a:r>
            <a:r>
              <a:rPr lang="en-US" i="1" dirty="0" smtClean="0"/>
              <a:t>Minimum, </a:t>
            </a:r>
            <a:r>
              <a:rPr lang="en-US" i="1" dirty="0" err="1" smtClean="0"/>
              <a:t>maksimum</a:t>
            </a:r>
            <a:r>
              <a:rPr lang="en-US" i="1" dirty="0" smtClean="0"/>
              <a:t> (one to one, one to many, many to one, many to many</a:t>
            </a:r>
            <a:r>
              <a:rPr lang="en-US" dirty="0" smtClean="0"/>
              <a:t>)</a:t>
            </a:r>
          </a:p>
          <a:p>
            <a:r>
              <a:rPr lang="en-US" dirty="0" smtClean="0"/>
              <a:t>- </a:t>
            </a:r>
            <a:r>
              <a:rPr lang="en-US" i="1" dirty="0" err="1" smtClean="0"/>
              <a:t>supertipe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subtype</a:t>
            </a:r>
          </a:p>
          <a:p>
            <a:r>
              <a:rPr lang="en-US" i="1" dirty="0" smtClean="0"/>
              <a:t>- </a:t>
            </a:r>
            <a:r>
              <a:rPr lang="en-US" i="1" dirty="0" err="1" smtClean="0"/>
              <a:t>generalisasi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spesialisasi</a:t>
            </a:r>
            <a:endParaRPr lang="en-ID" i="1" dirty="0"/>
          </a:p>
        </p:txBody>
      </p:sp>
    </p:spTree>
    <p:extLst>
      <p:ext uri="{BB962C8B-B14F-4D97-AF65-F5344CB8AC3E}">
        <p14:creationId xmlns:p14="http://schemas.microsoft.com/office/powerpoint/2010/main" val="96729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r>
              <a:rPr lang="en-US" dirty="0" smtClean="0"/>
              <a:t> 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u="sng" dirty="0" err="1" smtClean="0"/>
              <a:t>Sistem</a:t>
            </a:r>
            <a:r>
              <a:rPr lang="en-US" b="1" u="sng" dirty="0" smtClean="0"/>
              <a:t> basis data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diartikan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kumpulan</a:t>
            </a:r>
            <a:r>
              <a:rPr lang="en-US" dirty="0" smtClean="0"/>
              <a:t> data yang </a:t>
            </a:r>
            <a:r>
              <a:rPr lang="en-US" dirty="0" err="1" smtClean="0"/>
              <a:t>terorganisasi</a:t>
            </a:r>
            <a:r>
              <a:rPr lang="en-US" dirty="0" smtClean="0"/>
              <a:t> (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) </a:t>
            </a:r>
            <a:r>
              <a:rPr lang="en-US" dirty="0" err="1" smtClean="0"/>
              <a:t>sehingga</a:t>
            </a:r>
            <a:r>
              <a:rPr lang="en-US" dirty="0" smtClean="0"/>
              <a:t> data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disimpan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dimanipulasi</a:t>
            </a:r>
            <a:r>
              <a:rPr lang="en-US" dirty="0" smtClean="0"/>
              <a:t> (</a:t>
            </a:r>
            <a:r>
              <a:rPr lang="en-US" dirty="0" err="1" smtClean="0"/>
              <a:t>diperbarui</a:t>
            </a:r>
            <a:r>
              <a:rPr lang="en-US" dirty="0" smtClean="0"/>
              <a:t>, </a:t>
            </a:r>
            <a:r>
              <a:rPr lang="en-US" dirty="0" err="1" smtClean="0"/>
              <a:t>dicari</a:t>
            </a:r>
            <a:r>
              <a:rPr lang="en-US" dirty="0" smtClean="0"/>
              <a:t>, </a:t>
            </a:r>
            <a:r>
              <a:rPr lang="en-US" dirty="0" err="1" smtClean="0"/>
              <a:t>diolah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perhitungan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dihapus</a:t>
            </a:r>
            <a:r>
              <a:rPr lang="en-US" dirty="0" smtClean="0"/>
              <a:t>).</a:t>
            </a:r>
          </a:p>
          <a:p>
            <a:r>
              <a:rPr lang="en-US" b="1" u="sng" dirty="0" smtClean="0"/>
              <a:t>Data </a:t>
            </a:r>
            <a:r>
              <a:rPr lang="en-US" b="1" u="sng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kumpulan</a:t>
            </a:r>
            <a:r>
              <a:rPr lang="en-US" dirty="0" smtClean="0"/>
              <a:t> </a:t>
            </a:r>
            <a:r>
              <a:rPr lang="en-US" dirty="0" err="1" smtClean="0"/>
              <a:t>fakta</a:t>
            </a:r>
            <a:r>
              <a:rPr lang="en-US" dirty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angka</a:t>
            </a:r>
            <a:r>
              <a:rPr lang="en-US" dirty="0" smtClean="0"/>
              <a:t>, </a:t>
            </a:r>
            <a:r>
              <a:rPr lang="en-US" dirty="0" err="1" smtClean="0"/>
              <a:t>huruf</a:t>
            </a:r>
            <a:r>
              <a:rPr lang="en-US" dirty="0" smtClean="0"/>
              <a:t>, </a:t>
            </a:r>
            <a:r>
              <a:rPr lang="en-US" dirty="0" err="1" smtClean="0"/>
              <a:t>gambar</a:t>
            </a:r>
            <a:r>
              <a:rPr lang="en-US" dirty="0" smtClean="0"/>
              <a:t> yang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diolah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 : 12345</a:t>
            </a:r>
          </a:p>
          <a:p>
            <a:r>
              <a:rPr lang="en-US" b="1" u="sng" dirty="0" err="1" smtClean="0"/>
              <a:t>Informasi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adalah</a:t>
            </a:r>
            <a:r>
              <a:rPr lang="en-US" b="1" u="sng" dirty="0" smtClean="0"/>
              <a:t> </a:t>
            </a:r>
            <a:r>
              <a:rPr lang="en-US" dirty="0" smtClean="0"/>
              <a:t>data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diolah</a:t>
            </a:r>
            <a:r>
              <a:rPr lang="en-US" dirty="0" smtClean="0"/>
              <a:t> </a:t>
            </a:r>
            <a:r>
              <a:rPr lang="en-US" dirty="0" err="1" smtClean="0"/>
              <a:t>sedemikian</a:t>
            </a:r>
            <a:r>
              <a:rPr lang="en-US" dirty="0" smtClean="0"/>
              <a:t> </a:t>
            </a:r>
            <a:r>
              <a:rPr lang="en-US" dirty="0" err="1" smtClean="0"/>
              <a:t>rupa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pengguna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 : NIM </a:t>
            </a:r>
            <a:r>
              <a:rPr lang="en-US" dirty="0" err="1" smtClean="0"/>
              <a:t>mahasiswa</a:t>
            </a:r>
            <a:r>
              <a:rPr lang="en-US" dirty="0" smtClean="0"/>
              <a:t> a/n </a:t>
            </a:r>
            <a:r>
              <a:rPr lang="en-US" dirty="0" err="1" smtClean="0"/>
              <a:t>Ridwan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2018071001</a:t>
            </a:r>
          </a:p>
          <a:p>
            <a:r>
              <a:rPr lang="en-US" b="1" u="sng" dirty="0" smtClean="0"/>
              <a:t>Metadata </a:t>
            </a:r>
            <a:r>
              <a:rPr lang="en-US" b="1" u="sng" dirty="0" err="1" smtClean="0"/>
              <a:t>adalah</a:t>
            </a:r>
            <a:r>
              <a:rPr lang="en-US" b="1" u="sng" dirty="0" smtClean="0"/>
              <a:t> </a:t>
            </a:r>
            <a:r>
              <a:rPr lang="en-US" dirty="0" smtClean="0"/>
              <a:t>data yang </a:t>
            </a:r>
            <a:r>
              <a:rPr lang="en-US" dirty="0" err="1" smtClean="0"/>
              <a:t>menjelaskan</a:t>
            </a:r>
            <a:r>
              <a:rPr lang="en-US" dirty="0" smtClean="0"/>
              <a:t> data </a:t>
            </a:r>
            <a:r>
              <a:rPr lang="en-US" dirty="0" err="1" smtClean="0"/>
              <a:t>lainnya</a:t>
            </a:r>
            <a:r>
              <a:rPr lang="en-US" dirty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data, </a:t>
            </a:r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batasan</a:t>
            </a:r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 : </a:t>
            </a:r>
          </a:p>
          <a:p>
            <a:r>
              <a:rPr lang="en-US" dirty="0" smtClean="0"/>
              <a:t>metadata </a:t>
            </a:r>
            <a:r>
              <a:rPr lang="en-US" dirty="0" err="1" smtClean="0"/>
              <a:t>dari</a:t>
            </a:r>
            <a:r>
              <a:rPr lang="en-US" dirty="0" smtClean="0"/>
              <a:t> 20181001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kumpulan</a:t>
            </a:r>
            <a:r>
              <a:rPr lang="en-US" dirty="0" smtClean="0"/>
              <a:t> </a:t>
            </a:r>
            <a:r>
              <a:rPr lang="en-US" dirty="0" err="1" smtClean="0"/>
              <a:t>angka</a:t>
            </a:r>
            <a:r>
              <a:rPr lang="en-US" dirty="0" smtClean="0"/>
              <a:t> (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huruf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), </a:t>
            </a:r>
            <a:r>
              <a:rPr lang="en-US" dirty="0" err="1" smtClean="0"/>
              <a:t>ber-karakter</a:t>
            </a:r>
            <a:r>
              <a:rPr lang="en-US" dirty="0" smtClean="0"/>
              <a:t> </a:t>
            </a:r>
            <a:r>
              <a:rPr lang="en-US" dirty="0" err="1" smtClean="0"/>
              <a:t>numerik</a:t>
            </a:r>
            <a:r>
              <a:rPr lang="en-US" dirty="0" smtClean="0"/>
              <a:t>,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10 digit, 4 digit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, 2 digit </a:t>
            </a:r>
            <a:r>
              <a:rPr lang="en-US" dirty="0" err="1" smtClean="0"/>
              <a:t>berikutnya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prodi</a:t>
            </a:r>
            <a:r>
              <a:rPr lang="en-US" dirty="0" smtClean="0"/>
              <a:t>, 1 digit </a:t>
            </a:r>
            <a:r>
              <a:rPr lang="en-US" dirty="0" err="1" smtClean="0"/>
              <a:t>berikutnya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status </a:t>
            </a:r>
            <a:r>
              <a:rPr lang="en-US" dirty="0" err="1" smtClean="0"/>
              <a:t>mahasiswa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3 digit </a:t>
            </a:r>
            <a:r>
              <a:rPr lang="en-US" dirty="0" err="1" smtClean="0"/>
              <a:t>terakhir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no </a:t>
            </a:r>
            <a:r>
              <a:rPr lang="en-US" dirty="0" err="1" smtClean="0"/>
              <a:t>urut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, </a:t>
            </a:r>
            <a:r>
              <a:rPr lang="en-US" dirty="0" err="1" smtClean="0"/>
              <a:t>nilai</a:t>
            </a:r>
            <a:r>
              <a:rPr lang="en-US" dirty="0" smtClean="0"/>
              <a:t> NIM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0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10 digit.          </a:t>
            </a:r>
          </a:p>
        </p:txBody>
      </p:sp>
    </p:spTree>
    <p:extLst>
      <p:ext uri="{BB962C8B-B14F-4D97-AF65-F5344CB8AC3E}">
        <p14:creationId xmlns:p14="http://schemas.microsoft.com/office/powerpoint/2010/main" val="255206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Pendekatan</a:t>
            </a:r>
            <a:r>
              <a:rPr lang="en-US" dirty="0" smtClean="0"/>
              <a:t> Basis Data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Abstraksi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menyederhanakan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system. </a:t>
            </a:r>
            <a:r>
              <a:rPr lang="en-US" dirty="0" err="1" smtClean="0"/>
              <a:t>Peringkat</a:t>
            </a:r>
            <a:r>
              <a:rPr lang="en-US" dirty="0" smtClean="0"/>
              <a:t> </a:t>
            </a:r>
            <a:r>
              <a:rPr lang="en-US" dirty="0" err="1" smtClean="0"/>
              <a:t>abstraksi</a:t>
            </a:r>
            <a:r>
              <a:rPr lang="en-US" dirty="0" smtClean="0"/>
              <a:t> </a:t>
            </a:r>
            <a:r>
              <a:rPr lang="en-US" dirty="0" err="1" smtClean="0"/>
              <a:t>diantaranya</a:t>
            </a:r>
            <a:r>
              <a:rPr lang="en-US" dirty="0" smtClean="0"/>
              <a:t> 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Peringkat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endParaRPr lang="en-US" dirty="0" smtClean="0"/>
          </a:p>
          <a:p>
            <a:pPr marL="538163" lvl="1" indent="0">
              <a:buNone/>
            </a:pP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paling </a:t>
            </a:r>
            <a:r>
              <a:rPr lang="en-US" dirty="0" err="1" smtClean="0"/>
              <a:t>rendah</a:t>
            </a:r>
            <a:r>
              <a:rPr lang="en-US" dirty="0" smtClean="0"/>
              <a:t> yang </a:t>
            </a:r>
            <a:r>
              <a:rPr lang="en-US" dirty="0" err="1" smtClean="0"/>
              <a:t>mendeskripsikan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data </a:t>
            </a:r>
            <a:r>
              <a:rPr lang="en-US" dirty="0" err="1" smtClean="0"/>
              <a:t>sesungguhnya</a:t>
            </a:r>
            <a:r>
              <a:rPr lang="en-US" dirty="0" smtClean="0"/>
              <a:t> </a:t>
            </a:r>
            <a:r>
              <a:rPr lang="en-US" dirty="0" err="1" smtClean="0"/>
              <a:t>disimpan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media </a:t>
            </a:r>
            <a:r>
              <a:rPr lang="en-US" dirty="0" err="1" smtClean="0"/>
              <a:t>penyimpanan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. </a:t>
            </a:r>
            <a:r>
              <a:rPr lang="en-US" dirty="0" err="1" smtClean="0"/>
              <a:t>Peringkat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juga </a:t>
            </a:r>
            <a:r>
              <a:rPr lang="en-US" dirty="0" err="1" smtClean="0"/>
              <a:t>mendeskripsikan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data </a:t>
            </a:r>
            <a:r>
              <a:rPr lang="en-US" dirty="0" err="1" smtClean="0"/>
              <a:t>peringkat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 yang </a:t>
            </a:r>
            <a:r>
              <a:rPr lang="en-US" dirty="0" err="1" smtClean="0"/>
              <a:t>kompleks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terperinci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: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data,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representasi</a:t>
            </a:r>
            <a:r>
              <a:rPr lang="en-US" dirty="0" smtClean="0"/>
              <a:t> bit, </a:t>
            </a:r>
            <a:r>
              <a:rPr lang="en-US" dirty="0" err="1" smtClean="0"/>
              <a:t>aturan</a:t>
            </a:r>
            <a:r>
              <a:rPr lang="en-US" dirty="0" smtClean="0"/>
              <a:t>, </a:t>
            </a:r>
            <a:r>
              <a:rPr lang="en-US" dirty="0" err="1" smtClean="0"/>
              <a:t>batasan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/>
              <a:t> </a:t>
            </a:r>
            <a:r>
              <a:rPr lang="en-US" dirty="0" smtClean="0"/>
              <a:t>lain </a:t>
            </a:r>
            <a:r>
              <a:rPr lang="en-US" dirty="0" err="1" smtClean="0"/>
              <a:t>sebagainya</a:t>
            </a:r>
            <a:r>
              <a:rPr lang="en-US" dirty="0" smtClean="0"/>
              <a:t>.</a:t>
            </a:r>
            <a:endParaRPr lang="en-ID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Peringkat</a:t>
            </a:r>
            <a:r>
              <a:rPr lang="en-US" dirty="0" smtClean="0"/>
              <a:t> </a:t>
            </a:r>
            <a:r>
              <a:rPr lang="en-US" dirty="0" err="1" smtClean="0"/>
              <a:t>logika</a:t>
            </a:r>
            <a:endParaRPr lang="en-US" dirty="0" smtClean="0"/>
          </a:p>
          <a:p>
            <a:pPr marL="538163" lvl="1" indent="0">
              <a:buNone/>
            </a:pPr>
            <a:r>
              <a:rPr lang="en-US" dirty="0" err="1" smtClean="0"/>
              <a:t>mendeskripsikan</a:t>
            </a:r>
            <a:r>
              <a:rPr lang="en-US" dirty="0" smtClean="0"/>
              <a:t> data yang </a:t>
            </a:r>
            <a:r>
              <a:rPr lang="en-US" dirty="0" err="1" smtClean="0"/>
              <a:t>disimpan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basis data </a:t>
            </a:r>
            <a:r>
              <a:rPr lang="en-US" dirty="0" err="1" smtClean="0"/>
              <a:t>serta</a:t>
            </a:r>
            <a:r>
              <a:rPr lang="en-US" dirty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data </a:t>
            </a:r>
            <a:r>
              <a:rPr lang="en-US" dirty="0" err="1" smtClean="0"/>
              <a:t>tersebut</a:t>
            </a:r>
            <a:r>
              <a:rPr lang="en-US" dirty="0" smtClean="0"/>
              <a:t>. </a:t>
            </a:r>
            <a:r>
              <a:rPr lang="en-US" dirty="0" err="1" smtClean="0"/>
              <a:t>Seorang</a:t>
            </a:r>
            <a:r>
              <a:rPr lang="en-US" dirty="0" smtClean="0"/>
              <a:t> administrator basis data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bertugas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peringkat</a:t>
            </a:r>
            <a:r>
              <a:rPr lang="en-US" dirty="0" smtClean="0"/>
              <a:t> </a:t>
            </a:r>
            <a:r>
              <a:rPr lang="en-US" dirty="0" err="1" smtClean="0"/>
              <a:t>logika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Peringkat</a:t>
            </a:r>
            <a:r>
              <a:rPr lang="en-US" dirty="0" smtClean="0"/>
              <a:t> </a:t>
            </a:r>
            <a:r>
              <a:rPr lang="en-US" dirty="0" err="1" smtClean="0"/>
              <a:t>pengguna</a:t>
            </a:r>
            <a:endParaRPr lang="en-US" dirty="0" smtClean="0"/>
          </a:p>
          <a:p>
            <a:pPr marL="538163" lvl="1" indent="0">
              <a:buNone/>
            </a:pPr>
            <a:r>
              <a:rPr lang="en-US" dirty="0" err="1" smtClean="0"/>
              <a:t>mendeskripsikan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data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diakses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sederhana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antarmuka</a:t>
            </a:r>
            <a:r>
              <a:rPr lang="en-US" dirty="0" smtClean="0"/>
              <a:t> </a:t>
            </a:r>
            <a:r>
              <a:rPr lang="en-US" dirty="0" err="1" smtClean="0"/>
              <a:t>grafis</a:t>
            </a:r>
            <a:r>
              <a:rPr lang="en-US" dirty="0" smtClean="0"/>
              <a:t> (</a:t>
            </a:r>
            <a:r>
              <a:rPr lang="en-US" i="1" dirty="0" smtClean="0"/>
              <a:t>Graphical User Interface</a:t>
            </a:r>
            <a:r>
              <a:rPr lang="en-US" dirty="0" smtClean="0"/>
              <a:t> / GUI)</a:t>
            </a:r>
          </a:p>
        </p:txBody>
      </p:sp>
    </p:spTree>
    <p:extLst>
      <p:ext uri="{BB962C8B-B14F-4D97-AF65-F5344CB8AC3E}">
        <p14:creationId xmlns:p14="http://schemas.microsoft.com/office/powerpoint/2010/main" val="126009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Data - (</a:t>
            </a:r>
            <a:r>
              <a:rPr lang="en-US" i="1" dirty="0" smtClean="0"/>
              <a:t>Entity Relationship Diagram</a:t>
            </a:r>
            <a:r>
              <a:rPr lang="en-US" dirty="0" smtClean="0"/>
              <a:t>/ ERD)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err="1" smtClean="0"/>
              <a:t>Entitas</a:t>
            </a:r>
            <a:r>
              <a:rPr lang="en-US" b="1" u="sng" dirty="0" smtClean="0"/>
              <a:t>/ </a:t>
            </a:r>
            <a:r>
              <a:rPr lang="en-US" b="1" i="1" u="sng" dirty="0" smtClean="0"/>
              <a:t>Entity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merupakan</a:t>
            </a:r>
            <a:r>
              <a:rPr lang="en-US" dirty="0" smtClean="0"/>
              <a:t> “</a:t>
            </a:r>
            <a:r>
              <a:rPr lang="en-US" dirty="0" err="1" smtClean="0"/>
              <a:t>sesuatu</a:t>
            </a:r>
            <a:r>
              <a:rPr lang="en-US" dirty="0" smtClean="0"/>
              <a:t>” </a:t>
            </a:r>
            <a:r>
              <a:rPr lang="en-US" dirty="0" err="1" smtClean="0"/>
              <a:t>atau</a:t>
            </a:r>
            <a:r>
              <a:rPr lang="en-US" dirty="0" smtClean="0"/>
              <a:t> “</a:t>
            </a:r>
            <a:r>
              <a:rPr lang="en-US" dirty="0" err="1" smtClean="0"/>
              <a:t>objek</a:t>
            </a:r>
            <a:r>
              <a:rPr lang="en-US" dirty="0" smtClean="0"/>
              <a:t>” yang </a:t>
            </a:r>
            <a:r>
              <a:rPr lang="en-US" dirty="0" err="1" smtClean="0"/>
              <a:t>ada</a:t>
            </a:r>
            <a:r>
              <a:rPr lang="en-US" dirty="0" smtClean="0"/>
              <a:t> di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nyata</a:t>
            </a:r>
            <a:r>
              <a:rPr lang="en-US" dirty="0" smtClean="0"/>
              <a:t>,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dibedakan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. </a:t>
            </a:r>
          </a:p>
          <a:p>
            <a:r>
              <a:rPr lang="en-US" b="1" u="sng" dirty="0" err="1" smtClean="0"/>
              <a:t>Atribut</a:t>
            </a:r>
            <a:r>
              <a:rPr lang="en-US" b="1" u="sng" dirty="0" smtClean="0"/>
              <a:t>/ </a:t>
            </a:r>
            <a:r>
              <a:rPr lang="en-US" b="1" i="1" u="sng" dirty="0" smtClean="0"/>
              <a:t>Field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deskripsi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karakteristik</a:t>
            </a:r>
            <a:r>
              <a:rPr lang="en-US" dirty="0" smtClean="0"/>
              <a:t>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entitas</a:t>
            </a:r>
            <a:r>
              <a:rPr lang="en-US" dirty="0" smtClean="0"/>
              <a:t>.</a:t>
            </a:r>
          </a:p>
          <a:p>
            <a:r>
              <a:rPr lang="en-US" b="1" u="sng" dirty="0" err="1" smtClean="0"/>
              <a:t>Hubungan</a:t>
            </a:r>
            <a:r>
              <a:rPr lang="en-US" b="1" u="sng" dirty="0" smtClean="0"/>
              <a:t> / </a:t>
            </a:r>
            <a:r>
              <a:rPr lang="en-US" b="1" i="1" u="sng" dirty="0" smtClean="0"/>
              <a:t>Relationship</a:t>
            </a:r>
            <a:r>
              <a:rPr lang="en-US" dirty="0" smtClean="0"/>
              <a:t> </a:t>
            </a: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 smtClean="0"/>
              <a:t>kaitan</a:t>
            </a:r>
            <a:r>
              <a:rPr lang="en-US" dirty="0" smtClean="0"/>
              <a:t>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entitas</a:t>
            </a:r>
            <a:r>
              <a:rPr lang="en-US" dirty="0" smtClean="0"/>
              <a:t>.</a:t>
            </a:r>
          </a:p>
          <a:p>
            <a:r>
              <a:rPr lang="en-US" b="1" u="sng" dirty="0" smtClean="0"/>
              <a:t>ERD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diagram model data yang </a:t>
            </a: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entitas</a:t>
            </a:r>
            <a:r>
              <a:rPr lang="en-US" dirty="0" smtClean="0"/>
              <a:t>.</a:t>
            </a:r>
          </a:p>
          <a:p>
            <a:r>
              <a:rPr lang="en-US" b="1" u="sng" dirty="0" err="1" smtClean="0"/>
              <a:t>Komponen-komponen</a:t>
            </a:r>
            <a:r>
              <a:rPr lang="en-US" b="1" u="sng" dirty="0" smtClean="0"/>
              <a:t> ERD </a:t>
            </a:r>
            <a:r>
              <a:rPr lang="en-US" b="1" u="sng" dirty="0" err="1" smtClean="0"/>
              <a:t>antara</a:t>
            </a:r>
            <a:r>
              <a:rPr lang="en-US" b="1" u="sng" dirty="0" smtClean="0"/>
              <a:t> lain</a:t>
            </a:r>
            <a:r>
              <a:rPr lang="en-US" dirty="0" smtClean="0"/>
              <a:t> :</a:t>
            </a:r>
          </a:p>
          <a:p>
            <a:r>
              <a:rPr lang="en-US" dirty="0" smtClean="0"/>
              <a:t>1. </a:t>
            </a:r>
            <a:r>
              <a:rPr lang="en-US" dirty="0" err="1" smtClean="0"/>
              <a:t>Persegi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, yang </a:t>
            </a: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entitas</a:t>
            </a:r>
            <a:endParaRPr lang="en-US" dirty="0" smtClean="0"/>
          </a:p>
          <a:p>
            <a:r>
              <a:rPr lang="en-US" dirty="0" smtClean="0"/>
              <a:t>2. </a:t>
            </a:r>
            <a:r>
              <a:rPr lang="en-US" dirty="0" err="1" smtClean="0"/>
              <a:t>Elips</a:t>
            </a:r>
            <a:r>
              <a:rPr lang="en-US" dirty="0" smtClean="0"/>
              <a:t>, yang </a:t>
            </a: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 smtClean="0"/>
              <a:t>atribut</a:t>
            </a:r>
            <a:endParaRPr lang="en-US" dirty="0" smtClean="0"/>
          </a:p>
          <a:p>
            <a:r>
              <a:rPr lang="en-US" dirty="0" smtClean="0"/>
              <a:t>3. </a:t>
            </a:r>
            <a:r>
              <a:rPr lang="en-US" dirty="0" err="1" smtClean="0"/>
              <a:t>Jajaran</a:t>
            </a:r>
            <a:r>
              <a:rPr lang="en-US" dirty="0" smtClean="0"/>
              <a:t> </a:t>
            </a:r>
            <a:r>
              <a:rPr lang="en-US" dirty="0" err="1" smtClean="0"/>
              <a:t>genjang</a:t>
            </a:r>
            <a:r>
              <a:rPr lang="en-US" dirty="0" smtClean="0"/>
              <a:t>, yang </a:t>
            </a: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/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entitas</a:t>
            </a:r>
            <a:endParaRPr lang="en-US" dirty="0" smtClean="0"/>
          </a:p>
          <a:p>
            <a:r>
              <a:rPr lang="en-US" dirty="0" smtClean="0"/>
              <a:t>4. </a:t>
            </a:r>
            <a:r>
              <a:rPr lang="en-US" dirty="0" err="1" smtClean="0"/>
              <a:t>Garis</a:t>
            </a:r>
            <a:r>
              <a:rPr lang="en-US" dirty="0" smtClean="0"/>
              <a:t>, yang </a:t>
            </a:r>
            <a:r>
              <a:rPr lang="en-US" dirty="0" err="1" smtClean="0"/>
              <a:t>menyatukan</a:t>
            </a:r>
            <a:r>
              <a:rPr lang="en-US" dirty="0" smtClean="0"/>
              <a:t> </a:t>
            </a:r>
            <a:r>
              <a:rPr lang="en-US" dirty="0" err="1" smtClean="0"/>
              <a:t>atribut-atribut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entitas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menyatukan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entitas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1661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Data - </a:t>
            </a:r>
            <a:r>
              <a:rPr lang="en-US" dirty="0" err="1" smtClean="0"/>
              <a:t>Relasional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Model </a:t>
            </a:r>
            <a:r>
              <a:rPr lang="en-US" b="1" u="sng" dirty="0" err="1" smtClean="0"/>
              <a:t>relasional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model yang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menggambarkan</a:t>
            </a:r>
            <a:r>
              <a:rPr lang="en-US" dirty="0" smtClean="0"/>
              <a:t> data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data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 :</a:t>
            </a:r>
          </a:p>
          <a:p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endParaRPr lang="en-US" dirty="0" smtClean="0"/>
          </a:p>
          <a:p>
            <a:endParaRPr lang="en-ID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941883"/>
              </p:ext>
            </p:extLst>
          </p:nvPr>
        </p:nvGraphicFramePr>
        <p:xfrm>
          <a:off x="1097280" y="3476313"/>
          <a:ext cx="471184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0616"/>
                <a:gridCol w="1570616"/>
                <a:gridCol w="157061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NIM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USIA</a:t>
                      </a:r>
                      <a:endParaRPr lang="en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2019071001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Ridwan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2019071002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Nirmala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2019071003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Mega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ID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Image result for model data jaringa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1" r="3743" b="15739"/>
          <a:stretch/>
        </p:blipFill>
        <p:spPr bwMode="auto">
          <a:xfrm>
            <a:off x="5661212" y="2533928"/>
            <a:ext cx="6432162" cy="362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872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Data – </a:t>
            </a:r>
            <a:r>
              <a:rPr lang="en-US" dirty="0" err="1" smtClean="0"/>
              <a:t>Berorientasi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 data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pembungkusan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(</a:t>
            </a:r>
            <a:r>
              <a:rPr lang="en-US" i="1" dirty="0" smtClean="0"/>
              <a:t>encapsulation</a:t>
            </a:r>
            <a:r>
              <a:rPr lang="en-US" dirty="0" smtClean="0"/>
              <a:t>), </a:t>
            </a:r>
            <a:r>
              <a:rPr lang="en-US" dirty="0" err="1" smtClean="0"/>
              <a:t>pewarisan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(</a:t>
            </a:r>
            <a:r>
              <a:rPr lang="en-US" i="1" dirty="0" smtClean="0"/>
              <a:t>inheritance</a:t>
            </a:r>
            <a:r>
              <a:rPr lang="en-US" dirty="0" smtClean="0"/>
              <a:t>), </a:t>
            </a:r>
            <a:r>
              <a:rPr lang="en-US" dirty="0" err="1" smtClean="0"/>
              <a:t>metode</a:t>
            </a:r>
            <a:r>
              <a:rPr lang="en-US" dirty="0" smtClean="0"/>
              <a:t> (</a:t>
            </a:r>
            <a:r>
              <a:rPr lang="en-US" i="1" dirty="0" smtClean="0"/>
              <a:t>function</a:t>
            </a:r>
            <a:r>
              <a:rPr lang="en-US" dirty="0" smtClean="0"/>
              <a:t>), </a:t>
            </a:r>
            <a:r>
              <a:rPr lang="en-US" dirty="0" err="1" smtClean="0"/>
              <a:t>polimorfisme</a:t>
            </a:r>
            <a:r>
              <a:rPr lang="en-US" dirty="0" smtClean="0"/>
              <a:t> (</a:t>
            </a:r>
            <a:r>
              <a:rPr lang="en-US" i="1" dirty="0" err="1" smtClean="0"/>
              <a:t>polimorfism</a:t>
            </a:r>
            <a:r>
              <a:rPr lang="en-US" dirty="0" smtClean="0"/>
              <a:t>),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identitas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(</a:t>
            </a:r>
            <a:r>
              <a:rPr lang="en-US" i="1" dirty="0" smtClean="0"/>
              <a:t>class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 :</a:t>
            </a:r>
          </a:p>
          <a:p>
            <a:endParaRPr lang="en-ID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005116"/>
              </p:ext>
            </p:extLst>
          </p:nvPr>
        </p:nvGraphicFramePr>
        <p:xfrm>
          <a:off x="1231751" y="3059454"/>
          <a:ext cx="2439296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929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Mahasiswa</a:t>
                      </a:r>
                      <a:endParaRPr lang="en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Nama</a:t>
                      </a:r>
                    </a:p>
                    <a:p>
                      <a:r>
                        <a:rPr lang="en-US" dirty="0" err="1" smtClean="0"/>
                        <a:t>Usia</a:t>
                      </a:r>
                      <a:endParaRPr lang="en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Daftar</a:t>
                      </a:r>
                      <a:r>
                        <a:rPr lang="en-US" baseline="0" dirty="0" err="1" smtClean="0"/>
                        <a:t>_ulang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isi_BRS</a:t>
                      </a:r>
                      <a:r>
                        <a:rPr lang="en-US" baseline="0" dirty="0" smtClean="0"/>
                        <a:t>)</a:t>
                      </a:r>
                      <a:endParaRPr lang="en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99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Data – </a:t>
            </a:r>
            <a:r>
              <a:rPr lang="en-US" dirty="0" err="1" smtClean="0"/>
              <a:t>Jaringan</a:t>
            </a:r>
            <a:r>
              <a:rPr lang="en-US" dirty="0" smtClean="0"/>
              <a:t> (</a:t>
            </a:r>
            <a:r>
              <a:rPr lang="en-US" i="1" dirty="0" smtClean="0"/>
              <a:t>Network</a:t>
            </a:r>
            <a:r>
              <a:rPr lang="en-US" dirty="0" smtClean="0"/>
              <a:t>)</a:t>
            </a:r>
            <a:endParaRPr lang="en-ID" dirty="0"/>
          </a:p>
        </p:txBody>
      </p:sp>
      <p:pic>
        <p:nvPicPr>
          <p:cNvPr id="1026" name="Picture 2" descr="Image result for model data jaring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64" y="1922029"/>
            <a:ext cx="5197054" cy="2172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model data jaringa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1" t="13085" r="9488" b="5543"/>
          <a:stretch/>
        </p:blipFill>
        <p:spPr bwMode="auto">
          <a:xfrm>
            <a:off x="5837602" y="1838161"/>
            <a:ext cx="5318078" cy="4513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652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Data – </a:t>
            </a:r>
            <a:r>
              <a:rPr lang="en-US" dirty="0" err="1" smtClean="0"/>
              <a:t>Hirarki</a:t>
            </a:r>
            <a:r>
              <a:rPr lang="en-US" dirty="0" smtClean="0"/>
              <a:t> (</a:t>
            </a:r>
            <a:r>
              <a:rPr lang="en-US" i="1" dirty="0" smtClean="0"/>
              <a:t>Hierarchical</a:t>
            </a:r>
            <a:r>
              <a:rPr lang="en-US" dirty="0" smtClean="0"/>
              <a:t>)</a:t>
            </a:r>
            <a:endParaRPr lang="en-ID" dirty="0"/>
          </a:p>
        </p:txBody>
      </p:sp>
      <p:pic>
        <p:nvPicPr>
          <p:cNvPr id="3074" name="Picture 2" descr="Image result for model data hirark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05" b="21435"/>
          <a:stretch/>
        </p:blipFill>
        <p:spPr bwMode="auto">
          <a:xfrm>
            <a:off x="2199527" y="1855694"/>
            <a:ext cx="7731711" cy="4316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459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Bahasa Basis Data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2 Bahasa Basis Data Tunggal (</a:t>
            </a:r>
            <a:r>
              <a:rPr lang="en-US" i="1" dirty="0" smtClean="0"/>
              <a:t>Structured Query Language </a:t>
            </a:r>
            <a:r>
              <a:rPr lang="en-US" dirty="0" smtClean="0"/>
              <a:t>/ SQL) :</a:t>
            </a:r>
          </a:p>
          <a:p>
            <a:r>
              <a:rPr lang="en-US" b="1" dirty="0" smtClean="0"/>
              <a:t>1. DDL (</a:t>
            </a:r>
            <a:r>
              <a:rPr lang="en-US" b="1" i="1" dirty="0" smtClean="0"/>
              <a:t>Data Definition Language</a:t>
            </a:r>
            <a:r>
              <a:rPr lang="en-US" b="1" dirty="0" smtClean="0"/>
              <a:t>)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mendefenisikan</a:t>
            </a:r>
            <a:r>
              <a:rPr lang="en-US" dirty="0" smtClean="0"/>
              <a:t> </a:t>
            </a:r>
            <a:r>
              <a:rPr lang="en-US" dirty="0" err="1" smtClean="0"/>
              <a:t>skema</a:t>
            </a:r>
            <a:r>
              <a:rPr lang="en-US" dirty="0" smtClean="0"/>
              <a:t> basis data.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contoh</a:t>
            </a:r>
            <a:r>
              <a:rPr lang="en-US" dirty="0" smtClean="0"/>
              <a:t> :</a:t>
            </a:r>
          </a:p>
          <a:p>
            <a:r>
              <a:rPr lang="en-US" dirty="0"/>
              <a:t> </a:t>
            </a:r>
            <a:r>
              <a:rPr lang="en-US" dirty="0" smtClean="0"/>
              <a:t>   Create database </a:t>
            </a:r>
            <a:r>
              <a:rPr lang="en-US" dirty="0" err="1" smtClean="0"/>
              <a:t>perkuliahan</a:t>
            </a:r>
            <a:r>
              <a:rPr lang="en-US" dirty="0" smtClean="0"/>
              <a:t>;</a:t>
            </a:r>
          </a:p>
          <a:p>
            <a:r>
              <a:rPr lang="en-US" dirty="0"/>
              <a:t> </a:t>
            </a:r>
            <a:r>
              <a:rPr lang="en-US" dirty="0" smtClean="0"/>
              <a:t>   Create table </a:t>
            </a:r>
            <a:r>
              <a:rPr lang="en-US" dirty="0" err="1" smtClean="0"/>
              <a:t>mahasiswa</a:t>
            </a:r>
            <a:r>
              <a:rPr lang="en-US" dirty="0" smtClean="0"/>
              <a:t> (</a:t>
            </a:r>
            <a:r>
              <a:rPr lang="en-US" i="1" dirty="0" smtClean="0"/>
              <a:t>NIM char(10), </a:t>
            </a:r>
            <a:r>
              <a:rPr lang="en-US" i="1" dirty="0" err="1" smtClean="0"/>
              <a:t>nama_mhs</a:t>
            </a:r>
            <a:r>
              <a:rPr lang="en-US" i="1" dirty="0" smtClean="0"/>
              <a:t> char(25), </a:t>
            </a:r>
            <a:r>
              <a:rPr lang="en-US" i="1" dirty="0" err="1" smtClean="0"/>
              <a:t>usia</a:t>
            </a:r>
            <a:r>
              <a:rPr lang="en-US" i="1" dirty="0" smtClean="0"/>
              <a:t> char(2)</a:t>
            </a:r>
            <a:r>
              <a:rPr lang="en-US" dirty="0" smtClean="0"/>
              <a:t>);</a:t>
            </a:r>
          </a:p>
          <a:p>
            <a:endParaRPr lang="en-ID" dirty="0"/>
          </a:p>
        </p:txBody>
      </p:sp>
      <p:sp>
        <p:nvSpPr>
          <p:cNvPr id="5" name="Right Brace 4"/>
          <p:cNvSpPr/>
          <p:nvPr/>
        </p:nvSpPr>
        <p:spPr>
          <a:xfrm rot="5400000">
            <a:off x="6165475" y="2577377"/>
            <a:ext cx="282389" cy="4706471"/>
          </a:xfrm>
          <a:prstGeom prst="rightBrace">
            <a:avLst>
              <a:gd name="adj1" fmla="val 151191"/>
              <a:gd name="adj2" fmla="val 50000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Right Brace 5"/>
          <p:cNvSpPr/>
          <p:nvPr/>
        </p:nvSpPr>
        <p:spPr>
          <a:xfrm rot="5400000">
            <a:off x="4470212" y="3934197"/>
            <a:ext cx="284255" cy="1317813"/>
          </a:xfrm>
          <a:prstGeom prst="rightBrace">
            <a:avLst>
              <a:gd name="adj1" fmla="val 151191"/>
              <a:gd name="adj2" fmla="val 50000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TextBox 6"/>
          <p:cNvSpPr txBox="1"/>
          <p:nvPr/>
        </p:nvSpPr>
        <p:spPr>
          <a:xfrm>
            <a:off x="5312932" y="4365899"/>
            <a:ext cx="1627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metadata</a:t>
            </a:r>
            <a:endParaRPr lang="en-ID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46357" y="4887141"/>
            <a:ext cx="1627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Kamus</a:t>
            </a:r>
            <a:r>
              <a:rPr lang="en-US" b="1" dirty="0" smtClean="0">
                <a:solidFill>
                  <a:srgbClr val="FF0000"/>
                </a:solidFill>
              </a:rPr>
              <a:t> data</a:t>
            </a:r>
            <a:endParaRPr lang="en-ID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36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125</TotalTime>
  <Words>746</Words>
  <Application>Microsoft Office PowerPoint</Application>
  <PresentationFormat>Widescreen</PresentationFormat>
  <Paragraphs>96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Retrospect</vt:lpstr>
      <vt:lpstr>SISTEM BASIS DATA</vt:lpstr>
      <vt:lpstr>Pendahuluan </vt:lpstr>
      <vt:lpstr>Karakteristik Pendekatan Basis Data</vt:lpstr>
      <vt:lpstr>Model Data - (Entity Relationship Diagram/ ERD)</vt:lpstr>
      <vt:lpstr>Model Data - Relasional</vt:lpstr>
      <vt:lpstr>Model Data – Berorientasi Objek</vt:lpstr>
      <vt:lpstr>Model Data – Jaringan (Network)</vt:lpstr>
      <vt:lpstr>Model Data – Hirarki (Hierarchical)</vt:lpstr>
      <vt:lpstr>Bahasa Basis Data</vt:lpstr>
      <vt:lpstr>Bahasa Basis Data</vt:lpstr>
      <vt:lpstr>Tahapan Pengembangan Sistem Basis Data</vt:lpstr>
      <vt:lpstr>Tipe Entitas dan Instansiasi Entitas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BASIS DATA</dc:title>
  <dc:creator>HP</dc:creator>
  <cp:lastModifiedBy>HP</cp:lastModifiedBy>
  <cp:revision>28</cp:revision>
  <dcterms:created xsi:type="dcterms:W3CDTF">2019-02-12T13:46:53Z</dcterms:created>
  <dcterms:modified xsi:type="dcterms:W3CDTF">2019-02-13T01:21:07Z</dcterms:modified>
</cp:coreProperties>
</file>