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105"/>
  </p:notesMasterIdLst>
  <p:sldIdLst>
    <p:sldId id="303" r:id="rId2"/>
    <p:sldId id="305" r:id="rId3"/>
    <p:sldId id="404" r:id="rId4"/>
    <p:sldId id="405" r:id="rId5"/>
    <p:sldId id="481" r:id="rId6"/>
    <p:sldId id="482" r:id="rId7"/>
    <p:sldId id="484" r:id="rId8"/>
    <p:sldId id="476" r:id="rId9"/>
    <p:sldId id="483" r:id="rId10"/>
    <p:sldId id="485" r:id="rId11"/>
    <p:sldId id="487" r:id="rId12"/>
    <p:sldId id="479" r:id="rId13"/>
    <p:sldId id="477" r:id="rId14"/>
    <p:sldId id="402" r:id="rId15"/>
    <p:sldId id="403" r:id="rId16"/>
    <p:sldId id="406" r:id="rId17"/>
    <p:sldId id="408" r:id="rId18"/>
    <p:sldId id="410" r:id="rId19"/>
    <p:sldId id="432" r:id="rId20"/>
    <p:sldId id="459" r:id="rId21"/>
    <p:sldId id="461" r:id="rId22"/>
    <p:sldId id="462" r:id="rId23"/>
    <p:sldId id="463" r:id="rId24"/>
    <p:sldId id="464" r:id="rId25"/>
    <p:sldId id="467" r:id="rId26"/>
    <p:sldId id="475" r:id="rId27"/>
    <p:sldId id="346" r:id="rId28"/>
    <p:sldId id="431" r:id="rId29"/>
    <p:sldId id="347" r:id="rId30"/>
    <p:sldId id="400" r:id="rId31"/>
    <p:sldId id="349" r:id="rId32"/>
    <p:sldId id="348" r:id="rId33"/>
    <p:sldId id="430" r:id="rId34"/>
    <p:sldId id="357" r:id="rId35"/>
    <p:sldId id="429" r:id="rId36"/>
    <p:sldId id="358" r:id="rId37"/>
    <p:sldId id="359" r:id="rId38"/>
    <p:sldId id="428" r:id="rId39"/>
    <p:sldId id="425" r:id="rId40"/>
    <p:sldId id="424" r:id="rId41"/>
    <p:sldId id="420" r:id="rId42"/>
    <p:sldId id="426" r:id="rId43"/>
    <p:sldId id="427" r:id="rId44"/>
    <p:sldId id="423" r:id="rId45"/>
    <p:sldId id="422" r:id="rId46"/>
    <p:sldId id="360" r:id="rId47"/>
    <p:sldId id="411" r:id="rId48"/>
    <p:sldId id="363" r:id="rId49"/>
    <p:sldId id="488" r:id="rId50"/>
    <p:sldId id="364" r:id="rId51"/>
    <p:sldId id="366" r:id="rId52"/>
    <p:sldId id="365" r:id="rId53"/>
    <p:sldId id="486" r:id="rId54"/>
    <p:sldId id="419" r:id="rId55"/>
    <p:sldId id="456" r:id="rId56"/>
    <p:sldId id="457" r:id="rId57"/>
    <p:sldId id="458" r:id="rId58"/>
    <p:sldId id="367" r:id="rId59"/>
    <p:sldId id="489" r:id="rId60"/>
    <p:sldId id="370" r:id="rId61"/>
    <p:sldId id="371" r:id="rId62"/>
    <p:sldId id="373" r:id="rId63"/>
    <p:sldId id="372" r:id="rId64"/>
    <p:sldId id="491" r:id="rId65"/>
    <p:sldId id="492" r:id="rId66"/>
    <p:sldId id="490" r:id="rId67"/>
    <p:sldId id="375" r:id="rId68"/>
    <p:sldId id="377" r:id="rId69"/>
    <p:sldId id="379" r:id="rId70"/>
    <p:sldId id="378" r:id="rId71"/>
    <p:sldId id="380" r:id="rId72"/>
    <p:sldId id="381" r:id="rId73"/>
    <p:sldId id="382" r:id="rId74"/>
    <p:sldId id="383" r:id="rId75"/>
    <p:sldId id="465" r:id="rId76"/>
    <p:sldId id="466" r:id="rId77"/>
    <p:sldId id="468" r:id="rId78"/>
    <p:sldId id="469" r:id="rId79"/>
    <p:sldId id="470" r:id="rId80"/>
    <p:sldId id="471" r:id="rId81"/>
    <p:sldId id="472" r:id="rId82"/>
    <p:sldId id="436" r:id="rId83"/>
    <p:sldId id="474" r:id="rId84"/>
    <p:sldId id="473" r:id="rId85"/>
    <p:sldId id="437" r:id="rId86"/>
    <p:sldId id="438" r:id="rId87"/>
    <p:sldId id="439" r:id="rId88"/>
    <p:sldId id="440" r:id="rId89"/>
    <p:sldId id="441" r:id="rId90"/>
    <p:sldId id="442" r:id="rId91"/>
    <p:sldId id="443" r:id="rId92"/>
    <p:sldId id="444" r:id="rId93"/>
    <p:sldId id="445" r:id="rId94"/>
    <p:sldId id="446" r:id="rId95"/>
    <p:sldId id="447" r:id="rId96"/>
    <p:sldId id="448" r:id="rId97"/>
    <p:sldId id="449" r:id="rId98"/>
    <p:sldId id="450" r:id="rId99"/>
    <p:sldId id="451" r:id="rId100"/>
    <p:sldId id="452" r:id="rId101"/>
    <p:sldId id="453" r:id="rId102"/>
    <p:sldId id="454" r:id="rId103"/>
    <p:sldId id="455" r:id="rId10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40" d="100"/>
          <a:sy n="140" d="100"/>
        </p:scale>
        <p:origin x="102" y="-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2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5DA19-AB15-4E88-8BC5-DE3952238E51}" type="datetimeFigureOut">
              <a:rPr lang="id-ID" smtClean="0"/>
              <a:t>03/11/2016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116AF-6207-4805-876D-6399BF47C4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008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16AF-6207-4805-876D-6399BF47C4B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0575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17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1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04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8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66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44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45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39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79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4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3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14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98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33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4282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6035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3926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613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636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9083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132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96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7041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72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22098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0551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3187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94765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885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46249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13865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969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70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/>
              <a:pPr/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07466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>
                <a:solidFill>
                  <a:prstClr val="black"/>
                </a:solidFill>
              </a:rPr>
              <a:pPr/>
              <a:t>55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008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>
                <a:solidFill>
                  <a:prstClr val="black"/>
                </a:solidFill>
              </a:rPr>
              <a:pPr/>
              <a:t>56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895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>
                <a:solidFill>
                  <a:prstClr val="black"/>
                </a:solidFill>
              </a:rPr>
              <a:pPr/>
              <a:t>57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432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64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6647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>
                <a:solidFill>
                  <a:prstClr val="black"/>
                </a:solidFill>
              </a:rPr>
              <a:pPr/>
              <a:t>82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597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>
                <a:solidFill>
                  <a:prstClr val="black"/>
                </a:solidFill>
              </a:rPr>
              <a:pPr/>
              <a:t>83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102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>
                <a:solidFill>
                  <a:prstClr val="black"/>
                </a:solidFill>
              </a:rPr>
              <a:pPr/>
              <a:t>84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253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>
                <a:solidFill>
                  <a:prstClr val="black"/>
                </a:solidFill>
              </a:rPr>
              <a:pPr/>
              <a:t>85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140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>
                <a:solidFill>
                  <a:prstClr val="black"/>
                </a:solidFill>
              </a:rPr>
              <a:pPr/>
              <a:t>86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5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326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>
                <a:solidFill>
                  <a:prstClr val="black"/>
                </a:solidFill>
              </a:rPr>
              <a:pPr/>
              <a:t>87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473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>
                <a:solidFill>
                  <a:prstClr val="black"/>
                </a:solidFill>
              </a:rPr>
              <a:pPr/>
              <a:t>88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396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>
                <a:solidFill>
                  <a:prstClr val="black"/>
                </a:solidFill>
              </a:rPr>
              <a:pPr/>
              <a:t>89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816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>
                <a:solidFill>
                  <a:prstClr val="black"/>
                </a:solidFill>
              </a:rPr>
              <a:pPr/>
              <a:t>90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81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>
                <a:solidFill>
                  <a:prstClr val="black"/>
                </a:solidFill>
              </a:rPr>
              <a:pPr/>
              <a:t>91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501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A655-1298-4DEA-A059-BA81A742B97B}" type="slidenum">
              <a:rPr lang="id-ID" smtClean="0">
                <a:solidFill>
                  <a:prstClr val="black"/>
                </a:solidFill>
              </a:rPr>
              <a:pPr/>
              <a:t>92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7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04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09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2E31-22FC-4E37-B85A-151FCD1632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9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7150" y="0"/>
            <a:ext cx="2247901" cy="6858001"/>
            <a:chOff x="57150" y="0"/>
            <a:chExt cx="2247901" cy="6858001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 b="1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CE03D40-A3C7-4DAA-8E15-56B0337D2C95}" type="datetime1">
              <a:rPr lang="id-ID" smtClean="0"/>
              <a:t>03/11/2016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530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19A5-C011-406F-A654-431AFD24CFCC}" type="datetime1">
              <a:rPr lang="id-ID" smtClean="0"/>
              <a:t>03/11/2016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1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FEBF-D10D-4BC7-B0B0-564B41448FB6}" type="datetime1">
              <a:rPr lang="id-ID" smtClean="0"/>
              <a:t>03/11/2016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733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BA7D-EA48-4763-937B-78C56F08B85D}" type="datetime1">
              <a:rPr lang="id-ID" smtClean="0"/>
              <a:t>03/11/2016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14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A10-E9CA-401A-8054-96DA7E7D441F}" type="datetime1">
              <a:rPr lang="id-ID" smtClean="0"/>
              <a:t>03/11/2016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456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1CB-04F5-4029-86D6-BB731E35A003}" type="datetime1">
              <a:rPr lang="id-ID" smtClean="0"/>
              <a:t>03/11/2016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321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65B0-34F8-4FFD-815A-8CD2013AEB5C}" type="datetime1">
              <a:rPr lang="id-ID" smtClean="0"/>
              <a:t>03/11/2016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493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4A35-4CA0-4C44-BB25-DE4F3C30EB10}" type="datetime1">
              <a:rPr lang="id-ID" smtClean="0"/>
              <a:t>03/11/2016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424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736-244B-40F8-B97E-EC1469EAD4C3}" type="datetime1">
              <a:rPr lang="id-ID" smtClean="0"/>
              <a:t>03/11/2016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60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4511"/>
          </a:xfrm>
        </p:spPr>
        <p:txBody>
          <a:bodyPr>
            <a:normAutofit/>
          </a:bodyPr>
          <a:lstStyle>
            <a:lvl1pPr algn="r">
              <a:defRPr sz="6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27200"/>
            <a:ext cx="9905999" cy="4064001"/>
          </a:xfrm>
        </p:spPr>
        <p:txBody>
          <a:bodyPr>
            <a:normAutofit/>
          </a:bodyPr>
          <a:lstStyle>
            <a:lvl1pPr marL="465138" indent="-465138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914400" indent="-457200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379538" indent="-465138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828800" indent="-4572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293938" indent="-46513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2903-7724-4C61-A7D1-761794A3D28E}" type="datetime1">
              <a:rPr lang="id-ID" smtClean="0"/>
              <a:t>03/11/2016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6739" y="5989983"/>
            <a:ext cx="771089" cy="868017"/>
          </a:xfrm>
          <a:solidFill>
            <a:schemeClr val="tx1">
              <a:lumMod val="50000"/>
            </a:schemeClr>
          </a:solidFill>
          <a:ln>
            <a:noFill/>
          </a:ln>
        </p:spPr>
        <p:txBody>
          <a:bodyPr/>
          <a:lstStyle>
            <a:lvl1pPr algn="ctr">
              <a:defRPr sz="4000">
                <a:latin typeface="Bebas Neue" panose="020B0606020202050201" pitchFamily="34" charset="0"/>
              </a:defRPr>
            </a:lvl1pPr>
          </a:lstStyle>
          <a:p>
            <a:fld id="{31848269-4195-42B5-A56B-8E6FAD82AF4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654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B872-9E70-49BD-AEDB-B513396A9BC9}" type="datetime1">
              <a:rPr lang="id-ID" smtClean="0"/>
              <a:t>03/11/2016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233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AD8E-3F11-4640-B56D-C1D07FD54242}" type="datetime1">
              <a:rPr lang="id-ID" smtClean="0"/>
              <a:t>03/11/2016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538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8DF6-55C3-41DD-831D-745B8CAAFFB9}" type="datetime1">
              <a:rPr lang="id-ID" smtClean="0"/>
              <a:t>03/11/2016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339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E57-8E20-4D0D-BDD5-DD70F76FEAA7}" type="datetime1">
              <a:rPr lang="id-ID" smtClean="0"/>
              <a:t>03/11/2016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397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ABB6-9A04-4F0A-8392-87902E25C9EC}" type="datetime1">
              <a:rPr lang="id-ID" smtClean="0"/>
              <a:t>03/11/2016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107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C61-14E9-4481-90FB-141D60729D8E}" type="datetime1">
              <a:rPr lang="id-ID" smtClean="0"/>
              <a:t>03/11/2016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861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15A1-7758-4819-A141-5B57F1928AE0}" type="datetime1">
              <a:rPr lang="id-ID" smtClean="0"/>
              <a:t>03/11/2016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829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14000"/>
            <a:lum/>
          </a:blip>
          <a:srcRect/>
          <a:stretch>
            <a:fillRect l="78000" t="5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525" y="0"/>
            <a:ext cx="1216025" cy="6858001"/>
            <a:chOff x="-9525" y="0"/>
            <a:chExt cx="1216025" cy="6858001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8"/>
            <p:cNvSpPr/>
            <p:nvPr/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/>
            <p:cNvSpPr/>
            <p:nvPr/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/>
            <p:cNvSpPr/>
            <p:nvPr/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/>
            <p:cNvSpPr/>
            <p:nvPr/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solidFill>
              <a:schemeClr val="tx1">
                <a:lumMod val="65000"/>
              </a:schemeClr>
            </a:solidFill>
            <a:ln w="15" cap="flat">
              <a:solidFill>
                <a:schemeClr val="tx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4" name="Freeform 18"/>
            <p:cNvSpPr/>
            <p:nvPr/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/>
            <p:cNvSpPr/>
            <p:nvPr/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8" name="Freeform 22"/>
            <p:cNvSpPr/>
            <p:nvPr/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/>
            <p:cNvSpPr/>
            <p:nvPr/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/>
            <p:cNvSpPr/>
            <p:nvPr/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/>
            <p:cNvSpPr/>
            <p:nvPr/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0" name="Group 9"/>
          <p:cNvGrpSpPr/>
          <p:nvPr/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lumMod val="65000"/>
            </a:schemeClr>
          </a:solidFill>
        </p:grpSpPr>
        <p:sp>
          <p:nvSpPr>
            <p:cNvPr id="11" name="Freeform 32"/>
            <p:cNvSpPr/>
            <p:nvPr/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33"/>
            <p:cNvSpPr>
              <a:spLocks noEditPoints="1"/>
            </p:cNvSpPr>
            <p:nvPr/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34"/>
            <p:cNvSpPr>
              <a:spLocks noEditPoints="1"/>
            </p:cNvSpPr>
            <p:nvPr/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35"/>
            <p:cNvSpPr/>
            <p:nvPr/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36"/>
            <p:cNvSpPr>
              <a:spLocks noEditPoints="1"/>
            </p:cNvSpPr>
            <p:nvPr/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37"/>
            <p:cNvSpPr/>
            <p:nvPr/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38"/>
            <p:cNvSpPr>
              <a:spLocks noEditPoints="1"/>
            </p:cNvSpPr>
            <p:nvPr/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39"/>
            <p:cNvSpPr/>
            <p:nvPr/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40"/>
            <p:cNvSpPr>
              <a:spLocks noEditPoints="1"/>
            </p:cNvSpPr>
            <p:nvPr/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41"/>
            <p:cNvSpPr>
              <a:spLocks noChangeArrowheads="1"/>
            </p:cNvSpPr>
            <p:nvPr/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B5BE-1271-4947-84C7-5ABACBA0B70E}" type="datetime1">
              <a:rPr lang="id-ID" smtClean="0"/>
              <a:t>03/11/2016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48269-4195-42B5-A56B-8E6FAD82AF4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0708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75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76.w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2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4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2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9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0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7.wmf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49.bin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image" Target="../media/image48.wmf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0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2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56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58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9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oleObject" Target="../embeddings/oleObject63.bin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2.wmf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59.wmf"/><Relationship Id="rId9" Type="http://schemas.openxmlformats.org/officeDocument/2006/relationships/image" Target="../media/image61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3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4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7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6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70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1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7360" y="4546813"/>
            <a:ext cx="575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Mohammad Nasucha, S.T., M.Sc.</a:t>
            </a:r>
            <a:endParaRPr lang="id-ID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9808" y="5008478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Program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Studi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Teknik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Informatika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dan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Program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Studi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Sistem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Informasi</a:t>
            </a:r>
            <a:endParaRPr lang="en-US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Universitas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Pembangunan Jaya</a:t>
            </a:r>
            <a:endParaRPr lang="id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Jl. Boulevard -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Bintaro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Jaya Sektor VII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Tangerang Selatan –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Banten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15442 </a:t>
            </a:r>
            <a:endParaRPr lang="id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26134" y="1173480"/>
            <a:ext cx="9125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</a:rPr>
              <a:t>Aljabar</a:t>
            </a:r>
            <a:r>
              <a:rPr lang="en-US" sz="6000" dirty="0" smtClean="0">
                <a:solidFill>
                  <a:schemeClr val="bg1"/>
                </a:solidFill>
              </a:rPr>
              <a:t> Linier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INF105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747493" y="4588366"/>
            <a:ext cx="1685925" cy="14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1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6" y="134090"/>
            <a:ext cx="10593388" cy="119346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Kegiatan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</a:t>
            </a:r>
            <a:r>
              <a:rPr lang="en-US" dirty="0">
                <a:latin typeface="Bebas Neue" panose="020B0606020202050201" pitchFamily="34" charset="0"/>
              </a:rPr>
              <a:t>: </a:t>
            </a:r>
            <a:r>
              <a:rPr lang="en-US" dirty="0" smtClean="0">
                <a:latin typeface="Bebas Neue" panose="020B0606020202050201" pitchFamily="34" charset="0"/>
              </a:rPr>
              <a:t>1			Hari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 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0015" y="2207697"/>
            <a:ext cx="10779970" cy="4984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celana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dipajang</a:t>
            </a:r>
            <a:r>
              <a:rPr lang="en-US" sz="2400" dirty="0" smtClean="0"/>
              <a:t> di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konter</a:t>
            </a:r>
            <a:r>
              <a:rPr lang="en-US" sz="2400" dirty="0" smtClean="0"/>
              <a:t> di mal </a:t>
            </a:r>
            <a:r>
              <a:rPr lang="en-US" sz="2400" dirty="0" err="1" smtClean="0"/>
              <a:t>berlabel</a:t>
            </a:r>
            <a:r>
              <a:rPr lang="en-US" sz="2400" dirty="0" smtClean="0"/>
              <a:t> </a:t>
            </a:r>
            <a:r>
              <a:rPr lang="en-US" sz="2400" dirty="0" err="1" smtClean="0"/>
              <a:t>Rp</a:t>
            </a:r>
            <a:r>
              <a:rPr lang="en-US" sz="2400" dirty="0" smtClean="0"/>
              <a:t> 220.000 </a:t>
            </a:r>
            <a:r>
              <a:rPr lang="en-US" sz="2400" dirty="0" err="1" smtClean="0"/>
              <a:t>diskon</a:t>
            </a:r>
            <a:r>
              <a:rPr lang="en-US" sz="2400" dirty="0" smtClean="0"/>
              <a:t> 30%.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saya</a:t>
            </a:r>
            <a:r>
              <a:rPr lang="en-US" sz="2400" dirty="0" smtClean="0"/>
              <a:t>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membeli</a:t>
            </a:r>
            <a:r>
              <a:rPr lang="en-US" sz="2400" dirty="0" smtClean="0"/>
              <a:t> </a:t>
            </a:r>
            <a:r>
              <a:rPr lang="en-US" sz="2400" dirty="0" err="1" smtClean="0"/>
              <a:t>celana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berapakah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saya</a:t>
            </a:r>
            <a:r>
              <a:rPr lang="en-US" sz="2400" dirty="0" smtClean="0"/>
              <a:t> </a:t>
            </a:r>
            <a:r>
              <a:rPr lang="en-US" sz="2400" dirty="0" err="1" smtClean="0"/>
              <a:t>bayar</a:t>
            </a:r>
            <a:r>
              <a:rPr lang="en-US" sz="24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toko</a:t>
            </a:r>
            <a:r>
              <a:rPr lang="en-US" sz="2400" dirty="0" smtClean="0"/>
              <a:t> </a:t>
            </a:r>
            <a:r>
              <a:rPr lang="en-US" sz="2400" dirty="0" err="1" smtClean="0"/>
              <a:t>swalayan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promosi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item </a:t>
            </a:r>
            <a:r>
              <a:rPr lang="en-US" sz="2400" dirty="0" err="1" smtClean="0"/>
              <a:t>minuman</a:t>
            </a:r>
            <a:r>
              <a:rPr lang="en-US" sz="2400" dirty="0" smtClean="0"/>
              <a:t> </a:t>
            </a:r>
            <a:r>
              <a:rPr lang="en-US" sz="2400" dirty="0" err="1" smtClean="0"/>
              <a:t>botol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Rp</a:t>
            </a:r>
            <a:r>
              <a:rPr lang="en-US" sz="2400" dirty="0" smtClean="0"/>
              <a:t> 7200 / pc.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Beli</a:t>
            </a:r>
            <a:r>
              <a:rPr lang="en-US" sz="2400" dirty="0" smtClean="0"/>
              <a:t> 2 gratis 1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beli</a:t>
            </a:r>
            <a:r>
              <a:rPr lang="en-US" sz="2400" dirty="0" smtClean="0"/>
              <a:t> 3 </a:t>
            </a:r>
            <a:r>
              <a:rPr lang="en-US" sz="2400" dirty="0" err="1" smtClean="0"/>
              <a:t>diskon</a:t>
            </a:r>
            <a:r>
              <a:rPr lang="en-US" sz="2400" dirty="0" smtClean="0"/>
              <a:t> 30%.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0">
              <a:buNone/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membeli</a:t>
            </a:r>
            <a:r>
              <a:rPr lang="en-US" sz="2400" dirty="0" smtClean="0"/>
              <a:t> </a:t>
            </a:r>
            <a:r>
              <a:rPr lang="en-US" sz="2400" dirty="0" err="1" smtClean="0"/>
              <a:t>minuman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,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 </a:t>
            </a:r>
            <a:r>
              <a:rPr lang="en-US" sz="2400" dirty="0" err="1" smtClean="0"/>
              <a:t>skema</a:t>
            </a:r>
            <a:r>
              <a:rPr lang="en-US" sz="2400" dirty="0" smtClean="0"/>
              <a:t> </a:t>
            </a:r>
            <a:r>
              <a:rPr lang="en-US" sz="2400" dirty="0" err="1" smtClean="0"/>
              <a:t>promosi</a:t>
            </a:r>
            <a:r>
              <a:rPr lang="en-US" sz="2400" dirty="0" smtClean="0"/>
              <a:t> yang mana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bayar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3 pcs?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1280" y="1443709"/>
            <a:ext cx="10997441" cy="751992"/>
          </a:xfrm>
        </p:spPr>
        <p:txBody>
          <a:bodyPr>
            <a:normAutofit/>
          </a:bodyPr>
          <a:lstStyle/>
          <a:p>
            <a:pPr algn="l"/>
            <a:r>
              <a:rPr lang="id-ID" sz="2400" dirty="0" smtClean="0"/>
              <a:t>Penerapan Bilangan Skalar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soal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solusinya</a:t>
            </a:r>
            <a:r>
              <a:rPr lang="en-US" sz="2400" dirty="0" smtClean="0"/>
              <a:t> (1)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4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14" y="188558"/>
            <a:ext cx="7958009" cy="751992"/>
          </a:xfrm>
        </p:spPr>
        <p:txBody>
          <a:bodyPr>
            <a:normAutofit fontScale="90000"/>
          </a:bodyPr>
          <a:lstStyle/>
          <a:p>
            <a:r>
              <a:rPr lang="id-ID" sz="3600" dirty="0"/>
              <a:t>Kuis 6 – Operasi Matriks dg Spreadsheet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872" y="1268760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d-ID" sz="2000" dirty="0"/>
          </a:p>
          <a:p>
            <a:pPr marL="457200" indent="-457200">
              <a:buAutoNum type="arabicPlain"/>
            </a:pPr>
            <a:endParaRPr lang="id-ID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7121" y="1268760"/>
            <a:ext cx="10151894" cy="5400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Wingdings 2"/>
              <a:buNone/>
            </a:pPr>
            <a:r>
              <a:rPr lang="id-ID" sz="2000" dirty="0">
                <a:solidFill>
                  <a:prstClr val="black"/>
                </a:solidFill>
              </a:rPr>
              <a:t>Selesaikan operasi matriks berikut ini dg bantuan spreadsheet</a:t>
            </a:r>
          </a:p>
          <a:p>
            <a:pPr marL="0" indent="0">
              <a:buClrTx/>
              <a:buFont typeface="Wingdings 2"/>
              <a:buNone/>
            </a:pPr>
            <a:endParaRPr lang="id-ID" sz="2000" dirty="0">
              <a:solidFill>
                <a:prstClr val="black"/>
              </a:solidFill>
            </a:endParaRPr>
          </a:p>
          <a:p>
            <a:pPr marL="0" indent="0">
              <a:buClrTx/>
              <a:buFont typeface="Wingdings 2"/>
              <a:buNone/>
            </a:pPr>
            <a:r>
              <a:rPr lang="id-ID" sz="2000" dirty="0">
                <a:solidFill>
                  <a:prstClr val="black"/>
                </a:solidFill>
              </a:rPr>
              <a:t>2    4    6    8                  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id-ID" sz="2000" dirty="0" smtClean="0">
                <a:solidFill>
                  <a:prstClr val="black"/>
                </a:solidFill>
              </a:rPr>
              <a:t>1     </a:t>
            </a:r>
            <a:r>
              <a:rPr lang="id-ID" sz="2000" dirty="0">
                <a:solidFill>
                  <a:prstClr val="black"/>
                </a:solidFill>
              </a:rPr>
              <a:t>5     5     1       </a:t>
            </a:r>
          </a:p>
          <a:p>
            <a:pPr marL="0" indent="0">
              <a:buClrTx/>
              <a:buFont typeface="Wingdings 2"/>
              <a:buNone/>
            </a:pPr>
            <a:r>
              <a:rPr lang="id-ID" sz="2000" dirty="0">
                <a:solidFill>
                  <a:prstClr val="black"/>
                </a:solidFill>
              </a:rPr>
              <a:t>1     3    5    7                   2    4     4     2</a:t>
            </a:r>
          </a:p>
          <a:p>
            <a:pPr marL="0" indent="0">
              <a:buClrTx/>
              <a:buFont typeface="Wingdings 2"/>
              <a:buNone/>
            </a:pPr>
            <a:r>
              <a:rPr lang="id-ID" sz="2000" dirty="0">
                <a:solidFill>
                  <a:prstClr val="black"/>
                </a:solidFill>
              </a:rPr>
              <a:t>2    4    6    8         .       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id-ID" sz="2000" dirty="0" smtClean="0">
                <a:solidFill>
                  <a:prstClr val="black"/>
                </a:solidFill>
              </a:rPr>
              <a:t> </a:t>
            </a:r>
            <a:r>
              <a:rPr lang="id-ID" sz="2000" dirty="0">
                <a:solidFill>
                  <a:prstClr val="black"/>
                </a:solidFill>
              </a:rPr>
              <a:t>2    4     4     2            =        ?</a:t>
            </a:r>
          </a:p>
          <a:p>
            <a:pPr marL="0" indent="0">
              <a:buClrTx/>
              <a:buFont typeface="Wingdings 2"/>
              <a:buNone/>
            </a:pPr>
            <a:r>
              <a:rPr lang="id-ID" sz="2000" dirty="0">
                <a:solidFill>
                  <a:prstClr val="black"/>
                </a:solidFill>
              </a:rPr>
              <a:t>6    5    7     1                   1     3     3     5</a:t>
            </a:r>
          </a:p>
          <a:p>
            <a:pPr marL="457200" indent="-457200">
              <a:buClrTx/>
              <a:buFont typeface="Wingdings 2"/>
              <a:buAutoNum type="arabicPlain" startAt="3"/>
            </a:pPr>
            <a:endParaRPr lang="id-ID" sz="2000" dirty="0">
              <a:solidFill>
                <a:prstClr val="black"/>
              </a:solidFill>
            </a:endParaRPr>
          </a:p>
          <a:p>
            <a:pPr marL="457200" indent="-457200">
              <a:buClrTx/>
              <a:buFont typeface="Wingdings 2"/>
              <a:buAutoNum type="arabicPlain" startAt="3"/>
            </a:pPr>
            <a:endParaRPr lang="id-ID" sz="2000" dirty="0">
              <a:solidFill>
                <a:prstClr val="black"/>
              </a:solidFill>
            </a:endParaRPr>
          </a:p>
          <a:p>
            <a:pPr marL="0" indent="0">
              <a:buClrTx/>
              <a:buFont typeface="Wingdings 2"/>
              <a:buNone/>
            </a:pPr>
            <a:r>
              <a:rPr lang="id-ID" sz="2000" dirty="0">
                <a:solidFill>
                  <a:prstClr val="black"/>
                </a:solidFill>
              </a:rPr>
              <a:t>4    6    8                   1     5     5     1       </a:t>
            </a:r>
          </a:p>
          <a:p>
            <a:pPr marL="0" indent="0">
              <a:buClrTx/>
              <a:buFont typeface="Wingdings 2"/>
              <a:buNone/>
            </a:pPr>
            <a:r>
              <a:rPr lang="id-ID" sz="2000" dirty="0">
                <a:solidFill>
                  <a:prstClr val="black"/>
                </a:solidFill>
              </a:rPr>
              <a:t>3    5    7                   2    4     4     2                   =       ?</a:t>
            </a:r>
          </a:p>
          <a:p>
            <a:pPr marL="0" indent="0">
              <a:buClrTx/>
              <a:buFont typeface="Wingdings 2"/>
              <a:buNone/>
            </a:pPr>
            <a:r>
              <a:rPr lang="id-ID" sz="2000" dirty="0">
                <a:solidFill>
                  <a:prstClr val="black"/>
                </a:solidFill>
              </a:rPr>
              <a:t>4    6    8         .         2    4     4     2</a:t>
            </a:r>
          </a:p>
          <a:p>
            <a:pPr marL="0" indent="0">
              <a:buClrTx/>
              <a:buFont typeface="Wingdings 2"/>
              <a:buNone/>
            </a:pPr>
            <a:r>
              <a:rPr lang="id-ID" sz="2000" dirty="0">
                <a:solidFill>
                  <a:prstClr val="black"/>
                </a:solidFill>
              </a:rPr>
              <a:t>5    7     1</a:t>
            </a:r>
          </a:p>
          <a:p>
            <a:pPr marL="457200" indent="-457200">
              <a:buClrTx/>
              <a:buFont typeface="Wingdings 2"/>
              <a:buAutoNum type="arabicPlain"/>
            </a:pPr>
            <a:endParaRPr lang="id-ID" sz="2000" dirty="0">
              <a:solidFill>
                <a:prstClr val="black"/>
              </a:solidFill>
            </a:endParaRPr>
          </a:p>
          <a:p>
            <a:pPr marL="457200" indent="-457200">
              <a:buClrTx/>
              <a:buFont typeface="Wingdings 2"/>
              <a:buAutoNum type="arabicPlain"/>
            </a:pPr>
            <a:endParaRPr lang="id-ID" sz="2000" dirty="0">
              <a:solidFill>
                <a:prstClr val="black"/>
              </a:solidFill>
            </a:endParaRPr>
          </a:p>
          <a:p>
            <a:pPr marL="457200" indent="-457200">
              <a:buClrTx/>
              <a:buFont typeface="Wingdings 2"/>
              <a:buAutoNum type="arabicPlain"/>
            </a:pPr>
            <a:endParaRPr lang="id-ID" sz="2000" dirty="0">
              <a:solidFill>
                <a:prstClr val="black"/>
              </a:solidFill>
            </a:endParaRPr>
          </a:p>
          <a:p>
            <a:pPr marL="457200" indent="-457200">
              <a:buClrTx/>
              <a:buFont typeface="Wingdings 2"/>
              <a:buAutoNum type="arabicPlain"/>
            </a:pPr>
            <a:endParaRPr lang="id-ID" sz="2000" dirty="0">
              <a:solidFill>
                <a:prstClr val="black"/>
              </a:solidFill>
            </a:endParaRPr>
          </a:p>
          <a:p>
            <a:pPr marL="457200" indent="-457200">
              <a:buClrTx/>
              <a:buFont typeface="Wingdings 2"/>
              <a:buAutoNum type="arabicPlain"/>
            </a:pPr>
            <a:endParaRPr lang="id-ID" sz="2000" dirty="0">
              <a:solidFill>
                <a:prstClr val="black"/>
              </a:solidFill>
            </a:endParaRPr>
          </a:p>
          <a:p>
            <a:pPr marL="457200" indent="-457200">
              <a:buClrTx/>
              <a:buFont typeface="Wingdings 2"/>
              <a:buAutoNum type="arabicPlain"/>
            </a:pPr>
            <a:endParaRPr lang="id-ID" sz="2000" dirty="0">
              <a:solidFill>
                <a:prstClr val="black"/>
              </a:solidFill>
            </a:endParaRPr>
          </a:p>
          <a:p>
            <a:pPr marL="457200" indent="-457200">
              <a:buClrTx/>
              <a:buFont typeface="Wingdings 2"/>
              <a:buAutoNum type="arabicPlain"/>
            </a:pPr>
            <a:endParaRPr lang="id-ID" sz="2000" dirty="0">
              <a:solidFill>
                <a:prstClr val="black"/>
              </a:solidFill>
            </a:endParaRPr>
          </a:p>
          <a:p>
            <a:pPr marL="457200" indent="-457200">
              <a:buClrTx/>
              <a:buFont typeface="Wingdings 2"/>
              <a:buAutoNum type="arabicPlain"/>
            </a:pPr>
            <a:endParaRPr lang="id-ID" sz="2000" dirty="0">
              <a:solidFill>
                <a:prstClr val="black"/>
              </a:solidFill>
            </a:endParaRPr>
          </a:p>
          <a:p>
            <a:pPr marL="457200" indent="-457200">
              <a:buClrTx/>
              <a:buFont typeface="Wingdings 2"/>
              <a:buAutoNum type="arabicPlain"/>
            </a:pPr>
            <a:endParaRPr lang="id-ID" sz="2000" dirty="0">
              <a:solidFill>
                <a:prstClr val="black"/>
              </a:solidFill>
            </a:endParaRPr>
          </a:p>
          <a:p>
            <a:pPr marL="457200" indent="-457200">
              <a:buClrTx/>
              <a:buFont typeface="Wingdings 2"/>
              <a:buAutoNum type="arabicPlain"/>
            </a:pPr>
            <a:endParaRPr lang="id-ID" sz="2000" dirty="0">
              <a:solidFill>
                <a:prstClr val="black"/>
              </a:solidFill>
            </a:endParaRPr>
          </a:p>
          <a:p>
            <a:pPr marL="457200" indent="-457200">
              <a:buClrTx/>
              <a:buFont typeface="Wingdings 2"/>
              <a:buAutoNum type="arabicPlain" startAt="4"/>
            </a:pPr>
            <a:endParaRPr lang="id-ID" sz="2000" dirty="0">
              <a:solidFill>
                <a:prstClr val="black"/>
              </a:solidFill>
            </a:endParaRPr>
          </a:p>
          <a:p>
            <a:pPr marL="457200" indent="-457200">
              <a:buClrTx/>
              <a:buFont typeface="Wingdings 2"/>
              <a:buAutoNum type="arabicPlain" startAt="2"/>
            </a:pPr>
            <a:endParaRPr lang="id-ID" sz="2000" dirty="0">
              <a:solidFill>
                <a:prstClr val="black"/>
              </a:solidFill>
            </a:endParaRPr>
          </a:p>
          <a:p>
            <a:pPr marL="0" indent="0">
              <a:buClrTx/>
              <a:buFont typeface="Wingdings 2"/>
              <a:buNone/>
            </a:pPr>
            <a:endParaRPr lang="id-ID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975" y="519833"/>
            <a:ext cx="8229600" cy="538234"/>
          </a:xfrm>
        </p:spPr>
        <p:txBody>
          <a:bodyPr>
            <a:normAutofit fontScale="90000"/>
          </a:bodyPr>
          <a:lstStyle/>
          <a:p>
            <a:pPr algn="l"/>
            <a:r>
              <a:rPr lang="id-ID" sz="3600" dirty="0"/>
              <a:t>Kuis </a:t>
            </a:r>
            <a:r>
              <a:rPr lang="en-US" sz="3600" dirty="0" smtClean="0"/>
              <a:t>7</a:t>
            </a:r>
            <a:r>
              <a:rPr lang="id-ID" sz="3600" dirty="0"/>
              <a:t>							</a:t>
            </a:r>
            <a:endParaRPr lang="en-US" sz="1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1028" y="1431048"/>
            <a:ext cx="8357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Hitunglah nilai determinan matriks berikut ini dengan cara biasa / cara dasar.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974975" y="2489412"/>
          <a:ext cx="1440160" cy="1152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3" name="Equation" r:id="rId3" imgW="1104840" imgH="914400" progId="Equation.3">
                  <p:embed/>
                </p:oleObj>
              </mc:Choice>
              <mc:Fallback>
                <p:oleObj name="Equation" r:id="rId3" imgW="11048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975" y="2489412"/>
                        <a:ext cx="1440160" cy="1152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3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14" y="300744"/>
            <a:ext cx="8229600" cy="751992"/>
          </a:xfrm>
        </p:spPr>
        <p:txBody>
          <a:bodyPr>
            <a:normAutofit/>
          </a:bodyPr>
          <a:lstStyle/>
          <a:p>
            <a:pPr algn="l"/>
            <a:r>
              <a:rPr lang="id-ID" sz="3600" dirty="0"/>
              <a:t>Kuis </a:t>
            </a:r>
            <a:r>
              <a:rPr lang="en-US" sz="3600" dirty="0" smtClean="0"/>
              <a:t>8</a:t>
            </a:r>
            <a:r>
              <a:rPr lang="id-ID" sz="3600" dirty="0" smtClean="0"/>
              <a:t> </a:t>
            </a:r>
            <a:endParaRPr lang="en-US" sz="1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8967" y="1374286"/>
            <a:ext cx="100093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Hitunglah nilai determinan matriks berikut ini dengan bantuan manipulasi baris (Eliminasi Gauss)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025207" y="2703949"/>
          <a:ext cx="1440160" cy="1152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" name="Equation" r:id="rId3" imgW="1104840" imgH="914400" progId="Equation.3">
                  <p:embed/>
                </p:oleObj>
              </mc:Choice>
              <mc:Fallback>
                <p:oleObj name="Equation" r:id="rId3" imgW="11048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207" y="2703949"/>
                        <a:ext cx="1440160" cy="1152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2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12712"/>
            <a:ext cx="8229600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S. </a:t>
            </a:r>
            <a:r>
              <a:rPr lang="id-ID" sz="2000" dirty="0" smtClean="0"/>
              <a:t>Eschenhof</a:t>
            </a:r>
            <a:r>
              <a:rPr lang="id-ID" sz="2000" dirty="0"/>
              <a:t>, </a:t>
            </a:r>
            <a:r>
              <a:rPr lang="id-ID" sz="2000" dirty="0" smtClean="0"/>
              <a:t>Sabine</a:t>
            </a:r>
            <a:r>
              <a:rPr lang="en-US" sz="2000" dirty="0" smtClean="0"/>
              <a:t>, </a:t>
            </a:r>
            <a:r>
              <a:rPr lang="id-ID" sz="2000" dirty="0" smtClean="0"/>
              <a:t>Linear </a:t>
            </a:r>
            <a:r>
              <a:rPr lang="id-ID" sz="2000" dirty="0"/>
              <a:t>Algebra and Introduction to </a:t>
            </a:r>
            <a:r>
              <a:rPr lang="id-ID" sz="2000" dirty="0" smtClean="0"/>
              <a:t>MATLAB</a:t>
            </a:r>
            <a:r>
              <a:rPr lang="en-US" sz="2000" dirty="0" smtClean="0"/>
              <a:t>, Frankfurt: </a:t>
            </a:r>
            <a:r>
              <a:rPr lang="id-ID" sz="2000" dirty="0" smtClean="0"/>
              <a:t> </a:t>
            </a:r>
            <a:r>
              <a:rPr lang="id-ID" sz="2000" dirty="0"/>
              <a:t>Johann Wolfgang Goethe, Universitaet Frankfurt am </a:t>
            </a:r>
            <a:r>
              <a:rPr lang="id-ID" sz="2000" dirty="0" smtClean="0"/>
              <a:t>Main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62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6" y="228236"/>
            <a:ext cx="10593388" cy="119346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Kegiatan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</a:t>
            </a:r>
            <a:r>
              <a:rPr lang="en-US" dirty="0">
                <a:latin typeface="Bebas Neue" panose="020B0606020202050201" pitchFamily="34" charset="0"/>
              </a:rPr>
              <a:t>: </a:t>
            </a:r>
            <a:r>
              <a:rPr lang="en-US" dirty="0" smtClean="0">
                <a:latin typeface="Bebas Neue" panose="020B0606020202050201" pitchFamily="34" charset="0"/>
              </a:rPr>
              <a:t>1			Hari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 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5524" y="2588159"/>
            <a:ext cx="10779970" cy="4984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e</a:t>
            </a:r>
            <a:r>
              <a:rPr lang="id-ID" sz="2400" dirty="0" smtClean="0"/>
              <a:t>s</a:t>
            </a:r>
            <a:r>
              <a:rPr lang="en-US" sz="2400" dirty="0" smtClean="0"/>
              <a:t>k</a:t>
            </a:r>
            <a:r>
              <a:rPr lang="id-ID" sz="2400" dirty="0" smtClean="0"/>
              <a:t>alator </a:t>
            </a:r>
            <a:r>
              <a:rPr lang="en-US" sz="2400" dirty="0" smtClean="0"/>
              <a:t>yang </a:t>
            </a:r>
            <a:r>
              <a:rPr lang="en-US" sz="2400" dirty="0" err="1" smtClean="0"/>
              <a:t>mengarah</a:t>
            </a:r>
            <a:r>
              <a:rPr lang="en-US" sz="2400" dirty="0" smtClean="0"/>
              <a:t> </a:t>
            </a:r>
            <a:r>
              <a:rPr lang="en-US" sz="2400" dirty="0" err="1" smtClean="0"/>
              <a:t>naik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pan</a:t>
            </a:r>
            <a:r>
              <a:rPr lang="id-ID" sz="2400" dirty="0" smtClean="0"/>
              <a:t>jang lintasan 20m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id-ID" sz="2400" dirty="0" smtClean="0"/>
              <a:t>1 m/s</a:t>
            </a:r>
            <a:r>
              <a:rPr lang="en-US" sz="2400" dirty="0" smtClean="0"/>
              <a:t>. </a:t>
            </a:r>
            <a:endParaRPr lang="id-ID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d-ID" sz="2400" dirty="0" smtClean="0"/>
          </a:p>
          <a:p>
            <a:pPr marL="0" indent="0">
              <a:buNone/>
            </a:pPr>
            <a:r>
              <a:rPr lang="en-US" sz="2400" dirty="0" smtClean="0"/>
              <a:t>a. </a:t>
            </a:r>
            <a:r>
              <a:rPr lang="id-ID" sz="2400" dirty="0" smtClean="0"/>
              <a:t>Orang dewasa naik es</a:t>
            </a:r>
            <a:r>
              <a:rPr lang="en-US" sz="2400" dirty="0" smtClean="0"/>
              <a:t>k</a:t>
            </a:r>
            <a:r>
              <a:rPr lang="id-ID" sz="2400" dirty="0" smtClean="0"/>
              <a:t>alator t</a:t>
            </a:r>
            <a:r>
              <a:rPr lang="en-US" sz="2400" dirty="0" err="1" smtClean="0"/>
              <a:t>ersebut</a:t>
            </a:r>
            <a:r>
              <a:rPr lang="en-US" sz="2400" dirty="0" smtClean="0"/>
              <a:t>, </a:t>
            </a:r>
            <a:r>
              <a:rPr lang="en-US" sz="2400" dirty="0" err="1" smtClean="0"/>
              <a:t>berapa</a:t>
            </a:r>
            <a:r>
              <a:rPr lang="id-ID" sz="2400" dirty="0" smtClean="0"/>
              <a:t> waktu yg dibutuhkan u</a:t>
            </a:r>
            <a:r>
              <a:rPr lang="en-US" sz="2400" dirty="0" err="1" smtClean="0"/>
              <a:t>ntuk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id-ID" sz="2400" dirty="0" smtClean="0"/>
              <a:t>ujung es</a:t>
            </a:r>
            <a:r>
              <a:rPr lang="en-US" sz="2400" dirty="0" smtClean="0"/>
              <a:t>k</a:t>
            </a:r>
            <a:r>
              <a:rPr lang="id-ID" sz="2400" dirty="0" smtClean="0"/>
              <a:t>alator?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b. Orang </a:t>
            </a:r>
            <a:r>
              <a:rPr lang="en-US" sz="2400" dirty="0" err="1" smtClean="0"/>
              <a:t>dewasa</a:t>
            </a:r>
            <a:r>
              <a:rPr lang="en-US" sz="2400" dirty="0" smtClean="0"/>
              <a:t> n</a:t>
            </a:r>
            <a:r>
              <a:rPr lang="id-ID" sz="2400" dirty="0" smtClean="0"/>
              <a:t>aik escalator t</a:t>
            </a:r>
            <a:r>
              <a:rPr lang="en-US" sz="2400" dirty="0" err="1" smtClean="0"/>
              <a:t>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terburu-buru</a:t>
            </a:r>
            <a:r>
              <a:rPr lang="en-US" sz="2400" dirty="0" smtClean="0"/>
              <a:t>, </a:t>
            </a:r>
            <a:r>
              <a:rPr lang="id-ID" sz="2400" dirty="0" smtClean="0"/>
              <a:t>naik es</a:t>
            </a:r>
            <a:r>
              <a:rPr lang="en-US" sz="2400" dirty="0" smtClean="0"/>
              <a:t>k</a:t>
            </a:r>
            <a:r>
              <a:rPr lang="id-ID" sz="2400" dirty="0" smtClean="0"/>
              <a:t>alator sambil berjalan cepat dg kecepatan </a:t>
            </a:r>
            <a:r>
              <a:rPr lang="en-US" sz="2400" dirty="0" smtClean="0"/>
              <a:t>2</a:t>
            </a:r>
            <a:r>
              <a:rPr lang="id-ID" sz="2400" dirty="0" smtClean="0"/>
              <a:t> m/s. B</a:t>
            </a:r>
            <a:r>
              <a:rPr lang="en-US" sz="2400" dirty="0" smtClean="0"/>
              <a:t>e</a:t>
            </a:r>
            <a:r>
              <a:rPr lang="id-ID" sz="2400" dirty="0" smtClean="0"/>
              <a:t>r</a:t>
            </a:r>
            <a:r>
              <a:rPr lang="en-US" sz="2400" dirty="0" smtClean="0"/>
              <a:t>a</a:t>
            </a:r>
            <a:r>
              <a:rPr lang="id-ID" sz="2400" dirty="0" smtClean="0"/>
              <a:t>p</a:t>
            </a:r>
            <a:r>
              <a:rPr lang="en-US" sz="2400" dirty="0" smtClean="0"/>
              <a:t>a</a:t>
            </a:r>
            <a:r>
              <a:rPr lang="id-ID" sz="2400" dirty="0" smtClean="0"/>
              <a:t> waktu yg dibutuhkan</a:t>
            </a:r>
            <a:r>
              <a:rPr lang="en-US" sz="2400" dirty="0" err="1" smtClean="0"/>
              <a:t>nya</a:t>
            </a:r>
            <a:r>
              <a:rPr lang="id-ID" sz="2400" dirty="0" smtClean="0"/>
              <a:t> u</a:t>
            </a:r>
            <a:r>
              <a:rPr lang="en-US" sz="2400" dirty="0" err="1" smtClean="0"/>
              <a:t>ntuk</a:t>
            </a:r>
            <a:r>
              <a:rPr lang="en-US" sz="2400" dirty="0" smtClean="0"/>
              <a:t> </a:t>
            </a:r>
            <a:r>
              <a:rPr lang="id-ID" sz="2400" dirty="0" smtClean="0"/>
              <a:t>sampai ke ujung es</a:t>
            </a:r>
            <a:r>
              <a:rPr lang="en-US" sz="2400" dirty="0" smtClean="0"/>
              <a:t>k</a:t>
            </a:r>
            <a:r>
              <a:rPr lang="id-ID" sz="2400" dirty="0" smtClean="0"/>
              <a:t>alator?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d-ID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d-ID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sz="2400" dirty="0" smtClean="0"/>
              <a:t>	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5524" y="1559859"/>
            <a:ext cx="10997441" cy="751992"/>
          </a:xfrm>
        </p:spPr>
        <p:txBody>
          <a:bodyPr>
            <a:normAutofit/>
          </a:bodyPr>
          <a:lstStyle/>
          <a:p>
            <a:pPr algn="l"/>
            <a:r>
              <a:rPr lang="id-ID" sz="2400" dirty="0" smtClean="0"/>
              <a:t>Penerapan Bilangan Skalar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soal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solusinya</a:t>
            </a:r>
            <a:r>
              <a:rPr lang="en-US" sz="2400" dirty="0" smtClean="0"/>
              <a:t> (1)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51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420" y="1481161"/>
            <a:ext cx="10823449" cy="4697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4. </a:t>
            </a:r>
            <a:r>
              <a:rPr lang="en-US" sz="2800" dirty="0" err="1" smtClean="0"/>
              <a:t>Diketahui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e</a:t>
            </a:r>
            <a:r>
              <a:rPr lang="id-ID" sz="2800" dirty="0" smtClean="0"/>
              <a:t>scalator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mengarah</a:t>
            </a:r>
            <a:r>
              <a:rPr lang="en-US" sz="2800" dirty="0" smtClean="0"/>
              <a:t> </a:t>
            </a:r>
            <a:r>
              <a:rPr lang="en-US" sz="2800" dirty="0" err="1" smtClean="0"/>
              <a:t>turun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p</a:t>
            </a:r>
            <a:r>
              <a:rPr lang="id-ID" sz="2800" dirty="0" smtClean="0"/>
              <a:t>anjang </a:t>
            </a:r>
            <a:r>
              <a:rPr lang="id-ID" sz="2800" dirty="0"/>
              <a:t>lintasan </a:t>
            </a:r>
            <a:r>
              <a:rPr lang="id-ID" sz="2800" dirty="0" smtClean="0"/>
              <a:t>20m</a:t>
            </a:r>
            <a:r>
              <a:rPr lang="en-US" sz="2800" dirty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kecepatan</a:t>
            </a:r>
            <a:r>
              <a:rPr lang="en-US" sz="2800" dirty="0" smtClean="0"/>
              <a:t>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</a:t>
            </a:r>
            <a:r>
              <a:rPr lang="id-ID" sz="2800" dirty="0" smtClean="0"/>
              <a:t>1 m/s</a:t>
            </a:r>
            <a:r>
              <a:rPr lang="en-US" sz="2800" dirty="0" smtClean="0"/>
              <a:t>. </a:t>
            </a:r>
            <a:r>
              <a:rPr lang="id-ID" sz="2800" dirty="0" smtClean="0"/>
              <a:t>Anak2 </a:t>
            </a:r>
            <a:r>
              <a:rPr lang="id-ID" sz="2800" dirty="0"/>
              <a:t>bermain2 , menaiki escalator ini dg berlari dengan </a:t>
            </a:r>
            <a:r>
              <a:rPr lang="en-US" sz="2800" dirty="0" smtClean="0"/>
              <a:t>k</a:t>
            </a:r>
            <a:r>
              <a:rPr lang="id-ID" sz="2800" dirty="0" smtClean="0"/>
              <a:t>ecepatan </a:t>
            </a:r>
            <a:r>
              <a:rPr lang="id-ID" sz="2800" dirty="0"/>
              <a:t>1,5 m/s. Brp waktu yg dibutuhkan utk sampai ke ujung escalator</a:t>
            </a:r>
            <a:r>
              <a:rPr lang="id-ID" sz="2800" dirty="0" smtClean="0"/>
              <a:t>?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3"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5. U</a:t>
            </a:r>
            <a:r>
              <a:rPr lang="id-ID" sz="2800" dirty="0" smtClean="0"/>
              <a:t>mur  </a:t>
            </a:r>
            <a:r>
              <a:rPr lang="id-ID" sz="2800" dirty="0"/>
              <a:t>saya saat ini 4 kali ipat umur Anna. Sepuluh tahun yang akan datang umur saya 2 kali lipat umur Anna. Berapa kah umur saya dan Anna saat ini?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2058" y="153389"/>
            <a:ext cx="10671050" cy="751992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/>
              <a:t>Penerapan Bilangan Skalar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soal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solusinya</a:t>
            </a:r>
            <a:r>
              <a:rPr lang="en-US" sz="3200" dirty="0" smtClean="0"/>
              <a:t> (2)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25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58" y="153389"/>
            <a:ext cx="10671050" cy="751992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/>
              <a:t>Penerapan Bilangan Skalar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soal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solusinya</a:t>
            </a:r>
            <a:r>
              <a:rPr lang="en-US" sz="3200" dirty="0" smtClean="0"/>
              <a:t> (3)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058" y="1474766"/>
            <a:ext cx="10952403" cy="43891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id-ID" sz="2000" dirty="0"/>
              <a:t>Seorang remaja berbobot 60 kg memboncengkan remaja lain berbobot 40 kg mengendarai sepeda motor modif berbobot 100 kg dg kecepatan 72 km/h, menabrak sebuah tiang listrik. Berapa momentum yg terjadi saat tabrakan?</a:t>
            </a:r>
          </a:p>
          <a:p>
            <a:pPr marL="457200" indent="-457200">
              <a:buAutoNum type="arabicPeriod" startAt="5"/>
            </a:pPr>
            <a:endParaRPr lang="id-ID" sz="2000" dirty="0"/>
          </a:p>
          <a:p>
            <a:pPr marL="457200" indent="-457200">
              <a:buAutoNum type="arabicPeriod" startAt="5"/>
            </a:pPr>
            <a:r>
              <a:rPr lang="id-ID" sz="2000" dirty="0"/>
              <a:t>Seandainya sepeda motor yg sama menabrak bagian belakang sebuah mobil Avanza berbobot 1 ton yg sedang melaju searah dg kecepatan 36 km/h, berapa momentum yg terjadi saat tabrakan?</a:t>
            </a:r>
          </a:p>
          <a:p>
            <a:pPr marL="457200" indent="-457200">
              <a:buAutoNum type="arabicPeriod" startAt="5"/>
            </a:pPr>
            <a:endParaRPr lang="id-ID" sz="2000" dirty="0"/>
          </a:p>
          <a:p>
            <a:pPr marL="457200" indent="-457200">
              <a:buAutoNum type="arabicPeriod" startAt="5"/>
            </a:pPr>
            <a:r>
              <a:rPr lang="id-ID" sz="2000" dirty="0"/>
              <a:t> Seandainya sepeda motor yg sama meleng sedikit ke kanan dan bertabrakan dg sebuah mobil Fortuner berbobot 2 ton dan berkecepatan 72 km/h, berapa momentum yg terjadi saat tabrakan?</a:t>
            </a:r>
          </a:p>
          <a:p>
            <a:pPr marL="457200" indent="-457200">
              <a:buAutoNum type="arabicPeriod" startAt="5"/>
            </a:pPr>
            <a:endParaRPr lang="id-ID" sz="2000" dirty="0"/>
          </a:p>
          <a:p>
            <a:pPr marL="457200" indent="-457200">
              <a:buAutoNum type="arabicPeriod" startAt="5"/>
            </a:pPr>
            <a:r>
              <a:rPr lang="id-ID" sz="2000" dirty="0"/>
              <a:t>Dari ketiga ilustrasi di atas, tabrakan manakah yang memiliki resiko paling fatal?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97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6" y="366390"/>
            <a:ext cx="10593388" cy="6268872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Kegiatan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</a:t>
            </a:r>
            <a:r>
              <a:rPr lang="en-US" dirty="0">
                <a:latin typeface="Bebas Neue" panose="020B0606020202050201" pitchFamily="34" charset="0"/>
              </a:rPr>
              <a:t>: 2, </a:t>
            </a:r>
            <a:r>
              <a:rPr lang="en-US" dirty="0" smtClean="0">
                <a:latin typeface="Bebas Neue" panose="020B0606020202050201" pitchFamily="34" charset="0"/>
              </a:rPr>
              <a:t>3				Hari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  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>
                <a:latin typeface="Bebas Neue" panose="020B0606020202050201" pitchFamily="34" charset="0"/>
              </a:rPr>
              <a:t>Luas </a:t>
            </a:r>
            <a:r>
              <a:rPr lang="en-US" dirty="0" err="1" smtClean="0">
                <a:latin typeface="Bebas Neue" panose="020B0606020202050201" pitchFamily="34" charset="0"/>
              </a:rPr>
              <a:t>daerah</a:t>
            </a:r>
            <a:r>
              <a:rPr lang="en-US" dirty="0" smtClean="0">
                <a:latin typeface="Bebas Neue" panose="020B0606020202050201" pitchFamily="34" charset="0"/>
              </a:rPr>
              <a:t> parkir 1.760 m2. Luas rata-rata slot parkir </a:t>
            </a:r>
            <a:r>
              <a:rPr lang="en-US" dirty="0" err="1" smtClean="0">
                <a:latin typeface="Bebas Neue" panose="020B0606020202050201" pitchFamily="34" charset="0"/>
              </a:rPr>
              <a:t>sebuah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mobil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kecil</a:t>
            </a:r>
            <a:r>
              <a:rPr lang="en-US" dirty="0" smtClean="0">
                <a:latin typeface="Bebas Neue" panose="020B0606020202050201" pitchFamily="34" charset="0"/>
              </a:rPr>
              <a:t> 4m2. Luas rata-rata slot parkir </a:t>
            </a:r>
            <a:r>
              <a:rPr lang="en-US" dirty="0" err="1" smtClean="0">
                <a:latin typeface="Bebas Neue" panose="020B0606020202050201" pitchFamily="34" charset="0"/>
              </a:rPr>
              <a:t>sebuah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mobil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besar</a:t>
            </a:r>
            <a:r>
              <a:rPr lang="en-US" dirty="0" smtClean="0">
                <a:latin typeface="Bebas Neue" panose="020B0606020202050201" pitchFamily="34" charset="0"/>
              </a:rPr>
              <a:t> 20m2. </a:t>
            </a:r>
            <a:r>
              <a:rPr lang="en-US" dirty="0" err="1" smtClean="0">
                <a:latin typeface="Bebas Neue" panose="020B0606020202050201" pitchFamily="34" charset="0"/>
              </a:rPr>
              <a:t>Daya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tampung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maksimal</a:t>
            </a:r>
            <a:r>
              <a:rPr lang="en-US" dirty="0" smtClean="0">
                <a:latin typeface="Bebas Neue" panose="020B0606020202050201" pitchFamily="34" charset="0"/>
              </a:rPr>
              <a:t> 200 </a:t>
            </a:r>
            <a:r>
              <a:rPr lang="en-US" dirty="0" err="1" smtClean="0">
                <a:latin typeface="Bebas Neue" panose="020B0606020202050201" pitchFamily="34" charset="0"/>
              </a:rPr>
              <a:t>mobil</a:t>
            </a:r>
            <a:r>
              <a:rPr lang="en-US" dirty="0" smtClean="0">
                <a:latin typeface="Bebas Neue" panose="020B0606020202050201" pitchFamily="34" charset="0"/>
              </a:rPr>
              <a:t>. </a:t>
            </a:r>
            <a:r>
              <a:rPr lang="en-US" dirty="0" err="1" smtClean="0">
                <a:latin typeface="Bebas Neue" panose="020B0606020202050201" pitchFamily="34" charset="0"/>
              </a:rPr>
              <a:t>Biaya</a:t>
            </a:r>
            <a:r>
              <a:rPr lang="en-US" dirty="0" smtClean="0">
                <a:latin typeface="Bebas Neue" panose="020B0606020202050201" pitchFamily="34" charset="0"/>
              </a:rPr>
              <a:t> parkir </a:t>
            </a:r>
            <a:r>
              <a:rPr lang="en-US" dirty="0" err="1" smtClean="0">
                <a:latin typeface="Bebas Neue" panose="020B0606020202050201" pitchFamily="34" charset="0"/>
              </a:rPr>
              <a:t>untuk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mobil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kecil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Rp</a:t>
            </a:r>
            <a:r>
              <a:rPr lang="en-US" dirty="0" smtClean="0">
                <a:latin typeface="Bebas Neue" panose="020B0606020202050201" pitchFamily="34" charset="0"/>
              </a:rPr>
              <a:t> 4000 / jam </a:t>
            </a:r>
            <a:r>
              <a:rPr lang="en-US" dirty="0" err="1" smtClean="0">
                <a:latin typeface="Bebas Neue" panose="020B0606020202050201" pitchFamily="34" charset="0"/>
              </a:rPr>
              <a:t>sedangkan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untuk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mobil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besar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Rp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>
                <a:latin typeface="Bebas Neue" panose="020B0606020202050201" pitchFamily="34" charset="0"/>
              </a:rPr>
              <a:t>6</a:t>
            </a:r>
            <a:r>
              <a:rPr lang="en-US" dirty="0" smtClean="0">
                <a:latin typeface="Bebas Neue" panose="020B0606020202050201" pitchFamily="34" charset="0"/>
              </a:rPr>
              <a:t>000/jam. </a:t>
            </a:r>
            <a:r>
              <a:rPr lang="en-US" dirty="0" err="1" smtClean="0">
                <a:latin typeface="Bebas Neue" panose="020B0606020202050201" pitchFamily="34" charset="0"/>
              </a:rPr>
              <a:t>Berapakah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pendapatan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tempat</a:t>
            </a:r>
            <a:r>
              <a:rPr lang="en-US" dirty="0" smtClean="0">
                <a:latin typeface="Bebas Neue" panose="020B0606020202050201" pitchFamily="34" charset="0"/>
              </a:rPr>
              <a:t> parkir </a:t>
            </a:r>
            <a:r>
              <a:rPr lang="en-US" dirty="0" err="1" smtClean="0">
                <a:latin typeface="Bebas Neue" panose="020B0606020202050201" pitchFamily="34" charset="0"/>
              </a:rPr>
              <a:t>ini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dalam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sejam</a:t>
            </a:r>
            <a:r>
              <a:rPr lang="en-US" dirty="0" smtClean="0">
                <a:latin typeface="Bebas Neue" panose="020B0606020202050201" pitchFamily="34" charset="0"/>
              </a:rPr>
              <a:t>, </a:t>
            </a:r>
            <a:r>
              <a:rPr lang="en-US" dirty="0" err="1" smtClean="0">
                <a:latin typeface="Bebas Neue" panose="020B0606020202050201" pitchFamily="34" charset="0"/>
              </a:rPr>
              <a:t>jika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diasumsikan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dalam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sejam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tidak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ada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mobil</a:t>
            </a:r>
            <a:r>
              <a:rPr lang="en-US" dirty="0" smtClean="0">
                <a:latin typeface="Bebas Neue" panose="020B0606020202050201" pitchFamily="34" charset="0"/>
              </a:rPr>
              <a:t> yang </a:t>
            </a:r>
            <a:r>
              <a:rPr lang="en-US" dirty="0" err="1" smtClean="0">
                <a:latin typeface="Bebas Neue" panose="020B0606020202050201" pitchFamily="34" charset="0"/>
              </a:rPr>
              <a:t>pergi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datang</a:t>
            </a:r>
            <a:r>
              <a:rPr lang="en-US" dirty="0" smtClean="0">
                <a:latin typeface="Bebas Neue" panose="020B0606020202050201" pitchFamily="34" charset="0"/>
              </a:rPr>
              <a:t>?</a:t>
            </a:r>
            <a:endParaRPr lang="en-US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5" y="366390"/>
            <a:ext cx="11122353" cy="62688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sz="1800" b="1" dirty="0" err="1" smtClean="0">
                <a:latin typeface="Bebas Neue" panose="020B0606020202050201" pitchFamily="34" charset="0"/>
              </a:rPr>
              <a:t>Lembar</a:t>
            </a:r>
            <a:r>
              <a:rPr lang="en-US" sz="1800" b="1" dirty="0" smtClean="0">
                <a:latin typeface="Bebas Neue" panose="020B0606020202050201" pitchFamily="34" charset="0"/>
              </a:rPr>
              <a:t> </a:t>
            </a:r>
            <a:r>
              <a:rPr lang="en-US" sz="1800" b="1" dirty="0" err="1" smtClean="0">
                <a:latin typeface="Bebas Neue" panose="020B0606020202050201" pitchFamily="34" charset="0"/>
              </a:rPr>
              <a:t>Kegiatan</a:t>
            </a:r>
            <a:endParaRPr lang="en-US" sz="1800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sz="1800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 err="1">
                <a:latin typeface="Bebas Neue" panose="020B0606020202050201" pitchFamily="34" charset="0"/>
              </a:rPr>
              <a:t>Sesi</a:t>
            </a:r>
            <a:r>
              <a:rPr lang="en-US" sz="1800" dirty="0">
                <a:latin typeface="Bebas Neue" panose="020B0606020202050201" pitchFamily="34" charset="0"/>
              </a:rPr>
              <a:t> </a:t>
            </a:r>
            <a:r>
              <a:rPr lang="en-US" sz="1800" dirty="0" err="1">
                <a:latin typeface="Bebas Neue" panose="020B0606020202050201" pitchFamily="34" charset="0"/>
              </a:rPr>
              <a:t>ke</a:t>
            </a:r>
            <a:r>
              <a:rPr lang="en-US" sz="1800" dirty="0">
                <a:latin typeface="Bebas Neue" panose="020B0606020202050201" pitchFamily="34" charset="0"/>
              </a:rPr>
              <a:t>: 2, </a:t>
            </a:r>
            <a:r>
              <a:rPr lang="en-US" sz="1800" dirty="0" smtClean="0">
                <a:latin typeface="Bebas Neue" panose="020B0606020202050201" pitchFamily="34" charset="0"/>
              </a:rPr>
              <a:t>3							Hari / </a:t>
            </a:r>
            <a:r>
              <a:rPr lang="en-US" sz="1800" dirty="0" err="1" smtClean="0">
                <a:latin typeface="Bebas Neue" panose="020B0606020202050201" pitchFamily="34" charset="0"/>
              </a:rPr>
              <a:t>Tanggal</a:t>
            </a:r>
            <a:r>
              <a:rPr lang="en-US" sz="1800" dirty="0" smtClean="0">
                <a:latin typeface="Bebas Neue" panose="020B0606020202050201" pitchFamily="34" charset="0"/>
              </a:rPr>
              <a:t>:  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 err="1" smtClean="0">
                <a:latin typeface="Bebas Neue" panose="020B0606020202050201" pitchFamily="34" charset="0"/>
              </a:rPr>
              <a:t>Jawaban</a:t>
            </a:r>
            <a:r>
              <a:rPr lang="en-US" sz="1800" dirty="0" smtClean="0">
                <a:latin typeface="Bebas Neue" panose="020B0606020202050201" pitchFamily="34" charset="0"/>
              </a:rPr>
              <a:t> </a:t>
            </a:r>
            <a:r>
              <a:rPr lang="en-US" sz="1800" dirty="0" err="1" smtClean="0">
                <a:latin typeface="Bebas Neue" panose="020B0606020202050201" pitchFamily="34" charset="0"/>
              </a:rPr>
              <a:t>atas</a:t>
            </a:r>
            <a:r>
              <a:rPr lang="en-US" sz="1800" dirty="0" smtClean="0">
                <a:latin typeface="Bebas Neue" panose="020B0606020202050201" pitchFamily="34" charset="0"/>
              </a:rPr>
              <a:t> </a:t>
            </a:r>
            <a:r>
              <a:rPr lang="en-US" sz="1800" dirty="0" err="1" smtClean="0">
                <a:latin typeface="Bebas Neue" panose="020B0606020202050201" pitchFamily="34" charset="0"/>
              </a:rPr>
              <a:t>Soal</a:t>
            </a:r>
            <a:r>
              <a:rPr lang="en-US" sz="1800" dirty="0" smtClean="0">
                <a:latin typeface="Bebas Neue" panose="020B0606020202050201" pitchFamily="34" charset="0"/>
              </a:rPr>
              <a:t> </a:t>
            </a:r>
            <a:r>
              <a:rPr lang="en-US" sz="1800" dirty="0" err="1" smtClean="0">
                <a:latin typeface="Bebas Neue" panose="020B0606020202050201" pitchFamily="34" charset="0"/>
              </a:rPr>
              <a:t>dari</a:t>
            </a:r>
            <a:r>
              <a:rPr lang="en-US" sz="1800" dirty="0" smtClean="0">
                <a:latin typeface="Bebas Neue" panose="020B0606020202050201" pitchFamily="34" charset="0"/>
              </a:rPr>
              <a:t> </a:t>
            </a:r>
            <a:r>
              <a:rPr lang="en-US" sz="1800" dirty="0" err="1" smtClean="0">
                <a:latin typeface="Bebas Neue" panose="020B0606020202050201" pitchFamily="34" charset="0"/>
              </a:rPr>
              <a:t>Fathan</a:t>
            </a:r>
            <a:endParaRPr lang="en-US" sz="180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80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 smtClean="0">
                <a:latin typeface="Bebas Neue" panose="020B0606020202050201" pitchFamily="34" charset="0"/>
              </a:rPr>
              <a:t>a)	4A	+	20B			= 	1760				(1)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>
                <a:latin typeface="Bebas Neue" panose="020B0606020202050201" pitchFamily="34" charset="0"/>
              </a:rPr>
              <a:t> </a:t>
            </a:r>
            <a:r>
              <a:rPr lang="en-US" sz="1800" dirty="0" smtClean="0">
                <a:latin typeface="Bebas Neue" panose="020B0606020202050201" pitchFamily="34" charset="0"/>
              </a:rPr>
              <a:t> 	A	+	    B			=	  200				(2)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>
                <a:latin typeface="Bebas Neue" panose="020B0606020202050201" pitchFamily="34" charset="0"/>
              </a:rPr>
              <a:t>	</a:t>
            </a:r>
            <a:r>
              <a:rPr lang="en-US" sz="1800" dirty="0" smtClean="0">
                <a:latin typeface="Bebas Neue" panose="020B0606020202050201" pitchFamily="34" charset="0"/>
              </a:rPr>
              <a:t>		    B			=	  200	-	A		(2)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80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 smtClean="0">
                <a:latin typeface="Bebas Neue" panose="020B0606020202050201" pitchFamily="34" charset="0"/>
              </a:rPr>
              <a:t>	</a:t>
            </a:r>
            <a:r>
              <a:rPr lang="en-US" sz="1800" dirty="0" err="1" smtClean="0">
                <a:latin typeface="Bebas Neue" panose="020B0606020202050201" pitchFamily="34" charset="0"/>
              </a:rPr>
              <a:t>Substitusi</a:t>
            </a:r>
            <a:endParaRPr lang="en-US" sz="180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 smtClean="0">
                <a:latin typeface="Bebas Neue" panose="020B0606020202050201" pitchFamily="34" charset="0"/>
              </a:rPr>
              <a:t>	4A	+	20B			=	1760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 smtClean="0">
                <a:latin typeface="Bebas Neue" panose="020B0606020202050201" pitchFamily="34" charset="0"/>
              </a:rPr>
              <a:t>	4A	+	20 (200 – A)		=	1760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 smtClean="0">
                <a:latin typeface="Bebas Neue" panose="020B0606020202050201" pitchFamily="34" charset="0"/>
              </a:rPr>
              <a:t>	4A	+	4000 – 20A			=	1760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>
                <a:latin typeface="Bebas Neue" panose="020B0606020202050201" pitchFamily="34" charset="0"/>
              </a:rPr>
              <a:t>	</a:t>
            </a:r>
            <a:r>
              <a:rPr lang="en-US" sz="1800" dirty="0" smtClean="0">
                <a:latin typeface="Bebas Neue" panose="020B0606020202050201" pitchFamily="34" charset="0"/>
              </a:rPr>
              <a:t>		4000 – 1760		=	20A	-	4A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>
                <a:latin typeface="Bebas Neue" panose="020B0606020202050201" pitchFamily="34" charset="0"/>
              </a:rPr>
              <a:t>	</a:t>
            </a:r>
            <a:r>
              <a:rPr lang="en-US" sz="1800" dirty="0" smtClean="0">
                <a:latin typeface="Bebas Neue" panose="020B0606020202050201" pitchFamily="34" charset="0"/>
              </a:rPr>
              <a:t>		2240			=	16A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>
                <a:latin typeface="Bebas Neue" panose="020B0606020202050201" pitchFamily="34" charset="0"/>
              </a:rPr>
              <a:t>	</a:t>
            </a:r>
            <a:r>
              <a:rPr lang="en-US" sz="1800" dirty="0" smtClean="0">
                <a:latin typeface="Bebas Neue" panose="020B0606020202050201" pitchFamily="34" charset="0"/>
              </a:rPr>
              <a:t>		140			=	A				(3)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800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 smtClean="0">
                <a:latin typeface="Bebas Neue" panose="020B0606020202050201" pitchFamily="34" charset="0"/>
              </a:rPr>
              <a:t>		    	B			=	200	-	A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>
                <a:latin typeface="Bebas Neue" panose="020B0606020202050201" pitchFamily="34" charset="0"/>
              </a:rPr>
              <a:t>	</a:t>
            </a:r>
            <a:r>
              <a:rPr lang="en-US" sz="1800" dirty="0" smtClean="0">
                <a:latin typeface="Bebas Neue" panose="020B0606020202050201" pitchFamily="34" charset="0"/>
              </a:rPr>
              <a:t>	    	B			=	200	-	140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>
                <a:latin typeface="Bebas Neue" panose="020B0606020202050201" pitchFamily="34" charset="0"/>
              </a:rPr>
              <a:t>	</a:t>
            </a:r>
            <a:r>
              <a:rPr lang="en-US" sz="1800" dirty="0" smtClean="0">
                <a:latin typeface="Bebas Neue" panose="020B0606020202050201" pitchFamily="34" charset="0"/>
              </a:rPr>
              <a:t>	    	B			=	  60				(4)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80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smtClean="0">
                <a:latin typeface="Bebas Neue" panose="020B0606020202050201" pitchFamily="34" charset="0"/>
              </a:rPr>
              <a:t>b)</a:t>
            </a:r>
            <a:r>
              <a:rPr lang="en-US" sz="1800" dirty="0" smtClean="0">
                <a:latin typeface="Bebas Neue" panose="020B0606020202050201" pitchFamily="34" charset="0"/>
              </a:rPr>
              <a:t>			P			=	4000A	+	6000B		(5)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>
                <a:latin typeface="Bebas Neue" panose="020B0606020202050201" pitchFamily="34" charset="0"/>
              </a:rPr>
              <a:t>	</a:t>
            </a:r>
            <a:r>
              <a:rPr lang="en-US" sz="1800" dirty="0" smtClean="0">
                <a:latin typeface="Bebas Neue" panose="020B0606020202050201" pitchFamily="34" charset="0"/>
              </a:rPr>
              <a:t>		P			=	4000.140	+	6000.60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>
                <a:latin typeface="Bebas Neue" panose="020B0606020202050201" pitchFamily="34" charset="0"/>
              </a:rPr>
              <a:t>	</a:t>
            </a:r>
            <a:r>
              <a:rPr lang="en-US" sz="1800" dirty="0" smtClean="0">
                <a:latin typeface="Bebas Neue" panose="020B0606020202050201" pitchFamily="34" charset="0"/>
              </a:rPr>
              <a:t>		P			=	560.000	+	360.000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sz="1800" dirty="0">
                <a:latin typeface="Bebas Neue" panose="020B0606020202050201" pitchFamily="34" charset="0"/>
              </a:rPr>
              <a:t>	</a:t>
            </a:r>
            <a:r>
              <a:rPr lang="en-US" sz="1800" dirty="0" smtClean="0">
                <a:latin typeface="Bebas Neue" panose="020B0606020202050201" pitchFamily="34" charset="0"/>
              </a:rPr>
              <a:t>		P			=	920.000				(6)</a:t>
            </a:r>
            <a:endParaRPr lang="en-US" sz="1800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80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800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80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800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800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800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800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800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800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323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6" y="366390"/>
            <a:ext cx="10593388" cy="244824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Kegiatan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</a:t>
            </a:r>
            <a:r>
              <a:rPr lang="en-US" dirty="0">
                <a:latin typeface="Bebas Neue" panose="020B0606020202050201" pitchFamily="34" charset="0"/>
              </a:rPr>
              <a:t>:	 </a:t>
            </a:r>
            <a:r>
              <a:rPr lang="en-US" dirty="0" smtClean="0">
                <a:latin typeface="Bebas Neue" panose="020B0606020202050201" pitchFamily="34" charset="0"/>
              </a:rPr>
              <a:t>4						Hari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					</a:t>
            </a: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>
                <a:latin typeface="Bebas Neue" panose="020B0606020202050201" pitchFamily="34" charset="0"/>
              </a:rPr>
              <a:t>Topik:		</a:t>
            </a:r>
            <a:r>
              <a:rPr lang="en-US" dirty="0" err="1" smtClean="0">
                <a:latin typeface="Bebas Neue" panose="020B0606020202050201" pitchFamily="34" charset="0"/>
              </a:rPr>
              <a:t>Perkalian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matriks</a:t>
            </a:r>
            <a:r>
              <a:rPr lang="en-US" dirty="0" smtClean="0">
                <a:latin typeface="Bebas Neue" panose="020B0606020202050201" pitchFamily="34" charset="0"/>
              </a:rPr>
              <a:t> A22.B22, A23.B32</a:t>
            </a:r>
            <a:endParaRPr lang="en-US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Kegiatan</a:t>
            </a:r>
            <a:r>
              <a:rPr lang="en-US" dirty="0">
                <a:latin typeface="Bebas Neue" panose="020B0606020202050201" pitchFamily="34" charset="0"/>
              </a:rPr>
              <a:t>:	</a:t>
            </a:r>
            <a:r>
              <a:rPr lang="en-US" dirty="0" smtClean="0">
                <a:latin typeface="Bebas Neue" panose="020B0606020202050201" pitchFamily="34" charset="0"/>
              </a:rPr>
              <a:t>	</a:t>
            </a: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materi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dan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contoh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kasus</a:t>
            </a:r>
            <a:r>
              <a:rPr lang="en-US" dirty="0">
                <a:latin typeface="Bebas Neue" panose="020B0606020202050201" pitchFamily="34" charset="0"/>
              </a:rPr>
              <a:t>, </a:t>
            </a:r>
            <a:r>
              <a:rPr lang="en-US" dirty="0" err="1">
                <a:latin typeface="Bebas Neue" panose="020B0606020202050201" pitchFamily="34" charset="0"/>
              </a:rPr>
              <a:t>mhs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membuat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soal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dan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menyelesaikan</a:t>
            </a:r>
            <a:r>
              <a:rPr lang="en-US" dirty="0" smtClean="0">
                <a:latin typeface="Bebas Neue" panose="020B0606020202050201" pitchFamily="34" charset="0"/>
              </a:rPr>
              <a:t> 		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rekannya</a:t>
            </a:r>
            <a:r>
              <a:rPr lang="en-US" dirty="0">
                <a:latin typeface="Bebas Neue" panose="020B0606020202050201" pitchFamily="34" charset="0"/>
              </a:rPr>
              <a:t>. </a:t>
            </a: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Penilaian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dilakukan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bersama-sama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secara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obyektif</a:t>
            </a:r>
            <a:r>
              <a:rPr lang="en-US" dirty="0">
                <a:latin typeface="Bebas Neue" panose="020B0606020202050201" pitchFamily="34" charset="0"/>
              </a:rPr>
              <a:t> dg </a:t>
            </a:r>
            <a:r>
              <a:rPr lang="en-US" dirty="0" err="1">
                <a:latin typeface="Bebas Neue" panose="020B0606020202050201" pitchFamily="34" charset="0"/>
              </a:rPr>
              <a:t>acuan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a.l</a:t>
            </a:r>
            <a:r>
              <a:rPr lang="en-US" dirty="0">
                <a:latin typeface="Bebas Neue" panose="020B0606020202050201" pitchFamily="34" charset="0"/>
              </a:rPr>
              <a:t>.: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latin typeface="Bebas Neue" panose="020B0606020202050201" pitchFamily="34" charset="0"/>
              </a:rPr>
              <a:t>Mhs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mengerjakan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soal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rekannya</a:t>
            </a:r>
            <a:r>
              <a:rPr lang="en-US" dirty="0">
                <a:latin typeface="Bebas Neue" panose="020B0606020202050201" pitchFamily="34" charset="0"/>
              </a:rPr>
              <a:t>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latin typeface="Bebas Neue" panose="020B0606020202050201" pitchFamily="34" charset="0"/>
              </a:rPr>
              <a:t>Pembuat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soal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mengoreksi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hasil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kerja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rekannya</a:t>
            </a:r>
            <a:r>
              <a:rPr lang="en-US" dirty="0">
                <a:latin typeface="Bebas Neue" panose="020B0606020202050201" pitchFamily="34" charset="0"/>
              </a:rPr>
              <a:t>.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52917"/>
              </p:ext>
            </p:extLst>
          </p:nvPr>
        </p:nvGraphicFramePr>
        <p:xfrm>
          <a:off x="800016" y="3271838"/>
          <a:ext cx="349285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847"/>
                <a:gridCol w="19640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Nama </a:t>
                      </a:r>
                      <a:r>
                        <a:rPr lang="en-US" dirty="0" err="1" smtClean="0"/>
                        <a:t>Mhs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Sesi</a:t>
                      </a:r>
                      <a:r>
                        <a:rPr lang="en-US" dirty="0" smtClean="0"/>
                        <a:t> Ke-4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2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5" y="366390"/>
            <a:ext cx="11072897" cy="244824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Kegiatan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</a:t>
            </a:r>
            <a:r>
              <a:rPr lang="en-US" dirty="0">
                <a:latin typeface="Bebas Neue" panose="020B0606020202050201" pitchFamily="34" charset="0"/>
              </a:rPr>
              <a:t>:	 </a:t>
            </a:r>
            <a:r>
              <a:rPr lang="en-US" dirty="0" smtClean="0">
                <a:latin typeface="Bebas Neue" panose="020B0606020202050201" pitchFamily="34" charset="0"/>
              </a:rPr>
              <a:t>5							Hari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>
                <a:latin typeface="Bebas Neue" panose="020B0606020202050201" pitchFamily="34" charset="0"/>
              </a:rPr>
              <a:t>Topik:		Invers </a:t>
            </a:r>
            <a:r>
              <a:rPr lang="en-US" dirty="0" err="1" smtClean="0">
                <a:latin typeface="Bebas Neue" panose="020B0606020202050201" pitchFamily="34" charset="0"/>
              </a:rPr>
              <a:t>sebuah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matriks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smtClean="0">
                <a:latin typeface="Bebas Neue" panose="020B0606020202050201" pitchFamily="34" charset="0"/>
              </a:rPr>
              <a:t>2x2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determinan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matriks</a:t>
            </a:r>
            <a:r>
              <a:rPr lang="en-US" dirty="0" smtClean="0">
                <a:latin typeface="Bebas Neue" panose="020B0606020202050201" pitchFamily="34" charset="0"/>
              </a:rPr>
              <a:t> 2x2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dirty="0" smtClean="0">
                <a:latin typeface="Bebas Neue" panose="020B0606020202050201" pitchFamily="34" charset="0"/>
              </a:rPr>
              <a:t>:</a:t>
            </a:r>
            <a:r>
              <a:rPr lang="en-US" dirty="0">
                <a:latin typeface="Bebas Neue" panose="020B0606020202050201" pitchFamily="34" charset="0"/>
              </a:rPr>
              <a:t>	 </a:t>
            </a:r>
            <a:r>
              <a:rPr lang="en-US" dirty="0" smtClean="0">
                <a:latin typeface="Bebas Neue" panose="020B0606020202050201" pitchFamily="34" charset="0"/>
              </a:rPr>
              <a:t>	</a:t>
            </a: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materi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dan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contoh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kasus</a:t>
            </a:r>
            <a:r>
              <a:rPr lang="en-US" dirty="0">
                <a:latin typeface="Bebas Neue" panose="020B0606020202050201" pitchFamily="34" charset="0"/>
              </a:rPr>
              <a:t>, </a:t>
            </a:r>
            <a:r>
              <a:rPr lang="en-US" dirty="0" err="1">
                <a:latin typeface="Bebas Neue" panose="020B0606020202050201" pitchFamily="34" charset="0"/>
              </a:rPr>
              <a:t>mhs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membuat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soal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dan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menyelesaikan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>
                <a:latin typeface="Bebas Neue" panose="020B0606020202050201" pitchFamily="34" charset="0"/>
              </a:rPr>
              <a:t>	</a:t>
            </a:r>
            <a:r>
              <a:rPr lang="en-US" dirty="0" smtClean="0">
                <a:latin typeface="Bebas Neue" panose="020B0606020202050201" pitchFamily="34" charset="0"/>
              </a:rPr>
              <a:t>	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rekannya</a:t>
            </a:r>
            <a:r>
              <a:rPr lang="en-US" dirty="0">
                <a:latin typeface="Bebas Neue" panose="020B0606020202050201" pitchFamily="34" charset="0"/>
              </a:rPr>
              <a:t>. </a:t>
            </a: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Penilaian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dilakukan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bersama-sama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secara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obyektif</a:t>
            </a:r>
            <a:r>
              <a:rPr lang="en-US" dirty="0" smtClean="0">
                <a:latin typeface="Bebas Neue" panose="020B0606020202050201" pitchFamily="34" charset="0"/>
              </a:rPr>
              <a:t> dg </a:t>
            </a:r>
            <a:r>
              <a:rPr lang="en-US" dirty="0" err="1" smtClean="0">
                <a:latin typeface="Bebas Neue" panose="020B0606020202050201" pitchFamily="34" charset="0"/>
              </a:rPr>
              <a:t>acuan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a.l</a:t>
            </a:r>
            <a:r>
              <a:rPr lang="en-US" dirty="0" smtClean="0">
                <a:latin typeface="Bebas Neue" panose="020B0606020202050201" pitchFamily="34" charset="0"/>
              </a:rPr>
              <a:t>.: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Bebas Neue" panose="020B0606020202050201" pitchFamily="34" charset="0"/>
              </a:rPr>
              <a:t>Mhs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mengerjakan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rekannya</a:t>
            </a:r>
            <a:r>
              <a:rPr lang="en-US" dirty="0" smtClean="0">
                <a:latin typeface="Bebas Neue" panose="020B0606020202050201" pitchFamily="34" charset="0"/>
              </a:rPr>
              <a:t>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Bebas Neue" panose="020B0606020202050201" pitchFamily="34" charset="0"/>
              </a:rPr>
              <a:t>Pembuat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mengoreksi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hasil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kerja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rekannya</a:t>
            </a:r>
            <a:r>
              <a:rPr lang="en-US" dirty="0" smtClean="0">
                <a:latin typeface="Bebas Neue" panose="020B0606020202050201" pitchFamily="34" charset="0"/>
              </a:rPr>
              <a:t>.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7059"/>
              </p:ext>
            </p:extLst>
          </p:nvPr>
        </p:nvGraphicFramePr>
        <p:xfrm>
          <a:off x="800016" y="3271838"/>
          <a:ext cx="379284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157"/>
                <a:gridCol w="21326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Nama </a:t>
                      </a:r>
                      <a:r>
                        <a:rPr lang="en-US" dirty="0" err="1" smtClean="0"/>
                        <a:t>Mhs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Sesi</a:t>
                      </a:r>
                      <a:r>
                        <a:rPr lang="en-US" dirty="0" smtClean="0"/>
                        <a:t> Ke-5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0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6" y="366390"/>
            <a:ext cx="11101472" cy="244824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Kegiatan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</a:t>
            </a:r>
            <a:r>
              <a:rPr lang="en-US" dirty="0">
                <a:latin typeface="Bebas Neue" panose="020B0606020202050201" pitchFamily="34" charset="0"/>
              </a:rPr>
              <a:t>:	 </a:t>
            </a:r>
            <a:r>
              <a:rPr lang="en-US" dirty="0" smtClean="0">
                <a:latin typeface="Bebas Neue" panose="020B0606020202050201" pitchFamily="34" charset="0"/>
              </a:rPr>
              <a:t>6							Hari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	</a:t>
            </a: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>
                <a:latin typeface="Bebas Neue" panose="020B0606020202050201" pitchFamily="34" charset="0"/>
              </a:rPr>
              <a:t>Topik:		</a:t>
            </a:r>
            <a:r>
              <a:rPr lang="en-US" dirty="0" err="1" smtClean="0">
                <a:latin typeface="Bebas Neue" panose="020B0606020202050201" pitchFamily="34" charset="0"/>
              </a:rPr>
              <a:t>Perkalian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matriks</a:t>
            </a:r>
            <a:r>
              <a:rPr lang="en-US" dirty="0" smtClean="0">
                <a:latin typeface="Bebas Neue" panose="020B0606020202050201" pitchFamily="34" charset="0"/>
              </a:rPr>
              <a:t> A34.B43, A44.B44 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dirty="0" smtClean="0">
                <a:latin typeface="Bebas Neue" panose="020B0606020202050201" pitchFamily="34" charset="0"/>
              </a:rPr>
              <a:t>:		</a:t>
            </a: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materi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dan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contoh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kasus</a:t>
            </a:r>
            <a:r>
              <a:rPr lang="en-US" dirty="0">
                <a:latin typeface="Bebas Neue" panose="020B0606020202050201" pitchFamily="34" charset="0"/>
              </a:rPr>
              <a:t>, </a:t>
            </a:r>
            <a:r>
              <a:rPr lang="en-US" dirty="0" err="1">
                <a:latin typeface="Bebas Neue" panose="020B0606020202050201" pitchFamily="34" charset="0"/>
              </a:rPr>
              <a:t>mhs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membuat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soal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dan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menyelesaikan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smtClean="0">
                <a:latin typeface="Bebas Neue" panose="020B0606020202050201" pitchFamily="34" charset="0"/>
              </a:rPr>
              <a:t>		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rekannya</a:t>
            </a:r>
            <a:r>
              <a:rPr lang="en-US" dirty="0">
                <a:latin typeface="Bebas Neue" panose="020B0606020202050201" pitchFamily="34" charset="0"/>
              </a:rPr>
              <a:t>. </a:t>
            </a: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Penilaian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dilakukan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bersama-sama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secara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obyektif</a:t>
            </a:r>
            <a:r>
              <a:rPr lang="en-US" dirty="0" smtClean="0">
                <a:latin typeface="Bebas Neue" panose="020B0606020202050201" pitchFamily="34" charset="0"/>
              </a:rPr>
              <a:t> dg </a:t>
            </a:r>
            <a:r>
              <a:rPr lang="en-US" dirty="0" err="1" smtClean="0">
                <a:latin typeface="Bebas Neue" panose="020B0606020202050201" pitchFamily="34" charset="0"/>
              </a:rPr>
              <a:t>acuan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a.l</a:t>
            </a:r>
            <a:r>
              <a:rPr lang="en-US" dirty="0" smtClean="0">
                <a:latin typeface="Bebas Neue" panose="020B0606020202050201" pitchFamily="34" charset="0"/>
              </a:rPr>
              <a:t>.: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Bebas Neue" panose="020B0606020202050201" pitchFamily="34" charset="0"/>
              </a:rPr>
              <a:t>Mhs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mengerjakan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rekannya</a:t>
            </a:r>
            <a:r>
              <a:rPr lang="en-US" dirty="0" smtClean="0">
                <a:latin typeface="Bebas Neue" panose="020B0606020202050201" pitchFamily="34" charset="0"/>
              </a:rPr>
              <a:t>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Bebas Neue" panose="020B0606020202050201" pitchFamily="34" charset="0"/>
              </a:rPr>
              <a:t>Pembuat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mengoreksi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hasil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kerja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rekannya</a:t>
            </a:r>
            <a:r>
              <a:rPr lang="en-US" dirty="0" smtClean="0">
                <a:latin typeface="Bebas Neue" panose="020B0606020202050201" pitchFamily="34" charset="0"/>
              </a:rPr>
              <a:t>.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781954"/>
              </p:ext>
            </p:extLst>
          </p:nvPr>
        </p:nvGraphicFramePr>
        <p:xfrm>
          <a:off x="955903" y="3092118"/>
          <a:ext cx="3303276" cy="327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189"/>
                <a:gridCol w="996087"/>
              </a:tblGrid>
              <a:tr h="561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Nama </a:t>
                      </a:r>
                      <a:r>
                        <a:rPr lang="en-US" sz="1400" dirty="0" err="1" smtClean="0"/>
                        <a:t>Mhs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Sesi</a:t>
                      </a:r>
                      <a:r>
                        <a:rPr lang="en-US" sz="1400" baseline="0" dirty="0" smtClean="0"/>
                        <a:t> Ke-6</a:t>
                      </a:r>
                      <a:endParaRPr lang="en-US" sz="1400" dirty="0" smtClean="0"/>
                    </a:p>
                  </a:txBody>
                  <a:tcPr/>
                </a:tc>
              </a:tr>
              <a:tr h="43670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7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6" y="366390"/>
            <a:ext cx="10593388" cy="244824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Kegiatan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</a:t>
            </a:r>
            <a:r>
              <a:rPr lang="en-US" dirty="0">
                <a:latin typeface="Bebas Neue" panose="020B0606020202050201" pitchFamily="34" charset="0"/>
              </a:rPr>
              <a:t>:	 7</a:t>
            </a:r>
            <a:r>
              <a:rPr lang="en-US" dirty="0" smtClean="0">
                <a:latin typeface="Bebas Neue" panose="020B0606020202050201" pitchFamily="34" charset="0"/>
              </a:rPr>
              <a:t>						Hari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					</a:t>
            </a: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>
                <a:latin typeface="Bebas Neue" panose="020B0606020202050201" pitchFamily="34" charset="0"/>
              </a:rPr>
              <a:t>Topik:		</a:t>
            </a:r>
            <a:r>
              <a:rPr lang="en-US" dirty="0" err="1" smtClean="0">
                <a:latin typeface="Bebas Neue" panose="020B0606020202050201" pitchFamily="34" charset="0"/>
              </a:rPr>
              <a:t>Penyegaran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materi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untuk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persiapan</a:t>
            </a:r>
            <a:r>
              <a:rPr lang="en-US" dirty="0" smtClean="0">
                <a:latin typeface="Bebas Neue" panose="020B0606020202050201" pitchFamily="34" charset="0"/>
              </a:rPr>
              <a:t> UTS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dirty="0" smtClean="0">
                <a:latin typeface="Bebas Neue" panose="020B0606020202050201" pitchFamily="34" charset="0"/>
              </a:rPr>
              <a:t>:	</a:t>
            </a:r>
            <a:r>
              <a:rPr lang="en-US" dirty="0">
                <a:latin typeface="Bebas Neue" panose="020B0606020202050201" pitchFamily="34" charset="0"/>
              </a:rPr>
              <a:t>	</a:t>
            </a: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materi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dan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contoh-contoh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, </a:t>
            </a:r>
            <a:r>
              <a:rPr lang="en-US" dirty="0" err="1">
                <a:latin typeface="Bebas Neue" panose="020B0606020202050201" pitchFamily="34" charset="0"/>
              </a:rPr>
              <a:t>mhs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membuat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 			</a:t>
            </a:r>
            <a:r>
              <a:rPr lang="en-US" dirty="0" err="1" smtClean="0">
                <a:latin typeface="Bebas Neue" panose="020B0606020202050201" pitchFamily="34" charset="0"/>
              </a:rPr>
              <a:t>menyelesaikan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rekanya</a:t>
            </a:r>
            <a:r>
              <a:rPr lang="en-US" dirty="0" smtClean="0">
                <a:latin typeface="Bebas Neue" panose="020B0606020202050201" pitchFamily="34" charset="0"/>
              </a:rPr>
              <a:t>. 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Penilaian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dilakukan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bersama-sama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secara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obyektif</a:t>
            </a:r>
            <a:r>
              <a:rPr lang="en-US" dirty="0" smtClean="0">
                <a:latin typeface="Bebas Neue" panose="020B0606020202050201" pitchFamily="34" charset="0"/>
              </a:rPr>
              <a:t> dg </a:t>
            </a:r>
            <a:r>
              <a:rPr lang="en-US" dirty="0" err="1" smtClean="0">
                <a:latin typeface="Bebas Neue" panose="020B0606020202050201" pitchFamily="34" charset="0"/>
              </a:rPr>
              <a:t>acuan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a.l</a:t>
            </a:r>
            <a:r>
              <a:rPr lang="en-US" dirty="0" smtClean="0">
                <a:latin typeface="Bebas Neue" panose="020B0606020202050201" pitchFamily="34" charset="0"/>
              </a:rPr>
              <a:t>.: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Bebas Neue" panose="020B0606020202050201" pitchFamily="34" charset="0"/>
              </a:rPr>
              <a:t>Mhs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mengerjakan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rekannya</a:t>
            </a:r>
            <a:r>
              <a:rPr lang="en-US" dirty="0" smtClean="0">
                <a:latin typeface="Bebas Neue" panose="020B0606020202050201" pitchFamily="34" charset="0"/>
              </a:rPr>
              <a:t>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Bebas Neue" panose="020B0606020202050201" pitchFamily="34" charset="0"/>
              </a:rPr>
              <a:t>Pembuat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mengoreksi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hasil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kerja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rekannya</a:t>
            </a:r>
            <a:r>
              <a:rPr lang="en-US" dirty="0" smtClean="0">
                <a:latin typeface="Bebas Neue" panose="020B0606020202050201" pitchFamily="34" charset="0"/>
              </a:rPr>
              <a:t>.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918439"/>
              </p:ext>
            </p:extLst>
          </p:nvPr>
        </p:nvGraphicFramePr>
        <p:xfrm>
          <a:off x="955903" y="3092118"/>
          <a:ext cx="3303276" cy="327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189"/>
                <a:gridCol w="996087"/>
              </a:tblGrid>
              <a:tr h="561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Nama </a:t>
                      </a:r>
                      <a:r>
                        <a:rPr lang="en-US" sz="1400" dirty="0" err="1" smtClean="0"/>
                        <a:t>Mhs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Sesi</a:t>
                      </a:r>
                      <a:r>
                        <a:rPr lang="en-US" sz="1400" baseline="0" dirty="0" smtClean="0"/>
                        <a:t> Ke-7</a:t>
                      </a:r>
                      <a:endParaRPr lang="en-US" sz="1400" dirty="0" smtClean="0"/>
                    </a:p>
                  </a:txBody>
                  <a:tcPr/>
                </a:tc>
              </a:tr>
              <a:tr h="43670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1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970" y="915330"/>
            <a:ext cx="9905999" cy="4064001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>
                <a:latin typeface="Bebas Neue" panose="020B0606020202050201" pitchFamily="34" charset="0"/>
              </a:rPr>
              <a:t>Agenda </a:t>
            </a:r>
            <a:r>
              <a:rPr lang="en-US" dirty="0" err="1" smtClean="0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smtClean="0">
                <a:latin typeface="Bebas Neue" panose="020B0606020202050201" pitchFamily="34" charset="0"/>
              </a:rPr>
              <a:t>Ke-1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Penjelasan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Rencana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Pengajaran</a:t>
            </a:r>
            <a:r>
              <a:rPr lang="en-US" dirty="0" smtClean="0">
                <a:latin typeface="Bebas Neue" panose="020B0606020202050201" pitchFamily="34" charset="0"/>
              </a:rPr>
              <a:t> Semester (RPS)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Penjelasan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tentang</a:t>
            </a:r>
            <a:r>
              <a:rPr lang="en-US" dirty="0" smtClean="0">
                <a:latin typeface="Bebas Neue" panose="020B0606020202050201" pitchFamily="34" charset="0"/>
              </a:rPr>
              <a:t> Student Centered Learning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Kontrak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Kuliah</a:t>
            </a:r>
            <a:endParaRPr lang="en-US" dirty="0" smtClean="0">
              <a:latin typeface="Bebas Neue" panose="020B0606020202050201" pitchFamily="34" charset="0"/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Penyampaian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Materi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oleh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endParaRPr lang="en-US" dirty="0" smtClean="0">
              <a:latin typeface="Bebas Neue" panose="020B0606020202050201" pitchFamily="34" charset="0"/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Mahasiswa</a:t>
            </a:r>
            <a:r>
              <a:rPr lang="en-US" dirty="0" smtClean="0">
                <a:latin typeface="Bebas Neue" panose="020B0606020202050201" pitchFamily="34" charset="0"/>
              </a:rPr>
              <a:t>: </a:t>
            </a:r>
            <a:r>
              <a:rPr lang="en-US" dirty="0" err="1" smtClean="0">
                <a:latin typeface="Bebas Neue" panose="020B0606020202050201" pitchFamily="34" charset="0"/>
              </a:rPr>
              <a:t>Eksplorasi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Informasi</a:t>
            </a:r>
            <a:r>
              <a:rPr lang="en-US" dirty="0">
                <a:latin typeface="Bebas Neue" panose="020B0606020202050201" pitchFamily="34" charset="0"/>
              </a:rPr>
              <a:t>,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Diskusi</a:t>
            </a:r>
            <a:r>
              <a:rPr lang="en-US" dirty="0" smtClean="0">
                <a:latin typeface="Bebas Neue" panose="020B0606020202050201" pitchFamily="34" charset="0"/>
              </a:rPr>
              <a:t>, </a:t>
            </a:r>
            <a:r>
              <a:rPr lang="en-US" dirty="0" err="1" smtClean="0">
                <a:latin typeface="Bebas Neue" panose="020B0606020202050201" pitchFamily="34" charset="0"/>
              </a:rPr>
              <a:t>Persiapan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Materi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Presentasi</a:t>
            </a:r>
            <a:r>
              <a:rPr lang="en-US" dirty="0" smtClean="0">
                <a:latin typeface="Bebas Neue" panose="020B0606020202050201" pitchFamily="34" charset="0"/>
              </a:rPr>
              <a:t>, </a:t>
            </a:r>
            <a:r>
              <a:rPr lang="en-US" dirty="0" err="1" smtClean="0">
                <a:latin typeface="Bebas Neue" panose="020B0606020202050201" pitchFamily="34" charset="0"/>
              </a:rPr>
              <a:t>Presentasi</a:t>
            </a:r>
            <a:endParaRPr lang="en-US" dirty="0" smtClean="0">
              <a:latin typeface="Bebas Neue" panose="020B0606020202050201" pitchFamily="34" charset="0"/>
            </a:endParaRPr>
          </a:p>
          <a:p>
            <a:pPr>
              <a:buClr>
                <a:srgbClr val="FF0000"/>
              </a:buClr>
              <a:buSzPct val="100000"/>
            </a:pPr>
            <a:endParaRPr lang="en-US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Matematika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adalah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ilmu</a:t>
            </a:r>
            <a:r>
              <a:rPr lang="en-US" dirty="0" smtClean="0">
                <a:latin typeface="Bebas Neue" panose="020B0606020202050201" pitchFamily="34" charset="0"/>
              </a:rPr>
              <a:t> yang </a:t>
            </a:r>
            <a:r>
              <a:rPr lang="en-US" dirty="0" err="1" smtClean="0">
                <a:latin typeface="Bebas Neue" panose="020B0606020202050201" pitchFamily="34" charset="0"/>
              </a:rPr>
              <a:t>menyarankan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cara</a:t>
            </a:r>
            <a:r>
              <a:rPr lang="en-US" dirty="0" smtClean="0">
                <a:latin typeface="Bebas Neue" panose="020B0606020202050201" pitchFamily="34" charset="0"/>
              </a:rPr>
              <a:t> yang </a:t>
            </a:r>
            <a:r>
              <a:rPr lang="en-US" dirty="0" err="1" smtClean="0">
                <a:latin typeface="Bebas Neue" panose="020B0606020202050201" pitchFamily="34" charset="0"/>
              </a:rPr>
              <a:t>terstruktur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mudah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dipahami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manusia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dalam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menyelesaikan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masalah</a:t>
            </a:r>
            <a:r>
              <a:rPr lang="en-US" dirty="0" smtClean="0">
                <a:latin typeface="Bebas Neue" panose="020B0606020202050201" pitchFamily="34" charset="0"/>
              </a:rPr>
              <a:t> yang </a:t>
            </a:r>
            <a:r>
              <a:rPr lang="en-US" dirty="0" err="1" smtClean="0">
                <a:latin typeface="Bebas Neue" panose="020B0606020202050201" pitchFamily="34" charset="0"/>
              </a:rPr>
              <a:t>melibatkan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angka</a:t>
            </a:r>
            <a:r>
              <a:rPr lang="en-US" dirty="0">
                <a:latin typeface="Bebas Neue" panose="020B0606020202050201" pitchFamily="34" charset="0"/>
              </a:rPr>
              <a:t>.</a:t>
            </a:r>
            <a:endParaRPr lang="en-US" dirty="0" smtClean="0">
              <a:latin typeface="Bebas Neue" panose="020B0606020202050201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74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6" y="366390"/>
            <a:ext cx="10593388" cy="120450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UTS</a:t>
            </a: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ke</a:t>
            </a:r>
            <a:r>
              <a:rPr lang="en-US" dirty="0" smtClean="0">
                <a:latin typeface="Bebas Neue" panose="020B0606020202050201" pitchFamily="34" charset="0"/>
              </a:rPr>
              <a:t>	: UTS						Hari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					</a:t>
            </a: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Sifat</a:t>
            </a:r>
            <a:r>
              <a:rPr lang="en-US" dirty="0">
                <a:latin typeface="Bebas Neue" panose="020B0606020202050201" pitchFamily="34" charset="0"/>
              </a:rPr>
              <a:t>	</a:t>
            </a:r>
            <a:r>
              <a:rPr lang="en-US" dirty="0" smtClean="0">
                <a:latin typeface="Bebas Neue" panose="020B0606020202050201" pitchFamily="34" charset="0"/>
              </a:rPr>
              <a:t>: </a:t>
            </a:r>
            <a:r>
              <a:rPr lang="en-US" dirty="0" err="1" smtClean="0">
                <a:latin typeface="Bebas Neue" panose="020B0606020202050201" pitchFamily="34" charset="0"/>
              </a:rPr>
              <a:t>Buku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Tertutup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tidak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diperkenankan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menggunakan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kalkuator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maupun</a:t>
            </a:r>
            <a:r>
              <a:rPr lang="en-US" dirty="0" smtClean="0">
                <a:latin typeface="Bebas Neue" panose="020B0606020202050201" pitchFamily="34" charset="0"/>
              </a:rPr>
              <a:t> gadget </a:t>
            </a:r>
            <a:r>
              <a:rPr lang="en-US" dirty="0" err="1" smtClean="0">
                <a:latin typeface="Bebas Neue" panose="020B0606020202050201" pitchFamily="34" charset="0"/>
              </a:rPr>
              <a:t>apapun</a:t>
            </a:r>
            <a:r>
              <a:rPr lang="en-US" dirty="0" smtClean="0">
                <a:latin typeface="Bebas Neue" panose="020B0606020202050201" pitchFamily="34" charset="0"/>
              </a:rPr>
              <a:t>.</a:t>
            </a: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451790"/>
              </p:ext>
            </p:extLst>
          </p:nvPr>
        </p:nvGraphicFramePr>
        <p:xfrm>
          <a:off x="800016" y="2294949"/>
          <a:ext cx="3303276" cy="327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189"/>
                <a:gridCol w="996087"/>
              </a:tblGrid>
              <a:tr h="561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Nama </a:t>
                      </a:r>
                      <a:r>
                        <a:rPr lang="en-US" sz="1400" dirty="0" err="1" smtClean="0"/>
                        <a:t>Mhs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Nilai</a:t>
                      </a:r>
                      <a:r>
                        <a:rPr lang="en-US" sz="1400" baseline="0" dirty="0" smtClean="0"/>
                        <a:t> UTS</a:t>
                      </a:r>
                      <a:endParaRPr lang="en-US" sz="1400" dirty="0" smtClean="0"/>
                    </a:p>
                  </a:txBody>
                  <a:tcPr/>
                </a:tc>
              </a:tr>
              <a:tr h="43670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3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6" y="366390"/>
            <a:ext cx="10593388" cy="179858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Kegiatan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</a:t>
            </a:r>
            <a:r>
              <a:rPr lang="en-US" dirty="0">
                <a:latin typeface="Bebas Neue" panose="020B0606020202050201" pitchFamily="34" charset="0"/>
              </a:rPr>
              <a:t>:	 </a:t>
            </a:r>
            <a:r>
              <a:rPr lang="en-US" dirty="0" smtClean="0">
                <a:latin typeface="Bebas Neue" panose="020B0606020202050201" pitchFamily="34" charset="0"/>
              </a:rPr>
              <a:t>8						Hari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					</a:t>
            </a: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>
                <a:latin typeface="Bebas Neue" panose="020B0606020202050201" pitchFamily="34" charset="0"/>
              </a:rPr>
              <a:t>Topik:	</a:t>
            </a:r>
            <a:r>
              <a:rPr lang="en-US" dirty="0" err="1" smtClean="0">
                <a:latin typeface="Bebas Neue" panose="020B0606020202050201" pitchFamily="34" charset="0"/>
              </a:rPr>
              <a:t>Determinan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Matriks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Invers </a:t>
            </a:r>
            <a:r>
              <a:rPr lang="en-US" dirty="0" err="1" smtClean="0">
                <a:latin typeface="Bebas Neue" panose="020B0606020202050201" pitchFamily="34" charset="0"/>
              </a:rPr>
              <a:t>Matriks</a:t>
            </a: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dirty="0" smtClean="0">
                <a:latin typeface="Bebas Neue" panose="020B0606020202050201" pitchFamily="34" charset="0"/>
              </a:rPr>
              <a:t>:	</a:t>
            </a: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materi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dan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contoh-contoh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, </a:t>
            </a:r>
            <a:r>
              <a:rPr lang="en-US" dirty="0" err="1">
                <a:latin typeface="Bebas Neue" panose="020B0606020202050201" pitchFamily="34" charset="0"/>
              </a:rPr>
              <a:t>mhs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membuat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bertukar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dg </a:t>
            </a:r>
            <a:r>
              <a:rPr lang="en-US" dirty="0" err="1" smtClean="0">
                <a:latin typeface="Bebas Neue" panose="020B0606020202050201" pitchFamily="34" charset="0"/>
              </a:rPr>
              <a:t>rekannya</a:t>
            </a:r>
            <a:r>
              <a:rPr lang="en-US" dirty="0" smtClean="0">
                <a:latin typeface="Bebas Neue" panose="020B0606020202050201" pitchFamily="34" charset="0"/>
              </a:rPr>
              <a:t>. 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99787"/>
              </p:ext>
            </p:extLst>
          </p:nvPr>
        </p:nvGraphicFramePr>
        <p:xfrm>
          <a:off x="955903" y="3092118"/>
          <a:ext cx="3303276" cy="327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189"/>
                <a:gridCol w="996087"/>
              </a:tblGrid>
              <a:tr h="561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Nama </a:t>
                      </a:r>
                      <a:r>
                        <a:rPr lang="en-US" sz="1400" dirty="0" err="1" smtClean="0"/>
                        <a:t>Mhs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Sesi</a:t>
                      </a:r>
                      <a:r>
                        <a:rPr lang="en-US" sz="1400" baseline="0" dirty="0" smtClean="0"/>
                        <a:t> Ke-8</a:t>
                      </a:r>
                      <a:endParaRPr lang="en-US" sz="1400" dirty="0" smtClean="0"/>
                    </a:p>
                  </a:txBody>
                  <a:tcPr/>
                </a:tc>
              </a:tr>
              <a:tr h="43670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3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5" y="366390"/>
            <a:ext cx="11181313" cy="161032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Kegiatan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</a:t>
            </a:r>
            <a:r>
              <a:rPr lang="en-US" dirty="0">
                <a:latin typeface="Bebas Neue" panose="020B0606020202050201" pitchFamily="34" charset="0"/>
              </a:rPr>
              <a:t>:	 9</a:t>
            </a:r>
            <a:r>
              <a:rPr lang="en-US" dirty="0" smtClean="0">
                <a:latin typeface="Bebas Neue" panose="020B0606020202050201" pitchFamily="34" charset="0"/>
              </a:rPr>
              <a:t>						Hari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					</a:t>
            </a: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>
                <a:latin typeface="Bebas Neue" panose="020B0606020202050201" pitchFamily="34" charset="0"/>
              </a:rPr>
              <a:t>Topik:		</a:t>
            </a:r>
            <a:r>
              <a:rPr lang="en-US" dirty="0" err="1" smtClean="0">
                <a:latin typeface="Bebas Neue" panose="020B0606020202050201" pitchFamily="34" charset="0"/>
              </a:rPr>
              <a:t>Determinan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Matriks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berordo</a:t>
            </a:r>
            <a:r>
              <a:rPr lang="en-US" dirty="0" smtClean="0">
                <a:latin typeface="Bebas Neue" panose="020B0606020202050201" pitchFamily="34" charset="0"/>
              </a:rPr>
              <a:t> 3x3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dirty="0" smtClean="0">
                <a:latin typeface="Bebas Neue" panose="020B0606020202050201" pitchFamily="34" charset="0"/>
              </a:rPr>
              <a:t>:	</a:t>
            </a:r>
            <a:r>
              <a:rPr lang="en-US" dirty="0">
                <a:latin typeface="Bebas Neue" panose="020B0606020202050201" pitchFamily="34" charset="0"/>
              </a:rPr>
              <a:t>	</a:t>
            </a: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materi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dan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contoh-contoh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, </a:t>
            </a:r>
            <a:r>
              <a:rPr lang="en-US" dirty="0" err="1">
                <a:latin typeface="Bebas Neue" panose="020B0606020202050201" pitchFamily="34" charset="0"/>
              </a:rPr>
              <a:t>mhs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membuat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mnyelesaikan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rekanya</a:t>
            </a:r>
            <a:r>
              <a:rPr lang="en-US" dirty="0" smtClean="0">
                <a:latin typeface="Bebas Neue" panose="020B0606020202050201" pitchFamily="34" charset="0"/>
              </a:rPr>
              <a:t>. 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957357"/>
              </p:ext>
            </p:extLst>
          </p:nvPr>
        </p:nvGraphicFramePr>
        <p:xfrm>
          <a:off x="944179" y="2927995"/>
          <a:ext cx="6441360" cy="327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806"/>
                <a:gridCol w="1254369"/>
                <a:gridCol w="3294185"/>
              </a:tblGrid>
              <a:tr h="561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Nama </a:t>
                      </a:r>
                      <a:r>
                        <a:rPr lang="en-US" sz="1400" dirty="0" err="1" smtClean="0"/>
                        <a:t>Mhs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Sesi</a:t>
                      </a:r>
                      <a:r>
                        <a:rPr lang="en-US" sz="1400" baseline="0" dirty="0" smtClean="0"/>
                        <a:t> Ke-9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Keterangan</a:t>
                      </a:r>
                      <a:endParaRPr lang="en-US" sz="1400" dirty="0" smtClean="0"/>
                    </a:p>
                  </a:txBody>
                  <a:tcPr/>
                </a:tc>
              </a:tr>
              <a:tr h="43670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1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5" y="366390"/>
            <a:ext cx="10952713" cy="154309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Kegiatan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</a:t>
            </a:r>
            <a:r>
              <a:rPr lang="en-US" dirty="0">
                <a:latin typeface="Bebas Neue" panose="020B0606020202050201" pitchFamily="34" charset="0"/>
              </a:rPr>
              <a:t>:	 </a:t>
            </a:r>
            <a:r>
              <a:rPr lang="en-US" dirty="0" smtClean="0">
                <a:latin typeface="Bebas Neue" panose="020B0606020202050201" pitchFamily="34" charset="0"/>
              </a:rPr>
              <a:t>10						Hari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				</a:t>
            </a: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>
                <a:latin typeface="Bebas Neue" panose="020B0606020202050201" pitchFamily="34" charset="0"/>
              </a:rPr>
              <a:t>Topik:		</a:t>
            </a:r>
            <a:r>
              <a:rPr lang="en-US" dirty="0" err="1" smtClean="0">
                <a:latin typeface="Bebas Neue" panose="020B0606020202050201" pitchFamily="34" charset="0"/>
              </a:rPr>
              <a:t>Determinan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Matriks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berordo</a:t>
            </a:r>
            <a:r>
              <a:rPr lang="en-US" dirty="0" smtClean="0">
                <a:latin typeface="Bebas Neue" panose="020B0606020202050201" pitchFamily="34" charset="0"/>
              </a:rPr>
              <a:t> 4x4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dirty="0" smtClean="0">
                <a:latin typeface="Bebas Neue" panose="020B0606020202050201" pitchFamily="34" charset="0"/>
              </a:rPr>
              <a:t>:	</a:t>
            </a:r>
            <a:r>
              <a:rPr lang="en-US" dirty="0">
                <a:latin typeface="Bebas Neue" panose="020B0606020202050201" pitchFamily="34" charset="0"/>
              </a:rPr>
              <a:t>	</a:t>
            </a: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materi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dan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contoh-contoh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, </a:t>
            </a:r>
            <a:r>
              <a:rPr lang="en-US" dirty="0" err="1">
                <a:latin typeface="Bebas Neue" panose="020B0606020202050201" pitchFamily="34" charset="0"/>
              </a:rPr>
              <a:t>mhs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membuat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bertukar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dg </a:t>
            </a:r>
            <a:r>
              <a:rPr lang="en-US" dirty="0" err="1" smtClean="0">
                <a:latin typeface="Bebas Neue" panose="020B0606020202050201" pitchFamily="34" charset="0"/>
              </a:rPr>
              <a:t>rekannya</a:t>
            </a:r>
            <a:r>
              <a:rPr lang="en-US" dirty="0" smtClean="0">
                <a:latin typeface="Bebas Neue" panose="020B0606020202050201" pitchFamily="34" charset="0"/>
              </a:rPr>
              <a:t>. 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414407"/>
              </p:ext>
            </p:extLst>
          </p:nvPr>
        </p:nvGraphicFramePr>
        <p:xfrm>
          <a:off x="944179" y="2927995"/>
          <a:ext cx="6441360" cy="327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806"/>
                <a:gridCol w="1254369"/>
                <a:gridCol w="3294185"/>
              </a:tblGrid>
              <a:tr h="561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Nama </a:t>
                      </a:r>
                      <a:r>
                        <a:rPr lang="en-US" sz="1400" dirty="0" err="1" smtClean="0"/>
                        <a:t>Mhs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Sesi</a:t>
                      </a:r>
                      <a:r>
                        <a:rPr lang="en-US" sz="1400" baseline="0" dirty="0" smtClean="0"/>
                        <a:t> Ke-10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Keterangan</a:t>
                      </a:r>
                      <a:endParaRPr lang="en-US" sz="1400" dirty="0" smtClean="0"/>
                    </a:p>
                  </a:txBody>
                  <a:tcPr/>
                </a:tc>
              </a:tr>
              <a:tr h="43670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7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6" y="366390"/>
            <a:ext cx="11060290" cy="14489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Kegiatan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</a:t>
            </a:r>
            <a:r>
              <a:rPr lang="en-US" dirty="0">
                <a:latin typeface="Bebas Neue" panose="020B0606020202050201" pitchFamily="34" charset="0"/>
              </a:rPr>
              <a:t>:	 </a:t>
            </a:r>
            <a:r>
              <a:rPr lang="en-US" dirty="0" smtClean="0">
                <a:latin typeface="Bebas Neue" panose="020B0606020202050201" pitchFamily="34" charset="0"/>
              </a:rPr>
              <a:t>11						</a:t>
            </a:r>
            <a:r>
              <a:rPr lang="en-US" dirty="0" err="1" smtClean="0">
                <a:latin typeface="Bebas Neue" panose="020B0606020202050201" pitchFamily="34" charset="0"/>
              </a:rPr>
              <a:t>Hari</a:t>
            </a:r>
            <a:r>
              <a:rPr lang="en-US" dirty="0" smtClean="0">
                <a:latin typeface="Bebas Neue" panose="020B0606020202050201" pitchFamily="34" charset="0"/>
              </a:rPr>
              <a:t>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	</a:t>
            </a:r>
            <a:r>
              <a:rPr lang="en-US" dirty="0" err="1" smtClean="0">
                <a:latin typeface="Bebas Neue" panose="020B0606020202050201" pitchFamily="34" charset="0"/>
              </a:rPr>
              <a:t>Rabu</a:t>
            </a:r>
            <a:r>
              <a:rPr lang="en-US" dirty="0" smtClean="0">
                <a:latin typeface="Bebas Neue" panose="020B0606020202050201" pitchFamily="34" charset="0"/>
              </a:rPr>
              <a:t> 22/4/15				</a:t>
            </a: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>
                <a:latin typeface="Bebas Neue" panose="020B0606020202050201" pitchFamily="34" charset="0"/>
              </a:rPr>
              <a:t>Topik:	Eigen Vector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Eigen Value (</a:t>
            </a:r>
            <a:r>
              <a:rPr lang="en-US" dirty="0" err="1" smtClean="0">
                <a:latin typeface="Bebas Neue" panose="020B0606020202050201" pitchFamily="34" charset="0"/>
              </a:rPr>
              <a:t>Bagian</a:t>
            </a:r>
            <a:r>
              <a:rPr lang="en-US" dirty="0" smtClean="0">
                <a:latin typeface="Bebas Neue" panose="020B0606020202050201" pitchFamily="34" charset="0"/>
              </a:rPr>
              <a:t> 1)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dirty="0" smtClean="0">
                <a:latin typeface="Bebas Neue" panose="020B0606020202050201" pitchFamily="34" charset="0"/>
              </a:rPr>
              <a:t>:	</a:t>
            </a: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materi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dan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contoh-contoh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, </a:t>
            </a:r>
            <a:r>
              <a:rPr lang="en-US" dirty="0" err="1">
                <a:latin typeface="Bebas Neue" panose="020B0606020202050201" pitchFamily="34" charset="0"/>
              </a:rPr>
              <a:t>mhs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membuat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 </a:t>
            </a:r>
            <a:r>
              <a:rPr lang="en-US" dirty="0" err="1" smtClean="0">
                <a:latin typeface="Bebas Neue" panose="020B0606020202050201" pitchFamily="34" charset="0"/>
              </a:rPr>
              <a:t>bertukar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dengan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rekannya</a:t>
            </a:r>
            <a:r>
              <a:rPr lang="en-US" dirty="0" smtClean="0">
                <a:latin typeface="Bebas Neue" panose="020B0606020202050201" pitchFamily="34" charset="0"/>
              </a:rPr>
              <a:t>. 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47295"/>
              </p:ext>
            </p:extLst>
          </p:nvPr>
        </p:nvGraphicFramePr>
        <p:xfrm>
          <a:off x="944179" y="2927995"/>
          <a:ext cx="6441360" cy="327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806"/>
                <a:gridCol w="1254369"/>
                <a:gridCol w="3294185"/>
              </a:tblGrid>
              <a:tr h="561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Nama </a:t>
                      </a:r>
                      <a:r>
                        <a:rPr lang="en-US" sz="1400" dirty="0" err="1" smtClean="0"/>
                        <a:t>Mhs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Sesi</a:t>
                      </a:r>
                      <a:r>
                        <a:rPr lang="en-US" sz="1400" baseline="0" dirty="0" smtClean="0"/>
                        <a:t> Ke-11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Keterangan</a:t>
                      </a:r>
                      <a:endParaRPr lang="en-US" sz="1400" dirty="0" smtClean="0"/>
                    </a:p>
                  </a:txBody>
                  <a:tcPr/>
                </a:tc>
              </a:tr>
              <a:tr h="43670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5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6" y="366390"/>
            <a:ext cx="10593388" cy="150275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Kegiatan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</a:t>
            </a:r>
            <a:r>
              <a:rPr lang="en-US" dirty="0">
                <a:latin typeface="Bebas Neue" panose="020B0606020202050201" pitchFamily="34" charset="0"/>
              </a:rPr>
              <a:t>:	 </a:t>
            </a:r>
            <a:r>
              <a:rPr lang="en-US" dirty="0" smtClean="0">
                <a:latin typeface="Bebas Neue" panose="020B0606020202050201" pitchFamily="34" charset="0"/>
              </a:rPr>
              <a:t>12						Hari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					</a:t>
            </a: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>
                <a:latin typeface="Bebas Neue" panose="020B0606020202050201" pitchFamily="34" charset="0"/>
              </a:rPr>
              <a:t>Topik:	Eigen Vector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Eigen Value (</a:t>
            </a:r>
            <a:r>
              <a:rPr lang="en-US" dirty="0" err="1" smtClean="0">
                <a:latin typeface="Bebas Neue" panose="020B0606020202050201" pitchFamily="34" charset="0"/>
              </a:rPr>
              <a:t>Bagian</a:t>
            </a:r>
            <a:r>
              <a:rPr lang="en-US" dirty="0" smtClean="0">
                <a:latin typeface="Bebas Neue" panose="020B0606020202050201" pitchFamily="34" charset="0"/>
              </a:rPr>
              <a:t> 2)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dirty="0" smtClean="0">
                <a:latin typeface="Bebas Neue" panose="020B0606020202050201" pitchFamily="34" charset="0"/>
              </a:rPr>
              <a:t>:	</a:t>
            </a: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materi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dan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contoh-contoh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, </a:t>
            </a:r>
            <a:r>
              <a:rPr lang="en-US" dirty="0" err="1">
                <a:latin typeface="Bebas Neue" panose="020B0606020202050201" pitchFamily="34" charset="0"/>
              </a:rPr>
              <a:t>mhs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membuat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bertukar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dg </a:t>
            </a:r>
            <a:r>
              <a:rPr lang="en-US" dirty="0" err="1" smtClean="0">
                <a:latin typeface="Bebas Neue" panose="020B0606020202050201" pitchFamily="34" charset="0"/>
              </a:rPr>
              <a:t>rekannya</a:t>
            </a:r>
            <a:r>
              <a:rPr lang="en-US" dirty="0" smtClean="0">
                <a:latin typeface="Bebas Neue" panose="020B0606020202050201" pitchFamily="34" charset="0"/>
              </a:rPr>
              <a:t>. 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47286"/>
              </p:ext>
            </p:extLst>
          </p:nvPr>
        </p:nvGraphicFramePr>
        <p:xfrm>
          <a:off x="944179" y="2927995"/>
          <a:ext cx="6441360" cy="327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806"/>
                <a:gridCol w="1254369"/>
                <a:gridCol w="3294185"/>
              </a:tblGrid>
              <a:tr h="561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Nama </a:t>
                      </a:r>
                      <a:r>
                        <a:rPr lang="en-US" sz="1400" dirty="0" err="1" smtClean="0"/>
                        <a:t>Mhs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Sesi</a:t>
                      </a:r>
                      <a:r>
                        <a:rPr lang="en-US" sz="1400" baseline="0" dirty="0" smtClean="0"/>
                        <a:t> Ke-12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Keterangan</a:t>
                      </a:r>
                      <a:endParaRPr lang="en-US" sz="1400" dirty="0" smtClean="0"/>
                    </a:p>
                  </a:txBody>
                  <a:tcPr/>
                </a:tc>
              </a:tr>
              <a:tr h="43670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4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6" y="366391"/>
            <a:ext cx="10593388" cy="156998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Kegiatan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</a:t>
            </a:r>
            <a:r>
              <a:rPr lang="en-US" dirty="0">
                <a:latin typeface="Bebas Neue" panose="020B0606020202050201" pitchFamily="34" charset="0"/>
              </a:rPr>
              <a:t>:	 </a:t>
            </a:r>
            <a:r>
              <a:rPr lang="en-US" dirty="0" smtClean="0">
                <a:latin typeface="Bebas Neue" panose="020B0606020202050201" pitchFamily="34" charset="0"/>
              </a:rPr>
              <a:t>14						Hari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					</a:t>
            </a: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smtClean="0">
                <a:latin typeface="Bebas Neue" panose="020B0606020202050201" pitchFamily="34" charset="0"/>
              </a:rPr>
              <a:t>Topik:	</a:t>
            </a:r>
            <a:r>
              <a:rPr lang="en-US" dirty="0" err="1" smtClean="0">
                <a:latin typeface="Bebas Neue" panose="020B0606020202050201" pitchFamily="34" charset="0"/>
              </a:rPr>
              <a:t>Mengunjungi</a:t>
            </a:r>
            <a:r>
              <a:rPr lang="en-US" dirty="0" smtClean="0">
                <a:latin typeface="Bebas Neue" panose="020B0606020202050201" pitchFamily="34" charset="0"/>
              </a:rPr>
              <a:t> Topik-topik </a:t>
            </a:r>
            <a:r>
              <a:rPr lang="en-US" dirty="0" err="1" smtClean="0">
                <a:latin typeface="Bebas Neue" panose="020B0606020202050201" pitchFamily="34" charset="0"/>
              </a:rPr>
              <a:t>untuk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Persiapan</a:t>
            </a:r>
            <a:r>
              <a:rPr lang="en-US" dirty="0" smtClean="0">
                <a:latin typeface="Bebas Neue" panose="020B0606020202050201" pitchFamily="34" charset="0"/>
              </a:rPr>
              <a:t> UAS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Kegiatan</a:t>
            </a:r>
            <a:r>
              <a:rPr lang="en-US" dirty="0" smtClean="0">
                <a:latin typeface="Bebas Neue" panose="020B0606020202050201" pitchFamily="34" charset="0"/>
              </a:rPr>
              <a:t>:	</a:t>
            </a: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materi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dan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memberikan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dab </a:t>
            </a:r>
            <a:r>
              <a:rPr lang="en-US" dirty="0" err="1" smtClean="0">
                <a:latin typeface="Bebas Neue" panose="020B0606020202050201" pitchFamily="34" charset="0"/>
              </a:rPr>
              <a:t>bertukar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soal</a:t>
            </a:r>
            <a:r>
              <a:rPr lang="en-US" dirty="0" smtClean="0">
                <a:latin typeface="Bebas Neue" panose="020B0606020202050201" pitchFamily="34" charset="0"/>
              </a:rPr>
              <a:t> dg </a:t>
            </a:r>
            <a:r>
              <a:rPr lang="en-US" dirty="0" err="1" smtClean="0">
                <a:latin typeface="Bebas Neue" panose="020B0606020202050201" pitchFamily="34" charset="0"/>
              </a:rPr>
              <a:t>rekannya</a:t>
            </a:r>
            <a:r>
              <a:rPr lang="en-US" dirty="0" smtClean="0">
                <a:latin typeface="Bebas Neue" panose="020B0606020202050201" pitchFamily="34" charset="0"/>
              </a:rPr>
              <a:t>. 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46087"/>
              </p:ext>
            </p:extLst>
          </p:nvPr>
        </p:nvGraphicFramePr>
        <p:xfrm>
          <a:off x="944179" y="2927995"/>
          <a:ext cx="6441360" cy="327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806"/>
                <a:gridCol w="1254369"/>
                <a:gridCol w="3294185"/>
              </a:tblGrid>
              <a:tr h="561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Nama </a:t>
                      </a:r>
                      <a:r>
                        <a:rPr lang="en-US" sz="1400" dirty="0" err="1" smtClean="0"/>
                        <a:t>Mhs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Sesi</a:t>
                      </a:r>
                      <a:r>
                        <a:rPr lang="en-US" sz="1400" baseline="0" dirty="0" smtClean="0"/>
                        <a:t> Ke-14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Keterangan</a:t>
                      </a:r>
                      <a:endParaRPr lang="en-US" sz="1400" dirty="0" smtClean="0"/>
                    </a:p>
                  </a:txBody>
                  <a:tcPr/>
                </a:tc>
              </a:tr>
              <a:tr h="43670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5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5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3"/>
            <a:ext cx="12192000" cy="75199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Calibri" panose="020F0502020204030204" pitchFamily="34" charset="0"/>
              </a:rPr>
              <a:t>	</a:t>
            </a:r>
            <a:r>
              <a:rPr lang="id-ID" sz="3200" dirty="0" smtClean="0">
                <a:latin typeface="Calibri" panose="020F0502020204030204" pitchFamily="34" charset="0"/>
              </a:rPr>
              <a:t>Scope of Line</a:t>
            </a:r>
            <a:r>
              <a:rPr lang="en-US" sz="3200" dirty="0" smtClean="0">
                <a:latin typeface="Calibri" panose="020F0502020204030204" pitchFamily="34" charset="0"/>
              </a:rPr>
              <a:t>A</a:t>
            </a:r>
            <a:r>
              <a:rPr lang="id-ID" sz="3200" dirty="0" smtClean="0">
                <a:latin typeface="Calibri" panose="020F0502020204030204" pitchFamily="34" charset="0"/>
              </a:rPr>
              <a:t>r Algebra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843" y="1844431"/>
            <a:ext cx="9905999" cy="4064001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id-ID" dirty="0" smtClean="0"/>
              <a:t>Scalars</a:t>
            </a:r>
            <a:endParaRPr lang="en-US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endParaRPr lang="id-ID" dirty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id-ID" dirty="0" smtClean="0"/>
              <a:t>Vectors</a:t>
            </a:r>
            <a:endParaRPr lang="en-US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endParaRPr lang="id-ID" dirty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id-ID" dirty="0"/>
              <a:t>Matrices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14054" y="2684584"/>
            <a:ext cx="10075975" cy="138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Pengertian</a:t>
            </a:r>
            <a:r>
              <a:rPr lang="en-US" sz="44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Skalar</a:t>
            </a:r>
            <a:r>
              <a:rPr lang="en-US" sz="44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Vektor</a:t>
            </a:r>
            <a:r>
              <a:rPr lang="en-US" sz="44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dan</a:t>
            </a:r>
            <a:r>
              <a:rPr lang="en-US" sz="44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Matriks</a:t>
            </a:r>
            <a:endParaRPr lang="en-US" sz="44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7421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44" y="181962"/>
            <a:ext cx="11215941" cy="896008"/>
          </a:xfrm>
        </p:spPr>
        <p:txBody>
          <a:bodyPr>
            <a:normAutofit/>
          </a:bodyPr>
          <a:lstStyle/>
          <a:p>
            <a:pPr algn="l"/>
            <a:r>
              <a:rPr lang="id-ID" sz="4000" dirty="0"/>
              <a:t>Pengertian Skalar, Vektor dan Matriks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5044" y="1655401"/>
            <a:ext cx="11403506" cy="5199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 smtClean="0"/>
              <a:t>SKALAR</a:t>
            </a:r>
          </a:p>
          <a:p>
            <a:pPr marL="0" indent="0">
              <a:buNone/>
            </a:pPr>
            <a:r>
              <a:rPr lang="id-ID" dirty="0" smtClean="0"/>
              <a:t>Bilangan tunggal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Vektor</a:t>
            </a:r>
          </a:p>
          <a:p>
            <a:pPr marL="0" indent="0">
              <a:buNone/>
            </a:pPr>
            <a:r>
              <a:rPr lang="id-ID" dirty="0" smtClean="0"/>
              <a:t>Sederetan bilangan membentuk satu baris atau satu kolom. Ada Vektor Baris ada Vektor Kolom.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MATRIKS</a:t>
            </a:r>
          </a:p>
          <a:p>
            <a:pPr marL="0" indent="0">
              <a:buNone/>
            </a:pPr>
            <a:r>
              <a:rPr lang="id-ID" dirty="0" smtClean="0"/>
              <a:t>Sekumpulan bilangan skalar yang ditempatkan pada baris dan kolom. Biasa disebut sebagai Matriks dg m  baris dan n kolom (m x n).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75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3327" y="-148680"/>
            <a:ext cx="8196283" cy="75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</a:rPr>
              <a:t>Rencana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Pengajaran</a:t>
            </a:r>
            <a:r>
              <a:rPr lang="en-US" sz="3200" b="1" dirty="0" smtClean="0">
                <a:solidFill>
                  <a:schemeClr val="bg1"/>
                </a:solidFill>
              </a:rPr>
              <a:t> Semester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95690"/>
              </p:ext>
            </p:extLst>
          </p:nvPr>
        </p:nvGraphicFramePr>
        <p:xfrm>
          <a:off x="1213327" y="930982"/>
          <a:ext cx="10512508" cy="5861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949"/>
                <a:gridCol w="3808101"/>
                <a:gridCol w="4184813"/>
                <a:gridCol w="1607645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Sesi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Topik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Persentase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Nilai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29312">
                <a:tc>
                  <a:txBody>
                    <a:bodyPr/>
                    <a:lstStyle/>
                    <a:p>
                      <a:r>
                        <a:rPr lang="id-ID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Sesi</a:t>
                      </a:r>
                      <a:r>
                        <a:rPr lang="id-ID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ke-1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SCL, </a:t>
                      </a: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Kontrak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Kuliah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Persamaan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aljabar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linier.</a:t>
                      </a:r>
                    </a:p>
                    <a:p>
                      <a:pPr marL="117475" indent="-117475">
                        <a:buFont typeface="Wingdings" panose="05000000000000000000" pitchFamily="2" charset="2"/>
                        <a:buChar char="§"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 algn="l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Diskusi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ttg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SCL,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Kontrak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Kuliah</a:t>
                      </a:r>
                      <a:endParaRPr kumimoji="0" lang="en-US" sz="12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17475" indent="-117475" algn="l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Pemutaran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video</a:t>
                      </a:r>
                      <a:endParaRPr kumimoji="0" lang="en-US" sz="1200" b="1" kern="1200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embuat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lain: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persamaan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aljabar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menyelesaikan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masalah</a:t>
                      </a:r>
                      <a:endParaRPr kumimoji="0" lang="en-US" sz="12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8754">
                <a:tc>
                  <a:txBody>
                    <a:bodyPr/>
                    <a:lstStyle/>
                    <a:p>
                      <a:r>
                        <a:rPr lang="id-ID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Sesi</a:t>
                      </a:r>
                      <a:r>
                        <a:rPr lang="id-ID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ke-2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id-ID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Pengertian Bilangan Skalar, Vektor dan Matriks</a:t>
                      </a:r>
                      <a:endParaRPr lang="en-US" sz="12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d-ID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Skalar : Penerapan skalar pada sains dan konteks lain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d-ID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Matriks-matriks khusus</a:t>
                      </a:r>
                      <a:endParaRPr lang="en-US" sz="12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Dosen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memberikan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materi</a:t>
                      </a:r>
                      <a:endParaRPr kumimoji="0" lang="en-US" sz="12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mengeksplor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embuat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lain: (1)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hitungan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melibatkan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scalar (2)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membuat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matriks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2x2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mencari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inversnya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Mengerjakakan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6155">
                <a:tc>
                  <a:txBody>
                    <a:bodyPr/>
                    <a:lstStyle/>
                    <a:p>
                      <a:r>
                        <a:rPr lang="id-ID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Sesi</a:t>
                      </a:r>
                      <a:r>
                        <a:rPr lang="id-ID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ke-3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Operasi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matriks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M22, M23, M32, M33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Dosen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memberikan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materi</a:t>
                      </a:r>
                      <a:endParaRPr kumimoji="0" lang="en-US" sz="12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mengeksplor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embuat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lain,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mengerjakakan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lain.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r>
                        <a:rPr lang="id-ID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Sesi</a:t>
                      </a:r>
                      <a:r>
                        <a:rPr lang="id-ID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ke-4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Operasi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matriks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M34, M43, M44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Dosen memberikan materi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 mengeksplor informasi,</a:t>
                      </a:r>
                      <a:r>
                        <a:rPr kumimoji="0" lang="en-US" sz="1200" b="1" kern="1200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</a:t>
                      </a: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embuat soal untuk mhs lain, mengerjakakan</a:t>
                      </a:r>
                      <a:r>
                        <a:rPr kumimoji="0" lang="en-US" sz="1200" b="1" kern="1200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soal dari mhs lain.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r>
                        <a:rPr lang="id-ID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Sesi</a:t>
                      </a:r>
                      <a:r>
                        <a:rPr lang="id-ID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ke-5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Determinan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matriks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2x2</a:t>
                      </a:r>
                    </a:p>
                    <a:p>
                      <a:pPr marL="117475" indent="-1174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Menentukan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Invers </a:t>
                      </a:r>
                      <a:r>
                        <a:rPr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sebuah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Matriks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2x2 </a:t>
                      </a:r>
                      <a:r>
                        <a:rPr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bantuan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Determianan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Dosen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memberikan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materi</a:t>
                      </a:r>
                      <a:endParaRPr kumimoji="0" lang="en-US" sz="12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mengeksplor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embuat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lain,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mengerjakakan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lain.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5488">
                <a:tc>
                  <a:txBody>
                    <a:bodyPr/>
                    <a:lstStyle/>
                    <a:p>
                      <a:r>
                        <a:rPr lang="id-ID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Sesi</a:t>
                      </a:r>
                      <a:r>
                        <a:rPr lang="id-ID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ke-6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Determinan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matriks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3x3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Dosen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memberikan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materi</a:t>
                      </a:r>
                      <a:endParaRPr kumimoji="0" lang="en-US" sz="12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mengeksplor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embuat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lain,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mengerjakakan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lain.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r>
                        <a:rPr lang="id-ID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Sesi</a:t>
                      </a:r>
                      <a:r>
                        <a:rPr lang="id-ID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ke-7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Meninjau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ulang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topik-topik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Dosen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memberikan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materi</a:t>
                      </a:r>
                      <a:endParaRPr kumimoji="0" lang="en-US" sz="12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mengeksplor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embuat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lain,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mengerjakakan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lain.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id-ID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UTS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tertulis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berdasarkan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latihan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sesi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ke-1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s.d.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sesi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ke-7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64005" y="-34170"/>
            <a:ext cx="404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Student Centered Learning</a:t>
            </a:r>
          </a:p>
        </p:txBody>
      </p:sp>
    </p:spTree>
    <p:extLst>
      <p:ext uri="{BB962C8B-B14F-4D97-AF65-F5344CB8AC3E}">
        <p14:creationId xmlns:p14="http://schemas.microsoft.com/office/powerpoint/2010/main" val="3022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44" y="181962"/>
            <a:ext cx="11215941" cy="896008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Bilangan</a:t>
            </a:r>
            <a:r>
              <a:rPr lang="en-US" sz="4000" dirty="0" smtClean="0"/>
              <a:t> </a:t>
            </a:r>
            <a:r>
              <a:rPr lang="en-US" sz="4000" dirty="0" err="1" smtClean="0"/>
              <a:t>Skalar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5044" y="1362324"/>
            <a:ext cx="11403506" cy="1146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Buatlah soal yang menarik yang melibatkan bilangan skalar.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75519" y="6356351"/>
            <a:ext cx="3188702" cy="365125"/>
          </a:xfrm>
        </p:spPr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schemeClr val="bg1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92081" y="6356351"/>
            <a:ext cx="1138822" cy="365125"/>
          </a:xfrm>
        </p:spPr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880" y="116632"/>
            <a:ext cx="11271411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Kesamaan </a:t>
            </a:r>
            <a:r>
              <a:rPr lang="id-ID" sz="3200" b="1" dirty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pada </a:t>
            </a:r>
            <a:r>
              <a:rPr lang="en-US" sz="3200" b="1" dirty="0" err="1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Vektor</a:t>
            </a:r>
            <a:endParaRPr lang="en-US" sz="3200" dirty="0">
              <a:solidFill>
                <a:schemeClr val="bg1"/>
              </a:solidFill>
              <a:latin typeface="Baskerville Old Face" pitchFamily="18" charset="0"/>
              <a:cs typeface="Times New Roman" pitchFamily="18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Dua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buah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vektor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dikatakan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sama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apabila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keduanya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sejenis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sedimensi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semua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unsur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terkandung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dalamnya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sama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.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b="1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b="1" dirty="0">
                <a:solidFill>
                  <a:schemeClr val="bg1"/>
                </a:solidFill>
                <a:cs typeface="Arial" charset="0"/>
              </a:rPr>
              <a:t>C</a:t>
            </a:r>
            <a:r>
              <a:rPr lang="en-US" sz="2000" b="1" dirty="0" err="1">
                <a:solidFill>
                  <a:schemeClr val="bg1"/>
                </a:solidFill>
                <a:cs typeface="Arial" charset="0"/>
              </a:rPr>
              <a:t>ontoh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 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  a  =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 [  6   -4   2  ]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  b =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  [  6   -4   2  ]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  u = 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	3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             </a:t>
            </a: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		4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		6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v  =    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	6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	</a:t>
            </a:r>
            <a:r>
              <a:rPr lang="id-ID" sz="2000" dirty="0" smtClean="0">
                <a:solidFill>
                  <a:schemeClr val="bg1"/>
                </a:solidFill>
                <a:cs typeface="Arial" charset="0"/>
              </a:rPr>
              <a:t>-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4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		2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                                                                          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010323" y="3866664"/>
            <a:ext cx="771586" cy="1434544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010322" y="5378832"/>
            <a:ext cx="771587" cy="1434544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650730" y="4293096"/>
            <a:ext cx="8824611" cy="80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               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maka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a = b, u </a:t>
            </a:r>
            <a:r>
              <a:rPr lang="en-US" sz="20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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v, a </a:t>
            </a:r>
            <a:r>
              <a:rPr lang="en-US" sz="20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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u </a:t>
            </a:r>
            <a:r>
              <a:rPr lang="en-US" sz="20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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v,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b </a:t>
            </a:r>
            <a:r>
              <a:rPr lang="en-US" sz="20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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u </a:t>
            </a:r>
            <a:r>
              <a:rPr lang="en-US" sz="20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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v.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0978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4581" y="6141182"/>
            <a:ext cx="4245685" cy="380593"/>
          </a:xfrm>
        </p:spPr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schemeClr val="bg1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03658" y="5989983"/>
            <a:ext cx="1193424" cy="904790"/>
          </a:xfrm>
        </p:spPr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1897" y="175246"/>
            <a:ext cx="11439762" cy="563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Kesamaan </a:t>
            </a:r>
            <a:r>
              <a:rPr lang="id-ID" sz="3200" b="1" dirty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pada </a:t>
            </a:r>
            <a:r>
              <a:rPr lang="en-US" sz="3200" b="1" dirty="0" err="1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Matriks</a:t>
            </a:r>
            <a:endParaRPr lang="id-ID" sz="3200" b="1" dirty="0">
              <a:solidFill>
                <a:schemeClr val="bg1"/>
              </a:solidFill>
              <a:latin typeface="Baskerville Old Face" pitchFamily="18" charset="0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Dua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buah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A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dan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B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dikatakan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sama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(A = B)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apabila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keduanya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berorde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sama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dan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semua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unsur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terkandung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di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dalamnya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sama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Jika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A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tidak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sama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dengan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B, </a:t>
            </a: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ditulis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(A</a:t>
            </a:r>
            <a:r>
              <a:rPr lang="en-US" sz="22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 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B).</a:t>
            </a:r>
            <a:endParaRPr lang="en-US" sz="22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2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Contoh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:</a:t>
            </a:r>
            <a:endParaRPr lang="id-ID" sz="22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chemeClr val="bg1"/>
                </a:solidFill>
                <a:cs typeface="Arial" charset="0"/>
              </a:rPr>
              <a:t>A =  </a:t>
            </a:r>
            <a:r>
              <a:rPr lang="id-ID" sz="2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cs typeface="Arial" charset="0"/>
              </a:rPr>
              <a:t>  </a:t>
            </a:r>
            <a:r>
              <a:rPr lang="id-ID" sz="2200" dirty="0" smtClean="0">
                <a:solidFill>
                  <a:schemeClr val="bg1"/>
                </a:solidFill>
                <a:cs typeface="Arial" charset="0"/>
              </a:rPr>
              <a:t>3   </a:t>
            </a:r>
            <a:r>
              <a:rPr lang="id-ID" sz="2200" dirty="0">
                <a:solidFill>
                  <a:schemeClr val="bg1"/>
                </a:solidFill>
                <a:cs typeface="Arial" charset="0"/>
              </a:rPr>
              <a:t>6   7 </a:t>
            </a:r>
            <a:r>
              <a:rPr lang="en-US" sz="2200" dirty="0" smtClean="0">
                <a:solidFill>
                  <a:schemeClr val="bg1"/>
                </a:solidFill>
                <a:cs typeface="Arial" charset="0"/>
              </a:rPr>
              <a:t>		B 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=  </a:t>
            </a:r>
            <a:r>
              <a:rPr lang="en-US" sz="2200" dirty="0" smtClean="0">
                <a:solidFill>
                  <a:schemeClr val="bg1"/>
                </a:solidFill>
                <a:cs typeface="Arial" charset="0"/>
              </a:rPr>
              <a:t>	</a:t>
            </a:r>
            <a:r>
              <a:rPr lang="id-ID" sz="2200" dirty="0" smtClean="0">
                <a:solidFill>
                  <a:schemeClr val="bg1"/>
                </a:solidFill>
                <a:cs typeface="Arial" charset="0"/>
              </a:rPr>
              <a:t>3   </a:t>
            </a:r>
            <a:r>
              <a:rPr lang="id-ID" sz="2200" dirty="0">
                <a:solidFill>
                  <a:schemeClr val="bg1"/>
                </a:solidFill>
                <a:cs typeface="Arial" charset="0"/>
              </a:rPr>
              <a:t>6   7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	C =  </a:t>
            </a:r>
            <a:r>
              <a:rPr lang="en-US" sz="2200" dirty="0" smtClean="0">
                <a:solidFill>
                  <a:schemeClr val="bg1"/>
                </a:solidFill>
                <a:cs typeface="Arial" charset="0"/>
              </a:rPr>
              <a:t>	</a:t>
            </a:r>
            <a:r>
              <a:rPr lang="id-ID" sz="2200" dirty="0" smtClean="0">
                <a:solidFill>
                  <a:schemeClr val="bg1"/>
                </a:solidFill>
                <a:cs typeface="Arial" charset="0"/>
              </a:rPr>
              <a:t>3   </a:t>
            </a:r>
            <a:r>
              <a:rPr lang="id-ID" sz="2200" dirty="0">
                <a:solidFill>
                  <a:schemeClr val="bg1"/>
                </a:solidFill>
                <a:cs typeface="Arial" charset="0"/>
              </a:rPr>
              <a:t>-6   7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schemeClr val="bg1"/>
                </a:solidFill>
                <a:cs typeface="Arial" charset="0"/>
              </a:rPr>
              <a:t>	   </a:t>
            </a:r>
            <a:r>
              <a:rPr lang="en-US" sz="2200" dirty="0" smtClean="0">
                <a:solidFill>
                  <a:schemeClr val="bg1"/>
                </a:solidFill>
                <a:cs typeface="Arial" charset="0"/>
              </a:rPr>
              <a:t>   </a:t>
            </a:r>
            <a:r>
              <a:rPr lang="id-ID" sz="2200" dirty="0" smtClean="0">
                <a:solidFill>
                  <a:schemeClr val="bg1"/>
                </a:solidFill>
                <a:cs typeface="Arial" charset="0"/>
              </a:rPr>
              <a:t>8   </a:t>
            </a:r>
            <a:r>
              <a:rPr lang="id-ID" sz="2200" dirty="0">
                <a:solidFill>
                  <a:schemeClr val="bg1"/>
                </a:solidFill>
                <a:cs typeface="Arial" charset="0"/>
              </a:rPr>
              <a:t>2   1	         </a:t>
            </a:r>
            <a:r>
              <a:rPr lang="en-US" sz="2200" dirty="0" smtClean="0">
                <a:solidFill>
                  <a:schemeClr val="bg1"/>
                </a:solidFill>
                <a:cs typeface="Arial" charset="0"/>
              </a:rPr>
              <a:t>		</a:t>
            </a:r>
            <a:r>
              <a:rPr lang="id-ID" sz="2200" dirty="0" smtClean="0">
                <a:solidFill>
                  <a:schemeClr val="bg1"/>
                </a:solidFill>
                <a:cs typeface="Arial" charset="0"/>
              </a:rPr>
              <a:t>8   </a:t>
            </a:r>
            <a:r>
              <a:rPr lang="id-ID" sz="2200" dirty="0">
                <a:solidFill>
                  <a:schemeClr val="bg1"/>
                </a:solidFill>
                <a:cs typeface="Arial" charset="0"/>
              </a:rPr>
              <a:t>2   1	        </a:t>
            </a:r>
            <a:r>
              <a:rPr lang="en-US" sz="2200" dirty="0" smtClean="0">
                <a:solidFill>
                  <a:schemeClr val="bg1"/>
                </a:solidFill>
                <a:cs typeface="Arial" charset="0"/>
              </a:rPr>
              <a:t>	</a:t>
            </a:r>
            <a:r>
              <a:rPr lang="id-ID" sz="2200" dirty="0" smtClean="0">
                <a:solidFill>
                  <a:schemeClr val="bg1"/>
                </a:solidFill>
                <a:cs typeface="Arial" charset="0"/>
              </a:rPr>
              <a:t>8    </a:t>
            </a:r>
            <a:r>
              <a:rPr lang="id-ID" sz="2200" dirty="0">
                <a:solidFill>
                  <a:schemeClr val="bg1"/>
                </a:solidFill>
                <a:cs typeface="Arial" charset="0"/>
              </a:rPr>
              <a:t>2   1 </a:t>
            </a:r>
            <a:endParaRPr lang="en-US" sz="22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2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dirty="0" err="1">
                <a:solidFill>
                  <a:schemeClr val="bg1"/>
                </a:solidFill>
                <a:cs typeface="Arial" charset="0"/>
              </a:rPr>
              <a:t>maka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A = B, A </a:t>
            </a:r>
            <a:r>
              <a:rPr lang="en-US" sz="22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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C,  B </a:t>
            </a:r>
            <a:r>
              <a:rPr lang="en-US" sz="22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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> C.</a:t>
            </a:r>
            <a:endParaRPr lang="id-ID" sz="22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816534" y="3457053"/>
            <a:ext cx="1658482" cy="1042502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272959" y="3445330"/>
            <a:ext cx="1658482" cy="1042502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103359" y="3445330"/>
            <a:ext cx="1547917" cy="1042502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7411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14054" y="2719754"/>
            <a:ext cx="10568346" cy="138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Penjumlahan</a:t>
            </a:r>
            <a:r>
              <a:rPr lang="en-US" sz="44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dan</a:t>
            </a:r>
            <a:r>
              <a:rPr lang="en-US" sz="44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Pengurangan</a:t>
            </a:r>
            <a:r>
              <a:rPr lang="en-US" sz="44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antar</a:t>
            </a:r>
            <a:r>
              <a:rPr lang="en-US" sz="44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Matriks</a:t>
            </a:r>
            <a:endParaRPr lang="en-US" sz="44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3345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5090" y="7985"/>
            <a:ext cx="1130075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Penjumlahan</a:t>
            </a:r>
            <a:r>
              <a:rPr lang="en-US" sz="36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Pengurangan</a:t>
            </a:r>
            <a:r>
              <a:rPr lang="en-US" sz="36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antar</a:t>
            </a:r>
            <a:r>
              <a:rPr lang="en-US" sz="36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Matriks</a:t>
            </a:r>
            <a:endParaRPr lang="en-US" sz="3600" b="1" dirty="0" smtClean="0">
              <a:solidFill>
                <a:schemeClr val="bg1"/>
              </a:solidFill>
              <a:latin typeface="Baskerville Old Face" pitchFamily="18" charset="0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dirty="0">
              <a:solidFill>
                <a:schemeClr val="bg1"/>
              </a:solidFill>
              <a:latin typeface="Baskerville Old Face" pitchFamily="18" charset="0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b="1" dirty="0" err="1" smtClean="0">
                <a:solidFill>
                  <a:schemeClr val="bg1"/>
                </a:solidFill>
                <a:cs typeface="Arial" charset="0"/>
              </a:rPr>
              <a:t>Penjumlahan</a:t>
            </a:r>
            <a:r>
              <a:rPr lang="en-US" sz="21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cs typeface="Arial" charset="0"/>
              </a:rPr>
              <a:t>dan</a:t>
            </a:r>
            <a:r>
              <a:rPr lang="en-US" sz="21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cs typeface="Arial" charset="0"/>
              </a:rPr>
              <a:t>Pengurangan</a:t>
            </a:r>
            <a:r>
              <a:rPr lang="en-US" sz="21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2100" b="1" dirty="0">
                <a:solidFill>
                  <a:schemeClr val="bg1"/>
                </a:solidFill>
                <a:cs typeface="Arial" charset="0"/>
              </a:rPr>
              <a:t>.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cs typeface="Arial" charset="0"/>
              </a:rPr>
              <a:t>	A </a:t>
            </a:r>
            <a:r>
              <a:rPr lang="en-US" sz="21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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B = C 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dimana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matriksnya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berorde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sama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.</a:t>
            </a:r>
            <a:endParaRPr lang="id-ID" sz="21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en-US" sz="2100" dirty="0">
                <a:solidFill>
                  <a:schemeClr val="bg1"/>
                </a:solidFill>
                <a:cs typeface="Times New Roman" pitchFamily="18" charset="0"/>
              </a:rPr>
              <a:t> 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Penjumlahan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A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B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terdefinisi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hanya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jika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A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mempunyai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jumlah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baris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kolom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yang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sama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dengan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jumlah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baris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kolom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B.</a:t>
            </a:r>
            <a:endParaRPr lang="id-ID" sz="21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cs typeface="Arial" charset="0"/>
              </a:rPr>
              <a:t>-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Sifat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penjumlahan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: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Komutatif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asosiatif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Kaidah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Komutatif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: A + B = B + A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Kaidah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Asosiatif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: A + (B+ C) = (A + B ) + C = A + B + C</a:t>
            </a:r>
            <a:endParaRPr lang="id-ID" sz="21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Contoh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:  		+  		</a:t>
            </a:r>
            <a:r>
              <a:rPr lang="id-ID" sz="2100" dirty="0">
                <a:solidFill>
                  <a:schemeClr val="bg1"/>
                </a:solidFill>
                <a:cs typeface="Arial" charset="0"/>
              </a:rPr>
              <a:t>   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= </a:t>
            </a:r>
            <a:endParaRPr lang="en-GB" sz="2100" dirty="0">
              <a:solidFill>
                <a:schemeClr val="bg1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50626"/>
              </p:ext>
            </p:extLst>
          </p:nvPr>
        </p:nvGraphicFramePr>
        <p:xfrm>
          <a:off x="502461" y="5661248"/>
          <a:ext cx="14986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" name="Equation" r:id="rId4" imgW="787320" imgH="457200" progId="Equation.3">
                  <p:embed/>
                </p:oleObj>
              </mc:Choice>
              <mc:Fallback>
                <p:oleObj name="Equation" r:id="rId4" imgW="787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61" y="5661248"/>
                        <a:ext cx="1498600" cy="8715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796226"/>
              </p:ext>
            </p:extLst>
          </p:nvPr>
        </p:nvGraphicFramePr>
        <p:xfrm>
          <a:off x="2732873" y="5661248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1" name="Microsoft Equation 3.0" r:id="rId6" imgW="685800" imgH="457200" progId="Equation.3">
                  <p:embed/>
                </p:oleObj>
              </mc:Choice>
              <mc:Fallback>
                <p:oleObj name="Microsoft Equation 3.0" r:id="rId6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873" y="5661248"/>
                        <a:ext cx="1295400" cy="863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33040"/>
              </p:ext>
            </p:extLst>
          </p:nvPr>
        </p:nvGraphicFramePr>
        <p:xfrm>
          <a:off x="4637873" y="5661248"/>
          <a:ext cx="137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" name="Microsoft Equation 3.0" r:id="rId8" imgW="685800" imgH="457200" progId="Equation.3">
                  <p:embed/>
                </p:oleObj>
              </mc:Choice>
              <mc:Fallback>
                <p:oleObj name="Microsoft Equation 3.0" r:id="rId8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873" y="5661248"/>
                        <a:ext cx="1371600" cy="914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35982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14054" y="2684584"/>
            <a:ext cx="10075975" cy="138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Perkalian</a:t>
            </a:r>
            <a:r>
              <a:rPr lang="en-US" sz="4400" b="1" dirty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antara</a:t>
            </a:r>
            <a:r>
              <a:rPr lang="en-US" sz="44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Matriks</a:t>
            </a:r>
            <a:r>
              <a:rPr lang="en-US" sz="44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dengan</a:t>
            </a:r>
            <a:r>
              <a:rPr lang="en-US" sz="4400" b="1" dirty="0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Skalar</a:t>
            </a:r>
            <a:endParaRPr lang="en-US" sz="44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5784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2237" y="53340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Perkalian</a:t>
            </a: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Matriks</a:t>
            </a: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dengan</a:t>
            </a: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Skalar</a:t>
            </a:r>
            <a:endParaRPr lang="en-US" sz="3600" dirty="0">
              <a:solidFill>
                <a:schemeClr val="bg1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Hasil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perkalian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dari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skalar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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dengan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A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ditulis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 </a:t>
            </a:r>
            <a:r>
              <a:rPr lang="en-US" sz="21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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A = B</a:t>
            </a:r>
            <a:endParaRPr lang="id-ID" sz="21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id-ID" sz="21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Contoh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cs typeface="Arial" charset="0"/>
              </a:rPr>
              <a:t>A =              			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 </a:t>
            </a:r>
            <a:r>
              <a:rPr lang="en-US" sz="21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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= 3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cs typeface="Arial" charset="0"/>
              </a:rPr>
              <a:t>                        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1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1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maka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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A = 3A</a:t>
            </a:r>
            <a:r>
              <a:rPr lang="id-ID" sz="2100" dirty="0">
                <a:solidFill>
                  <a:schemeClr val="bg1"/>
                </a:solidFill>
                <a:cs typeface="Arial" charset="0"/>
              </a:rPr>
              <a:t> =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                             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1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Sifat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–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sifat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Kaidah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Komutatif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: </a:t>
            </a:r>
            <a:r>
              <a:rPr lang="en-US" sz="21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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A  = A</a:t>
            </a:r>
            <a:r>
              <a:rPr lang="en-US" sz="21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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Kaidah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Asosiatif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:  </a:t>
            </a:r>
            <a:r>
              <a:rPr lang="en-US" sz="21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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(A </a:t>
            </a:r>
            <a:r>
              <a:rPr lang="en-US" sz="21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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B )  = </a:t>
            </a:r>
            <a:r>
              <a:rPr lang="en-US" sz="21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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A  </a:t>
            </a:r>
            <a:r>
              <a:rPr lang="en-US" sz="21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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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B 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100" dirty="0">
              <a:solidFill>
                <a:schemeClr val="bg1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22525"/>
              </p:ext>
            </p:extLst>
          </p:nvPr>
        </p:nvGraphicFramePr>
        <p:xfrm>
          <a:off x="2061907" y="2477096"/>
          <a:ext cx="1371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" name="Microsoft Equation 3.0" r:id="rId4" imgW="800100" imgH="457200" progId="Equation.3">
                  <p:embed/>
                </p:oleObj>
              </mc:Choice>
              <mc:Fallback>
                <p:oleObj name="Microsoft Equation 3.0" r:id="rId4" imgW="80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907" y="2477096"/>
                        <a:ext cx="1371600" cy="9366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380329"/>
              </p:ext>
            </p:extLst>
          </p:nvPr>
        </p:nvGraphicFramePr>
        <p:xfrm>
          <a:off x="3562105" y="3917776"/>
          <a:ext cx="17526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" name="Microsoft Equation 3.0" r:id="rId6" imgW="939800" imgH="457200" progId="Equation.3">
                  <p:embed/>
                </p:oleObj>
              </mc:Choice>
              <mc:Fallback>
                <p:oleObj name="Microsoft Equation 3.0" r:id="rId6" imgW="93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105" y="3917776"/>
                        <a:ext cx="1752600" cy="8509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06095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14054" y="2684584"/>
            <a:ext cx="10075975" cy="138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Perkalian</a:t>
            </a:r>
            <a:r>
              <a:rPr lang="en-US" sz="4400" b="1" dirty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antar</a:t>
            </a:r>
            <a:r>
              <a:rPr lang="en-US" sz="4400" b="1" dirty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matriks</a:t>
            </a:r>
            <a:endParaRPr lang="en-US" sz="44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0093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54450" y="1095364"/>
            <a:ext cx="38862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8580" y="228600"/>
            <a:ext cx="8458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Perkalian</a:t>
            </a: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antar</a:t>
            </a: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matriks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cs typeface="Arial" charset="0"/>
              </a:rPr>
              <a:t> 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cs typeface="Arial" charset="0"/>
              </a:rPr>
              <a:t>			A </a:t>
            </a:r>
            <a:r>
              <a:rPr lang="en-US" sz="2100" baseline="-30000" dirty="0">
                <a:solidFill>
                  <a:schemeClr val="bg1"/>
                </a:solidFill>
                <a:cs typeface="Arial" charset="0"/>
              </a:rPr>
              <a:t>(</a:t>
            </a:r>
            <a:r>
              <a:rPr lang="en-US" sz="2100" baseline="-30000" dirty="0" err="1">
                <a:solidFill>
                  <a:schemeClr val="bg1"/>
                </a:solidFill>
                <a:cs typeface="Arial" charset="0"/>
              </a:rPr>
              <a:t>mxn</a:t>
            </a:r>
            <a:r>
              <a:rPr lang="en-US" sz="2100" baseline="-30000" dirty="0">
                <a:solidFill>
                  <a:schemeClr val="bg1"/>
                </a:solidFill>
                <a:cs typeface="Arial" charset="0"/>
              </a:rPr>
              <a:t>)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x B </a:t>
            </a:r>
            <a:r>
              <a:rPr lang="en-US" sz="2100" baseline="-30000" dirty="0">
                <a:solidFill>
                  <a:schemeClr val="bg1"/>
                </a:solidFill>
                <a:cs typeface="Arial" charset="0"/>
              </a:rPr>
              <a:t>(</a:t>
            </a:r>
            <a:r>
              <a:rPr lang="en-US" sz="2100" baseline="-30000" dirty="0" err="1">
                <a:solidFill>
                  <a:schemeClr val="bg1"/>
                </a:solidFill>
                <a:cs typeface="Arial" charset="0"/>
              </a:rPr>
              <a:t>nxp</a:t>
            </a:r>
            <a:r>
              <a:rPr lang="en-US" sz="2100" baseline="-30000" dirty="0">
                <a:solidFill>
                  <a:schemeClr val="bg1"/>
                </a:solidFill>
                <a:cs typeface="Arial" charset="0"/>
              </a:rPr>
              <a:t>)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= C </a:t>
            </a:r>
            <a:r>
              <a:rPr lang="en-US" sz="2100" baseline="-30000" dirty="0">
                <a:solidFill>
                  <a:schemeClr val="bg1"/>
                </a:solidFill>
                <a:cs typeface="Arial" charset="0"/>
              </a:rPr>
              <a:t>(</a:t>
            </a:r>
            <a:r>
              <a:rPr lang="en-US" sz="2100" baseline="-30000" dirty="0" err="1">
                <a:solidFill>
                  <a:schemeClr val="bg1"/>
                </a:solidFill>
                <a:cs typeface="Arial" charset="0"/>
              </a:rPr>
              <a:t>mxp</a:t>
            </a:r>
            <a:r>
              <a:rPr lang="en-US" sz="2100" baseline="-30000" dirty="0">
                <a:solidFill>
                  <a:schemeClr val="bg1"/>
                </a:solidFill>
                <a:cs typeface="Arial" charset="0"/>
              </a:rPr>
              <a:t>)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cs typeface="Arial" charset="0"/>
              </a:rPr>
              <a:t> 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Suatu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A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dapat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dikalikan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dengan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B,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jika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jumlah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kolom</a:t>
            </a:r>
            <a:r>
              <a:rPr lang="id-ID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dari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A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sama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dengan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jumlah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baris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dari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B.</a:t>
            </a:r>
            <a:endParaRPr lang="id-ID" sz="21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Contoh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: A </a:t>
            </a:r>
            <a:r>
              <a:rPr lang="en-US" sz="2100" baseline="-30000" dirty="0">
                <a:solidFill>
                  <a:schemeClr val="bg1"/>
                </a:solidFill>
                <a:cs typeface="Arial" charset="0"/>
              </a:rPr>
              <a:t>(1 x 3)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 .   B </a:t>
            </a:r>
            <a:r>
              <a:rPr lang="en-US" sz="2100" baseline="-30000" dirty="0">
                <a:solidFill>
                  <a:schemeClr val="bg1"/>
                </a:solidFill>
                <a:cs typeface="Arial" charset="0"/>
              </a:rPr>
              <a:t>(3 x 1)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= C </a:t>
            </a:r>
            <a:r>
              <a:rPr lang="en-US" sz="2100" baseline="-30000" dirty="0">
                <a:solidFill>
                  <a:schemeClr val="bg1"/>
                </a:solidFill>
                <a:cs typeface="Arial" charset="0"/>
              </a:rPr>
              <a:t>(1 x 1)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 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cs typeface="Arial" charset="0"/>
              </a:rPr>
              <a:t>   		    A </a:t>
            </a:r>
            <a:r>
              <a:rPr lang="en-US" sz="2100" baseline="-30000" dirty="0">
                <a:solidFill>
                  <a:schemeClr val="bg1"/>
                </a:solidFill>
                <a:cs typeface="Arial" charset="0"/>
              </a:rPr>
              <a:t>(1 x 2)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 .   B </a:t>
            </a:r>
            <a:r>
              <a:rPr lang="en-US" sz="2100" baseline="-30000" dirty="0">
                <a:solidFill>
                  <a:schemeClr val="bg1"/>
                </a:solidFill>
                <a:cs typeface="Arial" charset="0"/>
              </a:rPr>
              <a:t>(3 x 1)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=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tidak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terdefinisi</a:t>
            </a:r>
            <a:endParaRPr lang="id-ID" sz="21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Sifat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perkalian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: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asosiatif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distributive</a:t>
            </a:r>
            <a:endParaRPr lang="id-ID" sz="21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Kaidah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Asosiatif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  : A (BC) = (AB)C = ABC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Kaidah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Distributif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 : A (B+ C) = AB + AC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cs typeface="Arial" charset="0"/>
              </a:rPr>
              <a:t>                               (A + B) C = AC + BC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Dalam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perkalian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 AB </a:t>
            </a:r>
            <a:r>
              <a:rPr lang="en-US" sz="21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</a:t>
            </a:r>
            <a:r>
              <a:rPr lang="en-US" sz="2100" dirty="0">
                <a:solidFill>
                  <a:schemeClr val="bg1"/>
                </a:solidFill>
                <a:cs typeface="Arial" charset="0"/>
              </a:rPr>
              <a:t> BA</a:t>
            </a:r>
            <a:endParaRPr lang="en-US" sz="21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340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schemeClr val="bg1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schemeClr val="bg1"/>
                </a:solidFill>
              </a:rPr>
              <a:pPr>
                <a:defRPr/>
              </a:pPr>
              <a:t>39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8498" y="228845"/>
            <a:ext cx="10911132" cy="56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Prosedur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Perkalian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A11.B11 = C11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802396"/>
              </p:ext>
            </p:extLst>
          </p:nvPr>
        </p:nvGraphicFramePr>
        <p:xfrm>
          <a:off x="917452" y="1627938"/>
          <a:ext cx="6186733" cy="10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363"/>
                <a:gridCol w="2028093"/>
                <a:gridCol w="2274277"/>
              </a:tblGrid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Matriks</a:t>
                      </a:r>
                      <a:r>
                        <a:rPr lang="en-US" sz="2400" dirty="0" smtClean="0"/>
                        <a:t> 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Matriks</a:t>
                      </a:r>
                      <a:r>
                        <a:rPr lang="en-US" sz="2400" baseline="0" dirty="0" smtClean="0"/>
                        <a:t> 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Hasil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pada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C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88498" y="3851272"/>
            <a:ext cx="8566517" cy="143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Ini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tidak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lain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merupakan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perkalian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antar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bilangan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tunggal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2898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3327" y="-148680"/>
            <a:ext cx="8196283" cy="75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</a:rPr>
              <a:t>Rencana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Pengajaran</a:t>
            </a:r>
            <a:r>
              <a:rPr lang="en-US" sz="3200" b="1" dirty="0">
                <a:solidFill>
                  <a:schemeClr val="bg1"/>
                </a:solidFill>
              </a:rPr>
              <a:t> Semester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744692"/>
              </p:ext>
            </p:extLst>
          </p:nvPr>
        </p:nvGraphicFramePr>
        <p:xfrm>
          <a:off x="1213327" y="930982"/>
          <a:ext cx="9786367" cy="558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957"/>
                <a:gridCol w="2512659"/>
                <a:gridCol w="4797657"/>
                <a:gridCol w="1627094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Sesi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Topik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Kegiatan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Poin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Nersentase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</a:rPr>
                        <a:t>Nilai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9312"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Determinan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matriks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4x4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Dosen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memberikan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materi</a:t>
                      </a:r>
                      <a:endParaRPr kumimoji="0" lang="en-US" sz="12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mengeksplor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embuat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lain,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mengerjakakan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lain.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8754"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Mencari determinan matriks dengan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bantuan</a:t>
                      </a:r>
                      <a:r>
                        <a:rPr lang="en-US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eliminasi Gauss.</a:t>
                      </a:r>
                      <a:endParaRPr lang="en-US" sz="1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Dosen memberikan materi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 mengeksplor informasi,</a:t>
                      </a:r>
                      <a:r>
                        <a:rPr kumimoji="0" lang="en-US" sz="1200" b="1" kern="1200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</a:t>
                      </a: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embuat soal untuk mhs lain, mengerjakakan</a:t>
                      </a:r>
                      <a:r>
                        <a:rPr kumimoji="0" lang="en-US" sz="1200" b="1" kern="1200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soal dari mhs lain.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Eigenvector dan Eigenvalue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Dosen memberikan materi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 mengeksplor informasi,</a:t>
                      </a:r>
                      <a:r>
                        <a:rPr kumimoji="0" lang="en-US" sz="1200" b="1" kern="1200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</a:t>
                      </a: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embuat soal untuk mhs lain, mengerjakakan</a:t>
                      </a:r>
                      <a:r>
                        <a:rPr kumimoji="0" lang="en-US" sz="1200" b="1" kern="1200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soal dari mhs lain.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Eigenvector dan Eigenvalue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Dosen memberikan materi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 mengeksplor informasi,</a:t>
                      </a:r>
                      <a:r>
                        <a:rPr kumimoji="0" lang="en-US" sz="1200" b="1" kern="1200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</a:t>
                      </a: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embuat soal untuk mhs lain, mengerjakakan</a:t>
                      </a:r>
                      <a:r>
                        <a:rPr kumimoji="0" lang="en-US" sz="1200" b="1" kern="1200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soal dari mhs lain.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Melakukan operasi matriks dengan bantuan MATLAB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Dosen memberikan materi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 mengeksplor informasi,</a:t>
                      </a:r>
                      <a:r>
                        <a:rPr kumimoji="0" lang="en-US" sz="1200" b="1" kern="1200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</a:t>
                      </a: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embuat soal untuk mhs lain, mengerjakakan</a:t>
                      </a:r>
                      <a:r>
                        <a:rPr kumimoji="0" lang="en-US" sz="1200" b="1" kern="1200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soal dari mhs lain.</a:t>
                      </a:r>
                      <a:endParaRPr kumimoji="0" lang="en-US" sz="12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5488"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Melakukan operasi matriks dengan bantuan MATLAB</a:t>
                      </a:r>
                      <a:r>
                        <a:rPr lang="en-US" sz="1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(1)</a:t>
                      </a:r>
                      <a:endParaRPr lang="en-US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Dosen memberikan materi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 mengeksplor informasi,</a:t>
                      </a:r>
                      <a:r>
                        <a:rPr kumimoji="0" lang="en-US" sz="1200" b="1" kern="1200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</a:t>
                      </a: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embuat soal untuk mhs lain, mengerjakakan</a:t>
                      </a:r>
                      <a:r>
                        <a:rPr kumimoji="0" lang="en-US" sz="1200" b="1" kern="1200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soal dari mhs lain.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</a:rPr>
                        <a:t> ke-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Meninjau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ulang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topik-topik</a:t>
                      </a:r>
                    </a:p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Dosen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memberikan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materi</a:t>
                      </a:r>
                      <a:endParaRPr kumimoji="0" lang="en-US" sz="12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mengeksplor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informasi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embuat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lain,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mengerjakakan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mhs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lain.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3449"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Sesi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UAS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UAS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UAS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tertulis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berdasarkan</a:t>
                      </a:r>
                      <a:r>
                        <a:rPr kumimoji="0" lang="en-US" sz="1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latihan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soal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pada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sesi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ke-8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s.d.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sesi</a:t>
                      </a:r>
                      <a:r>
                        <a:rPr kumimoji="0" lang="en-US" sz="1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ke-16</a:t>
                      </a:r>
                      <a:endParaRPr kumimoji="0"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kumimoji="0"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64005" y="-34170"/>
            <a:ext cx="404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Student Centered Learning</a:t>
            </a:r>
          </a:p>
        </p:txBody>
      </p:sp>
    </p:spTree>
    <p:extLst>
      <p:ext uri="{BB962C8B-B14F-4D97-AF65-F5344CB8AC3E}">
        <p14:creationId xmlns:p14="http://schemas.microsoft.com/office/powerpoint/2010/main" val="37022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schemeClr val="bg1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schemeClr val="bg1"/>
                </a:solidFill>
              </a:rPr>
              <a:pPr>
                <a:defRPr/>
              </a:pPr>
              <a:t>40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8498" y="228845"/>
            <a:ext cx="10911132" cy="56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Prosedur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Perkalian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A14.A41 = C11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32270"/>
              </p:ext>
            </p:extLst>
          </p:nvPr>
        </p:nvGraphicFramePr>
        <p:xfrm>
          <a:off x="917452" y="1627938"/>
          <a:ext cx="6186733" cy="10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363"/>
                <a:gridCol w="2028093"/>
                <a:gridCol w="2274277"/>
              </a:tblGrid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Matriks</a:t>
                      </a:r>
                      <a:r>
                        <a:rPr lang="en-US" sz="2400" dirty="0" smtClean="0"/>
                        <a:t> 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Matriks</a:t>
                      </a:r>
                      <a:r>
                        <a:rPr lang="en-US" sz="2400" baseline="0" dirty="0" smtClean="0"/>
                        <a:t> 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Hasil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pada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C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5915" y="3675428"/>
            <a:ext cx="11114762" cy="110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Ini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merupakan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kasus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di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mana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dua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buah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vektor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dikalikan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menghasilkan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bilangan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tunggal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6083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schemeClr val="bg1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schemeClr val="bg1"/>
                </a:solidFill>
              </a:rPr>
              <a:pPr>
                <a:defRPr/>
              </a:pPr>
              <a:t>41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8498" y="228845"/>
            <a:ext cx="10911132" cy="56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Prosedur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Perkalian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A22.B22 = C22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802396"/>
              </p:ext>
            </p:extLst>
          </p:nvPr>
        </p:nvGraphicFramePr>
        <p:xfrm>
          <a:off x="917452" y="1627938"/>
          <a:ext cx="6186733" cy="2556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363"/>
                <a:gridCol w="2028093"/>
                <a:gridCol w="2274277"/>
              </a:tblGrid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Matriks</a:t>
                      </a:r>
                      <a:r>
                        <a:rPr lang="en-US" sz="2400" dirty="0" smtClean="0"/>
                        <a:t> 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Matriks</a:t>
                      </a:r>
                      <a:r>
                        <a:rPr lang="en-US" sz="2400" baseline="0" dirty="0" smtClean="0"/>
                        <a:t> 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Hasil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pada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C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C11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C12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C21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C22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75211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schemeClr val="bg1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schemeClr val="bg1"/>
                </a:solidFill>
              </a:rPr>
              <a:pPr>
                <a:defRPr/>
              </a:pPr>
              <a:t>42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8498" y="228845"/>
            <a:ext cx="10911132" cy="56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Prosedur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Perkalian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A32.B23 = C33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6009"/>
              </p:ext>
            </p:extLst>
          </p:nvPr>
        </p:nvGraphicFramePr>
        <p:xfrm>
          <a:off x="870560" y="1264523"/>
          <a:ext cx="6186733" cy="511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363"/>
                <a:gridCol w="2028093"/>
                <a:gridCol w="2274277"/>
              </a:tblGrid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Matriks</a:t>
                      </a:r>
                      <a:r>
                        <a:rPr lang="en-US" sz="2400" dirty="0" smtClean="0"/>
                        <a:t> 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Matriks</a:t>
                      </a:r>
                      <a:r>
                        <a:rPr lang="en-US" sz="2400" baseline="0" dirty="0" smtClean="0"/>
                        <a:t> 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Hasil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pada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C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C11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C12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C13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C21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C22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C23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C31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C32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C33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178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schemeClr val="bg1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schemeClr val="bg1"/>
                </a:solidFill>
              </a:rPr>
              <a:pPr>
                <a:defRPr/>
              </a:pPr>
              <a:t>43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8498" y="228845"/>
            <a:ext cx="10911132" cy="56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Prosedur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Perkalian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A23.B23 = 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639" y="1905243"/>
            <a:ext cx="11114762" cy="110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A23.B22 =&gt;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Tidak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bisa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dikalikan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marL="342900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B22.A23  =  C23 (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bisa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dikalikan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). 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3574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schemeClr val="bg1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schemeClr val="bg1"/>
                </a:solidFill>
              </a:rPr>
              <a:pPr>
                <a:defRPr/>
              </a:pPr>
              <a:t>44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8498" y="228845"/>
            <a:ext cx="10911132" cy="56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Prosedur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Perkalian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A33.B33 = C33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6009"/>
              </p:ext>
            </p:extLst>
          </p:nvPr>
        </p:nvGraphicFramePr>
        <p:xfrm>
          <a:off x="870560" y="1264523"/>
          <a:ext cx="6186733" cy="511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363"/>
                <a:gridCol w="2028093"/>
                <a:gridCol w="2274277"/>
              </a:tblGrid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Matriks</a:t>
                      </a:r>
                      <a:r>
                        <a:rPr lang="en-US" sz="2400" dirty="0" smtClean="0"/>
                        <a:t> 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Matriks</a:t>
                      </a:r>
                      <a:r>
                        <a:rPr lang="en-US" sz="2400" baseline="0" dirty="0" smtClean="0"/>
                        <a:t> 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Hasil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pada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C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C11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C12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C13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C21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C22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C23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C31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C32</a:t>
                      </a:r>
                      <a:endParaRPr lang="en-US" sz="2400" dirty="0"/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Baris</a:t>
                      </a:r>
                      <a:r>
                        <a:rPr lang="en-US" sz="2400" dirty="0" smtClean="0"/>
                        <a:t> ke-3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Kolom</a:t>
                      </a:r>
                      <a:r>
                        <a:rPr lang="en-US" sz="2400" dirty="0" smtClean="0"/>
                        <a:t> ke-3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C33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3120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schemeClr val="bg1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schemeClr val="bg1"/>
                </a:solidFill>
              </a:rPr>
              <a:pPr>
                <a:defRPr/>
              </a:pPr>
              <a:t>45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8498" y="228845"/>
            <a:ext cx="10911132" cy="56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Prosedur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Perkalian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 A44 . B44 = C44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16159"/>
              </p:ext>
            </p:extLst>
          </p:nvPr>
        </p:nvGraphicFramePr>
        <p:xfrm>
          <a:off x="929175" y="924560"/>
          <a:ext cx="6186733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363"/>
                <a:gridCol w="2028093"/>
                <a:gridCol w="22742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Matriks</a:t>
                      </a:r>
                      <a:r>
                        <a:rPr lang="en-US" sz="1600" dirty="0" smtClean="0"/>
                        <a:t>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Matriks</a:t>
                      </a:r>
                      <a:r>
                        <a:rPr lang="en-US" sz="1600" baseline="0" dirty="0" smtClean="0"/>
                        <a:t>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Hasil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pada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sel</a:t>
                      </a:r>
                      <a:r>
                        <a:rPr lang="en-US" sz="1600" dirty="0" smtClean="0"/>
                        <a:t> 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C11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C12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C13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C14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C21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C22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C23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C24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C31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C32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C33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C34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C41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C42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C43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Baris</a:t>
                      </a:r>
                      <a:r>
                        <a:rPr lang="en-US" sz="1600" dirty="0" smtClean="0"/>
                        <a:t> ke-4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Kolom</a:t>
                      </a:r>
                      <a:r>
                        <a:rPr lang="en-US" sz="1600" dirty="0" smtClean="0"/>
                        <a:t> ke-4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C44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15597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schemeClr val="bg1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schemeClr val="bg1"/>
                </a:solidFill>
              </a:rPr>
              <a:pPr>
                <a:defRPr/>
              </a:pPr>
              <a:t>46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14972" y="842492"/>
            <a:ext cx="403701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dirty="0" err="1">
                <a:solidFill>
                  <a:schemeClr val="bg1"/>
                </a:solidFill>
                <a:cs typeface="Arial" charset="0"/>
              </a:rPr>
              <a:t>Contoh</a:t>
            </a:r>
            <a:r>
              <a:rPr lang="en-US" sz="2600" dirty="0">
                <a:solidFill>
                  <a:schemeClr val="bg1"/>
                </a:solidFill>
                <a:cs typeface="Arial" charset="0"/>
              </a:rPr>
              <a:t> :</a:t>
            </a:r>
            <a:endParaRPr lang="id-ID" sz="26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6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chemeClr val="bg1"/>
                </a:solidFill>
                <a:cs typeface="Arial" charset="0"/>
              </a:rPr>
              <a:t>A</a:t>
            </a:r>
            <a:r>
              <a:rPr lang="en-US" sz="2600" baseline="-30000" dirty="0">
                <a:solidFill>
                  <a:schemeClr val="bg1"/>
                </a:solidFill>
                <a:cs typeface="Arial" charset="0"/>
              </a:rPr>
              <a:t>2x3</a:t>
            </a:r>
            <a:r>
              <a:rPr lang="en-US" sz="2600" dirty="0">
                <a:solidFill>
                  <a:schemeClr val="bg1"/>
                </a:solidFill>
                <a:cs typeface="Arial" charset="0"/>
              </a:rPr>
              <a:t> =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6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6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6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chemeClr val="bg1"/>
                </a:solidFill>
                <a:cs typeface="Arial" charset="0"/>
              </a:rPr>
              <a:t>B</a:t>
            </a:r>
            <a:r>
              <a:rPr lang="en-US" sz="2600" baseline="-30000" dirty="0">
                <a:solidFill>
                  <a:schemeClr val="bg1"/>
                </a:solidFill>
                <a:cs typeface="Arial" charset="0"/>
              </a:rPr>
              <a:t>3x2</a:t>
            </a:r>
            <a:r>
              <a:rPr lang="en-US" sz="2600" dirty="0">
                <a:solidFill>
                  <a:schemeClr val="bg1"/>
                </a:solidFill>
                <a:cs typeface="Arial" charset="0"/>
              </a:rPr>
              <a:t> =    	</a:t>
            </a:r>
            <a:endParaRPr lang="en-US" sz="26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600" dirty="0">
              <a:solidFill>
                <a:schemeClr val="bg1"/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83382"/>
              </p:ext>
            </p:extLst>
          </p:nvPr>
        </p:nvGraphicFramePr>
        <p:xfrm>
          <a:off x="3287714" y="2170114"/>
          <a:ext cx="14255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" name="Equation" r:id="rId4" imgW="787320" imgH="457200" progId="Equation.3">
                  <p:embed/>
                </p:oleObj>
              </mc:Choice>
              <mc:Fallback>
                <p:oleObj name="Equation" r:id="rId4" imgW="787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2170114"/>
                        <a:ext cx="1425575" cy="827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412564"/>
              </p:ext>
            </p:extLst>
          </p:nvPr>
        </p:nvGraphicFramePr>
        <p:xfrm>
          <a:off x="3429000" y="3810000"/>
          <a:ext cx="11620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" name="Microsoft Equation 3.0" r:id="rId6" imgW="583947" imgH="710891" progId="Equation.3">
                  <p:embed/>
                </p:oleObj>
              </mc:Choice>
              <mc:Fallback>
                <p:oleObj name="Microsoft Equation 3.0" r:id="rId6" imgW="583947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10000"/>
                        <a:ext cx="1162050" cy="1371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76305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schemeClr val="bg1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schemeClr val="bg1"/>
                </a:solidFill>
              </a:rPr>
              <a:pPr>
                <a:defRPr/>
              </a:pPr>
              <a:t>47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4037" y="650876"/>
            <a:ext cx="1091113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dirty="0" err="1" smtClean="0">
                <a:solidFill>
                  <a:schemeClr val="bg1"/>
                </a:solidFill>
                <a:cs typeface="Arial" charset="0"/>
              </a:rPr>
              <a:t>Contoh</a:t>
            </a:r>
            <a:r>
              <a:rPr lang="en-US" sz="2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cs typeface="Arial" charset="0"/>
              </a:rPr>
              <a:t>Perkalian</a:t>
            </a:r>
            <a:r>
              <a:rPr lang="en-US" sz="2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cs typeface="Arial" charset="0"/>
              </a:rPr>
              <a:t>Matriks</a:t>
            </a:r>
            <a:r>
              <a:rPr lang="en-US" sz="2600" dirty="0" smtClean="0">
                <a:solidFill>
                  <a:schemeClr val="bg1"/>
                </a:solidFill>
                <a:cs typeface="Arial" charset="0"/>
              </a:rPr>
              <a:t> A44 . B44</a:t>
            </a:r>
            <a:endParaRPr lang="en-GB" sz="2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90" y="1647826"/>
            <a:ext cx="8357671" cy="492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5804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9262" y="12712"/>
            <a:ext cx="11147305" cy="7519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Transpose of a matrix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4699" y="1484785"/>
            <a:ext cx="11027928" cy="543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Jika 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A </a:t>
            </a: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   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=  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Maka   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transpose</a:t>
            </a:r>
            <a:r>
              <a:rPr lang="id-ID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A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adalah</a:t>
            </a:r>
            <a:endParaRPr lang="en-US" sz="2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052761"/>
              </p:ext>
            </p:extLst>
          </p:nvPr>
        </p:nvGraphicFramePr>
        <p:xfrm>
          <a:off x="1939424" y="1395810"/>
          <a:ext cx="1335354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" name="Equation" r:id="rId3" imgW="495000" imgH="457200" progId="Equation.3">
                  <p:embed/>
                </p:oleObj>
              </mc:Choice>
              <mc:Fallback>
                <p:oleObj name="Equation" r:id="rId3" imgW="49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424" y="1395810"/>
                        <a:ext cx="1335354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292157"/>
              </p:ext>
            </p:extLst>
          </p:nvPr>
        </p:nvGraphicFramePr>
        <p:xfrm>
          <a:off x="494699" y="3763976"/>
          <a:ext cx="1335354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" name="Equation" r:id="rId5" imgW="495000" imgH="457200" progId="Equation.3">
                  <p:embed/>
                </p:oleObj>
              </mc:Choice>
              <mc:Fallback>
                <p:oleObj name="Equation" r:id="rId5" imgW="49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99" y="3763976"/>
                        <a:ext cx="1335354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02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9262" y="12712"/>
            <a:ext cx="11147305" cy="751992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Determinan Sebuah Matriks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4699" y="1484785"/>
            <a:ext cx="11027928" cy="543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Jika 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A </a:t>
            </a: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   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=  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Maka   Determinan A ditulis sebagai: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det (A)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 IAI,  atau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  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052761"/>
              </p:ext>
            </p:extLst>
          </p:nvPr>
        </p:nvGraphicFramePr>
        <p:xfrm>
          <a:off x="1939424" y="1395810"/>
          <a:ext cx="1335354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3" imgW="495000" imgH="457200" progId="Equation.3">
                  <p:embed/>
                </p:oleObj>
              </mc:Choice>
              <mc:Fallback>
                <p:oleObj name="Equation" r:id="rId3" imgW="49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424" y="1395810"/>
                        <a:ext cx="1335354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436039"/>
              </p:ext>
            </p:extLst>
          </p:nvPr>
        </p:nvGraphicFramePr>
        <p:xfrm>
          <a:off x="1131387" y="4797152"/>
          <a:ext cx="109451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Equation" r:id="rId5" imgW="406080" imgH="482400" progId="Equation.3">
                  <p:embed/>
                </p:oleObj>
              </mc:Choice>
              <mc:Fallback>
                <p:oleObj name="Equation" r:id="rId5" imgW="406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387" y="4797152"/>
                        <a:ext cx="1094517" cy="928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7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421" y="279198"/>
            <a:ext cx="10976547" cy="7481478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1" dirty="0" err="1" smtClean="0"/>
              <a:t>Kontrak</a:t>
            </a:r>
            <a:r>
              <a:rPr lang="en-US" b="1" dirty="0" smtClean="0"/>
              <a:t> </a:t>
            </a:r>
            <a:r>
              <a:rPr lang="en-US" b="1" dirty="0" err="1" smtClean="0"/>
              <a:t>Kuliah</a:t>
            </a:r>
            <a:endParaRPr lang="en-US" b="1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sz="1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err="1" smtClean="0"/>
              <a:t>Mahasiswa</a:t>
            </a:r>
            <a:r>
              <a:rPr lang="en-US" sz="1400" dirty="0" smtClean="0"/>
              <a:t> yang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hadir</a:t>
            </a:r>
            <a:r>
              <a:rPr lang="en-US" sz="1400" dirty="0" smtClean="0"/>
              <a:t> 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4 kali,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mengikuti</a:t>
            </a:r>
            <a:r>
              <a:rPr lang="en-US" sz="1400" dirty="0" smtClean="0"/>
              <a:t> UAS.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 smtClean="0"/>
              <a:t>sesi</a:t>
            </a:r>
            <a:r>
              <a:rPr lang="en-US" sz="1400" dirty="0" smtClean="0"/>
              <a:t> </a:t>
            </a:r>
            <a:r>
              <a:rPr lang="en-US" sz="1400" dirty="0" err="1" smtClean="0"/>
              <a:t>kuliah</a:t>
            </a:r>
            <a:r>
              <a:rPr lang="en-US" sz="1400" dirty="0" smtClean="0"/>
              <a:t> </a:t>
            </a:r>
            <a:r>
              <a:rPr lang="en-US" sz="1400" dirty="0" err="1" smtClean="0"/>
              <a:t>mahasiswa</a:t>
            </a:r>
            <a:r>
              <a:rPr lang="en-US" sz="1400" dirty="0" smtClean="0"/>
              <a:t> </a:t>
            </a:r>
            <a:r>
              <a:rPr lang="en-US" sz="1400" dirty="0" err="1" smtClean="0"/>
              <a:t>wajib</a:t>
            </a:r>
            <a:r>
              <a:rPr lang="en-US" sz="1400" dirty="0" smtClean="0"/>
              <a:t> </a:t>
            </a:r>
            <a:r>
              <a:rPr lang="en-US" sz="1400" dirty="0" err="1" smtClean="0"/>
              <a:t>selalu</a:t>
            </a:r>
            <a:r>
              <a:rPr lang="en-US" sz="1400" dirty="0" smtClean="0"/>
              <a:t> </a:t>
            </a:r>
            <a:r>
              <a:rPr lang="en-US" sz="1400" dirty="0" err="1" smtClean="0"/>
              <a:t>membawa</a:t>
            </a:r>
            <a:r>
              <a:rPr lang="en-US" sz="1400" dirty="0" smtClean="0"/>
              <a:t> laptop </a:t>
            </a:r>
            <a:r>
              <a:rPr lang="en-US" sz="1400" dirty="0" err="1" smtClean="0"/>
              <a:t>atau</a:t>
            </a:r>
            <a:r>
              <a:rPr lang="en-US" sz="1400" dirty="0" smtClean="0"/>
              <a:t> smartphone </a:t>
            </a:r>
            <a:r>
              <a:rPr lang="en-US" sz="1400" dirty="0" err="1" smtClean="0"/>
              <a:t>beserta</a:t>
            </a:r>
            <a:r>
              <a:rPr lang="en-US" sz="1400" dirty="0" smtClean="0"/>
              <a:t> </a:t>
            </a:r>
            <a:r>
              <a:rPr lang="en-US" sz="1400" dirty="0" err="1" smtClean="0"/>
              <a:t>koneksi</a:t>
            </a:r>
            <a:r>
              <a:rPr lang="en-US" sz="1400" dirty="0" smtClean="0"/>
              <a:t> internet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mandiri</a:t>
            </a:r>
            <a:r>
              <a:rPr lang="en-US" sz="1400" dirty="0" smtClean="0"/>
              <a:t>,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wajib</a:t>
            </a:r>
            <a:r>
              <a:rPr lang="en-US" sz="1400" dirty="0" smtClean="0"/>
              <a:t> </a:t>
            </a:r>
            <a:r>
              <a:rPr lang="en-US" sz="1400" dirty="0" err="1" smtClean="0"/>
              <a:t>membawa</a:t>
            </a:r>
            <a:r>
              <a:rPr lang="en-US" sz="1400" dirty="0" smtClean="0"/>
              <a:t> logbook. Logbook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/>
              <a:t>mata</a:t>
            </a:r>
            <a:r>
              <a:rPr lang="en-US" sz="1400" dirty="0"/>
              <a:t> </a:t>
            </a:r>
            <a:r>
              <a:rPr lang="en-US" sz="1400" dirty="0" err="1"/>
              <a:t>kuliah</a:t>
            </a:r>
            <a:r>
              <a:rPr lang="en-US" sz="1400" dirty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/>
              <a:t>berupa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</a:t>
            </a:r>
            <a:r>
              <a:rPr lang="en-US" sz="1400" dirty="0" err="1"/>
              <a:t>tulis</a:t>
            </a:r>
            <a:r>
              <a:rPr lang="en-US" sz="1400" dirty="0"/>
              <a:t> </a:t>
            </a:r>
            <a:r>
              <a:rPr lang="en-US" sz="1400" dirty="0" err="1"/>
              <a:t>berukuran</a:t>
            </a:r>
            <a:r>
              <a:rPr lang="en-US" sz="1400" dirty="0"/>
              <a:t> </a:t>
            </a:r>
            <a:r>
              <a:rPr lang="en-US" sz="1400" dirty="0" err="1"/>
              <a:t>sedang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binder spiral. Logbook </a:t>
            </a:r>
            <a:r>
              <a:rPr lang="en-US" sz="1400" dirty="0" err="1"/>
              <a:t>seragam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semua</a:t>
            </a:r>
            <a:r>
              <a:rPr lang="en-US" sz="1400" dirty="0"/>
              <a:t> </a:t>
            </a:r>
            <a:r>
              <a:rPr lang="en-US" sz="1400" dirty="0" err="1"/>
              <a:t>mhs</a:t>
            </a:r>
            <a:r>
              <a:rPr lang="en-US" sz="1400" dirty="0"/>
              <a:t> </a:t>
            </a:r>
            <a:r>
              <a:rPr lang="en-US" sz="1400" dirty="0" err="1"/>
              <a:t>peserta</a:t>
            </a:r>
            <a:r>
              <a:rPr lang="en-US" sz="1400" dirty="0"/>
              <a:t> </a:t>
            </a:r>
            <a:r>
              <a:rPr lang="en-US" sz="1400" dirty="0" err="1"/>
              <a:t>mata</a:t>
            </a:r>
            <a:r>
              <a:rPr lang="en-US" sz="1400" dirty="0"/>
              <a:t> </a:t>
            </a:r>
            <a:r>
              <a:rPr lang="en-US" sz="1400" dirty="0" err="1"/>
              <a:t>kuliah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.  </a:t>
            </a:r>
            <a:r>
              <a:rPr lang="en-US" sz="1400" dirty="0" err="1"/>
              <a:t>Penyediaan</a:t>
            </a:r>
            <a:r>
              <a:rPr lang="en-US" sz="1400" dirty="0"/>
              <a:t> logbook </a:t>
            </a:r>
            <a:r>
              <a:rPr lang="en-US" sz="1400" dirty="0" err="1"/>
              <a:t>dikoordinir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ketua</a:t>
            </a:r>
            <a:r>
              <a:rPr lang="en-US" sz="1400" dirty="0"/>
              <a:t> </a:t>
            </a:r>
            <a:r>
              <a:rPr lang="en-US" sz="1400" dirty="0" err="1"/>
              <a:t>kelas</a:t>
            </a:r>
            <a:r>
              <a:rPr lang="en-US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465138" lvl="1" indent="-4651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err="1"/>
              <a:t>Sifat</a:t>
            </a:r>
            <a:r>
              <a:rPr lang="en-US" sz="1400" dirty="0"/>
              <a:t>, Cara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Bobot</a:t>
            </a:r>
            <a:r>
              <a:rPr lang="en-US" sz="1400" dirty="0"/>
              <a:t> </a:t>
            </a:r>
            <a:r>
              <a:rPr lang="en-US" sz="1400" dirty="0" err="1"/>
              <a:t>Penilaian</a:t>
            </a:r>
            <a:r>
              <a:rPr lang="en-US" sz="14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1400" dirty="0" err="1"/>
              <a:t>Nilai</a:t>
            </a:r>
            <a:r>
              <a:rPr lang="en-US" sz="1400" dirty="0"/>
              <a:t> </a:t>
            </a:r>
            <a:r>
              <a:rPr lang="en-US" sz="1400" dirty="0" err="1"/>
              <a:t>bersifat</a:t>
            </a:r>
            <a:r>
              <a:rPr lang="en-US" sz="1400" dirty="0"/>
              <a:t> </a:t>
            </a:r>
            <a:r>
              <a:rPr lang="en-US" sz="1400" dirty="0" err="1"/>
              <a:t>individu</a:t>
            </a:r>
            <a:r>
              <a:rPr lang="en-US" sz="1400" dirty="0"/>
              <a:t>, </a:t>
            </a:r>
            <a:r>
              <a:rPr lang="en-US" sz="1400" dirty="0" err="1"/>
              <a:t>bukan</a:t>
            </a:r>
            <a:r>
              <a:rPr lang="en-US" sz="1400" dirty="0"/>
              <a:t> </a:t>
            </a:r>
            <a:r>
              <a:rPr lang="en-US" sz="1400" dirty="0" err="1"/>
              <a:t>kelompok</a:t>
            </a:r>
            <a:endParaRPr lang="en-US" sz="1400" dirty="0"/>
          </a:p>
          <a:p>
            <a:pPr lvl="1">
              <a:lnSpc>
                <a:spcPct val="150000"/>
              </a:lnSpc>
            </a:pP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sesi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konteks</a:t>
            </a:r>
            <a:r>
              <a:rPr lang="en-US" sz="1400" dirty="0"/>
              <a:t> yang </a:t>
            </a:r>
            <a:r>
              <a:rPr lang="en-US" sz="1400" dirty="0" err="1"/>
              <a:t>memungkinkan</a:t>
            </a:r>
            <a:r>
              <a:rPr lang="en-US" sz="1400" dirty="0"/>
              <a:t> </a:t>
            </a: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soal</a:t>
            </a:r>
            <a:r>
              <a:rPr lang="en-US" sz="1400" dirty="0"/>
              <a:t>, </a:t>
            </a:r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/>
              <a:t>bertukar</a:t>
            </a:r>
            <a:r>
              <a:rPr lang="en-US" sz="1400" dirty="0"/>
              <a:t> </a:t>
            </a:r>
            <a:r>
              <a:rPr lang="en-US" sz="1400" dirty="0" err="1"/>
              <a:t>soal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/>
              <a:t>mengoreksi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menilai</a:t>
            </a:r>
            <a:r>
              <a:rPr lang="en-US" sz="1400" dirty="0"/>
              <a:t>. </a:t>
            </a:r>
          </a:p>
          <a:p>
            <a:pPr lvl="1">
              <a:lnSpc>
                <a:spcPct val="150000"/>
              </a:lnSpc>
            </a:pP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keseluruhan</a:t>
            </a:r>
            <a:r>
              <a:rPr lang="en-US" sz="1400" dirty="0"/>
              <a:t> </a:t>
            </a:r>
            <a:r>
              <a:rPr lang="en-US" sz="1400" dirty="0" err="1"/>
              <a:t>penilaian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komponen-komponen</a:t>
            </a:r>
            <a:r>
              <a:rPr lang="en-US" sz="1400" dirty="0"/>
              <a:t> yang </a:t>
            </a:r>
            <a:r>
              <a:rPr lang="en-US" sz="1400" dirty="0" err="1"/>
              <a:t>berbeda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bobot</a:t>
            </a:r>
            <a:r>
              <a:rPr lang="en-US" sz="1400" dirty="0"/>
              <a:t> </a:t>
            </a:r>
            <a:r>
              <a:rPr lang="en-US" sz="1400" dirty="0" err="1"/>
              <a:t>sbb</a:t>
            </a:r>
            <a:r>
              <a:rPr lang="en-US" sz="1400" dirty="0"/>
              <a:t>.: </a:t>
            </a:r>
            <a:r>
              <a:rPr lang="en-US" sz="1400" dirty="0" err="1"/>
              <a:t>Tugas</a:t>
            </a:r>
            <a:r>
              <a:rPr lang="en-US" sz="1400" dirty="0"/>
              <a:t> I (</a:t>
            </a:r>
            <a:r>
              <a:rPr lang="en-US" sz="1400" dirty="0" err="1"/>
              <a:t>isi</a:t>
            </a:r>
            <a:r>
              <a:rPr lang="en-US" sz="1400" dirty="0"/>
              <a:t> logbook </a:t>
            </a:r>
            <a:r>
              <a:rPr lang="en-US" sz="1400" dirty="0" err="1"/>
              <a:t>sesi</a:t>
            </a:r>
            <a:r>
              <a:rPr lang="en-US" sz="1400" dirty="0"/>
              <a:t> ke-1 </a:t>
            </a:r>
            <a:r>
              <a:rPr lang="en-US" sz="1400" dirty="0" err="1"/>
              <a:t>s.d</a:t>
            </a:r>
            <a:r>
              <a:rPr lang="en-US" sz="1400" dirty="0"/>
              <a:t> </a:t>
            </a:r>
            <a:r>
              <a:rPr lang="en-US" sz="1400" dirty="0" err="1"/>
              <a:t>sesi</a:t>
            </a:r>
            <a:r>
              <a:rPr lang="en-US" sz="1400" dirty="0"/>
              <a:t> ke-7): </a:t>
            </a:r>
            <a:r>
              <a:rPr lang="en-US" sz="1400" dirty="0" smtClean="0"/>
              <a:t>28%, </a:t>
            </a:r>
            <a:r>
              <a:rPr lang="en-US" sz="1400" dirty="0"/>
              <a:t>UTS: </a:t>
            </a:r>
            <a:r>
              <a:rPr lang="en-US" sz="1400" dirty="0" smtClean="0"/>
              <a:t>22%, </a:t>
            </a:r>
            <a:r>
              <a:rPr lang="en-US" sz="1400" dirty="0" err="1"/>
              <a:t>Tugas</a:t>
            </a:r>
            <a:r>
              <a:rPr lang="en-US" sz="1400" dirty="0"/>
              <a:t> II (</a:t>
            </a:r>
            <a:r>
              <a:rPr lang="en-US" sz="1400" dirty="0" err="1"/>
              <a:t>isi</a:t>
            </a:r>
            <a:r>
              <a:rPr lang="en-US" sz="1400" dirty="0"/>
              <a:t> logbook </a:t>
            </a:r>
            <a:r>
              <a:rPr lang="en-US" sz="1400" dirty="0" err="1"/>
              <a:t>sesi</a:t>
            </a:r>
            <a:r>
              <a:rPr lang="en-US" sz="1400" dirty="0"/>
              <a:t> ke-8 </a:t>
            </a:r>
            <a:r>
              <a:rPr lang="en-US" sz="1400" dirty="0" err="1"/>
              <a:t>s.d.</a:t>
            </a:r>
            <a:r>
              <a:rPr lang="en-US" sz="1400" dirty="0"/>
              <a:t> 14): </a:t>
            </a:r>
            <a:r>
              <a:rPr lang="en-US" sz="1400" dirty="0" smtClean="0"/>
              <a:t>28%, </a:t>
            </a:r>
            <a:r>
              <a:rPr lang="en-US" sz="1400" dirty="0"/>
              <a:t>UAS: </a:t>
            </a:r>
            <a:r>
              <a:rPr lang="en-US" sz="1400" dirty="0" smtClean="0"/>
              <a:t>22%.</a:t>
            </a: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632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32401" y="12712"/>
            <a:ext cx="10842503" cy="751992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Determinan Sebuah Matriks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27838" y="1229916"/>
            <a:ext cx="8141469" cy="543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Nilai Determinan Matriks 2x2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Jika 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A </a:t>
            </a: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   		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=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Maka  det (A) 	=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				=          ad - bc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683168"/>
              </p:ext>
            </p:extLst>
          </p:nvPr>
        </p:nvGraphicFramePr>
        <p:xfrm>
          <a:off x="4483070" y="1988840"/>
          <a:ext cx="9858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" name="Equation" r:id="rId3" imgW="495000" imgH="457200" progId="Equation.3">
                  <p:embed/>
                </p:oleObj>
              </mc:Choice>
              <mc:Fallback>
                <p:oleObj name="Equation" r:id="rId3" imgW="49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070" y="1988840"/>
                        <a:ext cx="985837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629958"/>
              </p:ext>
            </p:extLst>
          </p:nvPr>
        </p:nvGraphicFramePr>
        <p:xfrm>
          <a:off x="4507081" y="3429150"/>
          <a:ext cx="9858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" name="Equation" r:id="rId5" imgW="495000" imgH="457200" progId="Equation.3">
                  <p:embed/>
                </p:oleObj>
              </mc:Choice>
              <mc:Fallback>
                <p:oleObj name="Equation" r:id="rId5" imgW="49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081" y="3429150"/>
                        <a:ext cx="985837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 rot="2972741">
            <a:off x="4481312" y="3749873"/>
            <a:ext cx="953819" cy="239318"/>
          </a:xfrm>
          <a:prstGeom prst="roundRect">
            <a:avLst/>
          </a:prstGeom>
          <a:solidFill>
            <a:srgbClr val="FF33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8979288">
            <a:off x="4483445" y="3774504"/>
            <a:ext cx="953819" cy="2393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2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1560" y="12712"/>
            <a:ext cx="10633956" cy="751992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Determinan Sebuah Matriks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973079"/>
            <a:ext cx="11123240" cy="543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4400" dirty="0" smtClean="0">
                <a:solidFill>
                  <a:schemeClr val="bg1"/>
                </a:solidFill>
                <a:latin typeface="+mj-lt"/>
                <a:cs typeface="Arial" charset="0"/>
              </a:rPr>
              <a:t>Determinan </a:t>
            </a:r>
            <a:r>
              <a:rPr lang="id-ID" sz="4400" dirty="0">
                <a:solidFill>
                  <a:schemeClr val="bg1"/>
                </a:solidFill>
                <a:latin typeface="+mj-lt"/>
                <a:cs typeface="Arial" charset="0"/>
              </a:rPr>
              <a:t>Matriks </a:t>
            </a:r>
            <a:r>
              <a:rPr lang="id-ID" sz="4400" dirty="0" smtClean="0">
                <a:solidFill>
                  <a:schemeClr val="bg1"/>
                </a:solidFill>
                <a:latin typeface="+mj-lt"/>
                <a:cs typeface="Arial" charset="0"/>
              </a:rPr>
              <a:t>2x2</a:t>
            </a:r>
            <a:endParaRPr lang="en-US" sz="44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Jika 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A </a:t>
            </a: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                 	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=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Maka   Det (A) 	 =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				= 	3.4 – 2.1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				= 	10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  	</a:t>
            </a:r>
            <a:endParaRPr lang="en-US" sz="2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20187"/>
              </p:ext>
            </p:extLst>
          </p:nvPr>
        </p:nvGraphicFramePr>
        <p:xfrm>
          <a:off x="4211639" y="2486390"/>
          <a:ext cx="9350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" name="Equation" r:id="rId3" imgW="469800" imgH="457200" progId="Equation.3">
                  <p:embed/>
                </p:oleObj>
              </mc:Choice>
              <mc:Fallback>
                <p:oleObj name="Equation" r:id="rId3" imgW="46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9" y="2486390"/>
                        <a:ext cx="935037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496637"/>
              </p:ext>
            </p:extLst>
          </p:nvPr>
        </p:nvGraphicFramePr>
        <p:xfrm>
          <a:off x="4211639" y="4413615"/>
          <a:ext cx="9350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" name="Equation" r:id="rId5" imgW="469800" imgH="457200" progId="Equation.3">
                  <p:embed/>
                </p:oleObj>
              </mc:Choice>
              <mc:Fallback>
                <p:oleObj name="Equation" r:id="rId5" imgW="46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9" y="4413615"/>
                        <a:ext cx="935037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 rot="2972741">
            <a:off x="4160470" y="4734338"/>
            <a:ext cx="953819" cy="239318"/>
          </a:xfrm>
          <a:prstGeom prst="roundRect">
            <a:avLst/>
          </a:prstGeom>
          <a:solidFill>
            <a:srgbClr val="FF33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8979288">
            <a:off x="4162603" y="4758969"/>
            <a:ext cx="953819" cy="2393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5097" y="12712"/>
            <a:ext cx="11035007" cy="75199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Mencari</a:t>
            </a:r>
            <a:r>
              <a:rPr lang="en-US" sz="3200" dirty="0" smtClean="0"/>
              <a:t> Invers </a:t>
            </a:r>
            <a:r>
              <a:rPr lang="en-US" sz="3200" dirty="0" err="1" smtClean="0"/>
              <a:t>matriks</a:t>
            </a:r>
            <a:r>
              <a:rPr lang="en-US" sz="3200" dirty="0" smtClean="0"/>
              <a:t> TANPA BANTUAN DETERMINAN</a:t>
            </a:r>
            <a:endParaRPr 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4319" y="1265085"/>
            <a:ext cx="3508419" cy="109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           .                  =  </a:t>
            </a:r>
            <a:endParaRPr lang="en-US" sz="26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99368"/>
              </p:ext>
            </p:extLst>
          </p:nvPr>
        </p:nvGraphicFramePr>
        <p:xfrm>
          <a:off x="561975" y="1265238"/>
          <a:ext cx="93503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" name="Equation" r:id="rId3" imgW="469800" imgH="457200" progId="Equation.3">
                  <p:embed/>
                </p:oleObj>
              </mc:Choice>
              <mc:Fallback>
                <p:oleObj name="Equation" r:id="rId3" imgW="46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265238"/>
                        <a:ext cx="935038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220383"/>
              </p:ext>
            </p:extLst>
          </p:nvPr>
        </p:nvGraphicFramePr>
        <p:xfrm>
          <a:off x="1776413" y="1265238"/>
          <a:ext cx="1465262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" name="Equation" r:id="rId5" imgW="736560" imgH="457200" progId="Equation.3">
                  <p:embed/>
                </p:oleObj>
              </mc:Choice>
              <mc:Fallback>
                <p:oleObj name="Equation" r:id="rId5" imgW="73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1265238"/>
                        <a:ext cx="1465262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1956"/>
              </p:ext>
            </p:extLst>
          </p:nvPr>
        </p:nvGraphicFramePr>
        <p:xfrm>
          <a:off x="3844619" y="1265085"/>
          <a:ext cx="935038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" name="Equation" r:id="rId7" imgW="469800" imgH="457200" progId="Equation.3">
                  <p:embed/>
                </p:oleObj>
              </mc:Choice>
              <mc:Fallback>
                <p:oleObj name="Equation" r:id="rId7" imgW="46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619" y="1265085"/>
                        <a:ext cx="935038" cy="868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6043" y="2742197"/>
            <a:ext cx="3508419" cy="109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           .                  =  </a:t>
            </a:r>
            <a:endParaRPr lang="en-US" sz="26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939490"/>
              </p:ext>
            </p:extLst>
          </p:nvPr>
        </p:nvGraphicFramePr>
        <p:xfrm>
          <a:off x="573699" y="2742350"/>
          <a:ext cx="93503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" name="Equation" r:id="rId9" imgW="469800" imgH="457200" progId="Equation.3">
                  <p:embed/>
                </p:oleObj>
              </mc:Choice>
              <mc:Fallback>
                <p:oleObj name="Equation" r:id="rId9" imgW="46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99" y="2742350"/>
                        <a:ext cx="935038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543125"/>
              </p:ext>
            </p:extLst>
          </p:nvPr>
        </p:nvGraphicFramePr>
        <p:xfrm>
          <a:off x="1738313" y="2741613"/>
          <a:ext cx="156527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" name="Equation" r:id="rId11" imgW="787320" imgH="457200" progId="Equation.3">
                  <p:embed/>
                </p:oleObj>
              </mc:Choice>
              <mc:Fallback>
                <p:oleObj name="Equation" r:id="rId11" imgW="787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2741613"/>
                        <a:ext cx="1565275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613365"/>
              </p:ext>
            </p:extLst>
          </p:nvPr>
        </p:nvGraphicFramePr>
        <p:xfrm>
          <a:off x="3856343" y="2742197"/>
          <a:ext cx="935038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" name="Equation" r:id="rId13" imgW="469800" imgH="457200" progId="Equation.3">
                  <p:embed/>
                </p:oleObj>
              </mc:Choice>
              <mc:Fallback>
                <p:oleObj name="Equation" r:id="rId13" imgW="46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343" y="2742197"/>
                        <a:ext cx="935038" cy="868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73699" y="4155291"/>
            <a:ext cx="11048806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dikalikan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dikatakan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invers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bujur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sangkar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(Square Matrices).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bujur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sangkar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invers.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5097" y="12712"/>
            <a:ext cx="11035007" cy="75199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Mencari</a:t>
            </a:r>
            <a:r>
              <a:rPr lang="en-US" sz="3200" dirty="0" smtClean="0"/>
              <a:t> Invers </a:t>
            </a:r>
            <a:r>
              <a:rPr lang="en-US" sz="3200" dirty="0" err="1" smtClean="0"/>
              <a:t>matriks</a:t>
            </a:r>
            <a:r>
              <a:rPr lang="en-US" sz="3200" dirty="0" smtClean="0"/>
              <a:t> 2x2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bantuan</a:t>
            </a:r>
            <a:r>
              <a:rPr lang="en-US" sz="3200" dirty="0" smtClean="0"/>
              <a:t> </a:t>
            </a:r>
            <a:r>
              <a:rPr lang="en-US" sz="3200" dirty="0" err="1" smtClean="0"/>
              <a:t>determinan</a:t>
            </a:r>
            <a:endParaRPr 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6042" y="1265085"/>
            <a:ext cx="8141469" cy="32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Mencari </a:t>
            </a:r>
            <a:r>
              <a:rPr lang="id-ID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Invers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sebuah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Matriks</a:t>
            </a:r>
            <a:r>
              <a:rPr lang="id-ID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dengan Bantuan Determinan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Jika </a:t>
            </a: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A		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=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Maka   A-1	=	 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196390"/>
              </p:ext>
            </p:extLst>
          </p:nvPr>
        </p:nvGraphicFramePr>
        <p:xfrm>
          <a:off x="3481710" y="2328808"/>
          <a:ext cx="9858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Equation" r:id="rId3" imgW="495000" imgH="457200" progId="Equation.3">
                  <p:embed/>
                </p:oleObj>
              </mc:Choice>
              <mc:Fallback>
                <p:oleObj name="Equation" r:id="rId3" imgW="49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710" y="2328808"/>
                        <a:ext cx="985837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27140"/>
              </p:ext>
            </p:extLst>
          </p:nvPr>
        </p:nvGraphicFramePr>
        <p:xfrm>
          <a:off x="3366838" y="3768969"/>
          <a:ext cx="22748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name="Equation" r:id="rId5" imgW="1143000" imgH="457200" progId="Equation.3">
                  <p:embed/>
                </p:oleObj>
              </mc:Choice>
              <mc:Fallback>
                <p:oleObj name="Equation" r:id="rId5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838" y="3768969"/>
                        <a:ext cx="2274888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11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6042" y="925117"/>
            <a:ext cx="8141469" cy="32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Mencari Matriks Invers dengan Bantuan Determinan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Jika </a:t>
            </a: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A		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=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Maka   A-1	</a:t>
            </a:r>
            <a:r>
              <a:rPr lang="id-ID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=</a:t>
            </a:r>
            <a:endParaRPr lang="en-US" sz="2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			=</a:t>
            </a:r>
            <a:endParaRPr lang="en-US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			</a:t>
            </a: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	 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962799"/>
              </p:ext>
            </p:extLst>
          </p:nvPr>
        </p:nvGraphicFramePr>
        <p:xfrm>
          <a:off x="3506788" y="1989138"/>
          <a:ext cx="9350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5" name="Equation" r:id="rId3" imgW="469800" imgH="457200" progId="Equation.3">
                  <p:embed/>
                </p:oleObj>
              </mc:Choice>
              <mc:Fallback>
                <p:oleObj name="Equation" r:id="rId3" imgW="46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1989138"/>
                        <a:ext cx="935037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024574"/>
              </p:ext>
            </p:extLst>
          </p:nvPr>
        </p:nvGraphicFramePr>
        <p:xfrm>
          <a:off x="3178175" y="3208338"/>
          <a:ext cx="26543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6" name="Equation" r:id="rId5" imgW="1333440" imgH="685800" progId="Equation.3">
                  <p:embed/>
                </p:oleObj>
              </mc:Choice>
              <mc:Fallback>
                <p:oleObj name="Equation" r:id="rId5" imgW="13334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3208338"/>
                        <a:ext cx="2654300" cy="1322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414589"/>
              </p:ext>
            </p:extLst>
          </p:nvPr>
        </p:nvGraphicFramePr>
        <p:xfrm>
          <a:off x="3089275" y="4710113"/>
          <a:ext cx="177006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7" name="Equation" r:id="rId7" imgW="888840" imgH="457200" progId="Equation.3">
                  <p:embed/>
                </p:oleObj>
              </mc:Choice>
              <mc:Fallback>
                <p:oleObj name="Equation" r:id="rId7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4710113"/>
                        <a:ext cx="1770063" cy="865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097" y="12712"/>
            <a:ext cx="11035007" cy="75199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Mencari</a:t>
            </a:r>
            <a:r>
              <a:rPr lang="en-US" sz="3200" dirty="0" smtClean="0"/>
              <a:t> Invers </a:t>
            </a:r>
            <a:r>
              <a:rPr lang="en-US" sz="3200" dirty="0" err="1" smtClean="0"/>
              <a:t>matriks</a:t>
            </a:r>
            <a:r>
              <a:rPr lang="en-US" sz="3200" dirty="0" smtClean="0"/>
              <a:t> 2x2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bantuan</a:t>
            </a:r>
            <a:r>
              <a:rPr lang="en-US" sz="3200" dirty="0" smtClean="0"/>
              <a:t> </a:t>
            </a:r>
            <a:r>
              <a:rPr lang="en-US" sz="3200" dirty="0" err="1" smtClean="0"/>
              <a:t>determinan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2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prstClr val="black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79777" y="2420888"/>
            <a:ext cx="4037013" cy="12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4400" dirty="0">
                <a:solidFill>
                  <a:prstClr val="black"/>
                </a:solidFill>
                <a:cs typeface="Arial" charset="0"/>
              </a:rPr>
              <a:t>Pelaksanaan UTS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9000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prstClr val="black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62718" y="1614064"/>
            <a:ext cx="8681482" cy="33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4400" dirty="0" smtClean="0">
                <a:solidFill>
                  <a:prstClr val="black"/>
                </a:solidFill>
              </a:rPr>
              <a:t>UTS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4400" dirty="0" err="1" smtClean="0">
                <a:solidFill>
                  <a:prstClr val="black"/>
                </a:solidFill>
              </a:rPr>
              <a:t>Ujian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Tertulis</a:t>
            </a:r>
            <a:endParaRPr lang="en-GB" sz="4400" dirty="0" smtClean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4400" dirty="0" err="1" smtClean="0">
                <a:solidFill>
                  <a:prstClr val="black"/>
                </a:solidFill>
              </a:rPr>
              <a:t>Pelaksanaan</a:t>
            </a:r>
            <a:r>
              <a:rPr lang="en-GB" sz="4400" dirty="0" smtClean="0">
                <a:solidFill>
                  <a:prstClr val="black"/>
                </a:solidFill>
              </a:rPr>
              <a:t> di </a:t>
            </a:r>
            <a:r>
              <a:rPr lang="en-GB" sz="4400" dirty="0" err="1" smtClean="0">
                <a:solidFill>
                  <a:prstClr val="black"/>
                </a:solidFill>
              </a:rPr>
              <a:t>Hari</a:t>
            </a:r>
            <a:r>
              <a:rPr lang="en-GB" sz="4400" dirty="0" smtClean="0">
                <a:solidFill>
                  <a:prstClr val="black"/>
                </a:solidFill>
              </a:rPr>
              <a:t> H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6760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prstClr val="black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98694" y="726557"/>
            <a:ext cx="10711988" cy="64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dirty="0" err="1" smtClean="0">
                <a:solidFill>
                  <a:prstClr val="black"/>
                </a:solidFill>
              </a:rPr>
              <a:t>Materi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yg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Diujikan</a:t>
            </a:r>
            <a:r>
              <a:rPr lang="en-GB" sz="3200" dirty="0" smtClean="0">
                <a:solidFill>
                  <a:prstClr val="black"/>
                </a:solidFill>
              </a:rPr>
              <a:t>: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3200" dirty="0" err="1" smtClean="0">
                <a:solidFill>
                  <a:prstClr val="black"/>
                </a:solidFill>
              </a:rPr>
              <a:t>Penyelesaian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masalah</a:t>
            </a:r>
            <a:r>
              <a:rPr lang="en-GB" sz="3200" dirty="0" smtClean="0">
                <a:solidFill>
                  <a:prstClr val="black"/>
                </a:solidFill>
              </a:rPr>
              <a:t> (</a:t>
            </a:r>
            <a:r>
              <a:rPr lang="en-GB" sz="3200" dirty="0" err="1" smtClean="0">
                <a:solidFill>
                  <a:prstClr val="black"/>
                </a:solidFill>
              </a:rPr>
              <a:t>kasus</a:t>
            </a:r>
            <a:r>
              <a:rPr lang="en-GB" sz="3200" dirty="0" smtClean="0">
                <a:solidFill>
                  <a:prstClr val="black"/>
                </a:solidFill>
              </a:rPr>
              <a:t>) </a:t>
            </a:r>
            <a:r>
              <a:rPr lang="en-GB" sz="3200" dirty="0" err="1" smtClean="0">
                <a:solidFill>
                  <a:prstClr val="black"/>
                </a:solidFill>
              </a:rPr>
              <a:t>dengan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persamaan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aljabar</a:t>
            </a:r>
            <a:r>
              <a:rPr lang="en-GB" sz="3200" dirty="0" smtClean="0">
                <a:solidFill>
                  <a:prstClr val="black"/>
                </a:solidFill>
              </a:rPr>
              <a:t> linier.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3200" dirty="0" err="1" smtClean="0">
                <a:solidFill>
                  <a:prstClr val="black"/>
                </a:solidFill>
              </a:rPr>
              <a:t>Perkalian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Matriks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dengan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Skalar</a:t>
            </a:r>
            <a:endParaRPr lang="en-GB" sz="3200" dirty="0" smtClean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3200" dirty="0" err="1" smtClean="0">
                <a:solidFill>
                  <a:prstClr val="black"/>
                </a:solidFill>
              </a:rPr>
              <a:t>Penjumlahan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dan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Pengurangan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antar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Matriks</a:t>
            </a:r>
            <a:endParaRPr lang="en-GB" sz="3200" dirty="0" smtClean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3200" dirty="0" err="1" smtClean="0">
                <a:solidFill>
                  <a:prstClr val="black"/>
                </a:solidFill>
              </a:rPr>
              <a:t>Perkalian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antar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Matriks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berordo</a:t>
            </a:r>
            <a:r>
              <a:rPr lang="en-GB" sz="3200" dirty="0" smtClean="0">
                <a:solidFill>
                  <a:prstClr val="black"/>
                </a:solidFill>
              </a:rPr>
              <a:t> 2x2, 2x3, 3x2, 3x3, 1x4, 4x1, 4x4.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3200" dirty="0" err="1" smtClean="0">
                <a:solidFill>
                  <a:prstClr val="black"/>
                </a:solidFill>
              </a:rPr>
              <a:t>Mencari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Determinan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Matriks</a:t>
            </a:r>
            <a:r>
              <a:rPr lang="en-GB" sz="3200" dirty="0" smtClean="0">
                <a:solidFill>
                  <a:prstClr val="black"/>
                </a:solidFill>
              </a:rPr>
              <a:t> 2x2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3200" dirty="0" err="1" smtClean="0">
                <a:solidFill>
                  <a:prstClr val="black"/>
                </a:solidFill>
              </a:rPr>
              <a:t>Menentukan</a:t>
            </a:r>
            <a:r>
              <a:rPr lang="en-GB" sz="3200" dirty="0" smtClean="0">
                <a:solidFill>
                  <a:prstClr val="black"/>
                </a:solidFill>
              </a:rPr>
              <a:t> Invers </a:t>
            </a:r>
            <a:r>
              <a:rPr lang="en-GB" sz="3200" dirty="0" err="1" smtClean="0">
                <a:solidFill>
                  <a:prstClr val="black"/>
                </a:solidFill>
              </a:rPr>
              <a:t>dari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sebuah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Matriks</a:t>
            </a:r>
            <a:r>
              <a:rPr lang="en-GB" sz="3200" dirty="0" smtClean="0">
                <a:solidFill>
                  <a:prstClr val="black"/>
                </a:solidFill>
              </a:rPr>
              <a:t> 2x2</a:t>
            </a:r>
          </a:p>
        </p:txBody>
      </p:sp>
    </p:spTree>
    <p:extLst>
      <p:ext uri="{BB962C8B-B14F-4D97-AF65-F5344CB8AC3E}">
        <p14:creationId xmlns:p14="http://schemas.microsoft.com/office/powerpoint/2010/main" val="136131959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32404" y="12712"/>
            <a:ext cx="10633953" cy="751992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Determinan Sebuah Matriks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2960" y="873169"/>
            <a:ext cx="10520074" cy="59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4400" dirty="0">
                <a:solidFill>
                  <a:schemeClr val="bg1"/>
                </a:solidFill>
                <a:latin typeface="+mj-lt"/>
                <a:cs typeface="Arial" charset="0"/>
              </a:rPr>
              <a:t>Determinan Matriks </a:t>
            </a:r>
            <a:r>
              <a:rPr lang="id-ID" sz="4400" dirty="0" smtClean="0">
                <a:solidFill>
                  <a:schemeClr val="bg1"/>
                </a:solidFill>
                <a:latin typeface="+mj-lt"/>
                <a:cs typeface="Arial" charset="0"/>
              </a:rPr>
              <a:t>3x3</a:t>
            </a:r>
            <a:endParaRPr lang="en-US" sz="44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Jika 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A </a:t>
            </a: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                 	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=  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Maka   Det (A) 	=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				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				=     aei + bfg + cdh – gec – hfa - idb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	</a:t>
            </a:r>
            <a:endParaRPr lang="en-US" sz="2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561327"/>
              </p:ext>
            </p:extLst>
          </p:nvPr>
        </p:nvGraphicFramePr>
        <p:xfrm>
          <a:off x="4254669" y="2341683"/>
          <a:ext cx="1928225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8" name="Equation" r:id="rId3" imgW="749160" imgH="711000" progId="Equation.3">
                  <p:embed/>
                </p:oleObj>
              </mc:Choice>
              <mc:Fallback>
                <p:oleObj name="Equation" r:id="rId3" imgW="749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669" y="2341683"/>
                        <a:ext cx="1928225" cy="1370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 rot="2573629">
            <a:off x="4240773" y="4942059"/>
            <a:ext cx="2020141" cy="225781"/>
          </a:xfrm>
          <a:prstGeom prst="roundRect">
            <a:avLst/>
          </a:prstGeom>
          <a:solidFill>
            <a:srgbClr val="FF33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8979288">
            <a:off x="4126522" y="4767402"/>
            <a:ext cx="2145182" cy="2068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120704"/>
              </p:ext>
            </p:extLst>
          </p:nvPr>
        </p:nvGraphicFramePr>
        <p:xfrm>
          <a:off x="4244772" y="4259631"/>
          <a:ext cx="1928225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9" name="Equation" r:id="rId5" imgW="749160" imgH="711000" progId="Equation.3">
                  <p:embed/>
                </p:oleObj>
              </mc:Choice>
              <mc:Fallback>
                <p:oleObj name="Equation" r:id="rId5" imgW="749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772" y="4259631"/>
                        <a:ext cx="1928225" cy="1370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77791"/>
              </p:ext>
            </p:extLst>
          </p:nvPr>
        </p:nvGraphicFramePr>
        <p:xfrm>
          <a:off x="5917722" y="4259631"/>
          <a:ext cx="1928225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" name="Equation" r:id="rId7" imgW="749160" imgH="711000" progId="Equation.3">
                  <p:embed/>
                </p:oleObj>
              </mc:Choice>
              <mc:Fallback>
                <p:oleObj name="Equation" r:id="rId7" imgW="749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722" y="4259631"/>
                        <a:ext cx="1928225" cy="1370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 rot="2573629">
            <a:off x="4768275" y="4848275"/>
            <a:ext cx="2020141" cy="225781"/>
          </a:xfrm>
          <a:prstGeom prst="roundRect">
            <a:avLst/>
          </a:prstGeom>
          <a:solidFill>
            <a:srgbClr val="FF33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8979288">
            <a:off x="4630578" y="4790848"/>
            <a:ext cx="2145182" cy="2068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573629">
            <a:off x="5318717" y="4871721"/>
            <a:ext cx="2020141" cy="225781"/>
          </a:xfrm>
          <a:prstGeom prst="roundRect">
            <a:avLst/>
          </a:prstGeom>
          <a:solidFill>
            <a:srgbClr val="FF33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8979288">
            <a:off x="5216189" y="4837740"/>
            <a:ext cx="2145182" cy="2068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0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39905" y="12712"/>
            <a:ext cx="11018957" cy="751992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Determinan Sebuah Matriks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7798" y="1160648"/>
            <a:ext cx="8264279" cy="53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Menghitung Determinan Matriks </a:t>
            </a:r>
            <a:r>
              <a:rPr lang="id-ID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3x3</a:t>
            </a:r>
            <a:endParaRPr lang="en-US" sz="2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Jika 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A </a:t>
            </a: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                 	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Arial" charset="0"/>
              </a:rPr>
              <a:t>=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Maka   Det (A) 	=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				</a:t>
            </a: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=     2.2.1 + 6.3.4 + 4.3.2 – 4.2.4 – 2.3.2 -1.3.6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				=      4       + 72      + 24     - 32      -  12     - 18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				=      38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654812"/>
              </p:ext>
            </p:extLst>
          </p:nvPr>
        </p:nvGraphicFramePr>
        <p:xfrm>
          <a:off x="4112971" y="2177561"/>
          <a:ext cx="1375139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Equation" r:id="rId3" imgW="698400" imgH="711000" progId="Equation.3">
                  <p:embed/>
                </p:oleObj>
              </mc:Choice>
              <mc:Fallback>
                <p:oleObj name="Equation" r:id="rId3" imgW="6984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971" y="2177561"/>
                        <a:ext cx="1375139" cy="1370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 rot="2573629">
            <a:off x="3994440" y="4475883"/>
            <a:ext cx="1545947" cy="225781"/>
          </a:xfrm>
          <a:prstGeom prst="roundRect">
            <a:avLst/>
          </a:prstGeom>
          <a:solidFill>
            <a:srgbClr val="FF33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8979288">
            <a:off x="3968538" y="4530974"/>
            <a:ext cx="1641639" cy="2068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573629">
            <a:off x="4498496" y="4475883"/>
            <a:ext cx="1545947" cy="225781"/>
          </a:xfrm>
          <a:prstGeom prst="roundRect">
            <a:avLst/>
          </a:prstGeom>
          <a:solidFill>
            <a:srgbClr val="FF33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8979288">
            <a:off x="4472594" y="4530974"/>
            <a:ext cx="1641639" cy="2068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573629">
            <a:off x="4955154" y="4475883"/>
            <a:ext cx="1545947" cy="225781"/>
          </a:xfrm>
          <a:prstGeom prst="roundRect">
            <a:avLst/>
          </a:prstGeom>
          <a:solidFill>
            <a:srgbClr val="FF33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8979288">
            <a:off x="4929252" y="4530974"/>
            <a:ext cx="1641639" cy="2068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92261"/>
              </p:ext>
            </p:extLst>
          </p:nvPr>
        </p:nvGraphicFramePr>
        <p:xfrm>
          <a:off x="4124282" y="3978088"/>
          <a:ext cx="1375139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Equation" r:id="rId5" imgW="698400" imgH="711000" progId="Equation.3">
                  <p:embed/>
                </p:oleObj>
              </mc:Choice>
              <mc:Fallback>
                <p:oleObj name="Equation" r:id="rId5" imgW="6984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282" y="3978088"/>
                        <a:ext cx="1375139" cy="1370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243737"/>
              </p:ext>
            </p:extLst>
          </p:nvPr>
        </p:nvGraphicFramePr>
        <p:xfrm>
          <a:off x="5492434" y="3978088"/>
          <a:ext cx="1375139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Equation" r:id="rId7" imgW="698400" imgH="711000" progId="Equation.3">
                  <p:embed/>
                </p:oleObj>
              </mc:Choice>
              <mc:Fallback>
                <p:oleObj name="Equation" r:id="rId7" imgW="6984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434" y="3978088"/>
                        <a:ext cx="1375139" cy="1370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6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590" y="337814"/>
            <a:ext cx="10976547" cy="7481478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1" dirty="0" err="1" smtClean="0"/>
              <a:t>Kontrak</a:t>
            </a:r>
            <a:r>
              <a:rPr lang="en-US" b="1" dirty="0" smtClean="0"/>
              <a:t> </a:t>
            </a:r>
            <a:r>
              <a:rPr lang="en-US" b="1" dirty="0" err="1" smtClean="0"/>
              <a:t>Kuliah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465138" lvl="1" indent="-4651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 smtClean="0"/>
              <a:t>mhs</a:t>
            </a:r>
            <a:r>
              <a:rPr lang="en-US" sz="1400" dirty="0" smtClean="0"/>
              <a:t> </a:t>
            </a:r>
            <a:r>
              <a:rPr lang="en-US" sz="1400" dirty="0" err="1" smtClean="0"/>
              <a:t>wajib</a:t>
            </a:r>
            <a:r>
              <a:rPr lang="en-US" sz="1400" dirty="0" smtClean="0"/>
              <a:t> </a:t>
            </a:r>
            <a:r>
              <a:rPr lang="en-US" sz="1400" dirty="0" err="1" smtClean="0"/>
              <a:t>selalu</a:t>
            </a:r>
            <a:r>
              <a:rPr lang="en-US" sz="1400" dirty="0" smtClean="0"/>
              <a:t> </a:t>
            </a:r>
            <a:r>
              <a:rPr lang="en-US" sz="1400" dirty="0" err="1"/>
              <a:t>membawa</a:t>
            </a:r>
            <a:r>
              <a:rPr lang="en-US" sz="1400" dirty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mengisi</a:t>
            </a:r>
            <a:r>
              <a:rPr lang="en-US" sz="1400" dirty="0" smtClean="0"/>
              <a:t> logbook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format yang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ditentukan</a:t>
            </a:r>
            <a:r>
              <a:rPr lang="en-US" sz="1400" dirty="0" smtClean="0"/>
              <a:t>. </a:t>
            </a:r>
            <a:r>
              <a:rPr lang="en-US" sz="1400" dirty="0" err="1" smtClean="0"/>
              <a:t>Kehadiran</a:t>
            </a:r>
            <a:r>
              <a:rPr lang="en-US" sz="1400" dirty="0"/>
              <a:t>, </a:t>
            </a:r>
            <a:r>
              <a:rPr lang="en-US" sz="1400" dirty="0" err="1"/>
              <a:t>keaktifan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tiap</a:t>
            </a:r>
            <a:r>
              <a:rPr lang="en-US" sz="1400" dirty="0"/>
              <a:t> </a:t>
            </a:r>
            <a:r>
              <a:rPr lang="en-US" sz="1400" dirty="0" err="1"/>
              <a:t>mhs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tiap</a:t>
            </a:r>
            <a:r>
              <a:rPr lang="en-US" sz="1400" dirty="0"/>
              <a:t> </a:t>
            </a:r>
            <a:r>
              <a:rPr lang="en-US" sz="1400" dirty="0" err="1"/>
              <a:t>sesi</a:t>
            </a:r>
            <a:r>
              <a:rPr lang="en-US" sz="1400" dirty="0"/>
              <a:t> </a:t>
            </a:r>
            <a:r>
              <a:rPr lang="en-US" sz="1400" dirty="0" err="1"/>
              <a:t>tatap</a:t>
            </a:r>
            <a:r>
              <a:rPr lang="en-US" sz="1400" dirty="0"/>
              <a:t> </a:t>
            </a:r>
            <a:r>
              <a:rPr lang="en-US" sz="1400" dirty="0" err="1"/>
              <a:t>muka</a:t>
            </a:r>
            <a:r>
              <a:rPr lang="en-US" sz="1400" dirty="0"/>
              <a:t> </a:t>
            </a:r>
            <a:r>
              <a:rPr lang="en-US" sz="1400" dirty="0" err="1"/>
              <a:t>dinilai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catatannya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smtClean="0"/>
              <a:t>logbook. </a:t>
            </a:r>
            <a:r>
              <a:rPr lang="en-US" sz="1400" dirty="0"/>
              <a:t>Mhs </a:t>
            </a:r>
            <a:r>
              <a:rPr lang="en-US" sz="1400" dirty="0" err="1"/>
              <a:t>wajib</a:t>
            </a:r>
            <a:r>
              <a:rPr lang="en-US" sz="1400" dirty="0"/>
              <a:t> </a:t>
            </a:r>
            <a:r>
              <a:rPr lang="en-US" sz="1400" dirty="0" err="1"/>
              <a:t>menyimpan</a:t>
            </a:r>
            <a:r>
              <a:rPr lang="en-US" sz="1400" dirty="0"/>
              <a:t> </a:t>
            </a:r>
            <a:r>
              <a:rPr lang="en-US" sz="1400" dirty="0" smtClean="0"/>
              <a:t>logbook </a:t>
            </a:r>
            <a:r>
              <a:rPr lang="en-US" sz="1400" dirty="0" err="1"/>
              <a:t>sebaik-baiknya</a:t>
            </a:r>
            <a:r>
              <a:rPr lang="en-US" sz="1400" dirty="0"/>
              <a:t>. </a:t>
            </a:r>
            <a:r>
              <a:rPr lang="en-US" sz="1400" dirty="0" smtClean="0"/>
              <a:t>Mhs </a:t>
            </a:r>
            <a:r>
              <a:rPr lang="en-US" sz="1400" dirty="0" err="1" smtClean="0"/>
              <a:t>wajib</a:t>
            </a:r>
            <a:r>
              <a:rPr lang="en-US" sz="1400" dirty="0" smtClean="0"/>
              <a:t> </a:t>
            </a:r>
            <a:r>
              <a:rPr lang="en-US" sz="1400" dirty="0" err="1" smtClean="0"/>
              <a:t>menyerahkan</a:t>
            </a:r>
            <a:r>
              <a:rPr lang="en-US" sz="1400" dirty="0" smtClean="0"/>
              <a:t> logbook </a:t>
            </a:r>
            <a:r>
              <a:rPr lang="en-US" sz="1400" dirty="0" err="1" smtClean="0"/>
              <a:t>kpd</a:t>
            </a:r>
            <a:r>
              <a:rPr lang="en-US" sz="1400" dirty="0" smtClean="0"/>
              <a:t> </a:t>
            </a:r>
            <a:r>
              <a:rPr lang="en-US" sz="1400" dirty="0" err="1" smtClean="0"/>
              <a:t>dosen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hari</a:t>
            </a:r>
            <a:r>
              <a:rPr lang="en-US" sz="1400" dirty="0" smtClean="0"/>
              <a:t> </a:t>
            </a:r>
            <a:r>
              <a:rPr lang="en-US" sz="1400" dirty="0" err="1" smtClean="0"/>
              <a:t>pelaksanaan</a:t>
            </a:r>
            <a:r>
              <a:rPr lang="en-US" sz="1400" dirty="0" smtClean="0"/>
              <a:t> UTS)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hari</a:t>
            </a:r>
            <a:r>
              <a:rPr lang="en-US" sz="1400" dirty="0" smtClean="0"/>
              <a:t> </a:t>
            </a:r>
            <a:r>
              <a:rPr lang="en-US" sz="1400" dirty="0" err="1" smtClean="0"/>
              <a:t>pelaksanaan</a:t>
            </a:r>
            <a:r>
              <a:rPr lang="en-US" sz="1400" dirty="0" smtClean="0"/>
              <a:t> UAS.  </a:t>
            </a:r>
            <a:r>
              <a:rPr lang="en-US" sz="1400" dirty="0" err="1" smtClean="0"/>
              <a:t>Dosen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memeriksa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mencatat</a:t>
            </a:r>
            <a:r>
              <a:rPr lang="en-US" sz="1400" dirty="0" smtClean="0"/>
              <a:t> </a:t>
            </a:r>
            <a:r>
              <a:rPr lang="en-US" sz="1400" dirty="0" err="1" smtClean="0"/>
              <a:t>poin-poin</a:t>
            </a:r>
            <a:r>
              <a:rPr lang="en-US" sz="1400" dirty="0" smtClean="0"/>
              <a:t> (</a:t>
            </a:r>
            <a:r>
              <a:rPr lang="en-US" sz="1400" dirty="0" err="1" smtClean="0"/>
              <a:t>nilai-nilai</a:t>
            </a:r>
            <a:r>
              <a:rPr lang="en-US" sz="1400" dirty="0" smtClean="0"/>
              <a:t>) yang </a:t>
            </a:r>
            <a:r>
              <a:rPr lang="en-US" sz="1400" dirty="0" err="1" smtClean="0"/>
              <a:t>tertera</a:t>
            </a:r>
            <a:r>
              <a:rPr lang="en-US" sz="1400" dirty="0" smtClean="0"/>
              <a:t> di </a:t>
            </a:r>
            <a:r>
              <a:rPr lang="en-US" sz="1400" dirty="0" err="1" smtClean="0"/>
              <a:t>dalamnya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bagian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penghitungan</a:t>
            </a:r>
            <a:r>
              <a:rPr lang="en-US" sz="1400" dirty="0" smtClean="0"/>
              <a:t> </a:t>
            </a:r>
            <a:r>
              <a:rPr lang="en-US" sz="1400" dirty="0" err="1" smtClean="0"/>
              <a:t>nilai</a:t>
            </a:r>
            <a:r>
              <a:rPr lang="en-US" sz="1400" dirty="0" smtClean="0"/>
              <a:t> </a:t>
            </a:r>
            <a:r>
              <a:rPr lang="en-US" sz="1400" dirty="0" err="1" smtClean="0"/>
              <a:t>akhir</a:t>
            </a:r>
            <a:r>
              <a:rPr lang="en-US" sz="1400" dirty="0" smtClean="0"/>
              <a:t>. </a:t>
            </a:r>
            <a:r>
              <a:rPr lang="en-US" sz="1400" b="1" dirty="0" err="1" smtClean="0">
                <a:solidFill>
                  <a:srgbClr val="FF0000"/>
                </a:solidFill>
              </a:rPr>
              <a:t>Achtung</a:t>
            </a:r>
            <a:r>
              <a:rPr lang="en-US" sz="1400" b="1" dirty="0" smtClean="0">
                <a:solidFill>
                  <a:srgbClr val="FF0000"/>
                </a:solidFill>
              </a:rPr>
              <a:t>!  </a:t>
            </a:r>
            <a:r>
              <a:rPr lang="en-US" sz="1400" b="1" dirty="0" err="1" smtClean="0">
                <a:solidFill>
                  <a:srgbClr val="FF0000"/>
                </a:solidFill>
              </a:rPr>
              <a:t>Kehilangan</a:t>
            </a:r>
            <a:r>
              <a:rPr lang="en-US" sz="1400" b="1" dirty="0" smtClean="0">
                <a:solidFill>
                  <a:srgbClr val="FF0000"/>
                </a:solidFill>
              </a:rPr>
              <a:t> Logbook = </a:t>
            </a:r>
            <a:r>
              <a:rPr lang="en-US" sz="1400" b="1" dirty="0" err="1" smtClean="0">
                <a:solidFill>
                  <a:srgbClr val="FF0000"/>
                </a:solidFill>
              </a:rPr>
              <a:t>Kehilangan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Nilai</a:t>
            </a:r>
            <a:r>
              <a:rPr lang="en-US" sz="1400" b="1" dirty="0" smtClean="0">
                <a:solidFill>
                  <a:srgbClr val="FF0000"/>
                </a:solidFill>
              </a:rPr>
              <a:t>!</a:t>
            </a:r>
          </a:p>
          <a:p>
            <a:pPr marL="465138" lvl="1" indent="-465138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b="1" dirty="0">
              <a:solidFill>
                <a:srgbClr val="FF0000"/>
              </a:solidFill>
            </a:endParaRPr>
          </a:p>
          <a:p>
            <a:pPr marL="465138" lvl="1" indent="-4651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err="1"/>
              <a:t>Keterlmbatan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dicatat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logbook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mengurangi</a:t>
            </a:r>
            <a:r>
              <a:rPr lang="en-US" sz="1400" dirty="0"/>
              <a:t> </a:t>
            </a:r>
            <a:r>
              <a:rPr lang="en-US" sz="1400" dirty="0" err="1"/>
              <a:t>poin</a:t>
            </a:r>
            <a:r>
              <a:rPr lang="en-US" sz="1400" dirty="0"/>
              <a:t> </a:t>
            </a:r>
            <a:r>
              <a:rPr lang="en-US" sz="1400" dirty="0" err="1"/>
              <a:t>tugas</a:t>
            </a:r>
            <a:r>
              <a:rPr lang="en-US" sz="1400" dirty="0"/>
              <a:t> (logbook</a:t>
            </a:r>
            <a:r>
              <a:rPr lang="en-US" sz="1400" dirty="0" smtClean="0"/>
              <a:t>).  Mhs </a:t>
            </a:r>
            <a:r>
              <a:rPr lang="en-US" sz="1400" dirty="0"/>
              <a:t>yang </a:t>
            </a:r>
            <a:r>
              <a:rPr lang="en-US" sz="1400" dirty="0" err="1"/>
              <a:t>hadir</a:t>
            </a:r>
            <a:r>
              <a:rPr lang="en-US" sz="1400" dirty="0"/>
              <a:t> dg </a:t>
            </a:r>
            <a:r>
              <a:rPr lang="en-US" sz="1400" dirty="0" err="1"/>
              <a:t>keterlambatan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30 </a:t>
            </a:r>
            <a:r>
              <a:rPr lang="en-US" sz="1400" dirty="0" err="1"/>
              <a:t>menit</a:t>
            </a:r>
            <a:r>
              <a:rPr lang="en-US" sz="1400" dirty="0"/>
              <a:t>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mengikuti</a:t>
            </a:r>
            <a:r>
              <a:rPr lang="en-US" sz="1400" dirty="0"/>
              <a:t> </a:t>
            </a:r>
            <a:r>
              <a:rPr lang="en-US" sz="1400" dirty="0" err="1"/>
              <a:t>kuliah</a:t>
            </a:r>
            <a:r>
              <a:rPr lang="en-US" sz="1400" dirty="0"/>
              <a:t>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berhak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tanda</a:t>
            </a:r>
            <a:r>
              <a:rPr lang="en-US" sz="1400" dirty="0"/>
              <a:t> </a:t>
            </a:r>
            <a:r>
              <a:rPr lang="en-US" sz="1400" dirty="0" err="1"/>
              <a:t>kehadiran</a:t>
            </a:r>
            <a:r>
              <a:rPr lang="en-US" sz="1400" dirty="0"/>
              <a:t>. </a:t>
            </a:r>
            <a:endParaRPr lang="en-US" sz="1400" b="1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1400" dirty="0" smtClean="0"/>
          </a:p>
          <a:p>
            <a:pPr marL="465138" lvl="1" indent="-4651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err="1" smtClean="0"/>
              <a:t>Tugas</a:t>
            </a:r>
            <a:r>
              <a:rPr lang="en-US" sz="1400" dirty="0" smtClean="0"/>
              <a:t> </a:t>
            </a:r>
            <a:r>
              <a:rPr lang="en-US" sz="1400" dirty="0" err="1" smtClean="0"/>
              <a:t>Pengganti</a:t>
            </a:r>
            <a:r>
              <a:rPr lang="en-US" sz="1400" dirty="0" smtClean="0"/>
              <a:t> </a:t>
            </a:r>
            <a:r>
              <a:rPr lang="en-US" sz="1400" dirty="0" err="1" smtClean="0"/>
              <a:t>jika</a:t>
            </a:r>
            <a:r>
              <a:rPr lang="en-US" sz="1400" dirty="0" smtClean="0"/>
              <a:t> Mhs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Hadir</a:t>
            </a:r>
            <a:r>
              <a:rPr lang="en-US" sz="1400" dirty="0" smtClean="0"/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400" dirty="0" smtClean="0"/>
              <a:t>Mhs </a:t>
            </a:r>
            <a:r>
              <a:rPr lang="en-US" sz="1400" dirty="0" err="1" smtClean="0"/>
              <a:t>yg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hadir</a:t>
            </a:r>
            <a:r>
              <a:rPr lang="en-US" sz="1400" dirty="0" smtClean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alasan</a:t>
            </a:r>
            <a:r>
              <a:rPr lang="en-US" sz="1400" dirty="0" smtClean="0"/>
              <a:t> </a:t>
            </a:r>
            <a:r>
              <a:rPr lang="en-US" sz="1400" dirty="0" err="1" smtClean="0"/>
              <a:t>apapun</a:t>
            </a:r>
            <a:r>
              <a:rPr lang="en-US" sz="1400" dirty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berhak</a:t>
            </a:r>
            <a:r>
              <a:rPr lang="en-US" sz="1400" dirty="0" smtClean="0"/>
              <a:t> </a:t>
            </a:r>
            <a:r>
              <a:rPr lang="en-US" sz="1400" dirty="0" err="1" smtClean="0"/>
              <a:t>atas</a:t>
            </a:r>
            <a:r>
              <a:rPr lang="en-US" sz="1400" dirty="0" smtClean="0"/>
              <a:t> </a:t>
            </a:r>
            <a:r>
              <a:rPr lang="en-US" sz="1400" dirty="0" err="1" smtClean="0"/>
              <a:t>tanda</a:t>
            </a:r>
            <a:r>
              <a:rPr lang="en-US" sz="1400" dirty="0" smtClean="0"/>
              <a:t> </a:t>
            </a:r>
            <a:r>
              <a:rPr lang="en-US" sz="1400" dirty="0" err="1" smtClean="0"/>
              <a:t>kehadiran</a:t>
            </a:r>
            <a:r>
              <a:rPr lang="en-US" sz="1400" dirty="0" smtClean="0"/>
              <a:t>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masih</a:t>
            </a:r>
            <a:r>
              <a:rPr lang="en-US" sz="1400" dirty="0" smtClean="0"/>
              <a:t> </a:t>
            </a:r>
            <a:r>
              <a:rPr lang="en-US" sz="1400" dirty="0" err="1" smtClean="0"/>
              <a:t>mungkin</a:t>
            </a:r>
            <a:r>
              <a:rPr lang="en-US" sz="1400" dirty="0" smtClean="0"/>
              <a:t> </a:t>
            </a:r>
            <a:r>
              <a:rPr lang="en-US" sz="1400" dirty="0" err="1" smtClean="0"/>
              <a:t>memperoleh</a:t>
            </a:r>
            <a:r>
              <a:rPr lang="en-US" sz="1400" dirty="0" smtClean="0"/>
              <a:t> </a:t>
            </a:r>
            <a:r>
              <a:rPr lang="en-US" sz="1400" dirty="0" err="1" smtClean="0"/>
              <a:t>poin</a:t>
            </a:r>
            <a:r>
              <a:rPr lang="en-US" sz="1400" dirty="0" smtClean="0"/>
              <a:t> </a:t>
            </a:r>
            <a:r>
              <a:rPr lang="en-US" sz="1400" dirty="0" err="1" smtClean="0"/>
              <a:t>atas</a:t>
            </a:r>
            <a:r>
              <a:rPr lang="en-US" sz="1400" dirty="0" smtClean="0"/>
              <a:t> </a:t>
            </a:r>
            <a:r>
              <a:rPr lang="en-US" sz="1400" dirty="0" err="1" smtClean="0"/>
              <a:t>tugas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hari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ditinggalkan</a:t>
            </a:r>
            <a:r>
              <a:rPr lang="en-US" sz="1400" dirty="0" smtClean="0"/>
              <a:t> dg </a:t>
            </a:r>
            <a:r>
              <a:rPr lang="en-US" sz="1400" dirty="0" err="1" smtClean="0"/>
              <a:t>ketentuan</a:t>
            </a:r>
            <a:r>
              <a:rPr lang="en-US" sz="1400" dirty="0" smtClean="0"/>
              <a:t> </a:t>
            </a:r>
            <a:r>
              <a:rPr lang="en-US" sz="1400" dirty="0" err="1" smtClean="0"/>
              <a:t>sbb</a:t>
            </a:r>
            <a:r>
              <a:rPr lang="en-US" sz="1400" dirty="0" smtClean="0"/>
              <a:t>.:</a:t>
            </a:r>
            <a:endParaRPr lang="en-US" sz="1400" dirty="0"/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Mhs </a:t>
            </a:r>
            <a:r>
              <a:rPr lang="en-US" sz="1400" dirty="0" err="1" smtClean="0"/>
              <a:t>yg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hadir</a:t>
            </a:r>
            <a:r>
              <a:rPr lang="en-US" sz="1400" dirty="0" smtClean="0"/>
              <a:t> </a:t>
            </a:r>
            <a:r>
              <a:rPr lang="en-US" sz="1400" dirty="0" err="1" smtClean="0"/>
              <a:t>krn</a:t>
            </a:r>
            <a:r>
              <a:rPr lang="en-US" sz="1400" dirty="0" smtClean="0"/>
              <a:t> </a:t>
            </a:r>
            <a:r>
              <a:rPr lang="en-US" sz="1400" dirty="0" err="1" smtClean="0"/>
              <a:t>sakit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proaktif</a:t>
            </a:r>
            <a:r>
              <a:rPr lang="en-US" sz="1400" dirty="0" smtClean="0"/>
              <a:t> </a:t>
            </a:r>
            <a:r>
              <a:rPr lang="en-US" sz="1400" dirty="0" err="1" smtClean="0"/>
              <a:t>menemui</a:t>
            </a:r>
            <a:r>
              <a:rPr lang="en-US" sz="1400" dirty="0" smtClean="0"/>
              <a:t> </a:t>
            </a:r>
            <a:r>
              <a:rPr lang="en-US" sz="1400" dirty="0" err="1" smtClean="0"/>
              <a:t>dosen</a:t>
            </a:r>
            <a:r>
              <a:rPr lang="en-US" sz="1400" dirty="0" smtClean="0"/>
              <a:t> </a:t>
            </a:r>
            <a:r>
              <a:rPr lang="en-US" sz="1400" dirty="0" err="1" smtClean="0"/>
              <a:t>dlm</a:t>
            </a:r>
            <a:r>
              <a:rPr lang="en-US" sz="1400" dirty="0" smtClean="0"/>
              <a:t> </a:t>
            </a:r>
            <a:r>
              <a:rPr lang="en-US" sz="1400" dirty="0" err="1" smtClean="0"/>
              <a:t>kurun</a:t>
            </a:r>
            <a:r>
              <a:rPr lang="en-US" sz="1400" dirty="0" smtClean="0"/>
              <a:t> 3 </a:t>
            </a:r>
            <a:r>
              <a:rPr lang="en-US" sz="1400" dirty="0" err="1" smtClean="0"/>
              <a:t>hari</a:t>
            </a:r>
            <a:r>
              <a:rPr lang="en-US" sz="1400" dirty="0" smtClean="0"/>
              <a:t> </a:t>
            </a:r>
            <a:r>
              <a:rPr lang="en-US" sz="1400" dirty="0" err="1" smtClean="0"/>
              <a:t>setelah</a:t>
            </a:r>
            <a:r>
              <a:rPr lang="en-US" sz="1400" dirty="0" smtClean="0"/>
              <a:t> </a:t>
            </a:r>
            <a:r>
              <a:rPr lang="en-US" sz="1400" dirty="0" err="1" smtClean="0"/>
              <a:t>sehat</a:t>
            </a:r>
            <a:r>
              <a:rPr lang="en-US" sz="1400" dirty="0" smtClean="0"/>
              <a:t> dg </a:t>
            </a:r>
            <a:r>
              <a:rPr lang="en-US" sz="1400" dirty="0" err="1" smtClean="0"/>
              <a:t>membawa</a:t>
            </a:r>
            <a:r>
              <a:rPr lang="en-US" sz="1400" dirty="0" smtClean="0"/>
              <a:t> </a:t>
            </a:r>
            <a:r>
              <a:rPr lang="en-US" sz="1400" dirty="0" err="1" smtClean="0"/>
              <a:t>surat</a:t>
            </a:r>
            <a:r>
              <a:rPr lang="en-US" sz="1400" dirty="0" smtClean="0"/>
              <a:t> </a:t>
            </a:r>
            <a:r>
              <a:rPr lang="en-US" sz="1400" dirty="0" err="1" smtClean="0"/>
              <a:t>dokter</a:t>
            </a:r>
            <a:r>
              <a:rPr lang="en-US" sz="1400" dirty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meminta</a:t>
            </a:r>
            <a:r>
              <a:rPr lang="en-US" sz="1400" dirty="0" smtClean="0"/>
              <a:t> </a:t>
            </a:r>
            <a:r>
              <a:rPr lang="en-US" sz="1400" dirty="0" err="1" smtClean="0"/>
              <a:t>tugas</a:t>
            </a:r>
            <a:r>
              <a:rPr lang="en-US" sz="1400" dirty="0" smtClean="0"/>
              <a:t> </a:t>
            </a:r>
            <a:r>
              <a:rPr lang="en-US" sz="1400" dirty="0" err="1" smtClean="0"/>
              <a:t>pengganti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dosen</a:t>
            </a:r>
            <a:r>
              <a:rPr lang="en-US" sz="14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Mhs </a:t>
            </a:r>
            <a:r>
              <a:rPr lang="en-US" sz="1400" dirty="0" err="1"/>
              <a:t>yg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hadir</a:t>
            </a:r>
            <a:r>
              <a:rPr lang="en-US" sz="1400" dirty="0"/>
              <a:t> </a:t>
            </a:r>
            <a:r>
              <a:rPr lang="en-US" sz="1400" dirty="0" err="1"/>
              <a:t>krn</a:t>
            </a:r>
            <a:r>
              <a:rPr lang="en-US" sz="1400" dirty="0"/>
              <a:t> </a:t>
            </a:r>
            <a:r>
              <a:rPr lang="en-US" sz="1400" dirty="0" err="1" smtClean="0"/>
              <a:t>keperluan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benar-benar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ditinggalkan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/>
              <a:t>proaktif</a:t>
            </a:r>
            <a:r>
              <a:rPr lang="en-US" sz="1400" dirty="0"/>
              <a:t> </a:t>
            </a:r>
            <a:r>
              <a:rPr lang="en-US" sz="1400" dirty="0" err="1"/>
              <a:t>menemui</a:t>
            </a:r>
            <a:r>
              <a:rPr lang="en-US" sz="1400" dirty="0"/>
              <a:t> </a:t>
            </a:r>
            <a:r>
              <a:rPr lang="en-US" sz="1400" dirty="0" err="1"/>
              <a:t>dosen</a:t>
            </a:r>
            <a:r>
              <a:rPr lang="en-US" sz="1400" dirty="0"/>
              <a:t> </a:t>
            </a:r>
            <a:r>
              <a:rPr lang="en-US" sz="1400" dirty="0" err="1"/>
              <a:t>dlm</a:t>
            </a:r>
            <a:r>
              <a:rPr lang="en-US" sz="1400" dirty="0"/>
              <a:t> </a:t>
            </a:r>
            <a:r>
              <a:rPr lang="en-US" sz="1400" dirty="0" err="1"/>
              <a:t>kurun</a:t>
            </a:r>
            <a:r>
              <a:rPr lang="en-US" sz="1400" dirty="0"/>
              <a:t> 3 </a:t>
            </a:r>
            <a:r>
              <a:rPr lang="en-US" sz="1400" dirty="0" err="1"/>
              <a:t>hari</a:t>
            </a:r>
            <a:r>
              <a:rPr lang="en-US" sz="1400" dirty="0"/>
              <a:t> </a:t>
            </a:r>
            <a:r>
              <a:rPr lang="en-US" sz="1400" dirty="0" err="1"/>
              <a:t>setelah</a:t>
            </a:r>
            <a:r>
              <a:rPr lang="en-US" sz="1400" dirty="0"/>
              <a:t> </a:t>
            </a:r>
            <a:r>
              <a:rPr lang="en-US" sz="1400" dirty="0" err="1" smtClean="0"/>
              <a:t>ketidakhadirannya</a:t>
            </a:r>
            <a:r>
              <a:rPr lang="en-US" sz="1400" dirty="0" smtClean="0"/>
              <a:t> dg </a:t>
            </a:r>
            <a:r>
              <a:rPr lang="en-US" sz="1400" dirty="0" err="1" smtClean="0"/>
              <a:t>membawa</a:t>
            </a:r>
            <a:r>
              <a:rPr lang="en-US" sz="1400" dirty="0" smtClean="0"/>
              <a:t> </a:t>
            </a:r>
            <a:r>
              <a:rPr lang="en-US" sz="1400" dirty="0" err="1"/>
              <a:t>surat</a:t>
            </a:r>
            <a:r>
              <a:rPr lang="en-US" sz="1400" dirty="0"/>
              <a:t> </a:t>
            </a:r>
            <a:r>
              <a:rPr lang="en-US" sz="1400" dirty="0" smtClean="0"/>
              <a:t>orang </a:t>
            </a:r>
            <a:r>
              <a:rPr lang="en-US" sz="1400" dirty="0" err="1" smtClean="0"/>
              <a:t>tua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/>
              <a:t>meminta</a:t>
            </a:r>
            <a:r>
              <a:rPr lang="en-US" sz="1400" dirty="0"/>
              <a:t> </a:t>
            </a:r>
            <a:r>
              <a:rPr lang="en-US" sz="1400" dirty="0" err="1"/>
              <a:t>tugas</a:t>
            </a:r>
            <a:r>
              <a:rPr lang="en-US" sz="1400" dirty="0"/>
              <a:t> </a:t>
            </a:r>
            <a:r>
              <a:rPr lang="en-US" sz="1400" dirty="0" err="1"/>
              <a:t>pengganti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dosen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73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2581" y="12712"/>
            <a:ext cx="10281030" cy="751992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Determinan Sebuah Matriks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8018" y="980728"/>
            <a:ext cx="1058546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 smtClean="0">
                <a:solidFill>
                  <a:schemeClr val="bg1"/>
                </a:solidFill>
                <a:latin typeface="+mj-lt"/>
                <a:cs typeface="Arial" charset="0"/>
              </a:rPr>
              <a:t>Men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cari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+mj-lt"/>
                <a:cs typeface="Arial" charset="0"/>
              </a:rPr>
              <a:t>Determinan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Sebuah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+mj-lt"/>
                <a:cs typeface="Arial" charset="0"/>
              </a:rPr>
              <a:t>Matriks </a:t>
            </a:r>
            <a:r>
              <a:rPr lang="id-ID" sz="2400" dirty="0">
                <a:solidFill>
                  <a:schemeClr val="bg1"/>
                </a:solidFill>
                <a:latin typeface="+mj-lt"/>
                <a:cs typeface="Arial" charset="0"/>
              </a:rPr>
              <a:t>dengan Manipulasi </a:t>
            </a:r>
            <a:r>
              <a:rPr lang="id-ID" sz="2400" dirty="0" smtClean="0">
                <a:solidFill>
                  <a:schemeClr val="bg1"/>
                </a:solidFill>
                <a:latin typeface="+mj-lt"/>
                <a:cs typeface="Arial" charset="0"/>
              </a:rPr>
              <a:t>Baris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Eliminasi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charset="0"/>
              </a:rPr>
              <a:t> Gauss)</a:t>
            </a: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Rule #1: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Determinan sebuah matriks </a:t>
            </a:r>
            <a:r>
              <a:rPr lang="id-ID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id-ID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id-ID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m </a:t>
            </a: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tidak berubah jika baris ke-j ditambahi atau dikurangi </a:t>
            </a:r>
            <a:r>
              <a:rPr lang="id-ID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id-ID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kelipatan </a:t>
            </a: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baris ke-i</a:t>
            </a:r>
            <a:r>
              <a:rPr lang="id-ID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Rule #2: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Determinan sebuah matriks </a:t>
            </a:r>
            <a:r>
              <a:rPr lang="id-ID" sz="2000" dirty="0" smtClean="0">
                <a:solidFill>
                  <a:schemeClr val="bg1"/>
                </a:solidFill>
                <a:cs typeface="Arial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id-ID" sz="2000" dirty="0" smtClean="0">
                <a:solidFill>
                  <a:schemeClr val="bg1"/>
                </a:solidFill>
                <a:cs typeface="Arial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id-ID" sz="2000" dirty="0" smtClean="0">
                <a:solidFill>
                  <a:schemeClr val="bg1"/>
                </a:solidFill>
                <a:cs typeface="Arial" charset="0"/>
              </a:rPr>
              <a:t>m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tidak berubah jika baris ke-j dan baris ke-i saling ditukar posisinya.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Rule #3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Sebuah matriks segitiga atas atau segitiga bawah determinannya merupakan perkalian dari elemen-elemen pada diagonal utamanya.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Rule #4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Sebuah matriks yg memiliki dua baris yang saling </a:t>
            </a:r>
            <a:r>
              <a:rPr lang="id-ID" sz="2000" i="1" dirty="0">
                <a:solidFill>
                  <a:schemeClr val="bg1"/>
                </a:solidFill>
                <a:cs typeface="Arial" charset="0"/>
              </a:rPr>
              <a:t>linearly dependent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determinannya nol.                         * </a:t>
            </a:r>
            <a:r>
              <a:rPr lang="id-ID" sz="2000" i="1" dirty="0">
                <a:solidFill>
                  <a:schemeClr val="bg1"/>
                </a:solidFill>
                <a:cs typeface="Arial" charset="0"/>
              </a:rPr>
              <a:t>Linearly dependant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: kelipatan dari yg lain.</a:t>
            </a:r>
          </a:p>
        </p:txBody>
      </p:sp>
    </p:spTree>
    <p:extLst>
      <p:ext uri="{BB962C8B-B14F-4D97-AF65-F5344CB8AC3E}">
        <p14:creationId xmlns:p14="http://schemas.microsoft.com/office/powerpoint/2010/main" val="31939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1771" y="12712"/>
            <a:ext cx="9896018" cy="751992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Determinan Sebuah Matriks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7207" y="1052736"/>
            <a:ext cx="1067245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Carilah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determinan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matriks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berikut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ini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dengan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cara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biasa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dan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dg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menggunakan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Eliminasi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Gauss.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Bandingkan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hasilnya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Arial" charset="0"/>
              </a:rPr>
              <a:t>.</a:t>
            </a:r>
            <a:endParaRPr lang="id-ID" sz="260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289096"/>
              </p:ext>
            </p:extLst>
          </p:nvPr>
        </p:nvGraphicFramePr>
        <p:xfrm>
          <a:off x="977900" y="2874963"/>
          <a:ext cx="182245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" name="Equation" r:id="rId3" imgW="914400" imgH="914400" progId="Equation.3">
                  <p:embed/>
                </p:oleObj>
              </mc:Choice>
              <mc:Fallback>
                <p:oleObj name="Equation" r:id="rId3" imgW="914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874963"/>
                        <a:ext cx="1822450" cy="176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2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40243" y="0"/>
            <a:ext cx="10049501" cy="751992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Determinan Sebuah Matriks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3670" y="1052735"/>
            <a:ext cx="8357493" cy="548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Eliminasi Gauss utk Menyelesaikan Persamaan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2X1 + 4X2 – 3X3 + 2X4   =  0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  X1  - 2X2  + 5X3 + 2X4  =  2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           2X2  -  4X3 + 5X4  = -1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solidFill>
                  <a:schemeClr val="bg1"/>
                </a:solidFill>
                <a:latin typeface="+mj-lt"/>
                <a:cs typeface="Arial" charset="0"/>
              </a:rPr>
              <a:t>                    - 2X3  +   X4  = -3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60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402429"/>
              </p:ext>
            </p:extLst>
          </p:nvPr>
        </p:nvGraphicFramePr>
        <p:xfrm>
          <a:off x="940243" y="4242039"/>
          <a:ext cx="2252663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" name="Equation" r:id="rId3" imgW="1130040" imgH="914400" progId="Equation.3">
                  <p:embed/>
                </p:oleObj>
              </mc:Choice>
              <mc:Fallback>
                <p:oleObj name="Equation" r:id="rId3" imgW="11300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243" y="4242039"/>
                        <a:ext cx="2252663" cy="176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286455"/>
              </p:ext>
            </p:extLst>
          </p:nvPr>
        </p:nvGraphicFramePr>
        <p:xfrm>
          <a:off x="3095125" y="4259264"/>
          <a:ext cx="709613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" name="Equation" r:id="rId5" imgW="355320" imgH="914400" progId="Equation.3">
                  <p:embed/>
                </p:oleObj>
              </mc:Choice>
              <mc:Fallback>
                <p:oleObj name="Equation" r:id="rId5" imgW="3553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125" y="4259264"/>
                        <a:ext cx="709613" cy="176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9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9055" y="300744"/>
            <a:ext cx="9543092" cy="751992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Determinan Sebuah Matriks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30996" y="1052736"/>
            <a:ext cx="835749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600" dirty="0">
                <a:latin typeface="+mj-lt"/>
                <a:cs typeface="Arial" charset="0"/>
              </a:rPr>
              <a:t>Eliminasi Gauss utk Menyelesaikan Persamaan</a:t>
            </a:r>
            <a:endParaRPr lang="id-ID" sz="2600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783" y="1052736"/>
            <a:ext cx="6505270" cy="5699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055" y="1903738"/>
            <a:ext cx="4301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800" dirty="0">
                <a:solidFill>
                  <a:schemeClr val="bg1"/>
                </a:solidFill>
                <a:cs typeface="Arial" charset="0"/>
              </a:rPr>
              <a:t>Eliminasi Gauss utk Menyelesaikan Persamaan</a:t>
            </a:r>
          </a:p>
        </p:txBody>
      </p:sp>
    </p:spTree>
    <p:extLst>
      <p:ext uri="{BB962C8B-B14F-4D97-AF65-F5344CB8AC3E}">
        <p14:creationId xmlns:p14="http://schemas.microsoft.com/office/powerpoint/2010/main" val="83969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37" y="1356622"/>
            <a:ext cx="11273983" cy="5417157"/>
          </a:xfrm>
        </p:spPr>
        <p:txBody>
          <a:bodyPr>
            <a:normAutofit/>
          </a:bodyPr>
          <a:lstStyle/>
          <a:p>
            <a:pPr marL="109693" indent="0">
              <a:buClr>
                <a:srgbClr val="C00000"/>
              </a:buClr>
              <a:buNone/>
            </a:pPr>
            <a:r>
              <a:rPr lang="en-US" sz="1600" dirty="0">
                <a:sym typeface="Wingdings" panose="05000000000000000000" pitchFamily="2" charset="2"/>
              </a:rPr>
              <a:t>TUGAS</a:t>
            </a:r>
          </a:p>
          <a:p>
            <a:pPr marL="109693" indent="0">
              <a:buClr>
                <a:srgbClr val="C00000"/>
              </a:buClr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109693" indent="0">
              <a:buNone/>
            </a:pP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diminta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menulis</a:t>
            </a:r>
            <a:r>
              <a:rPr lang="en-US" sz="1600" dirty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berkelompok</a:t>
            </a:r>
            <a:r>
              <a:rPr lang="en-US" sz="1600" dirty="0" smtClean="0"/>
              <a:t> </a:t>
            </a:r>
            <a:r>
              <a:rPr lang="en-US" sz="1600" dirty="0" err="1" smtClean="0"/>
              <a:t>apa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pelajari</a:t>
            </a:r>
            <a:r>
              <a:rPr lang="en-US" sz="1600" dirty="0"/>
              <a:t>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mengunggahnya</a:t>
            </a:r>
            <a:r>
              <a:rPr lang="en-US" sz="1600" dirty="0"/>
              <a:t> 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halaman</a:t>
            </a:r>
            <a:r>
              <a:rPr lang="en-US" sz="1600" dirty="0"/>
              <a:t> di internet (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blog </a:t>
            </a:r>
            <a:r>
              <a:rPr lang="en-US" sz="1600" dirty="0" err="1"/>
              <a:t>Anda</a:t>
            </a:r>
            <a:r>
              <a:rPr lang="en-US" sz="1600" dirty="0"/>
              <a:t>).</a:t>
            </a:r>
          </a:p>
          <a:p>
            <a:pPr marL="109693" indent="0">
              <a:buNone/>
            </a:pPr>
            <a:endParaRPr lang="en-US" sz="2000" dirty="0"/>
          </a:p>
          <a:p>
            <a:pPr marL="109693" indent="0">
              <a:buNone/>
            </a:pPr>
            <a:r>
              <a:rPr lang="en-US" sz="1600" dirty="0" err="1"/>
              <a:t>Ketentuannya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 err="1"/>
              <a:t>Karya</a:t>
            </a:r>
            <a:r>
              <a:rPr lang="en-US" sz="1600" dirty="0"/>
              <a:t> </a:t>
            </a:r>
            <a:r>
              <a:rPr lang="en-US" sz="1600" dirty="0" err="1"/>
              <a:t>ditulis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yang </a:t>
            </a:r>
            <a:r>
              <a:rPr lang="en-US" sz="1600" dirty="0" err="1"/>
              <a:t>komunikatif</a:t>
            </a:r>
            <a:r>
              <a:rPr lang="en-US" sz="1600" dirty="0"/>
              <a:t>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tetap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benar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format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disarankan</a:t>
            </a:r>
            <a:r>
              <a:rPr lang="en-US" sz="1600" dirty="0"/>
              <a:t>.</a:t>
            </a:r>
          </a:p>
          <a:p>
            <a:pPr marL="514350" indent="-514350">
              <a:buAutoNum type="arabicPeriod"/>
            </a:pP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diminta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judul</a:t>
            </a:r>
            <a:r>
              <a:rPr lang="en-US" sz="1600" dirty="0"/>
              <a:t>: </a:t>
            </a:r>
            <a:r>
              <a:rPr lang="en-US" sz="1600" dirty="0" smtClean="0"/>
              <a:t>“</a:t>
            </a:r>
            <a:r>
              <a:rPr lang="en-US" sz="1600" dirty="0" err="1" smtClean="0"/>
              <a:t>Aljabar</a:t>
            </a:r>
            <a:r>
              <a:rPr lang="en-US" sz="1600" dirty="0" smtClean="0"/>
              <a:t> Linear - </a:t>
            </a:r>
            <a:r>
              <a:rPr lang="en-US" sz="1600" dirty="0" err="1" smtClean="0"/>
              <a:t>Mencari</a:t>
            </a:r>
            <a:r>
              <a:rPr lang="en-US" sz="1600" dirty="0" smtClean="0"/>
              <a:t> </a:t>
            </a:r>
            <a:r>
              <a:rPr lang="en-US" sz="1600" dirty="0" err="1" smtClean="0"/>
              <a:t>Determinan</a:t>
            </a:r>
            <a:r>
              <a:rPr lang="en-US" sz="1600" dirty="0" smtClean="0"/>
              <a:t> </a:t>
            </a:r>
            <a:r>
              <a:rPr lang="en-US" sz="1600" dirty="0" err="1" smtClean="0"/>
              <a:t>Matriks</a:t>
            </a:r>
            <a:r>
              <a:rPr lang="en-US" sz="1600" dirty="0" smtClean="0"/>
              <a:t> 4x4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Bantuan</a:t>
            </a:r>
            <a:r>
              <a:rPr lang="en-US" sz="1600" dirty="0" smtClean="0"/>
              <a:t> </a:t>
            </a:r>
            <a:r>
              <a:rPr lang="en-US" sz="1600" dirty="0" err="1" smtClean="0"/>
              <a:t>Eliminasi</a:t>
            </a:r>
            <a:r>
              <a:rPr lang="en-US" sz="1600" dirty="0" smtClean="0"/>
              <a:t> Gauss”.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diminta</a:t>
            </a:r>
            <a:r>
              <a:rPr lang="en-US" sz="1600" dirty="0"/>
              <a:t> </a:t>
            </a:r>
            <a:r>
              <a:rPr lang="en-US" sz="1600" dirty="0" err="1"/>
              <a:t>mencantumkan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</a:t>
            </a:r>
            <a:r>
              <a:rPr lang="en-US" sz="1600" dirty="0" err="1" smtClean="0"/>
              <a:t>Anda</a:t>
            </a:r>
            <a:r>
              <a:rPr lang="en-US" sz="1600" dirty="0" smtClean="0"/>
              <a:t>, </a:t>
            </a:r>
            <a:r>
              <a:rPr lang="en-US" sz="1600" dirty="0" err="1" smtClean="0"/>
              <a:t>Pogram</a:t>
            </a:r>
            <a:r>
              <a:rPr lang="en-US" sz="1600" dirty="0" smtClean="0"/>
              <a:t> </a:t>
            </a:r>
            <a:r>
              <a:rPr lang="en-US" sz="1600" dirty="0" err="1" smtClean="0"/>
              <a:t>Studi</a:t>
            </a:r>
            <a:r>
              <a:rPr lang="en-US" sz="1600" dirty="0" smtClean="0"/>
              <a:t> </a:t>
            </a:r>
            <a:r>
              <a:rPr lang="en-US" sz="1600" dirty="0" err="1" smtClean="0"/>
              <a:t>Teknik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Informatika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Universitas</a:t>
            </a:r>
            <a:r>
              <a:rPr lang="en-US" sz="1600" dirty="0"/>
              <a:t> </a:t>
            </a:r>
            <a:r>
              <a:rPr lang="en-US" sz="1600" dirty="0"/>
              <a:t>Pembangunan Jaya</a:t>
            </a:r>
          </a:p>
          <a:p>
            <a:pPr marL="514350" indent="-514350">
              <a:buAutoNum type="arabicPeriod"/>
            </a:pPr>
            <a:r>
              <a:rPr lang="en-US" sz="1600" dirty="0"/>
              <a:t> </a:t>
            </a:r>
            <a:r>
              <a:rPr lang="en-US" sz="1600" dirty="0" err="1"/>
              <a:t>Karya</a:t>
            </a:r>
            <a:r>
              <a:rPr lang="en-US" sz="1600" dirty="0"/>
              <a:t> </a:t>
            </a:r>
            <a:r>
              <a:rPr lang="en-US" sz="1600" dirty="0" err="1"/>
              <a:t>memuat</a:t>
            </a:r>
            <a:r>
              <a:rPr lang="en-US" sz="1600" dirty="0"/>
              <a:t> </a:t>
            </a:r>
            <a:r>
              <a:rPr lang="en-US" sz="1600" dirty="0" err="1"/>
              <a:t>Pendahuluan</a:t>
            </a:r>
            <a:r>
              <a:rPr lang="en-US" sz="1600" dirty="0"/>
              <a:t> </a:t>
            </a:r>
            <a:r>
              <a:rPr lang="en-US" sz="1600" dirty="0" err="1"/>
              <a:t>secukupnya</a:t>
            </a:r>
            <a:r>
              <a:rPr lang="en-US" sz="1600" dirty="0"/>
              <a:t>, </a:t>
            </a:r>
            <a:r>
              <a:rPr lang="en-US" sz="1600" dirty="0" err="1"/>
              <a:t>diikuti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isi</a:t>
            </a:r>
            <a:r>
              <a:rPr lang="en-US" sz="1600" dirty="0"/>
              <a:t>. Agar </a:t>
            </a:r>
            <a:r>
              <a:rPr lang="en-US" sz="1600" dirty="0" err="1"/>
              <a:t>penyampaian</a:t>
            </a:r>
            <a:r>
              <a:rPr lang="en-US" sz="1600" dirty="0"/>
              <a:t> </a:t>
            </a:r>
            <a:r>
              <a:rPr lang="en-US" sz="1600" dirty="0" err="1"/>
              <a:t>mengalir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, </a:t>
            </a:r>
            <a:r>
              <a:rPr lang="en-US" sz="1600" dirty="0" err="1"/>
              <a:t>bayangkan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menjelaskan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teman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. 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 err="1"/>
              <a:t>Karya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online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 smtClean="0"/>
              <a:t>Kamis</a:t>
            </a:r>
            <a:r>
              <a:rPr lang="en-US" sz="1600" dirty="0" smtClean="0"/>
              <a:t> 10 November </a:t>
            </a:r>
            <a:r>
              <a:rPr lang="en-US" sz="1600" dirty="0"/>
              <a:t>2016 </a:t>
            </a:r>
            <a:r>
              <a:rPr lang="en-US" sz="1600" dirty="0" err="1"/>
              <a:t>pukul</a:t>
            </a:r>
            <a:r>
              <a:rPr lang="en-US" sz="1600" dirty="0"/>
              <a:t> </a:t>
            </a:r>
            <a:r>
              <a:rPr lang="en-US" sz="1600" dirty="0" smtClean="0"/>
              <a:t>08.00</a:t>
            </a:r>
            <a:r>
              <a:rPr lang="en-US" sz="1600" dirty="0"/>
              <a:t>.</a:t>
            </a:r>
          </a:p>
          <a:p>
            <a:pPr marL="514350" indent="-514350">
              <a:buAutoNum type="arabicPeriod"/>
            </a:pP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karya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dosen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online </a:t>
            </a:r>
            <a:r>
              <a:rPr lang="en-US" sz="1600" dirty="0" err="1"/>
              <a:t>pada</a:t>
            </a:r>
            <a:r>
              <a:rPr lang="en-US" sz="1600" dirty="0"/>
              <a:t> HP </a:t>
            </a:r>
            <a:r>
              <a:rPr lang="en-US" sz="1600" dirty="0" err="1"/>
              <a:t>atau</a:t>
            </a:r>
            <a:r>
              <a:rPr lang="en-US" sz="1600" dirty="0"/>
              <a:t> laptop </a:t>
            </a:r>
            <a:r>
              <a:rPr lang="en-US" sz="1600" dirty="0" err="1"/>
              <a:t>Anda</a:t>
            </a:r>
            <a:r>
              <a:rPr lang="en-US" sz="1600" dirty="0"/>
              <a:t>. </a:t>
            </a:r>
            <a:r>
              <a:rPr lang="en-US" sz="1600" dirty="0" err="1"/>
              <a:t>Anda</a:t>
            </a:r>
            <a:r>
              <a:rPr lang="en-US" sz="1600" dirty="0"/>
              <a:t> juga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menyerahkan</a:t>
            </a:r>
            <a:r>
              <a:rPr lang="en-US" sz="1600" dirty="0"/>
              <a:t> print </a:t>
            </a:r>
            <a:r>
              <a:rPr lang="en-US" sz="1600" dirty="0" smtClean="0"/>
              <a:t>out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memudahkan</a:t>
            </a:r>
            <a:r>
              <a:rPr lang="en-US" sz="1600" dirty="0" smtClean="0"/>
              <a:t> </a:t>
            </a:r>
            <a:r>
              <a:rPr lang="en-US" sz="1600" dirty="0" err="1" smtClean="0"/>
              <a:t>dosen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menilai</a:t>
            </a:r>
            <a:r>
              <a:rPr lang="en-US" sz="1600" dirty="0" smtClean="0"/>
              <a:t> </a:t>
            </a:r>
            <a:r>
              <a:rPr lang="en-US" sz="1600" dirty="0" err="1" smtClean="0"/>
              <a:t>karya</a:t>
            </a:r>
            <a:r>
              <a:rPr lang="en-US" sz="1600" dirty="0" smtClean="0"/>
              <a:t> </a:t>
            </a:r>
            <a:r>
              <a:rPr lang="en-US" sz="1600" dirty="0" err="1" smtClean="0"/>
              <a:t>Anda</a:t>
            </a:r>
            <a:r>
              <a:rPr lang="en-US" sz="1600" dirty="0" smtClean="0"/>
              <a:t>.</a:t>
            </a:r>
            <a:endParaRPr lang="en-US" sz="1600" dirty="0">
              <a:sym typeface="Wingdings" panose="05000000000000000000" pitchFamily="2" charset="2"/>
            </a:endParaRPr>
          </a:p>
          <a:p>
            <a:pPr marL="109693" indent="0">
              <a:buClr>
                <a:srgbClr val="C00000"/>
              </a:buClr>
              <a:buNone/>
            </a:pPr>
            <a:endParaRPr lang="id-ID" sz="1600" dirty="0">
              <a:sym typeface="Wingdings" panose="05000000000000000000" pitchFamily="2" charset="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291" y="388107"/>
            <a:ext cx="11629129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/>
              <a:t>Mencari</a:t>
            </a:r>
            <a:r>
              <a:rPr lang="en-US" sz="3200" dirty="0" smtClean="0"/>
              <a:t> </a:t>
            </a:r>
            <a:r>
              <a:rPr lang="en-US" sz="3200" dirty="0" err="1" smtClean="0"/>
              <a:t>Determinan</a:t>
            </a:r>
            <a:r>
              <a:rPr lang="en-US" sz="3200" dirty="0" smtClean="0"/>
              <a:t> </a:t>
            </a:r>
            <a:r>
              <a:rPr lang="en-US" sz="3200" dirty="0" err="1" smtClean="0"/>
              <a:t>matriks</a:t>
            </a:r>
            <a:r>
              <a:rPr lang="en-US" sz="3200" dirty="0" smtClean="0"/>
              <a:t> 4x4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bantuan</a:t>
            </a:r>
            <a:r>
              <a:rPr lang="en-US" sz="3200" dirty="0" smtClean="0"/>
              <a:t> </a:t>
            </a:r>
            <a:r>
              <a:rPr lang="en-US" sz="3200" dirty="0" err="1" smtClean="0"/>
              <a:t>eliminasi</a:t>
            </a:r>
            <a:r>
              <a:rPr lang="en-US" sz="3200" dirty="0" smtClean="0"/>
              <a:t> gauss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1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354" y="344144"/>
            <a:ext cx="4572000" cy="53437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Aljabar</a:t>
            </a:r>
            <a:r>
              <a:rPr lang="en-US" sz="1200" dirty="0" smtClean="0">
                <a:solidFill>
                  <a:schemeClr val="bg1"/>
                </a:solidFill>
              </a:rPr>
              <a:t> Linier – </a:t>
            </a:r>
            <a:r>
              <a:rPr lang="en-US" sz="1200" dirty="0" err="1" smtClean="0">
                <a:solidFill>
                  <a:schemeClr val="bg1"/>
                </a:solidFill>
              </a:rPr>
              <a:t>Mencari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Determinan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Matriks</a:t>
            </a:r>
            <a:r>
              <a:rPr lang="en-US" sz="1200" dirty="0" smtClean="0">
                <a:solidFill>
                  <a:schemeClr val="bg1"/>
                </a:solidFill>
              </a:rPr>
              <a:t> 4x4 </a:t>
            </a:r>
            <a:r>
              <a:rPr lang="en-US" sz="1200" dirty="0" err="1" smtClean="0">
                <a:solidFill>
                  <a:schemeClr val="bg1"/>
                </a:solidFill>
              </a:rPr>
              <a:t>dengan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Bantuan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Eliminasi</a:t>
            </a:r>
            <a:r>
              <a:rPr lang="en-US" sz="1200" dirty="0" smtClean="0">
                <a:solidFill>
                  <a:schemeClr val="bg1"/>
                </a:solidFill>
              </a:rPr>
              <a:t> Gauss 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(16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pPr algn="ctr"/>
            <a:r>
              <a:rPr lang="en-US" sz="825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Rizky</a:t>
            </a:r>
            <a:r>
              <a:rPr lang="en-US" sz="825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825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Darmawan</a:t>
            </a:r>
            <a:r>
              <a:rPr lang="en-US" sz="825" dirty="0" smtClean="0">
                <a:solidFill>
                  <a:schemeClr val="bg1"/>
                </a:solidFill>
                <a:latin typeface="Cambria" panose="02040503050406030204" pitchFamily="18" charset="0"/>
              </a:rPr>
              <a:t>, Muhammad F. K. Akbar (10)</a:t>
            </a:r>
          </a:p>
          <a:p>
            <a:pPr algn="ctr"/>
            <a:r>
              <a:rPr lang="en-US" sz="825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 </a:t>
            </a:r>
            <a:r>
              <a:rPr lang="en-US" sz="825" dirty="0" err="1">
                <a:solidFill>
                  <a:schemeClr val="bg1"/>
                </a:solidFill>
                <a:latin typeface="Cambria" panose="02040503050406030204" pitchFamily="18" charset="0"/>
              </a:rPr>
              <a:t>Studi</a:t>
            </a:r>
            <a:r>
              <a:rPr lang="en-US" sz="825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825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Teknik</a:t>
            </a:r>
            <a:r>
              <a:rPr lang="en-US" sz="825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825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Informatika</a:t>
            </a:r>
            <a:r>
              <a:rPr lang="en-US" sz="825" dirty="0" smtClean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sz="825" dirty="0" err="1">
                <a:solidFill>
                  <a:schemeClr val="bg1"/>
                </a:solidFill>
                <a:latin typeface="Cambria" panose="02040503050406030204" pitchFamily="18" charset="0"/>
              </a:rPr>
              <a:t>Universitas</a:t>
            </a:r>
            <a:r>
              <a:rPr lang="en-US" sz="825" dirty="0">
                <a:solidFill>
                  <a:schemeClr val="bg1"/>
                </a:solidFill>
                <a:latin typeface="Cambria" panose="02040503050406030204" pitchFamily="18" charset="0"/>
              </a:rPr>
              <a:t> Pembangunan Jaya (10)</a:t>
            </a:r>
          </a:p>
          <a:p>
            <a:pPr algn="ctr"/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825" dirty="0">
                <a:solidFill>
                  <a:schemeClr val="bg1"/>
                </a:solidFill>
                <a:latin typeface="Cambria" panose="02040503050406030204" pitchFamily="18" charset="0"/>
              </a:rPr>
              <a:t>Sub </a:t>
            </a:r>
            <a:r>
              <a:rPr lang="en-US" sz="825" dirty="0" err="1">
                <a:solidFill>
                  <a:schemeClr val="bg1"/>
                </a:solidFill>
                <a:latin typeface="Cambria" panose="02040503050406030204" pitchFamily="18" charset="0"/>
              </a:rPr>
              <a:t>Judul</a:t>
            </a:r>
            <a:r>
              <a:rPr lang="en-US" sz="825" dirty="0">
                <a:solidFill>
                  <a:schemeClr val="bg1"/>
                </a:solidFill>
                <a:latin typeface="Cambria" panose="02040503050406030204" pitchFamily="18" charset="0"/>
              </a:rPr>
              <a:t> (12)</a:t>
            </a:r>
          </a:p>
          <a:p>
            <a:r>
              <a:rPr lang="en-US" sz="825" dirty="0">
                <a:solidFill>
                  <a:schemeClr val="bg1"/>
                </a:solidFill>
                <a:latin typeface="Cambria" panose="02040503050406030204" pitchFamily="18" charset="0"/>
              </a:rPr>
              <a:t>Isi (11</a:t>
            </a:r>
            <a:r>
              <a:rPr lang="en-US" sz="825" dirty="0" smtClean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en-US" sz="825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Judul</a:t>
            </a:r>
            <a:r>
              <a:rPr lang="en-US" sz="825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825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Gambar</a:t>
            </a:r>
            <a:r>
              <a:rPr lang="en-US" sz="825" dirty="0" smtClean="0">
                <a:solidFill>
                  <a:schemeClr val="bg1"/>
                </a:solidFill>
                <a:latin typeface="Cambria" panose="02040503050406030204" pitchFamily="18" charset="0"/>
              </a:rPr>
              <a:t> (10)</a:t>
            </a:r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825" dirty="0" err="1">
                <a:solidFill>
                  <a:schemeClr val="bg1"/>
                </a:solidFill>
                <a:latin typeface="Cambria" panose="02040503050406030204" pitchFamily="18" charset="0"/>
              </a:rPr>
              <a:t>Judul</a:t>
            </a:r>
            <a:r>
              <a:rPr lang="en-US" sz="825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825" dirty="0" err="1">
                <a:solidFill>
                  <a:schemeClr val="bg1"/>
                </a:solidFill>
                <a:latin typeface="Cambria" panose="02040503050406030204" pitchFamily="18" charset="0"/>
              </a:rPr>
              <a:t>Tabel</a:t>
            </a:r>
            <a:r>
              <a:rPr lang="en-US" sz="825" dirty="0">
                <a:solidFill>
                  <a:schemeClr val="bg1"/>
                </a:solidFill>
                <a:latin typeface="Cambria" panose="02040503050406030204" pitchFamily="18" charset="0"/>
              </a:rPr>
              <a:t> (10)</a:t>
            </a:r>
          </a:p>
          <a:p>
            <a:r>
              <a:rPr lang="en-US" sz="825" dirty="0">
                <a:solidFill>
                  <a:schemeClr val="bg1"/>
                </a:solidFill>
                <a:latin typeface="Cambria" panose="02040503050406030204" pitchFamily="18" charset="0"/>
              </a:rPr>
              <a:t>Isi </a:t>
            </a:r>
            <a:r>
              <a:rPr lang="en-US" sz="825" dirty="0" err="1">
                <a:solidFill>
                  <a:schemeClr val="bg1"/>
                </a:solidFill>
                <a:latin typeface="Cambria" panose="02040503050406030204" pitchFamily="18" charset="0"/>
              </a:rPr>
              <a:t>Tabel</a:t>
            </a:r>
            <a:r>
              <a:rPr lang="en-US" sz="825" dirty="0">
                <a:solidFill>
                  <a:schemeClr val="bg1"/>
                </a:solidFill>
                <a:latin typeface="Cambria" panose="02040503050406030204" pitchFamily="18" charset="0"/>
              </a:rPr>
              <a:t> (10</a:t>
            </a:r>
            <a:r>
              <a:rPr lang="en-US" sz="825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825" dirty="0" err="1">
                <a:solidFill>
                  <a:schemeClr val="bg1"/>
                </a:solidFill>
                <a:latin typeface="Cambria" panose="02040503050406030204" pitchFamily="18" charset="0"/>
              </a:rPr>
              <a:t>Semua</a:t>
            </a:r>
            <a:r>
              <a:rPr lang="en-US" sz="825" dirty="0">
                <a:solidFill>
                  <a:schemeClr val="bg1"/>
                </a:solidFill>
                <a:latin typeface="Cambria" panose="02040503050406030204" pitchFamily="18" charset="0"/>
              </a:rPr>
              <a:t> font </a:t>
            </a:r>
            <a:r>
              <a:rPr lang="en-US" sz="825" dirty="0" err="1">
                <a:solidFill>
                  <a:schemeClr val="bg1"/>
                </a:solidFill>
                <a:latin typeface="Cambria" panose="02040503050406030204" pitchFamily="18" charset="0"/>
              </a:rPr>
              <a:t>adalah</a:t>
            </a:r>
            <a:r>
              <a:rPr lang="en-US" sz="825" dirty="0">
                <a:solidFill>
                  <a:schemeClr val="bg1"/>
                </a:solidFill>
                <a:latin typeface="Cambria" panose="02040503050406030204" pitchFamily="18" charset="0"/>
              </a:rPr>
              <a:t> Cambria.</a:t>
            </a:r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825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135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135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1350" dirty="0">
              <a:solidFill>
                <a:schemeClr val="bg1"/>
              </a:solidFill>
            </a:endParaRPr>
          </a:p>
          <a:p>
            <a:endParaRPr lang="en-US" sz="1350" dirty="0">
              <a:solidFill>
                <a:schemeClr val="bg1"/>
              </a:solidFill>
            </a:endParaRPr>
          </a:p>
          <a:p>
            <a:endParaRPr lang="en-US" sz="1350" dirty="0">
              <a:solidFill>
                <a:schemeClr val="bg1"/>
              </a:solidFill>
            </a:endParaRPr>
          </a:p>
          <a:p>
            <a:endParaRPr lang="en-US" sz="1350" dirty="0">
              <a:solidFill>
                <a:schemeClr val="bg1"/>
              </a:solidFill>
            </a:endParaRP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9265" y="0"/>
            <a:ext cx="10056439" cy="751992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4702" y="1040024"/>
            <a:ext cx="785343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3200" dirty="0">
                <a:solidFill>
                  <a:schemeClr val="bg1"/>
                </a:solidFill>
                <a:latin typeface="+mj-lt"/>
                <a:cs typeface="Arial" charset="0"/>
              </a:rPr>
              <a:t>Pengertian Eigenvector dan Eigenvalue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3200" dirty="0">
                <a:solidFill>
                  <a:schemeClr val="bg1"/>
                </a:solidFill>
                <a:latin typeface="+mj-lt"/>
                <a:cs typeface="Arial" charset="0"/>
              </a:rPr>
              <a:t>Jika 			[A]. v  =  </a:t>
            </a:r>
            <a:r>
              <a:rPr lang="id-ID" sz="32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 . </a:t>
            </a:r>
            <a:r>
              <a:rPr lang="id-ID" sz="3200" dirty="0">
                <a:solidFill>
                  <a:schemeClr val="bg1"/>
                </a:solidFill>
                <a:latin typeface="+mj-lt"/>
                <a:cs typeface="Arial" charset="0"/>
              </a:rPr>
              <a:t>v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3200" dirty="0">
                <a:solidFill>
                  <a:schemeClr val="bg1"/>
                </a:solidFill>
                <a:latin typeface="+mj-lt"/>
                <a:cs typeface="Arial" charset="0"/>
              </a:rPr>
              <a:t>Di mana [A] adalah sebuah matriks bujur sangkar mxm, v adalah sebuah vektor mx1 dan </a:t>
            </a:r>
            <a:r>
              <a:rPr lang="id-ID" sz="32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 </a:t>
            </a:r>
            <a:r>
              <a:rPr lang="id-ID" sz="3200" dirty="0">
                <a:solidFill>
                  <a:schemeClr val="bg1"/>
                </a:solidFill>
                <a:latin typeface="+mj-lt"/>
                <a:cs typeface="Arial" charset="0"/>
              </a:rPr>
              <a:t>adalah skalar yang berupa bilangan rasional maka dikatakan bahwa v merupakan Eigenvector dari [A] dan </a:t>
            </a:r>
            <a:r>
              <a:rPr lang="id-ID" sz="32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 </a:t>
            </a:r>
            <a:r>
              <a:rPr lang="id-ID" sz="3200" dirty="0">
                <a:solidFill>
                  <a:schemeClr val="bg1"/>
                </a:solidFill>
                <a:latin typeface="+mj-lt"/>
                <a:cs typeface="Arial" charset="0"/>
              </a:rPr>
              <a:t>merupakan Eigenvalue dari [A].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>
              <a:solidFill>
                <a:schemeClr val="bg1"/>
              </a:solidFill>
              <a:latin typeface="Symbol" panose="05050102010706020507" pitchFamily="18" charset="2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6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95516" y="12712"/>
            <a:ext cx="10072483" cy="751992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0953" y="1052736"/>
            <a:ext cx="78534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Pengertian</a:t>
            </a:r>
            <a:endParaRPr lang="id-ID" sz="32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3200" dirty="0" smtClean="0">
                <a:solidFill>
                  <a:schemeClr val="bg1"/>
                </a:solidFill>
                <a:latin typeface="+mj-lt"/>
                <a:cs typeface="Arial" charset="0"/>
              </a:rPr>
              <a:t>  Jika           [A]     =                   dan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3200" dirty="0">
                <a:solidFill>
                  <a:schemeClr val="bg1"/>
                </a:solidFill>
                <a:latin typeface="+mj-lt"/>
                <a:cs typeface="Arial" charset="0"/>
              </a:rPr>
              <a:t>             </a:t>
            </a:r>
            <a:r>
              <a:rPr lang="id-ID" sz="3200" dirty="0" smtClean="0">
                <a:solidFill>
                  <a:schemeClr val="bg1"/>
                </a:solidFill>
                <a:latin typeface="+mj-lt"/>
                <a:cs typeface="Arial" charset="0"/>
              </a:rPr>
              <a:t>.          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Arial" charset="0"/>
              </a:rPr>
              <a:t>   </a:t>
            </a:r>
            <a:r>
              <a:rPr lang="id-ID" sz="3200" dirty="0" smtClean="0">
                <a:solidFill>
                  <a:schemeClr val="bg1"/>
                </a:solidFill>
                <a:latin typeface="+mj-lt"/>
                <a:cs typeface="Arial" charset="0"/>
              </a:rPr>
              <a:t>=                  </a:t>
            </a:r>
            <a:r>
              <a:rPr lang="id-ID" sz="3200" dirty="0">
                <a:solidFill>
                  <a:schemeClr val="bg1"/>
                </a:solidFill>
                <a:latin typeface="+mj-lt"/>
                <a:cs typeface="Arial" charset="0"/>
              </a:rPr>
              <a:t>maka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3200" dirty="0">
                <a:solidFill>
                  <a:schemeClr val="bg1"/>
                </a:solidFill>
                <a:latin typeface="+mj-lt"/>
                <a:cs typeface="Arial" charset="0"/>
              </a:rPr>
              <a:t>Dikatakan: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32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3200" dirty="0">
                <a:solidFill>
                  <a:schemeClr val="bg1"/>
                </a:solidFill>
                <a:latin typeface="+mj-lt"/>
                <a:cs typeface="Arial" charset="0"/>
              </a:rPr>
              <a:t>Eigenvector v  =          dan Eigenvalue </a:t>
            </a:r>
            <a:r>
              <a:rPr lang="id-ID" sz="32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</a:t>
            </a:r>
            <a:r>
              <a:rPr lang="id-ID" sz="3200" dirty="0">
                <a:solidFill>
                  <a:schemeClr val="bg1"/>
                </a:solidFill>
                <a:latin typeface="+mj-lt"/>
                <a:cs typeface="Arial" charset="0"/>
              </a:rPr>
              <a:t> = 2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098313"/>
              </p:ext>
            </p:extLst>
          </p:nvPr>
        </p:nvGraphicFramePr>
        <p:xfrm>
          <a:off x="883550" y="3374306"/>
          <a:ext cx="9874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2" name="Equation" r:id="rId3" imgW="495000" imgH="457200" progId="Equation.3">
                  <p:embed/>
                </p:oleObj>
              </mc:Choice>
              <mc:Fallback>
                <p:oleObj name="Equation" r:id="rId3" imgW="49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550" y="3374306"/>
                        <a:ext cx="987425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313085"/>
              </p:ext>
            </p:extLst>
          </p:nvPr>
        </p:nvGraphicFramePr>
        <p:xfrm>
          <a:off x="2539733" y="3412034"/>
          <a:ext cx="5064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3" name="Equation" r:id="rId5" imgW="253800" imgH="457200" progId="Equation.3">
                  <p:embed/>
                </p:oleObj>
              </mc:Choice>
              <mc:Fallback>
                <p:oleObj name="Equation" r:id="rId5" imgW="25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733" y="3412034"/>
                        <a:ext cx="506412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85779"/>
              </p:ext>
            </p:extLst>
          </p:nvPr>
        </p:nvGraphicFramePr>
        <p:xfrm>
          <a:off x="4195917" y="3412034"/>
          <a:ext cx="5064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4" name="Equation" r:id="rId7" imgW="253800" imgH="457200" progId="Equation.3">
                  <p:embed/>
                </p:oleObj>
              </mc:Choice>
              <mc:Fallback>
                <p:oleObj name="Equation" r:id="rId7" imgW="25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917" y="3412034"/>
                        <a:ext cx="506412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517317"/>
              </p:ext>
            </p:extLst>
          </p:nvPr>
        </p:nvGraphicFramePr>
        <p:xfrm>
          <a:off x="4144597" y="2132857"/>
          <a:ext cx="9874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5" name="Equation" r:id="rId9" imgW="495000" imgH="457200" progId="Equation.3">
                  <p:embed/>
                </p:oleObj>
              </mc:Choice>
              <mc:Fallback>
                <p:oleObj name="Equation" r:id="rId9" imgW="49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597" y="2132857"/>
                        <a:ext cx="987425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50274"/>
              </p:ext>
            </p:extLst>
          </p:nvPr>
        </p:nvGraphicFramePr>
        <p:xfrm>
          <a:off x="3475837" y="5589241"/>
          <a:ext cx="5064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6" name="Equation" r:id="rId11" imgW="253800" imgH="457200" progId="Equation.3">
                  <p:embed/>
                </p:oleObj>
              </mc:Choice>
              <mc:Fallback>
                <p:oleObj name="Equation" r:id="rId11" imgW="25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837" y="5589241"/>
                        <a:ext cx="506412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63256" y="273223"/>
            <a:ext cx="9564070" cy="751992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63261" y="1263749"/>
            <a:ext cx="10513635" cy="530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3200" dirty="0">
                <a:solidFill>
                  <a:schemeClr val="bg1"/>
                </a:solidFill>
                <a:latin typeface="+mj-lt"/>
                <a:cs typeface="Arial" charset="0"/>
              </a:rPr>
              <a:t>Soal: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latin typeface="+mj-lt"/>
                <a:cs typeface="Arial" charset="0"/>
              </a:rPr>
              <a:t>  [A]  =                 , 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latin typeface="+mj-lt"/>
                <a:cs typeface="Arial" charset="0"/>
              </a:rPr>
              <a:t>     u   =            , 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latin typeface="+mj-lt"/>
                <a:cs typeface="Arial" charset="0"/>
              </a:rPr>
              <a:t>       v  =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latin typeface="+mj-lt"/>
                <a:cs typeface="Arial" charset="0"/>
              </a:rPr>
              <a:t>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3200" dirty="0">
                <a:solidFill>
                  <a:schemeClr val="bg1"/>
                </a:solidFill>
                <a:latin typeface="+mj-lt"/>
                <a:cs typeface="Arial" charset="0"/>
              </a:rPr>
              <a:t>Tunjukkan apakah u dan v merupakan Eigenvector dari [A] !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860753"/>
              </p:ext>
            </p:extLst>
          </p:nvPr>
        </p:nvGraphicFramePr>
        <p:xfrm>
          <a:off x="2039055" y="2847926"/>
          <a:ext cx="70961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" name="Equation" r:id="rId3" imgW="355320" imgH="457200" progId="Equation.3">
                  <p:embed/>
                </p:oleObj>
              </mc:Choice>
              <mc:Fallback>
                <p:oleObj name="Equation" r:id="rId3" imgW="355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055" y="2847926"/>
                        <a:ext cx="709613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183894"/>
              </p:ext>
            </p:extLst>
          </p:nvPr>
        </p:nvGraphicFramePr>
        <p:xfrm>
          <a:off x="2027148" y="3784030"/>
          <a:ext cx="73342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4" name="Equation" r:id="rId5" imgW="368280" imgH="457200" progId="Equation.3">
                  <p:embed/>
                </p:oleObj>
              </mc:Choice>
              <mc:Fallback>
                <p:oleObj name="Equation" r:id="rId5" imgW="368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148" y="3784030"/>
                        <a:ext cx="733425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923225"/>
              </p:ext>
            </p:extLst>
          </p:nvPr>
        </p:nvGraphicFramePr>
        <p:xfrm>
          <a:off x="2043381" y="1911822"/>
          <a:ext cx="93662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" name="Equation" r:id="rId7" imgW="469800" imgH="457200" progId="Equation.3">
                  <p:embed/>
                </p:oleObj>
              </mc:Choice>
              <mc:Fallback>
                <p:oleObj name="Equation" r:id="rId7" imgW="46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381" y="1911822"/>
                        <a:ext cx="936625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0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8750" y="155216"/>
            <a:ext cx="10009576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57744" y="918773"/>
            <a:ext cx="1133425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latin typeface="+mj-lt"/>
                <a:cs typeface="Arial" charset="0"/>
              </a:rPr>
              <a:t>Jawaban: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cs typeface="Arial" charset="0"/>
              </a:rPr>
              <a:t>[A]  .  u    =                .              =                </a:t>
            </a:r>
            <a:r>
              <a:rPr lang="id-ID" sz="2400" dirty="0">
                <a:solidFill>
                  <a:schemeClr val="bg1"/>
                </a:solidFill>
                <a:cs typeface="Arial" charset="0"/>
                <a:sym typeface="Wingdings" panose="05000000000000000000" pitchFamily="2" charset="2"/>
              </a:rPr>
              <a:t>  =    -4  .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  <a:sym typeface="Wingdings" panose="05000000000000000000" pitchFamily="2" charset="2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cs typeface="Arial" charset="0"/>
                <a:sym typeface="Wingdings" panose="05000000000000000000" pitchFamily="2" charset="2"/>
              </a:rPr>
              <a:t>Dengan demikian dalam hal ini u merupakan Eigenvector dari [A], dengan Eigenvaue = -4.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cs typeface="Arial" charset="0"/>
                <a:sym typeface="Wingdings" panose="05000000000000000000" pitchFamily="2" charset="2"/>
              </a:rPr>
              <a:t>Sedangkan: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  <a:sym typeface="Wingdings" panose="05000000000000000000" pitchFamily="2" charset="2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cs typeface="Arial" charset="0"/>
                <a:sym typeface="Wingdings" panose="05000000000000000000" pitchFamily="2" charset="2"/>
              </a:rPr>
              <a:t>[A]  .   v   =                 .              =           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  <a:sym typeface="Wingdings" panose="05000000000000000000" pitchFamily="2" charset="2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  <a:sym typeface="Wingdings" panose="05000000000000000000" pitchFamily="2" charset="2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cs typeface="Arial" charset="0"/>
                <a:sym typeface="Wingdings" panose="05000000000000000000" pitchFamily="2" charset="2"/>
              </a:rPr>
              <a:t>           bukan merupakan kelipatan dari            dengan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  <a:sym typeface="Wingdings" panose="05000000000000000000" pitchFamily="2" charset="2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cs typeface="Arial" charset="0"/>
                <a:sym typeface="Wingdings" panose="05000000000000000000" pitchFamily="2" charset="2"/>
              </a:rPr>
              <a:t> demikian v bukan merupakan Eigenvector dari [A].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  <a:sym typeface="Wingdings" panose="05000000000000000000" pitchFamily="2" charset="2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  <a:sym typeface="Wingdings" panose="05000000000000000000" pitchFamily="2" charset="2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  <a:sym typeface="Wingdings" panose="05000000000000000000" pitchFamily="2" charset="2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  <a:sym typeface="Wingdings" panose="05000000000000000000" pitchFamily="2" charset="2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  <a:sym typeface="Wingdings" panose="05000000000000000000" pitchFamily="2" charset="2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cs typeface="Arial" charset="0"/>
                <a:sym typeface="Wingdings" panose="05000000000000000000" pitchFamily="2" charset="2"/>
              </a:rPr>
              <a:t> </a:t>
            </a: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023999"/>
              </p:ext>
            </p:extLst>
          </p:nvPr>
        </p:nvGraphicFramePr>
        <p:xfrm>
          <a:off x="3820540" y="1638853"/>
          <a:ext cx="70961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5" name="Equation" r:id="rId3" imgW="355320" imgH="457200" progId="Equation.3">
                  <p:embed/>
                </p:oleObj>
              </mc:Choice>
              <mc:Fallback>
                <p:oleObj name="Equation" r:id="rId3" imgW="355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540" y="1638853"/>
                        <a:ext cx="709613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40106"/>
              </p:ext>
            </p:extLst>
          </p:nvPr>
        </p:nvGraphicFramePr>
        <p:xfrm>
          <a:off x="5183538" y="1621887"/>
          <a:ext cx="8858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6" name="Equation" r:id="rId5" imgW="444240" imgH="457200" progId="Equation.3">
                  <p:embed/>
                </p:oleObj>
              </mc:Choice>
              <mc:Fallback>
                <p:oleObj name="Equation" r:id="rId5" imgW="444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538" y="1621887"/>
                        <a:ext cx="885825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6160"/>
              </p:ext>
            </p:extLst>
          </p:nvPr>
        </p:nvGraphicFramePr>
        <p:xfrm>
          <a:off x="2603770" y="1638853"/>
          <a:ext cx="93662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7" name="Equation" r:id="rId7" imgW="469800" imgH="457200" progId="Equation.3">
                  <p:embed/>
                </p:oleObj>
              </mc:Choice>
              <mc:Fallback>
                <p:oleObj name="Equation" r:id="rId7" imgW="46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770" y="1638853"/>
                        <a:ext cx="936625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842132"/>
              </p:ext>
            </p:extLst>
          </p:nvPr>
        </p:nvGraphicFramePr>
        <p:xfrm>
          <a:off x="7838342" y="1693895"/>
          <a:ext cx="70961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8" name="Equation" r:id="rId9" imgW="355320" imgH="457200" progId="Equation.3">
                  <p:embed/>
                </p:oleObj>
              </mc:Choice>
              <mc:Fallback>
                <p:oleObj name="Equation" r:id="rId9" imgW="355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8342" y="1693895"/>
                        <a:ext cx="709613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785204"/>
              </p:ext>
            </p:extLst>
          </p:nvPr>
        </p:nvGraphicFramePr>
        <p:xfrm>
          <a:off x="2580960" y="3734840"/>
          <a:ext cx="93662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9" name="Equation" r:id="rId11" imgW="469800" imgH="457200" progId="Equation.3">
                  <p:embed/>
                </p:oleObj>
              </mc:Choice>
              <mc:Fallback>
                <p:oleObj name="Equation" r:id="rId11" imgW="46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960" y="3734840"/>
                        <a:ext cx="936625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561527"/>
              </p:ext>
            </p:extLst>
          </p:nvPr>
        </p:nvGraphicFramePr>
        <p:xfrm>
          <a:off x="3996103" y="3734840"/>
          <a:ext cx="73501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0" name="Equation" r:id="rId12" imgW="368280" imgH="457200" progId="Equation.3">
                  <p:embed/>
                </p:oleObj>
              </mc:Choice>
              <mc:Fallback>
                <p:oleObj name="Equation" r:id="rId12" imgW="368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103" y="3734840"/>
                        <a:ext cx="735013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444330"/>
              </p:ext>
            </p:extLst>
          </p:nvPr>
        </p:nvGraphicFramePr>
        <p:xfrm>
          <a:off x="5455016" y="3734839"/>
          <a:ext cx="7080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1" name="Equation" r:id="rId14" imgW="355320" imgH="457200" progId="Equation.3">
                  <p:embed/>
                </p:oleObj>
              </mc:Choice>
              <mc:Fallback>
                <p:oleObj name="Equation" r:id="rId14" imgW="355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016" y="3734839"/>
                        <a:ext cx="708025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07626"/>
              </p:ext>
            </p:extLst>
          </p:nvPr>
        </p:nvGraphicFramePr>
        <p:xfrm>
          <a:off x="915688" y="5069787"/>
          <a:ext cx="7080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2" name="Equation" r:id="rId16" imgW="355320" imgH="457200" progId="Equation.3">
                  <p:embed/>
                </p:oleObj>
              </mc:Choice>
              <mc:Fallback>
                <p:oleObj name="Equation" r:id="rId16" imgW="355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688" y="5069787"/>
                        <a:ext cx="708025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010594"/>
              </p:ext>
            </p:extLst>
          </p:nvPr>
        </p:nvGraphicFramePr>
        <p:xfrm>
          <a:off x="6069363" y="5182073"/>
          <a:ext cx="73501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3" name="Equation" r:id="rId17" imgW="368280" imgH="457200" progId="Equation.3">
                  <p:embed/>
                </p:oleObj>
              </mc:Choice>
              <mc:Fallback>
                <p:oleObj name="Equation" r:id="rId17" imgW="368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363" y="5182073"/>
                        <a:ext cx="735013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6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86" y="0"/>
            <a:ext cx="10593388" cy="726141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Format Logbook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3718" y="1021976"/>
            <a:ext cx="4155141" cy="562087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0954" y="1183341"/>
            <a:ext cx="4020670" cy="6001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Week </a:t>
            </a:r>
            <a:r>
              <a:rPr lang="en-US" sz="1100" dirty="0" err="1" smtClean="0">
                <a:solidFill>
                  <a:schemeClr val="bg1"/>
                </a:solidFill>
              </a:rPr>
              <a:t>nbr</a:t>
            </a:r>
            <a:r>
              <a:rPr lang="en-US" sz="1100" dirty="0" smtClean="0">
                <a:solidFill>
                  <a:schemeClr val="bg1"/>
                </a:solidFill>
              </a:rPr>
              <a:t>.:			Day / Date: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Subject: 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Discussion: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437" y="1698810"/>
            <a:ext cx="4020670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473" y="1958786"/>
            <a:ext cx="4020670" cy="33085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37" y="5516181"/>
            <a:ext cx="4020670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437" y="5777791"/>
            <a:ext cx="4020670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30907" y="843733"/>
            <a:ext cx="6484428" cy="5538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Berupa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buku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berspiral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berukuran</a:t>
            </a:r>
            <a:r>
              <a:rPr lang="en-US" dirty="0" smtClean="0">
                <a:latin typeface="Bebas Neue" panose="020B0606020202050201" pitchFamily="34" charset="0"/>
              </a:rPr>
              <a:t> B5.</a:t>
            </a: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endParaRPr lang="en-US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r>
              <a:rPr lang="en-US" dirty="0" smtClean="0">
                <a:latin typeface="Bebas Neue" panose="020B0606020202050201" pitchFamily="34" charset="0"/>
              </a:rPr>
              <a:t>Isi “Minutes” </a:t>
            </a:r>
            <a:r>
              <a:rPr lang="en-US" dirty="0" err="1" smtClean="0">
                <a:latin typeface="Bebas Neue" panose="020B0606020202050201" pitchFamily="34" charset="0"/>
              </a:rPr>
              <a:t>bisa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panjang</a:t>
            </a:r>
            <a:r>
              <a:rPr lang="en-US" dirty="0" smtClean="0">
                <a:latin typeface="Bebas Neue" panose="020B0606020202050201" pitchFamily="34" charset="0"/>
              </a:rPr>
              <a:t>, </a:t>
            </a:r>
            <a:r>
              <a:rPr lang="en-US" dirty="0" err="1" smtClean="0">
                <a:latin typeface="Bebas Neue" panose="020B0606020202050201" pitchFamily="34" charset="0"/>
              </a:rPr>
              <a:t>misalnya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antara</a:t>
            </a:r>
            <a:r>
              <a:rPr lang="en-US" dirty="0" smtClean="0">
                <a:latin typeface="Bebas Neue" panose="020B0606020202050201" pitchFamily="34" charset="0"/>
              </a:rPr>
              <a:t> 1 </a:t>
            </a:r>
            <a:r>
              <a:rPr lang="en-US" dirty="0" err="1" smtClean="0">
                <a:latin typeface="Bebas Neue" panose="020B0606020202050201" pitchFamily="34" charset="0"/>
              </a:rPr>
              <a:t>s.d.</a:t>
            </a:r>
            <a:r>
              <a:rPr lang="en-US" dirty="0" smtClean="0">
                <a:latin typeface="Bebas Neue" panose="020B0606020202050201" pitchFamily="34" charset="0"/>
              </a:rPr>
              <a:t> 4 </a:t>
            </a:r>
            <a:r>
              <a:rPr lang="en-US" dirty="0" err="1" smtClean="0">
                <a:latin typeface="Bebas Neue" panose="020B0606020202050201" pitchFamily="34" charset="0"/>
              </a:rPr>
              <a:t>halaman</a:t>
            </a:r>
            <a:r>
              <a:rPr lang="en-US" dirty="0" smtClean="0">
                <a:latin typeface="Bebas Neue" panose="020B0606020202050201" pitchFamily="34" charset="0"/>
              </a:rPr>
              <a:t>.</a:t>
            </a: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endParaRPr lang="en-US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Dosen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memberitahukan</a:t>
            </a:r>
            <a:r>
              <a:rPr lang="en-US" dirty="0" smtClean="0">
                <a:latin typeface="Bebas Neue" panose="020B0606020202050201" pitchFamily="34" charset="0"/>
              </a:rPr>
              <a:t> subject (topik) </a:t>
            </a:r>
            <a:r>
              <a:rPr lang="en-US" dirty="0" err="1" smtClean="0">
                <a:latin typeface="Bebas Neue" panose="020B0606020202050201" pitchFamily="34" charset="0"/>
              </a:rPr>
              <a:t>pada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awal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sesi</a:t>
            </a:r>
            <a:r>
              <a:rPr lang="en-US" dirty="0" smtClean="0">
                <a:latin typeface="Bebas Neue" panose="020B0606020202050201" pitchFamily="34" charset="0"/>
              </a:rPr>
              <a:t>.</a:t>
            </a: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endParaRPr lang="en-US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Mhs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mengisi</a:t>
            </a:r>
            <a:r>
              <a:rPr lang="en-US" dirty="0" smtClean="0">
                <a:latin typeface="Bebas Neue" panose="020B0606020202050201" pitchFamily="34" charset="0"/>
              </a:rPr>
              <a:t> minutes di </a:t>
            </a:r>
            <a:r>
              <a:rPr lang="en-US" dirty="0" err="1" smtClean="0">
                <a:latin typeface="Bebas Neue" panose="020B0606020202050201" pitchFamily="34" charset="0"/>
              </a:rPr>
              <a:t>sepanjang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sesi</a:t>
            </a:r>
            <a:r>
              <a:rPr lang="en-US" dirty="0" smtClean="0">
                <a:latin typeface="Bebas Neue" panose="020B0606020202050201" pitchFamily="34" charset="0"/>
              </a:rPr>
              <a:t>.</a:t>
            </a: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endParaRPr lang="en-US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r>
              <a:rPr lang="en-US" dirty="0" err="1" smtClean="0">
                <a:latin typeface="Bebas Neue" panose="020B0606020202050201" pitchFamily="34" charset="0"/>
              </a:rPr>
              <a:t>Mhs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mengisi</a:t>
            </a:r>
            <a:r>
              <a:rPr lang="en-US" dirty="0" smtClean="0">
                <a:latin typeface="Bebas Neue" panose="020B0606020202050201" pitchFamily="34" charset="0"/>
              </a:rPr>
              <a:t> discussion </a:t>
            </a:r>
            <a:r>
              <a:rPr lang="en-US" dirty="0" err="1" smtClean="0">
                <a:latin typeface="Bebas Neue" panose="020B0606020202050201" pitchFamily="34" charset="0"/>
              </a:rPr>
              <a:t>dan</a:t>
            </a:r>
            <a:r>
              <a:rPr lang="en-US" dirty="0" smtClean="0">
                <a:latin typeface="Bebas Neue" panose="020B0606020202050201" pitchFamily="34" charset="0"/>
              </a:rPr>
              <a:t> summary di </a:t>
            </a:r>
            <a:r>
              <a:rPr lang="en-US" dirty="0" err="1" smtClean="0">
                <a:latin typeface="Bebas Neue" panose="020B0606020202050201" pitchFamily="34" charset="0"/>
              </a:rPr>
              <a:t>akhir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sesi</a:t>
            </a:r>
            <a:r>
              <a:rPr lang="en-US" dirty="0" smtClean="0">
                <a:latin typeface="Bebas Neue" panose="020B0606020202050201" pitchFamily="34" charset="0"/>
              </a:rPr>
              <a:t>.</a:t>
            </a: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endParaRPr lang="en-US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endParaRPr lang="en-US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Clr>
                <a:srgbClr val="FF0000"/>
              </a:buClr>
              <a:buSzPct val="100000"/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82742" y="300744"/>
            <a:ext cx="10545942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5429" y="1404427"/>
            <a:ext cx="8229600" cy="525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latin typeface="+mj-lt"/>
                <a:cs typeface="Arial" charset="0"/>
              </a:rPr>
              <a:t>Dalam kenyataannya sebuah matriks memiliki beberapa Eigenvalue dan untuk setiap Eigenvalue ditemukan beberapa Eigenvector, ini mengapa disebut Eigenspace.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latin typeface="+mj-lt"/>
                <a:cs typeface="Arial" charset="0"/>
              </a:rPr>
              <a:t>Contoh: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latin typeface="+mj-lt"/>
                <a:cs typeface="Arial" charset="0"/>
              </a:rPr>
              <a:t>Misalnya utk sebuah matriks [A], ditemukan </a:t>
            </a:r>
            <a:r>
              <a:rPr lang="id-ID" sz="24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</a:t>
            </a:r>
            <a:r>
              <a:rPr lang="id-ID" sz="2400" dirty="0">
                <a:solidFill>
                  <a:schemeClr val="bg1"/>
                </a:solidFill>
                <a:cs typeface="Arial" charset="0"/>
              </a:rPr>
              <a:t> = 4 dan 7.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cs typeface="Arial" charset="0"/>
              </a:rPr>
              <a:t>Kemudian utk </a:t>
            </a:r>
            <a:r>
              <a:rPr lang="id-ID" sz="24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</a:t>
            </a:r>
            <a:r>
              <a:rPr lang="id-ID" sz="2400" dirty="0">
                <a:solidFill>
                  <a:schemeClr val="bg1"/>
                </a:solidFill>
                <a:cs typeface="Arial" charset="0"/>
              </a:rPr>
              <a:t> = 4 ditemukan Eigenspace:         ,         , dst.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cs typeface="Arial" charset="0"/>
              </a:rPr>
              <a:t>Dan untuk </a:t>
            </a:r>
            <a:r>
              <a:rPr lang="id-ID" sz="24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</a:t>
            </a:r>
            <a:r>
              <a:rPr lang="id-ID" sz="2400" dirty="0">
                <a:solidFill>
                  <a:schemeClr val="bg1"/>
                </a:solidFill>
                <a:cs typeface="Arial" charset="0"/>
              </a:rPr>
              <a:t> = 7 ditemukan Eigenspace:                          , dst.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211184"/>
              </p:ext>
            </p:extLst>
          </p:nvPr>
        </p:nvGraphicFramePr>
        <p:xfrm>
          <a:off x="6535619" y="4152778"/>
          <a:ext cx="50641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" name="Equation" r:id="rId3" imgW="253800" imgH="457200" progId="Equation.3">
                  <p:embed/>
                </p:oleObj>
              </mc:Choice>
              <mc:Fallback>
                <p:oleObj name="Equation" r:id="rId3" imgW="25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619" y="4152778"/>
                        <a:ext cx="506413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137787"/>
              </p:ext>
            </p:extLst>
          </p:nvPr>
        </p:nvGraphicFramePr>
        <p:xfrm>
          <a:off x="7273138" y="4179033"/>
          <a:ext cx="633412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" name="Equation" r:id="rId5" imgW="317160" imgH="457200" progId="Equation.3">
                  <p:embed/>
                </p:oleObj>
              </mc:Choice>
              <mc:Fallback>
                <p:oleObj name="Equation" r:id="rId5" imgW="317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138" y="4179033"/>
                        <a:ext cx="633412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2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08892" y="12712"/>
            <a:ext cx="9556268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35552" y="942220"/>
            <a:ext cx="932960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latin typeface="+mj-lt"/>
                <a:cs typeface="Arial" charset="0"/>
              </a:rPr>
              <a:t>Soal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cs typeface="Arial" charset="0"/>
              </a:rPr>
              <a:t>[A]    =                      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4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a) Carilah 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l1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dan 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l2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!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b) Carilah Eigenspace (Eigenvector) utk 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l1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dan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 l2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 !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Langkah-langkah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penyelesaiannya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sbb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.: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a)   </a:t>
            </a:r>
            <a:r>
              <a:rPr lang="id-ID" sz="2000" dirty="0" smtClean="0">
                <a:solidFill>
                  <a:schemeClr val="bg1"/>
                </a:solidFill>
                <a:cs typeface="Arial" charset="0"/>
              </a:rPr>
              <a:t>Buatlah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persamaan kuadratik 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dengan menggunakan persamaan ini: 		</a:t>
            </a:r>
          </a:p>
          <a:p>
            <a:pPr lvl="1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Det ([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 I] – [A])  = 0</a:t>
            </a:r>
          </a:p>
          <a:p>
            <a:pPr lvl="1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Dan selesaikan, sehingga diperoleh angka 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l1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dan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 l2</a:t>
            </a: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b)    M</a:t>
            </a:r>
            <a:r>
              <a:rPr lang="id-ID" sz="2000" dirty="0" smtClean="0">
                <a:solidFill>
                  <a:schemeClr val="bg1"/>
                </a:solidFill>
                <a:cs typeface="Arial" charset="0"/>
              </a:rPr>
              <a:t>asukkan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angka 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l1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dan buatlah persamaannya dan selesaikan</a:t>
            </a:r>
            <a:r>
              <a:rPr lang="id-ID" sz="20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967351"/>
              </p:ext>
            </p:extLst>
          </p:nvPr>
        </p:nvGraphicFramePr>
        <p:xfrm>
          <a:off x="2354330" y="1568515"/>
          <a:ext cx="93662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0" name="Equation" r:id="rId3" imgW="469800" imgH="457200" progId="Equation.3">
                  <p:embed/>
                </p:oleObj>
              </mc:Choice>
              <mc:Fallback>
                <p:oleObj name="Equation" r:id="rId3" imgW="46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330" y="1568515"/>
                        <a:ext cx="936625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68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5785" y="12712"/>
            <a:ext cx="9509375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Eigenvector dan Eigenvalue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805" y="1988840"/>
            <a:ext cx="7832385" cy="468052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22379" y="764704"/>
            <a:ext cx="785343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latin typeface="+mj-lt"/>
                <a:cs typeface="Arial" charset="0"/>
              </a:rPr>
              <a:t>Rule #1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latin typeface="+mj-lt"/>
                <a:cs typeface="Arial" charset="0"/>
              </a:rPr>
              <a:t>Untuk mencari nilai </a:t>
            </a:r>
            <a:r>
              <a:rPr lang="id-ID" sz="24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l:   </a:t>
            </a:r>
            <a:r>
              <a:rPr lang="id-ID" sz="2400" dirty="0">
                <a:solidFill>
                  <a:schemeClr val="bg1"/>
                </a:solidFill>
                <a:cs typeface="Arial" charset="0"/>
              </a:rPr>
              <a:t>det ([</a:t>
            </a:r>
            <a:r>
              <a:rPr lang="id-ID" sz="2400" dirty="0" smtClean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</a:t>
            </a:r>
            <a:r>
              <a:rPr lang="en-US" sz="2400" dirty="0" smtClean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.</a:t>
            </a:r>
            <a:r>
              <a:rPr lang="id-ID" sz="2400" dirty="0" smtClean="0">
                <a:solidFill>
                  <a:schemeClr val="bg1"/>
                </a:solidFill>
                <a:cs typeface="Arial" charset="0"/>
              </a:rPr>
              <a:t>I</a:t>
            </a:r>
            <a:r>
              <a:rPr lang="id-ID" sz="2400" dirty="0">
                <a:solidFill>
                  <a:schemeClr val="bg1"/>
                </a:solidFill>
                <a:cs typeface="Arial" charset="0"/>
              </a:rPr>
              <a:t>] – [A])  = 0</a:t>
            </a:r>
            <a:endParaRPr lang="id-ID" sz="24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1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12712"/>
            <a:ext cx="9603160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5322" y="908720"/>
            <a:ext cx="785343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latin typeface="+mj-lt"/>
                <a:cs typeface="Arial" charset="0"/>
              </a:rPr>
              <a:t>Rule #2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Masukkan nilai 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 </a:t>
            </a: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= 5 ini kedalam persamaan dasar Eigenvector dan Eigenvalue maka akan diperoleh nilai Eigenvectornya.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                  .             </a:t>
            </a:r>
            <a:r>
              <a:rPr lang="id-ID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=   5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.</a:t>
            </a: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v1 + 2v2 = 5v1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2v2          = 4v1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v2            = 2v1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4v1 + 3v2 = 5v2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-2v2          = -4v1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v2              = 2v1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698011"/>
              </p:ext>
            </p:extLst>
          </p:nvPr>
        </p:nvGraphicFramePr>
        <p:xfrm>
          <a:off x="1018718" y="2420888"/>
          <a:ext cx="93662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8" name="Equation" r:id="rId3" imgW="469800" imgH="457200" progId="Equation.3">
                  <p:embed/>
                </p:oleObj>
              </mc:Choice>
              <mc:Fallback>
                <p:oleObj name="Equation" r:id="rId3" imgW="46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718" y="2420888"/>
                        <a:ext cx="936625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801172"/>
              </p:ext>
            </p:extLst>
          </p:nvPr>
        </p:nvGraphicFramePr>
        <p:xfrm>
          <a:off x="2554662" y="2420939"/>
          <a:ext cx="6572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9" name="Equation" r:id="rId5" imgW="330120" imgH="457200" progId="Equation.3">
                  <p:embed/>
                </p:oleObj>
              </mc:Choice>
              <mc:Fallback>
                <p:oleObj name="Equation" r:id="rId5" imgW="330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662" y="2420939"/>
                        <a:ext cx="657225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845267"/>
              </p:ext>
            </p:extLst>
          </p:nvPr>
        </p:nvGraphicFramePr>
        <p:xfrm>
          <a:off x="3988497" y="2477518"/>
          <a:ext cx="6572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0" name="Equation" r:id="rId7" imgW="330120" imgH="457200" progId="Equation.3">
                  <p:embed/>
                </p:oleObj>
              </mc:Choice>
              <mc:Fallback>
                <p:oleObj name="Equation" r:id="rId7" imgW="330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8497" y="2477518"/>
                        <a:ext cx="657225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06254" y="4653136"/>
            <a:ext cx="5217357" cy="184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1600" dirty="0">
                <a:solidFill>
                  <a:schemeClr val="bg1"/>
                </a:solidFill>
                <a:latin typeface="+mj-lt"/>
                <a:cs typeface="Arial" charset="0"/>
              </a:rPr>
              <a:t>Keduanya menunjukkan bhw v2 = 2 v1. Artinya ini sudah benar. Dan berarti bahwa: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1600" dirty="0">
                <a:solidFill>
                  <a:schemeClr val="bg1"/>
                </a:solidFill>
                <a:latin typeface="+mj-lt"/>
                <a:cs typeface="Arial" charset="0"/>
              </a:rPr>
              <a:t>Eigenvalue = 5 dan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16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1600" dirty="0">
                <a:solidFill>
                  <a:schemeClr val="bg1"/>
                </a:solidFill>
                <a:latin typeface="+mj-lt"/>
                <a:cs typeface="Arial" charset="0"/>
              </a:rPr>
              <a:t>Eigenvector =                ,                  ,                , </a:t>
            </a:r>
            <a:r>
              <a:rPr lang="id-ID" sz="1600" dirty="0" smtClean="0">
                <a:solidFill>
                  <a:schemeClr val="bg1"/>
                </a:solidFill>
                <a:latin typeface="+mj-lt"/>
                <a:cs typeface="Arial" charset="0"/>
              </a:rPr>
              <a:t>dst</a:t>
            </a:r>
            <a:endParaRPr lang="id-ID" sz="16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857270"/>
              </p:ext>
            </p:extLst>
          </p:nvPr>
        </p:nvGraphicFramePr>
        <p:xfrm>
          <a:off x="5369300" y="5516564"/>
          <a:ext cx="504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1" name="Equation" r:id="rId9" imgW="253800" imgH="457200" progId="Equation.3">
                  <p:embed/>
                </p:oleObj>
              </mc:Choice>
              <mc:Fallback>
                <p:oleObj name="Equation" r:id="rId9" imgW="25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9300" y="5516564"/>
                        <a:ext cx="504825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78894"/>
              </p:ext>
            </p:extLst>
          </p:nvPr>
        </p:nvGraphicFramePr>
        <p:xfrm>
          <a:off x="6223374" y="5516564"/>
          <a:ext cx="5064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2" name="Equation" r:id="rId11" imgW="253800" imgH="457200" progId="Equation.3">
                  <p:embed/>
                </p:oleObj>
              </mc:Choice>
              <mc:Fallback>
                <p:oleObj name="Equation" r:id="rId11" imgW="25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374" y="5516564"/>
                        <a:ext cx="506412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11156"/>
              </p:ext>
            </p:extLst>
          </p:nvPr>
        </p:nvGraphicFramePr>
        <p:xfrm>
          <a:off x="7354894" y="5516564"/>
          <a:ext cx="504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3" name="Equation" r:id="rId13" imgW="253800" imgH="457200" progId="Equation.3">
                  <p:embed/>
                </p:oleObj>
              </mc:Choice>
              <mc:Fallback>
                <p:oleObj name="Equation" r:id="rId13" imgW="25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94" y="5516564"/>
                        <a:ext cx="504825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0615" y="12712"/>
            <a:ext cx="9544545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64922" y="1037674"/>
            <a:ext cx="1056446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3200" dirty="0" smtClean="0">
                <a:solidFill>
                  <a:schemeClr val="bg1"/>
                </a:solidFill>
                <a:latin typeface="+mj-lt"/>
                <a:cs typeface="Arial" charset="0"/>
              </a:rPr>
              <a:t>Soal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Arial" charset="0"/>
              </a:rPr>
              <a:t> 1</a:t>
            </a:r>
            <a:endParaRPr lang="id-ID" sz="32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[A]    =                      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a) Carilah 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l1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dan </a:t>
            </a:r>
            <a:r>
              <a:rPr lang="id-ID" sz="2000" dirty="0" smtClean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l2</a:t>
            </a:r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 </a:t>
            </a:r>
            <a:r>
              <a:rPr lang="id-ID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!</a:t>
            </a: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b) Carilah Eigenspace (Eigenvector) utk 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l1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dan 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l2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 !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Hints</a:t>
            </a: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AutoNum type="alphaLcParenR"/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Buatlah persamaan kuadratik 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dengan menggunakan persamaan ini: 		</a:t>
            </a:r>
          </a:p>
          <a:p>
            <a:pPr lvl="1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Det ([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 I] – [A])  = 0</a:t>
            </a:r>
          </a:p>
          <a:p>
            <a:pPr lvl="1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Dan selesaikan, sehingga diperoleh angka 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l1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dan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 l2</a:t>
            </a: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AutoNum type="alphaLcParenR"/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Masukkan angka </a:t>
            </a:r>
            <a:r>
              <a:rPr lang="id-ID" sz="2000" dirty="0">
                <a:solidFill>
                  <a:schemeClr val="bg1"/>
                </a:solidFill>
                <a:latin typeface="Symbol" panose="05050102010706020507" pitchFamily="18" charset="2"/>
                <a:cs typeface="Arial" charset="0"/>
              </a:rPr>
              <a:t>l1 </a:t>
            </a:r>
            <a:r>
              <a:rPr lang="id-ID" sz="2000" dirty="0">
                <a:solidFill>
                  <a:schemeClr val="bg1"/>
                </a:solidFill>
                <a:cs typeface="Arial" charset="0"/>
              </a:rPr>
              <a:t>dan buatlah persamaannya dan selesaikan.</a:t>
            </a:r>
            <a:endParaRPr lang="id-ID" sz="2000" dirty="0">
              <a:solidFill>
                <a:schemeClr val="bg1"/>
              </a:solidFill>
              <a:cs typeface="Arial" charset="0"/>
              <a:sym typeface="Wingdings" panose="05000000000000000000" pitchFamily="2" charset="2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  <a:sym typeface="Wingdings" panose="05000000000000000000" pitchFamily="2" charset="2"/>
              </a:rPr>
              <a:t> </a:t>
            </a: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754665"/>
              </p:ext>
            </p:extLst>
          </p:nvPr>
        </p:nvGraphicFramePr>
        <p:xfrm>
          <a:off x="2324468" y="1545615"/>
          <a:ext cx="111442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9" name="Equation" r:id="rId3" imgW="558720" imgH="457200" progId="Equation.3">
                  <p:embed/>
                </p:oleObj>
              </mc:Choice>
              <mc:Fallback>
                <p:oleObj name="Equation" r:id="rId3" imgW="55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468" y="1545615"/>
                        <a:ext cx="1114425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42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0615" y="12712"/>
            <a:ext cx="9544545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64922" y="1037674"/>
            <a:ext cx="10547140" cy="308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+mj-lt"/>
                <a:cs typeface="Arial" charset="0"/>
              </a:rPr>
              <a:t>Soal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[A]    =                      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Jawaban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a)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Determinan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dari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              -           	=	0		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berarti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Determinan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dari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                      	    	=	0		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berarti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Symbol" panose="05050102010706020507" pitchFamily="18" charset="2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Symbol" panose="05050102010706020507" pitchFamily="18" charset="2"/>
              <a:cs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754665"/>
              </p:ext>
            </p:extLst>
          </p:nvPr>
        </p:nvGraphicFramePr>
        <p:xfrm>
          <a:off x="2324468" y="1545615"/>
          <a:ext cx="111442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9" name="Equation" r:id="rId3" imgW="558720" imgH="457200" progId="Equation.3">
                  <p:embed/>
                </p:oleObj>
              </mc:Choice>
              <mc:Fallback>
                <p:oleObj name="Equation" r:id="rId3" imgW="55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468" y="1545615"/>
                        <a:ext cx="1114425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57237"/>
              </p:ext>
            </p:extLst>
          </p:nvPr>
        </p:nvGraphicFramePr>
        <p:xfrm>
          <a:off x="4238504" y="2756211"/>
          <a:ext cx="778973" cy="615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0" name="Equation" r:id="rId5" imgW="558720" imgH="457200" progId="Equation.3">
                  <p:embed/>
                </p:oleObj>
              </mc:Choice>
              <mc:Fallback>
                <p:oleObj name="Equation" r:id="rId5" imgW="55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504" y="2756211"/>
                        <a:ext cx="778973" cy="615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6896"/>
              </p:ext>
            </p:extLst>
          </p:nvPr>
        </p:nvGraphicFramePr>
        <p:xfrm>
          <a:off x="3223151" y="2739231"/>
          <a:ext cx="701467" cy="610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1" name="Equation" r:id="rId6" imgW="507960" imgH="457200" progId="Equation.3">
                  <p:embed/>
                </p:oleObj>
              </mc:Choice>
              <mc:Fallback>
                <p:oleObj name="Equation" r:id="rId6" imgW="507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151" y="2739231"/>
                        <a:ext cx="701467" cy="6102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767442"/>
              </p:ext>
            </p:extLst>
          </p:nvPr>
        </p:nvGraphicFramePr>
        <p:xfrm>
          <a:off x="3285798" y="3475045"/>
          <a:ext cx="12573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2" name="Equation" r:id="rId8" imgW="901440" imgH="457200" progId="Equation.3">
                  <p:embed/>
                </p:oleObj>
              </mc:Choice>
              <mc:Fallback>
                <p:oleObj name="Equation" r:id="rId8" imgW="901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798" y="3475045"/>
                        <a:ext cx="1257300" cy="615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405168"/>
              </p:ext>
            </p:extLst>
          </p:nvPr>
        </p:nvGraphicFramePr>
        <p:xfrm>
          <a:off x="1180663" y="4339061"/>
          <a:ext cx="4516459" cy="294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3" name="Equation" r:id="rId10" imgW="1307880" imgH="2171520" progId="Equation.3">
                  <p:embed/>
                </p:oleObj>
              </mc:Choice>
              <mc:Fallback>
                <p:oleObj name="Equation" r:id="rId10" imgW="1307880" imgH="2171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80663" y="4339061"/>
                        <a:ext cx="4516459" cy="294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3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0615" y="12712"/>
            <a:ext cx="9544545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53198" y="764704"/>
            <a:ext cx="9538956" cy="50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b)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     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cs typeface="Arial" charset="0"/>
              </a:rPr>
              <a:t>	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Eigenvectornya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Symbol" panose="05050102010706020507" pitchFamily="18" charset="2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797333"/>
              </p:ext>
            </p:extLst>
          </p:nvPr>
        </p:nvGraphicFramePr>
        <p:xfrm>
          <a:off x="1599834" y="836815"/>
          <a:ext cx="6465643" cy="4962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Equation" r:id="rId3" imgW="1854000" imgH="3632040" progId="Equation.3">
                  <p:embed/>
                </p:oleObj>
              </mc:Choice>
              <mc:Fallback>
                <p:oleObj name="Equation" r:id="rId3" imgW="1854000" imgH="3632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9834" y="836815"/>
                        <a:ext cx="6465643" cy="4962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540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01345" y="10823"/>
            <a:ext cx="9544545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84800" y="1037674"/>
            <a:ext cx="1104927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Soal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Arial" charset="0"/>
              </a:rPr>
              <a:t> ke-2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Carilah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Eigenvalue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Eigenspave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dari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matriks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berikut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ini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:</a:t>
            </a: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[A]    =                      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Jawab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AutoNum type="romanLcParenBoth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MENCARI EIGENVALUE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Det</a:t>
            </a: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Maka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 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94048"/>
              </p:ext>
            </p:extLst>
          </p:nvPr>
        </p:nvGraphicFramePr>
        <p:xfrm>
          <a:off x="2262188" y="2499216"/>
          <a:ext cx="13668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6" name="Equation" r:id="rId3" imgW="685800" imgH="457200" progId="Equation.3">
                  <p:embed/>
                </p:oleObj>
              </mc:Choice>
              <mc:Fallback>
                <p:oleObj name="Equation" r:id="rId3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2499216"/>
                        <a:ext cx="1366837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790464"/>
              </p:ext>
            </p:extLst>
          </p:nvPr>
        </p:nvGraphicFramePr>
        <p:xfrm>
          <a:off x="1819274" y="4401289"/>
          <a:ext cx="29892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7" name="Equation" r:id="rId5" imgW="1498320" imgH="457200" progId="Equation.3">
                  <p:embed/>
                </p:oleObj>
              </mc:Choice>
              <mc:Fallback>
                <p:oleObj name="Equation" r:id="rId5" imgW="1498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4" y="4401289"/>
                        <a:ext cx="2989263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304534"/>
              </p:ext>
            </p:extLst>
          </p:nvPr>
        </p:nvGraphicFramePr>
        <p:xfrm>
          <a:off x="2705100" y="5557211"/>
          <a:ext cx="21034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8" name="Equation" r:id="rId7" imgW="1054080" imgH="457200" progId="Equation.3">
                  <p:embed/>
                </p:oleObj>
              </mc:Choice>
              <mc:Fallback>
                <p:oleObj name="Equation" r:id="rId7" imgW="1054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5557211"/>
                        <a:ext cx="2103437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5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0615" y="12712"/>
            <a:ext cx="9544545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7322" y="12712"/>
            <a:ext cx="10376178" cy="96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15827"/>
              </p:ext>
            </p:extLst>
          </p:nvPr>
        </p:nvGraphicFramePr>
        <p:xfrm>
          <a:off x="1117322" y="1729381"/>
          <a:ext cx="263525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" name="Equation" r:id="rId3" imgW="1320480" imgH="1168200" progId="Equation.3">
                  <p:embed/>
                </p:oleObj>
              </mc:Choice>
              <mc:Fallback>
                <p:oleObj name="Equation" r:id="rId3" imgW="13204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322" y="1729381"/>
                        <a:ext cx="2635250" cy="227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17322" y="977389"/>
            <a:ext cx="11049278" cy="71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Maka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:</a:t>
            </a: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7322" y="4495289"/>
            <a:ext cx="11049278" cy="71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Artinya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Eigenvalue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matriks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tsb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-4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-1.</a:t>
            </a: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0615" y="12712"/>
            <a:ext cx="9544545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64922" y="1037674"/>
            <a:ext cx="1104927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Jawab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AutoNum type="romanLcParenBoth" startAt="2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MENCARI EIGENVECTOR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Untuk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Eigenvector = -4: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Teorema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:                                            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maka</a:t>
            </a: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905"/>
              </p:ext>
            </p:extLst>
          </p:nvPr>
        </p:nvGraphicFramePr>
        <p:xfrm>
          <a:off x="1053822" y="3890963"/>
          <a:ext cx="2557462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4" name="Equation" r:id="rId3" imgW="1282680" imgH="457200" progId="Equation.3">
                  <p:embed/>
                </p:oleObj>
              </mc:Choice>
              <mc:Fallback>
                <p:oleObj name="Equation" r:id="rId3" imgW="1282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822" y="3890963"/>
                        <a:ext cx="2557462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200298"/>
              </p:ext>
            </p:extLst>
          </p:nvPr>
        </p:nvGraphicFramePr>
        <p:xfrm>
          <a:off x="6291917" y="3254375"/>
          <a:ext cx="3367088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5" name="Equation" r:id="rId5" imgW="1688760" imgH="1574640" progId="Equation.3">
                  <p:embed/>
                </p:oleObj>
              </mc:Choice>
              <mc:Fallback>
                <p:oleObj name="Equation" r:id="rId5" imgW="168876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917" y="3254375"/>
                        <a:ext cx="3367088" cy="3035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59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875" y="12712"/>
            <a:ext cx="8229600" cy="751992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/>
              <a:t>Pendahuluan</a:t>
            </a:r>
            <a:r>
              <a:rPr lang="en-US" sz="3200" dirty="0" smtClean="0"/>
              <a:t> (</a:t>
            </a:r>
            <a:r>
              <a:rPr lang="en-US" sz="3200" dirty="0" err="1" smtClean="0"/>
              <a:t>Tentang</a:t>
            </a:r>
            <a:r>
              <a:rPr lang="en-US" sz="3200" dirty="0" smtClean="0"/>
              <a:t> </a:t>
            </a:r>
            <a:r>
              <a:rPr lang="en-US" sz="3200" dirty="0" err="1" smtClean="0"/>
              <a:t>bilangan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187" y="1052736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/>
              <a:t>Pengertian Unit dan Simbol Perkalian (Faktor) nya.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03317"/>
              </p:ext>
            </p:extLst>
          </p:nvPr>
        </p:nvGraphicFramePr>
        <p:xfrm>
          <a:off x="1093884" y="1628800"/>
          <a:ext cx="9116916" cy="494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15"/>
                <a:gridCol w="1110224"/>
                <a:gridCol w="484162"/>
                <a:gridCol w="400457"/>
                <a:gridCol w="407123"/>
                <a:gridCol w="542682"/>
                <a:gridCol w="549349"/>
                <a:gridCol w="434833"/>
                <a:gridCol w="356012"/>
                <a:gridCol w="391568"/>
                <a:gridCol w="387122"/>
                <a:gridCol w="482682"/>
                <a:gridCol w="651575"/>
                <a:gridCol w="381649"/>
                <a:gridCol w="540212"/>
                <a:gridCol w="530019"/>
                <a:gridCol w="459232"/>
              </a:tblGrid>
              <a:tr h="478852">
                <a:tc gridSpan="2"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Multiplier</a:t>
                      </a:r>
                    </a:p>
                    <a:p>
                      <a:pPr algn="ctr"/>
                      <a:r>
                        <a:rPr lang="id-ID" sz="1800" dirty="0" smtClean="0"/>
                        <a:t>(Factor)</a:t>
                      </a:r>
                      <a:r>
                        <a:rPr lang="en-US" sz="1800" dirty="0" smtClean="0"/>
                        <a:t> &amp; Its Name</a:t>
                      </a:r>
                      <a:endParaRPr lang="de-DE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Unit</a:t>
                      </a:r>
                      <a:r>
                        <a:rPr lang="en-US" sz="1800" baseline="0" dirty="0" smtClean="0"/>
                        <a:t> Name Examples</a:t>
                      </a:r>
                      <a:endParaRPr lang="de-DE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10^12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T</a:t>
                      </a:r>
                      <a:r>
                        <a:rPr lang="en-US" sz="1200" dirty="0" smtClean="0"/>
                        <a:t> - Tera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10^9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G</a:t>
                      </a:r>
                      <a:r>
                        <a:rPr lang="en-US" sz="1200" dirty="0" smtClean="0"/>
                        <a:t> - Giga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10^6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</a:t>
                      </a:r>
                      <a:r>
                        <a:rPr lang="en-US" sz="1200" dirty="0" smtClean="0"/>
                        <a:t> - Mega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10^3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</a:t>
                      </a:r>
                      <a:r>
                        <a:rPr lang="en-US" sz="1200" dirty="0" smtClean="0"/>
                        <a:t> - kilo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-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10^-3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 </a:t>
                      </a:r>
                      <a:r>
                        <a:rPr lang="en-US" sz="1200" dirty="0" smtClean="0"/>
                        <a:t>- </a:t>
                      </a:r>
                      <a:r>
                        <a:rPr lang="en-US" sz="1200" dirty="0" err="1" smtClean="0"/>
                        <a:t>mili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10^-6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U</a:t>
                      </a:r>
                      <a:r>
                        <a:rPr lang="en-US" sz="1200" dirty="0" smtClean="0"/>
                        <a:t> - micro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10^-9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N</a:t>
                      </a:r>
                      <a:r>
                        <a:rPr lang="en-US" sz="1200" dirty="0" smtClean="0"/>
                        <a:t> - </a:t>
                      </a:r>
                      <a:r>
                        <a:rPr lang="en-US" sz="1200" dirty="0" err="1" smtClean="0"/>
                        <a:t>nano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10-12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P</a:t>
                      </a:r>
                      <a:r>
                        <a:rPr lang="en-US" sz="1200" dirty="0" smtClean="0"/>
                        <a:t> - </a:t>
                      </a:r>
                      <a:r>
                        <a:rPr lang="en-US" sz="1200" dirty="0" err="1" smtClean="0"/>
                        <a:t>pico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3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0615" y="12712"/>
            <a:ext cx="9544545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7622" y="1037674"/>
            <a:ext cx="1104927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Berarti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untuk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Eigenvalue = -4, </a:t>
            </a: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Eigenvectornya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adaah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sbb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.: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Lanjutkan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mencari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Eigenvector </a:t>
            </a: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untuk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Eigenvalue = -1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371913"/>
              </p:ext>
            </p:extLst>
          </p:nvPr>
        </p:nvGraphicFramePr>
        <p:xfrm>
          <a:off x="1093788" y="2125663"/>
          <a:ext cx="283527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2" name="Equation" r:id="rId3" imgW="1422360" imgH="457200" progId="Equation.3">
                  <p:embed/>
                </p:oleObj>
              </mc:Choice>
              <mc:Fallback>
                <p:oleObj name="Equation" r:id="rId3" imgW="1422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2125663"/>
                        <a:ext cx="2835275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3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0615" y="12712"/>
            <a:ext cx="9544545" cy="75199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Eigenvector dan Eigenvalue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1174" y="1392144"/>
            <a:ext cx="1104927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Carilah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Eigenvalue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Eigenspave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dari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matriks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berikut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ini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:</a:t>
            </a: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cs typeface="Arial" charset="0"/>
              </a:rPr>
              <a:t>[A]    =                      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Jawab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AutoNum type="romanLcParenBoth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MENCARI EIGENVALUE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Teorema</a:t>
            </a: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Det</a:t>
            </a: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Maka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                                                               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dst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silahkan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dikerjakan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charset="0"/>
              </a:rPr>
              <a:t>. (7, -1)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0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66718"/>
              </p:ext>
            </p:extLst>
          </p:nvPr>
        </p:nvGraphicFramePr>
        <p:xfrm>
          <a:off x="2293352" y="1834981"/>
          <a:ext cx="13684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3" name="Equation" r:id="rId3" imgW="685800" imgH="457200" progId="Equation.3">
                  <p:embed/>
                </p:oleObj>
              </mc:Choice>
              <mc:Fallback>
                <p:oleObj name="Equation" r:id="rId3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352" y="1834981"/>
                        <a:ext cx="1368425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718222"/>
              </p:ext>
            </p:extLst>
          </p:nvPr>
        </p:nvGraphicFramePr>
        <p:xfrm>
          <a:off x="1915527" y="4757501"/>
          <a:ext cx="29892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4" name="Equation" r:id="rId5" imgW="1498320" imgH="457200" progId="Equation.3">
                  <p:embed/>
                </p:oleObj>
              </mc:Choice>
              <mc:Fallback>
                <p:oleObj name="Equation" r:id="rId5" imgW="1498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527" y="4757501"/>
                        <a:ext cx="2989263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950667"/>
              </p:ext>
            </p:extLst>
          </p:nvPr>
        </p:nvGraphicFramePr>
        <p:xfrm>
          <a:off x="2358440" y="5911681"/>
          <a:ext cx="21034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5" name="Equation" r:id="rId7" imgW="1054080" imgH="457200" progId="Equation.3">
                  <p:embed/>
                </p:oleObj>
              </mc:Choice>
              <mc:Fallback>
                <p:oleObj name="Equation" r:id="rId7" imgW="1054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440" y="5911681"/>
                        <a:ext cx="2103437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1174" y="705800"/>
            <a:ext cx="1763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Soal</a:t>
            </a:r>
            <a:r>
              <a:rPr lang="en-US" sz="3200" dirty="0" smtClean="0">
                <a:solidFill>
                  <a:schemeClr val="bg1"/>
                </a:solidFill>
              </a:rPr>
              <a:t> ke-3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2921" y="6309459"/>
            <a:ext cx="3148257" cy="365125"/>
          </a:xfrm>
        </p:spPr>
        <p:txBody>
          <a:bodyPr/>
          <a:lstStyle/>
          <a:p>
            <a:pPr algn="l">
              <a:defRPr/>
            </a:pPr>
            <a:fld id="{BC40DF2A-4197-4860-8B70-FEB879500565}" type="datetime1">
              <a:rPr lang="fr-FR" sz="1400">
                <a:solidFill>
                  <a:prstClr val="black"/>
                </a:solidFill>
              </a:rPr>
              <a:pPr algn="l">
                <a:defRPr/>
              </a:pPr>
              <a:t>03/11/2016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2363" y="6309459"/>
            <a:ext cx="1124378" cy="365125"/>
          </a:xfrm>
        </p:spPr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prstClr val="black"/>
                </a:solidFill>
              </a:rPr>
              <a:pPr>
                <a:defRPr/>
              </a:pPr>
              <a:t>82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2921" y="2164566"/>
            <a:ext cx="11602217" cy="5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dirty="0" err="1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Menyelesaikan</a:t>
            </a:r>
            <a:r>
              <a:rPr lang="en-US" sz="4400" b="1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Soal</a:t>
            </a:r>
            <a:r>
              <a:rPr lang="en-US" sz="4400" b="1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Matematika</a:t>
            </a:r>
            <a:r>
              <a:rPr lang="en-US" sz="4400" b="1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dirty="0" err="1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dengan</a:t>
            </a:r>
            <a:r>
              <a:rPr lang="en-US" sz="4400" b="1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 MATLAB</a:t>
            </a:r>
            <a:endParaRPr lang="en-US" sz="4400" dirty="0">
              <a:solidFill>
                <a:prstClr val="black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2476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2921" y="6309459"/>
            <a:ext cx="3148257" cy="365125"/>
          </a:xfrm>
        </p:spPr>
        <p:txBody>
          <a:bodyPr/>
          <a:lstStyle/>
          <a:p>
            <a:pPr algn="l">
              <a:defRPr/>
            </a:pPr>
            <a:fld id="{BC40DF2A-4197-4860-8B70-FEB879500565}" type="datetime1">
              <a:rPr lang="fr-FR" sz="1400">
                <a:solidFill>
                  <a:prstClr val="black"/>
                </a:solidFill>
              </a:rPr>
              <a:pPr algn="l">
                <a:defRPr/>
              </a:pPr>
              <a:t>03/11/2016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2363" y="6309459"/>
            <a:ext cx="1124378" cy="365125"/>
          </a:xfrm>
        </p:spPr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prstClr val="black"/>
                </a:solidFill>
              </a:rPr>
              <a:pPr>
                <a:defRPr/>
              </a:pPr>
              <a:t>83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89783" y="238375"/>
            <a:ext cx="11602217" cy="5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Syntax </a:t>
            </a:r>
            <a:r>
              <a:rPr lang="en-US" sz="3200" b="1" dirty="0" err="1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untuk</a:t>
            </a:r>
            <a:r>
              <a:rPr lang="en-US" sz="3200" b="1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Operasi</a:t>
            </a:r>
            <a:r>
              <a:rPr lang="en-US" sz="3200" b="1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 dg </a:t>
            </a:r>
            <a:r>
              <a:rPr lang="en-US" sz="3200" b="1" dirty="0" err="1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Bilangan</a:t>
            </a:r>
            <a:r>
              <a:rPr lang="en-US" sz="3200" b="1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Skalar</a:t>
            </a:r>
            <a:r>
              <a:rPr lang="en-US" sz="3200" b="1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dan</a:t>
            </a:r>
            <a:r>
              <a:rPr lang="en-US" sz="3200" b="1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Matriks</a:t>
            </a:r>
            <a:endParaRPr lang="en-US" sz="3200" dirty="0">
              <a:solidFill>
                <a:prstClr val="black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33" y="933603"/>
            <a:ext cx="4987800" cy="551316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57520" y="1040480"/>
            <a:ext cx="5799221" cy="54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Find the invers of A: </a:t>
            </a:r>
            <a:r>
              <a:rPr lang="en-US" sz="2000" dirty="0" err="1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inv</a:t>
            </a:r>
            <a:r>
              <a:rPr lang="en-US" sz="2000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(A), or A^(-1)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Baskerville Old Face" pitchFamily="18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Find the transpose of A: transpose (A)</a:t>
            </a:r>
            <a:endParaRPr lang="en-US" sz="2000" dirty="0">
              <a:solidFill>
                <a:prstClr val="black"/>
              </a:solidFill>
              <a:latin typeface="Baskerville Old Face" pitchFamily="18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Baskerville Old Face" pitchFamily="18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2295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6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2921" y="6309459"/>
            <a:ext cx="3148257" cy="365125"/>
          </a:xfrm>
        </p:spPr>
        <p:txBody>
          <a:bodyPr/>
          <a:lstStyle/>
          <a:p>
            <a:pPr algn="l">
              <a:defRPr/>
            </a:pPr>
            <a:fld id="{BC40DF2A-4197-4860-8B70-FEB879500565}" type="datetime1">
              <a:rPr lang="fr-FR" sz="1400">
                <a:solidFill>
                  <a:prstClr val="black"/>
                </a:solidFill>
              </a:rPr>
              <a:pPr algn="l">
                <a:defRPr/>
              </a:pPr>
              <a:t>03/11/2016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2363" y="6309459"/>
            <a:ext cx="1124378" cy="365125"/>
          </a:xfrm>
        </p:spPr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prstClr val="black"/>
                </a:solidFill>
              </a:rPr>
              <a:pPr>
                <a:defRPr/>
              </a:pPr>
              <a:t>84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2921" y="2164566"/>
            <a:ext cx="11602217" cy="5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4400" b="1" dirty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Macam-macam Matriks </a:t>
            </a:r>
            <a:r>
              <a:rPr lang="id-ID" sz="4400" b="1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Khusus</a:t>
            </a:r>
            <a:endParaRPr lang="en-US" sz="4400" dirty="0">
              <a:solidFill>
                <a:prstClr val="black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851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2270" y="6309459"/>
            <a:ext cx="3148257" cy="365125"/>
          </a:xfrm>
        </p:spPr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prstClr val="black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9871" y="6309459"/>
            <a:ext cx="1124378" cy="365125"/>
          </a:xfrm>
        </p:spPr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prstClr val="black"/>
                </a:solidFill>
              </a:rPr>
              <a:pPr>
                <a:defRPr/>
              </a:pPr>
              <a:t>85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13936" y="118990"/>
            <a:ext cx="11602217" cy="58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3200" b="1" dirty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Macam-macam Matriks Khusus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id-ID" sz="2800" dirty="0">
                <a:solidFill>
                  <a:prstClr val="black"/>
                </a:solidFill>
                <a:cs typeface="Arial" charset="0"/>
              </a:rPr>
              <a:t>Matriks Bujur Sangkar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800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Suatu matriks di mana jumlah baris = jumlah kolom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	  a</a:t>
            </a:r>
            <a:r>
              <a:rPr lang="id-ID" sz="2200" baseline="-25000" dirty="0">
                <a:solidFill>
                  <a:prstClr val="black"/>
                </a:solidFill>
                <a:cs typeface="Arial" charset="0"/>
              </a:rPr>
              <a:t>11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    a</a:t>
            </a:r>
            <a:r>
              <a:rPr lang="id-ID" sz="2200" baseline="-25000" dirty="0">
                <a:solidFill>
                  <a:prstClr val="black"/>
                </a:solidFill>
                <a:cs typeface="Arial" charset="0"/>
              </a:rPr>
              <a:t>12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    ....   a</a:t>
            </a:r>
            <a:r>
              <a:rPr lang="id-ID" sz="2200" baseline="-25000" dirty="0">
                <a:solidFill>
                  <a:prstClr val="black"/>
                </a:solidFill>
                <a:cs typeface="Arial" charset="0"/>
              </a:rPr>
              <a:t>1n</a:t>
            </a:r>
            <a:endParaRPr lang="id-ID" sz="2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A =	  a</a:t>
            </a:r>
            <a:r>
              <a:rPr lang="id-ID" sz="2200" baseline="-25000" dirty="0">
                <a:solidFill>
                  <a:prstClr val="black"/>
                </a:solidFill>
                <a:cs typeface="Arial" charset="0"/>
              </a:rPr>
              <a:t>21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    a</a:t>
            </a:r>
            <a:r>
              <a:rPr lang="id-ID" sz="2200" baseline="-25000" dirty="0">
                <a:solidFill>
                  <a:prstClr val="black"/>
                </a:solidFill>
                <a:cs typeface="Arial" charset="0"/>
              </a:rPr>
              <a:t>22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    ....   a</a:t>
            </a:r>
            <a:r>
              <a:rPr lang="id-ID" sz="2200" baseline="-25000" dirty="0">
                <a:solidFill>
                  <a:prstClr val="black"/>
                </a:solidFill>
                <a:cs typeface="Arial" charset="0"/>
              </a:rPr>
              <a:t>2n</a:t>
            </a:r>
            <a:endParaRPr lang="id-ID" sz="2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	  ..         ..        ....   ..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	  a</a:t>
            </a:r>
            <a:r>
              <a:rPr lang="id-ID" sz="2200" baseline="-25000" dirty="0">
                <a:solidFill>
                  <a:prstClr val="black"/>
                </a:solidFill>
                <a:cs typeface="Arial" charset="0"/>
              </a:rPr>
              <a:t>n1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    a</a:t>
            </a:r>
            <a:r>
              <a:rPr lang="id-ID" sz="2200" baseline="-25000" dirty="0">
                <a:solidFill>
                  <a:prstClr val="black"/>
                </a:solidFill>
                <a:cs typeface="Arial" charset="0"/>
              </a:rPr>
              <a:t>n2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   ....    a</a:t>
            </a:r>
            <a:r>
              <a:rPr lang="id-ID" sz="2200" baseline="-25000" dirty="0">
                <a:solidFill>
                  <a:prstClr val="black"/>
                </a:solidFill>
                <a:cs typeface="Arial" charset="0"/>
              </a:rPr>
              <a:t>nn</a:t>
            </a:r>
            <a:endParaRPr lang="id-ID" sz="2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 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    A : matriks bujur sangkar berukuran n X n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Contoh 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A</a:t>
            </a:r>
            <a:r>
              <a:rPr lang="id-ID" sz="2200" baseline="-25000" dirty="0">
                <a:solidFill>
                  <a:prstClr val="black"/>
                </a:solidFill>
                <a:cs typeface="Arial" charset="0"/>
              </a:rPr>
              <a:t>2x2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 =   5  3    ,  </a:t>
            </a:r>
            <a:r>
              <a:rPr lang="id-ID" sz="2200" dirty="0" smtClean="0">
                <a:solidFill>
                  <a:prstClr val="black"/>
                </a:solidFill>
                <a:cs typeface="Arial" charset="0"/>
              </a:rPr>
              <a:t>A</a:t>
            </a:r>
            <a:r>
              <a:rPr lang="id-ID" sz="2200" baseline="-25000" dirty="0" smtClean="0">
                <a:solidFill>
                  <a:prstClr val="black"/>
                </a:solidFill>
                <a:cs typeface="Arial" charset="0"/>
              </a:rPr>
              <a:t>3x3 </a:t>
            </a:r>
            <a:r>
              <a:rPr lang="id-ID" sz="2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= 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    </a:t>
            </a:r>
            <a:r>
              <a:rPr lang="id-ID" sz="2200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4   6   8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	    4  8			7    9   2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				1    3    6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296711" y="2315098"/>
            <a:ext cx="2664296" cy="1643074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590443" y="5560018"/>
            <a:ext cx="924158" cy="928694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961006" y="5480600"/>
            <a:ext cx="1341327" cy="1285884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8688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4981" y="6012230"/>
            <a:ext cx="3837413" cy="365125"/>
          </a:xfrm>
        </p:spPr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prstClr val="black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445" y="6118937"/>
            <a:ext cx="1078663" cy="868017"/>
          </a:xfrm>
        </p:spPr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prstClr val="black"/>
                </a:solidFill>
              </a:rPr>
              <a:pPr>
                <a:defRPr/>
              </a:pPr>
              <a:t>86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7596" y="914748"/>
            <a:ext cx="1099929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id-ID" sz="2800" dirty="0">
                <a:solidFill>
                  <a:prstClr val="black"/>
                </a:solidFill>
                <a:cs typeface="Arial" charset="0"/>
              </a:rPr>
              <a:t>Matriks Diagonal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800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Matriks bujur sangkar dimana elemen-elemen pada diagonal utamanya </a:t>
            </a:r>
            <a:r>
              <a:rPr lang="id-ID" sz="2200" b="1" dirty="0">
                <a:solidFill>
                  <a:prstClr val="black"/>
                </a:solidFill>
                <a:cs typeface="Arial" charset="0"/>
              </a:rPr>
              <a:t>tidak semuanya nol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, sedangkan unsur-unsur yang lain adalah nol.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Contoh 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   5   0   0     ,   </a:t>
            </a:r>
            <a:r>
              <a:rPr lang="id-ID" sz="2200" dirty="0" smtClean="0">
                <a:solidFill>
                  <a:prstClr val="black"/>
                </a:solidFill>
                <a:cs typeface="Arial" charset="0"/>
              </a:rPr>
              <a:t>5   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0   0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 	   0   2   0	    0   0  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id-ID" sz="2200" dirty="0" smtClean="0">
                <a:solidFill>
                  <a:prstClr val="black"/>
                </a:solidFill>
                <a:cs typeface="Arial" charset="0"/>
              </a:rPr>
              <a:t>0</a:t>
            </a:r>
            <a:endParaRPr lang="id-ID" sz="2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   0   0   3	    0   0   0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				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57464" y="3526125"/>
            <a:ext cx="1566636" cy="1285884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669067" y="3537848"/>
            <a:ext cx="1281609" cy="1285884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0411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32213" y="5590199"/>
            <a:ext cx="3834578" cy="365125"/>
          </a:xfrm>
        </p:spPr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prstClr val="black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86427" y="5732075"/>
            <a:ext cx="1077866" cy="868017"/>
          </a:xfrm>
        </p:spPr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prstClr val="black"/>
                </a:solidFill>
              </a:rPr>
              <a:pPr>
                <a:defRPr/>
              </a:pPr>
              <a:t>87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66836" y="615349"/>
            <a:ext cx="11290702" cy="59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Matriks Simetris</a:t>
            </a:r>
          </a:p>
          <a:p>
            <a:pPr lvl="1" algn="just">
              <a:spcBef>
                <a:spcPct val="20000"/>
              </a:spcBef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Matriks bujur sangkar di mana diagonal utamanya </a:t>
            </a:r>
            <a:r>
              <a:rPr lang="en-US" sz="2000" dirty="0" err="1" smtClean="0">
                <a:solidFill>
                  <a:prstClr val="black"/>
                </a:solidFill>
                <a:cs typeface="Arial" charset="0"/>
              </a:rPr>
              <a:t>seolah-olah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id-ID" sz="2000" dirty="0" smtClean="0">
                <a:solidFill>
                  <a:prstClr val="black"/>
                </a:solidFill>
                <a:cs typeface="Arial" charset="0"/>
              </a:rPr>
              <a:t>berfungsi   </a:t>
            </a:r>
            <a:r>
              <a:rPr lang="id-ID" sz="2000" dirty="0">
                <a:solidFill>
                  <a:prstClr val="black"/>
                </a:solidFill>
                <a:cs typeface="Arial" charset="0"/>
              </a:rPr>
              <a:t>sebagai </a:t>
            </a:r>
            <a:r>
              <a:rPr lang="id-ID" sz="2000" dirty="0" smtClean="0">
                <a:solidFill>
                  <a:prstClr val="black"/>
                </a:solidFill>
                <a:cs typeface="Arial" charset="0"/>
              </a:rPr>
              <a:t>cermin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id-ID" sz="2000" dirty="0">
              <a:solidFill>
                <a:prstClr val="black"/>
              </a:solidFill>
              <a:cs typeface="Arial" charset="0"/>
            </a:endParaRPr>
          </a:p>
          <a:p>
            <a:pPr algn="just">
              <a:spcBef>
                <a:spcPct val="20000"/>
              </a:spcBef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contoh :</a:t>
            </a:r>
          </a:p>
          <a:p>
            <a:pPr algn="just">
              <a:spcBef>
                <a:spcPct val="20000"/>
              </a:spcBef>
              <a:defRPr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A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3x3 </a:t>
            </a:r>
            <a:r>
              <a:rPr lang="id-ID" sz="2000" dirty="0">
                <a:solidFill>
                  <a:prstClr val="black"/>
                </a:solidFill>
                <a:cs typeface="Arial" charset="0"/>
              </a:rPr>
              <a:t> =         4   7   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1</a:t>
            </a:r>
            <a:endParaRPr lang="id-ID" sz="2000" dirty="0">
              <a:solidFill>
                <a:prstClr val="black"/>
              </a:solidFill>
              <a:cs typeface="Arial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	       7   9   2</a:t>
            </a:r>
          </a:p>
          <a:p>
            <a:pPr algn="just">
              <a:spcBef>
                <a:spcPct val="20000"/>
              </a:spcBef>
              <a:defRPr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	       1   2   6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id-ID" sz="2000" dirty="0">
              <a:solidFill>
                <a:prstClr val="black"/>
              </a:solidFill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Matriks Singular</a:t>
            </a:r>
          </a:p>
          <a:p>
            <a:pPr lvl="1" algn="just">
              <a:spcBef>
                <a:spcPct val="20000"/>
              </a:spcBef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Matriks bujur sangkar yang tidak </a:t>
            </a:r>
            <a:r>
              <a:rPr lang="id-ID" sz="2000" dirty="0" smtClean="0">
                <a:solidFill>
                  <a:prstClr val="black"/>
                </a:solidFill>
                <a:cs typeface="Arial" charset="0"/>
              </a:rPr>
              <a:t>mempunyai invers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cs typeface="Arial" charset="0"/>
              </a:rPr>
              <a:t>dengan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kata lain </a:t>
            </a:r>
            <a:r>
              <a:rPr lang="id-ID" sz="2000" dirty="0" smtClean="0">
                <a:solidFill>
                  <a:prstClr val="black"/>
                </a:solidFill>
                <a:cs typeface="Arial" charset="0"/>
              </a:rPr>
              <a:t>determinannya </a:t>
            </a:r>
            <a:r>
              <a:rPr lang="id-ID" sz="2000" dirty="0">
                <a:solidFill>
                  <a:prstClr val="black"/>
                </a:solidFill>
                <a:cs typeface="Arial" charset="0"/>
              </a:rPr>
              <a:t>= </a:t>
            </a:r>
            <a:r>
              <a:rPr lang="id-ID" sz="2000" dirty="0" smtClean="0">
                <a:solidFill>
                  <a:prstClr val="black"/>
                </a:solidFill>
                <a:cs typeface="Arial" charset="0"/>
              </a:rPr>
              <a:t>0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id-ID" sz="2000" dirty="0">
              <a:solidFill>
                <a:prstClr val="black"/>
              </a:solidFill>
              <a:cs typeface="Arial" charset="0"/>
            </a:endParaRPr>
          </a:p>
          <a:p>
            <a:pPr lvl="1" algn="just">
              <a:spcBef>
                <a:spcPct val="20000"/>
              </a:spcBef>
            </a:pPr>
            <a:endParaRPr lang="id-ID" sz="2000" dirty="0">
              <a:solidFill>
                <a:prstClr val="black"/>
              </a:solidFill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Matriks Non Singular</a:t>
            </a:r>
          </a:p>
          <a:p>
            <a:pPr lvl="1" algn="just">
              <a:spcBef>
                <a:spcPct val="20000"/>
              </a:spcBef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Matriks bujur sangkar yang mempunyai </a:t>
            </a:r>
            <a:r>
              <a:rPr lang="id-ID" sz="2000" dirty="0" smtClean="0">
                <a:solidFill>
                  <a:prstClr val="black"/>
                </a:solidFill>
                <a:cs typeface="Arial" charset="0"/>
              </a:rPr>
              <a:t>invers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cs typeface="Arial" charset="0"/>
              </a:rPr>
              <a:t>dengan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kata lain </a:t>
            </a:r>
            <a:r>
              <a:rPr lang="id-ID" sz="2000" dirty="0" smtClean="0">
                <a:solidFill>
                  <a:prstClr val="black"/>
                </a:solidFill>
                <a:cs typeface="Arial" charset="0"/>
              </a:rPr>
              <a:t>determinannya 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charset="0"/>
              </a:rPr>
              <a:t>tidak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charset="0"/>
              </a:rPr>
              <a:t>sama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dg </a:t>
            </a:r>
            <a:r>
              <a:rPr lang="id-ID" sz="2000" dirty="0" smtClean="0">
                <a:solidFill>
                  <a:prstClr val="black"/>
                </a:solidFill>
                <a:cs typeface="Arial" charset="0"/>
              </a:rPr>
              <a:t>0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743199" y="1771650"/>
            <a:ext cx="1371601" cy="11095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5007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50860" y="6023953"/>
            <a:ext cx="3792438" cy="365125"/>
          </a:xfrm>
        </p:spPr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prstClr val="black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5722" y="5931369"/>
            <a:ext cx="1066020" cy="868017"/>
          </a:xfrm>
        </p:spPr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prstClr val="black"/>
                </a:solidFill>
              </a:rPr>
              <a:pPr>
                <a:defRPr/>
              </a:pPr>
              <a:t>88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89411" y="354967"/>
            <a:ext cx="1145640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Matriks Segitiga (Triangular Matrix)</a:t>
            </a:r>
          </a:p>
          <a:p>
            <a:pPr algn="just">
              <a:spcBef>
                <a:spcPct val="20000"/>
              </a:spcBef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      </a:t>
            </a:r>
          </a:p>
          <a:p>
            <a:pPr algn="just">
              <a:spcBef>
                <a:spcPct val="20000"/>
              </a:spcBef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     Matrik Segitiga Atas</a:t>
            </a:r>
          </a:p>
          <a:p>
            <a:pPr marL="342900" indent="-342900" algn="just">
              <a:spcBef>
                <a:spcPct val="20000"/>
              </a:spcBef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Matriks bujur sangkar, apabila setiap unsur yang terletak dibawah diagonal utamanya sama dengan nol</a:t>
            </a:r>
          </a:p>
          <a:p>
            <a:pPr marL="342900" indent="-342900" algn="just">
              <a:spcBef>
                <a:spcPct val="20000"/>
              </a:spcBef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contoh :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A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3x3 </a:t>
            </a:r>
            <a:r>
              <a:rPr lang="id-ID" sz="2000" dirty="0">
                <a:solidFill>
                  <a:prstClr val="black"/>
                </a:solidFill>
                <a:cs typeface="Arial" charset="0"/>
              </a:rPr>
              <a:t> =      a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11</a:t>
            </a:r>
            <a:r>
              <a:rPr lang="id-ID" sz="2000" dirty="0">
                <a:solidFill>
                  <a:prstClr val="black"/>
                </a:solidFill>
                <a:cs typeface="Arial" charset="0"/>
              </a:rPr>
              <a:t>   a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12</a:t>
            </a:r>
            <a:r>
              <a:rPr lang="id-ID" sz="2000" dirty="0">
                <a:solidFill>
                  <a:prstClr val="black"/>
                </a:solidFill>
                <a:cs typeface="Arial" charset="0"/>
              </a:rPr>
              <a:t>   a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13</a:t>
            </a:r>
            <a:endParaRPr lang="id-ID" sz="20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	       0      a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22</a:t>
            </a:r>
            <a:r>
              <a:rPr lang="id-ID" sz="2000" dirty="0">
                <a:solidFill>
                  <a:prstClr val="black"/>
                </a:solidFill>
                <a:cs typeface="Arial" charset="0"/>
              </a:rPr>
              <a:t>   a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23</a:t>
            </a:r>
            <a:endParaRPr lang="id-ID" sz="20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	       0      0      a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33</a:t>
            </a:r>
            <a:endParaRPr lang="id-ID" sz="2000" dirty="0">
              <a:solidFill>
                <a:prstClr val="black"/>
              </a:solidFill>
              <a:cs typeface="Arial" charset="0"/>
            </a:endParaRPr>
          </a:p>
          <a:p>
            <a:pPr algn="just">
              <a:spcBef>
                <a:spcPct val="20000"/>
              </a:spcBef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    </a:t>
            </a:r>
          </a:p>
          <a:p>
            <a:pPr algn="just">
              <a:spcBef>
                <a:spcPct val="20000"/>
              </a:spcBef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     Matrik Segitiga Bawah</a:t>
            </a:r>
          </a:p>
          <a:p>
            <a:pPr marL="342900" indent="-342900" algn="just">
              <a:spcBef>
                <a:spcPct val="20000"/>
              </a:spcBef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Matriks bujur sangkar, bila setiap unsurnya yang terletak diatas diagonal utamanya sama dengan nol</a:t>
            </a:r>
          </a:p>
          <a:p>
            <a:pPr marL="342900" indent="-342900" algn="just">
              <a:spcBef>
                <a:spcPct val="20000"/>
              </a:spcBef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contoh :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B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3x3 </a:t>
            </a:r>
            <a:r>
              <a:rPr lang="id-ID" sz="2000" dirty="0">
                <a:solidFill>
                  <a:prstClr val="black"/>
                </a:solidFill>
                <a:cs typeface="Arial" charset="0"/>
              </a:rPr>
              <a:t> =      b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11</a:t>
            </a:r>
            <a:r>
              <a:rPr lang="id-ID" sz="2000" dirty="0">
                <a:solidFill>
                  <a:prstClr val="black"/>
                </a:solidFill>
                <a:cs typeface="Arial" charset="0"/>
              </a:rPr>
              <a:t>    0      0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	       b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21</a:t>
            </a:r>
            <a:r>
              <a:rPr lang="id-ID" sz="2000" dirty="0">
                <a:solidFill>
                  <a:prstClr val="black"/>
                </a:solidFill>
                <a:cs typeface="Arial" charset="0"/>
              </a:rPr>
              <a:t>    b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22</a:t>
            </a:r>
            <a:r>
              <a:rPr lang="id-ID" sz="2000" dirty="0">
                <a:solidFill>
                  <a:prstClr val="black"/>
                </a:solidFill>
                <a:cs typeface="Arial" charset="0"/>
              </a:rPr>
              <a:t>   0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	       b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31</a:t>
            </a:r>
            <a:r>
              <a:rPr lang="id-ID" sz="2000" dirty="0">
                <a:solidFill>
                  <a:prstClr val="black"/>
                </a:solidFill>
                <a:cs typeface="Arial" charset="0"/>
              </a:rPr>
              <a:t>    b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32</a:t>
            </a:r>
            <a:r>
              <a:rPr lang="id-ID" sz="2000" dirty="0">
                <a:solidFill>
                  <a:prstClr val="black"/>
                </a:solidFill>
                <a:cs typeface="Arial" charset="0"/>
              </a:rPr>
              <a:t>   b</a:t>
            </a:r>
            <a:r>
              <a:rPr lang="id-ID" sz="2000" baseline="-25000" dirty="0">
                <a:solidFill>
                  <a:prstClr val="black"/>
                </a:solidFill>
                <a:cs typeface="Arial" charset="0"/>
              </a:rPr>
              <a:t>33</a:t>
            </a:r>
            <a:endParaRPr lang="id-ID" sz="20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id-ID" sz="20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	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812007" y="2092645"/>
            <a:ext cx="1869040" cy="1285884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869194" y="4676548"/>
            <a:ext cx="1694621" cy="1285884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2355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75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75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71957" y="6341786"/>
            <a:ext cx="2743200" cy="365125"/>
          </a:xfrm>
        </p:spPr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prstClr val="black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prstClr val="black"/>
                </a:solidFill>
              </a:rPr>
              <a:pPr>
                <a:defRPr/>
              </a:pPr>
              <a:t>89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32825" y="395279"/>
            <a:ext cx="10906153" cy="657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d-ID" sz="2800" dirty="0">
                <a:solidFill>
                  <a:prstClr val="black"/>
                </a:solidFill>
                <a:cs typeface="Arial" charset="0"/>
              </a:rPr>
              <a:t>Matriks Balikan (Invers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dari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sebuah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Matriks</a:t>
            </a:r>
            <a:r>
              <a:rPr lang="id-ID" sz="2800" dirty="0" smtClean="0">
                <a:solidFill>
                  <a:prstClr val="black"/>
                </a:solidFill>
                <a:cs typeface="Arial" charset="0"/>
              </a:rPr>
              <a:t>)</a:t>
            </a:r>
            <a:endParaRPr lang="id-ID" sz="2800" dirty="0">
              <a:solidFill>
                <a:prstClr val="black"/>
              </a:solidFill>
              <a:cs typeface="Arial" charset="0"/>
            </a:endParaRPr>
          </a:p>
          <a:p>
            <a:pPr marL="457200" algn="just">
              <a:spcBef>
                <a:spcPct val="20000"/>
              </a:spcBef>
            </a:pP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Sebuah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matriks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jika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dikalikan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dengan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invers-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nya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akan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menghasilkan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matriks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identitas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atau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matriks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satuan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id-ID" sz="2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contoh :</a:t>
            </a:r>
          </a:p>
          <a:p>
            <a:pPr marL="342900" indent="-342900" algn="just">
              <a:spcBef>
                <a:spcPct val="20000"/>
              </a:spcBef>
            </a:pPr>
            <a:endParaRPr lang="id-ID" sz="2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en-US" sz="2200" dirty="0" err="1" smtClean="0">
                <a:solidFill>
                  <a:prstClr val="black"/>
                </a:solidFill>
                <a:cs typeface="Arial" charset="0"/>
              </a:rPr>
              <a:t>Jika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id-ID" sz="2200" dirty="0" smtClean="0">
                <a:solidFill>
                  <a:prstClr val="black"/>
                </a:solidFill>
                <a:cs typeface="Arial" charset="0"/>
              </a:rPr>
              <a:t>A 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	</a:t>
            </a:r>
            <a:r>
              <a:rPr lang="id-ID" sz="2200" dirty="0" smtClean="0">
                <a:solidFill>
                  <a:prstClr val="black"/>
                </a:solidFill>
                <a:cs typeface="Arial" charset="0"/>
              </a:rPr>
              <a:t>= 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	</a:t>
            </a:r>
            <a:r>
              <a:rPr lang="id-ID" sz="2200" dirty="0" smtClean="0">
                <a:solidFill>
                  <a:prstClr val="black"/>
                </a:solidFill>
                <a:cs typeface="Arial" charset="0"/>
              </a:rPr>
              <a:t>2 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	</a:t>
            </a:r>
            <a:r>
              <a:rPr lang="id-ID" sz="2200" dirty="0" smtClean="0">
                <a:solidFill>
                  <a:prstClr val="black"/>
                </a:solidFill>
                <a:cs typeface="Arial" charset="0"/>
              </a:rPr>
              <a:t>1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en-US" sz="2200" dirty="0" err="1" smtClean="0">
                <a:solidFill>
                  <a:prstClr val="black"/>
                </a:solidFill>
                <a:cs typeface="Arial" charset="0"/>
              </a:rPr>
              <a:t>maka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id-ID" sz="2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A </a:t>
            </a:r>
            <a:r>
              <a:rPr lang="id-ID" sz="2200" baseline="30000" dirty="0">
                <a:solidFill>
                  <a:prstClr val="black"/>
                </a:solidFill>
                <a:cs typeface="Arial" charset="0"/>
              </a:rPr>
              <a:t>-1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  =	    3/2    -1/2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	 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		</a:t>
            </a:r>
            <a:r>
              <a:rPr lang="id-ID" sz="2200" dirty="0" smtClean="0">
                <a:solidFill>
                  <a:prstClr val="black"/>
                </a:solidFill>
                <a:cs typeface="Arial" charset="0"/>
              </a:rPr>
              <a:t>4    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	</a:t>
            </a:r>
            <a:r>
              <a:rPr lang="id-ID" sz="2200" dirty="0" smtClean="0">
                <a:solidFill>
                  <a:prstClr val="black"/>
                </a:solidFill>
                <a:cs typeface="Arial" charset="0"/>
              </a:rPr>
              <a:t>3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			     -2        </a:t>
            </a:r>
            <a:r>
              <a:rPr lang="id-ID" sz="2200" dirty="0" smtClean="0">
                <a:solidFill>
                  <a:prstClr val="black"/>
                </a:solidFill>
                <a:cs typeface="Arial" charset="0"/>
              </a:rPr>
              <a:t>1</a:t>
            </a:r>
            <a:endParaRPr lang="en-US" sz="2200" dirty="0" smtClean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2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	</a:t>
            </a:r>
            <a:r>
              <a:rPr lang="en-US" sz="2200" dirty="0" err="1" smtClean="0">
                <a:solidFill>
                  <a:prstClr val="black"/>
                </a:solidFill>
                <a:cs typeface="Arial" charset="0"/>
              </a:rPr>
              <a:t>Bukti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:		2	1		3/2	-1/2	=	1	0</a:t>
            </a:r>
            <a:endParaRPr lang="en-US" sz="2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GB" sz="2200" dirty="0" smtClean="0">
                <a:solidFill>
                  <a:prstClr val="black"/>
                </a:solidFill>
              </a:rPr>
              <a:t>				4	3	. 	-2	1		0	1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en-GB" sz="2200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GB" sz="2200" dirty="0" err="1" smtClean="0">
                <a:solidFill>
                  <a:prstClr val="black"/>
                </a:solidFill>
              </a:rPr>
              <a:t>Kesimpulan</a:t>
            </a:r>
            <a:r>
              <a:rPr lang="en-GB" sz="2200" dirty="0" smtClean="0">
                <a:solidFill>
                  <a:prstClr val="black"/>
                </a:solidFill>
              </a:rPr>
              <a:t>: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GB" sz="2200" dirty="0" err="1" smtClean="0">
                <a:solidFill>
                  <a:prstClr val="black"/>
                </a:solidFill>
              </a:rPr>
              <a:t>Sebuah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matriks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jika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dikalikan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dengan</a:t>
            </a:r>
            <a:r>
              <a:rPr lang="en-GB" sz="2200" dirty="0" smtClean="0">
                <a:solidFill>
                  <a:prstClr val="black"/>
                </a:solidFill>
              </a:rPr>
              <a:t> invers-</a:t>
            </a:r>
            <a:r>
              <a:rPr lang="en-GB" sz="2200" dirty="0" err="1" smtClean="0">
                <a:solidFill>
                  <a:prstClr val="black"/>
                </a:solidFill>
              </a:rPr>
              <a:t>nya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menghasilkan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matriks</a:t>
            </a:r>
            <a:r>
              <a:rPr lang="en-GB" sz="2200" dirty="0" smtClean="0">
                <a:solidFill>
                  <a:prstClr val="black"/>
                </a:solidFill>
              </a:rPr>
              <a:t> </a:t>
            </a:r>
            <a:r>
              <a:rPr lang="en-GB" sz="2200" dirty="0" err="1" smtClean="0">
                <a:solidFill>
                  <a:prstClr val="black"/>
                </a:solidFill>
              </a:rPr>
              <a:t>identitas</a:t>
            </a:r>
            <a:r>
              <a:rPr lang="en-GB" sz="2200" dirty="0" smtClean="0">
                <a:solidFill>
                  <a:prstClr val="black"/>
                </a:solidFill>
              </a:rPr>
              <a:t>.</a:t>
            </a: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687988" y="2825263"/>
            <a:ext cx="1255490" cy="928694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650420" y="2825263"/>
            <a:ext cx="1643074" cy="857256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683219" y="4006385"/>
            <a:ext cx="1303122" cy="928694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385902" y="4106402"/>
            <a:ext cx="1643074" cy="857256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8942821" y="4088476"/>
            <a:ext cx="1643074" cy="857256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0714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6" y="228236"/>
            <a:ext cx="10593388" cy="119346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err="1" smtClean="0">
                <a:latin typeface="Bebas Neue" panose="020B0606020202050201" pitchFamily="34" charset="0"/>
              </a:rPr>
              <a:t>Lembar</a:t>
            </a:r>
            <a:r>
              <a:rPr lang="en-US" b="1" dirty="0" smtClean="0">
                <a:latin typeface="Bebas Neue" panose="020B0606020202050201" pitchFamily="34" charset="0"/>
              </a:rPr>
              <a:t> </a:t>
            </a:r>
            <a:r>
              <a:rPr lang="en-US" b="1" dirty="0" err="1" smtClean="0">
                <a:latin typeface="Bebas Neue" panose="020B0606020202050201" pitchFamily="34" charset="0"/>
              </a:rPr>
              <a:t>Kegiatan</a:t>
            </a:r>
            <a:endParaRPr lang="en-US" b="1" dirty="0" smtClean="0">
              <a:latin typeface="Bebas Neue" panose="020B0606020202050201" pitchFamily="34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en-US" b="1" dirty="0" smtClean="0">
                <a:latin typeface="Bebas Neue" panose="020B0606020202050201" pitchFamily="34" charset="0"/>
              </a:rPr>
              <a:t>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en-US" dirty="0" err="1">
                <a:latin typeface="Bebas Neue" panose="020B0606020202050201" pitchFamily="34" charset="0"/>
              </a:rPr>
              <a:t>Sesi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ke</a:t>
            </a:r>
            <a:r>
              <a:rPr lang="en-US" dirty="0">
                <a:latin typeface="Bebas Neue" panose="020B0606020202050201" pitchFamily="34" charset="0"/>
              </a:rPr>
              <a:t>: </a:t>
            </a:r>
            <a:r>
              <a:rPr lang="en-US" dirty="0" smtClean="0">
                <a:latin typeface="Bebas Neue" panose="020B0606020202050201" pitchFamily="34" charset="0"/>
              </a:rPr>
              <a:t>1			Hari / </a:t>
            </a:r>
            <a:r>
              <a:rPr lang="en-US" dirty="0" err="1" smtClean="0">
                <a:latin typeface="Bebas Neue" panose="020B0606020202050201" pitchFamily="34" charset="0"/>
              </a:rPr>
              <a:t>Tanggal</a:t>
            </a:r>
            <a:r>
              <a:rPr lang="en-US" dirty="0" smtClean="0">
                <a:latin typeface="Bebas Neue" panose="020B0606020202050201" pitchFamily="34" charset="0"/>
              </a:rPr>
              <a:t>: 		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b="1" dirty="0" smtClean="0">
              <a:latin typeface="Bebas Neue" panose="020B0606020202050201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 smtClean="0"/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5524" y="2588159"/>
            <a:ext cx="10779970" cy="4984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256 	GB 	=	       b?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2,048 Mbps 	=                Bps?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1,024 	TB 	=    	       b?</a:t>
            </a:r>
          </a:p>
          <a:p>
            <a:pPr marL="0" indent="0"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Carilah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processor </a:t>
            </a:r>
            <a:r>
              <a:rPr lang="en-US" sz="2400" dirty="0" err="1" smtClean="0"/>
              <a:t>terkini</a:t>
            </a:r>
            <a:r>
              <a:rPr lang="en-US" sz="2400" dirty="0" smtClean="0"/>
              <a:t>, </a:t>
            </a:r>
            <a:r>
              <a:rPr lang="en-US" sz="2400" dirty="0" err="1" smtClean="0"/>
              <a:t>sebutkan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/ </a:t>
            </a:r>
            <a:r>
              <a:rPr lang="en-US" sz="2400" dirty="0" err="1" smtClean="0"/>
              <a:t>typenya</a:t>
            </a:r>
            <a:r>
              <a:rPr lang="en-US" sz="2400" dirty="0" smtClean="0"/>
              <a:t>, </a:t>
            </a:r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kecepatannya</a:t>
            </a:r>
            <a:r>
              <a:rPr lang="en-US" sz="2400" dirty="0" smtClean="0"/>
              <a:t> </a:t>
            </a:r>
            <a:r>
              <a:rPr lang="en-US" sz="2400" dirty="0" err="1" smtClean="0"/>
              <a:t>dinyatakan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instruction per second?</a:t>
            </a:r>
          </a:p>
          <a:p>
            <a:pPr marL="0" indent="0">
              <a:buNone/>
            </a:pPr>
            <a:r>
              <a:rPr lang="en-US" sz="2400" dirty="0" err="1" smtClean="0"/>
              <a:t>Berapa</a:t>
            </a:r>
            <a:r>
              <a:rPr lang="en-US" sz="2400" dirty="0" smtClean="0"/>
              <a:t> lama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processor </a:t>
            </a:r>
            <a:r>
              <a:rPr lang="en-US" sz="2400" dirty="0" err="1" smtClean="0"/>
              <a:t>tsb</a:t>
            </a:r>
            <a:r>
              <a:rPr lang="en-US" sz="2400" dirty="0" smtClean="0"/>
              <a:t> </a:t>
            </a:r>
            <a:r>
              <a:rPr lang="en-US" sz="2400" dirty="0" err="1" smtClean="0"/>
              <a:t>utk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perintah</a:t>
            </a:r>
            <a:r>
              <a:rPr lang="en-US" sz="2400" dirty="0" smtClean="0"/>
              <a:t>?</a:t>
            </a:r>
          </a:p>
          <a:p>
            <a:pPr marL="457200" indent="-457200">
              <a:buFont typeface="+mj-lt"/>
              <a:buAutoNum type="arabicPeriod" startAt="5"/>
            </a:pPr>
            <a:endParaRPr lang="id-ID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d-ID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d-ID" sz="2400" dirty="0" smtClean="0"/>
          </a:p>
          <a:p>
            <a:pPr marL="457200" indent="-457200">
              <a:buFont typeface="+mj-lt"/>
              <a:buAutoNum type="arabicPeriod" startAt="5"/>
            </a:pPr>
            <a:endParaRPr lang="id-ID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d-ID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d-ID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sz="2400" dirty="0" smtClean="0"/>
              <a:t>	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5524" y="1559859"/>
            <a:ext cx="10997441" cy="751992"/>
          </a:xfrm>
        </p:spPr>
        <p:txBody>
          <a:bodyPr>
            <a:normAutofit/>
          </a:bodyPr>
          <a:lstStyle/>
          <a:p>
            <a:pPr algn="l"/>
            <a:r>
              <a:rPr lang="id-ID" sz="2400" dirty="0" smtClean="0"/>
              <a:t>Penerapan Bilangan Skalar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soal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solusinya</a:t>
            </a:r>
            <a:r>
              <a:rPr lang="en-US" sz="2400" dirty="0" smtClean="0"/>
              <a:t> (1)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791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97752" y="5461245"/>
            <a:ext cx="2743200" cy="365125"/>
          </a:xfrm>
        </p:spPr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prstClr val="black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3294" y="5849304"/>
            <a:ext cx="771089" cy="868017"/>
          </a:xfrm>
        </p:spPr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prstClr val="black"/>
                </a:solidFill>
              </a:rPr>
              <a:pPr>
                <a:defRPr/>
              </a:pPr>
              <a:t>90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34352" y="329269"/>
            <a:ext cx="10572909" cy="57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id-ID" sz="2800" dirty="0">
                <a:solidFill>
                  <a:prstClr val="black"/>
                </a:solidFill>
                <a:cs typeface="Arial" charset="0"/>
              </a:rPr>
              <a:t>Matriks Satuan (Matriks Identitas)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800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id-ID" sz="2400" dirty="0">
                <a:solidFill>
                  <a:prstClr val="black"/>
                </a:solidFill>
                <a:cs typeface="Arial" charset="0"/>
              </a:rPr>
              <a:t>Adalah sebuah matriks bujur sangkar yang tiap-tiap elemen pada diagonal utamanya bernilai 1, sedangkan elemen-elemen yang lain adalah nol.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Contoh :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I</a:t>
            </a:r>
            <a:r>
              <a:rPr lang="id-ID" sz="22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 =   1  0    , I</a:t>
            </a:r>
            <a:r>
              <a:rPr lang="id-ID" sz="2200" baseline="-25000" dirty="0">
                <a:solidFill>
                  <a:prstClr val="black"/>
                </a:solidFill>
                <a:cs typeface="Arial" charset="0"/>
              </a:rPr>
              <a:t>3 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 =    1   0   0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	 0  1	           0   1   0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		           0   0   1</a:t>
            </a: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d-ID" sz="2800" dirty="0">
                <a:solidFill>
                  <a:prstClr val="black"/>
                </a:solidFill>
                <a:cs typeface="Arial" charset="0"/>
              </a:rPr>
              <a:t>Matriks Nol</a:t>
            </a:r>
          </a:p>
          <a:p>
            <a:pPr marL="342900" indent="-342900" algn="just">
              <a:spcBef>
                <a:spcPct val="20000"/>
              </a:spcBef>
            </a:pPr>
            <a:r>
              <a:rPr lang="id-ID" sz="2400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id-ID" sz="2200" dirty="0">
                <a:solidFill>
                  <a:prstClr val="black"/>
                </a:solidFill>
                <a:cs typeface="Arial" charset="0"/>
              </a:rPr>
              <a:t>Adalah matriks yang semua elemennya nol (0)</a:t>
            </a:r>
            <a:r>
              <a:rPr lang="id-ID" sz="2400" dirty="0">
                <a:solidFill>
                  <a:prstClr val="black"/>
                </a:solidFill>
                <a:cs typeface="Arial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	0 =    		0   0   0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		          	0   0   0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			           	0   0   0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2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id-ID" sz="2400" dirty="0">
                <a:solidFill>
                  <a:prstClr val="black"/>
                </a:solidFill>
                <a:cs typeface="Arial" charset="0"/>
              </a:rPr>
              <a:t>	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213709" y="2590311"/>
            <a:ext cx="1285884" cy="1285884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629326" y="2433479"/>
            <a:ext cx="714380" cy="928694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285717" y="4700199"/>
            <a:ext cx="1285884" cy="1285884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8001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43936" y="5977061"/>
            <a:ext cx="3722585" cy="365125"/>
          </a:xfrm>
        </p:spPr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prstClr val="black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0553" y="6083768"/>
            <a:ext cx="1046386" cy="868017"/>
          </a:xfrm>
        </p:spPr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prstClr val="black"/>
                </a:solidFill>
              </a:rPr>
              <a:pPr>
                <a:defRPr/>
              </a:pPr>
              <a:t>91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82487" y="187999"/>
            <a:ext cx="1124538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20000"/>
              </a:spcBef>
            </a:pPr>
            <a:r>
              <a:rPr lang="id-ID" sz="2800" dirty="0">
                <a:solidFill>
                  <a:prstClr val="black"/>
                </a:solidFill>
                <a:cs typeface="Arial" charset="0"/>
              </a:rPr>
              <a:t>Sifat Matriks Identitas dan Matriks Nol</a:t>
            </a:r>
          </a:p>
          <a:p>
            <a:pPr marL="342900" indent="-342900" algn="just">
              <a:spcBef>
                <a:spcPct val="20000"/>
              </a:spcBef>
            </a:pPr>
            <a:endParaRPr lang="id-ID" sz="28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id-ID" sz="24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id-ID" sz="2400" dirty="0">
                <a:solidFill>
                  <a:prstClr val="black"/>
                </a:solidFill>
                <a:cs typeface="Arial" charset="0"/>
              </a:rPr>
              <a:t>Jika A = Matriks berukuran n x n</a:t>
            </a:r>
          </a:p>
          <a:p>
            <a:pPr marL="342900" indent="-342900" algn="just">
              <a:spcBef>
                <a:spcPct val="20000"/>
              </a:spcBef>
            </a:pPr>
            <a:endParaRPr lang="id-ID" sz="24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id-ID" sz="24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id-ID" sz="2400" dirty="0">
                <a:solidFill>
                  <a:prstClr val="black"/>
                </a:solidFill>
                <a:cs typeface="Arial" charset="0"/>
              </a:rPr>
              <a:t> I . A = A . I = A</a:t>
            </a:r>
          </a:p>
          <a:p>
            <a:pPr marL="342900" indent="-342900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id-ID" sz="24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id-ID" sz="2400" dirty="0">
                <a:solidFill>
                  <a:prstClr val="black"/>
                </a:solidFill>
                <a:cs typeface="Arial" charset="0"/>
              </a:rPr>
              <a:t>A + 0 = 0 + A = A</a:t>
            </a:r>
          </a:p>
          <a:p>
            <a:pPr marL="342900" indent="-342900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id-ID" sz="24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id-ID" sz="2400" dirty="0">
                <a:solidFill>
                  <a:prstClr val="black"/>
                </a:solidFill>
                <a:cs typeface="Arial" charset="0"/>
              </a:rPr>
              <a:t>A . 0 = 0 . A = 0</a:t>
            </a:r>
          </a:p>
          <a:p>
            <a:pPr marL="342900" indent="-342900" algn="just">
              <a:spcBef>
                <a:spcPct val="20000"/>
              </a:spcBef>
            </a:pPr>
            <a:r>
              <a:rPr lang="id-ID" sz="2800" dirty="0">
                <a:solidFill>
                  <a:prstClr val="black"/>
                </a:solidFill>
                <a:cs typeface="Arial" charset="0"/>
              </a:rPr>
              <a:t>	</a:t>
            </a:r>
            <a:endParaRPr lang="id-ID" sz="24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id-ID" sz="2400" dirty="0">
                <a:solidFill>
                  <a:prstClr val="black"/>
                </a:solidFill>
                <a:cs typeface="Arial" charset="0"/>
              </a:rPr>
              <a:t>	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3501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43936" y="5977061"/>
            <a:ext cx="3722585" cy="365125"/>
          </a:xfrm>
        </p:spPr>
        <p:txBody>
          <a:bodyPr/>
          <a:lstStyle/>
          <a:p>
            <a:pPr>
              <a:defRPr/>
            </a:pPr>
            <a:fld id="{BC40DF2A-4197-4860-8B70-FEB879500565}" type="datetime1">
              <a:rPr lang="fr-FR" sz="1400">
                <a:solidFill>
                  <a:prstClr val="black"/>
                </a:solidFill>
              </a:rPr>
              <a:pPr>
                <a:defRPr/>
              </a:pPr>
              <a:t>03/11/2016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0553" y="6083768"/>
            <a:ext cx="1046386" cy="868017"/>
          </a:xfrm>
        </p:spPr>
        <p:txBody>
          <a:bodyPr/>
          <a:lstStyle/>
          <a:p>
            <a:pPr>
              <a:defRPr/>
            </a:pPr>
            <a:fld id="{D4E067FE-94C1-4469-B109-A3104DC20C11}" type="slidenum">
              <a:rPr lang="fr-FR" sz="1400">
                <a:solidFill>
                  <a:prstClr val="black"/>
                </a:solidFill>
              </a:rPr>
              <a:pPr>
                <a:defRPr/>
              </a:pPr>
              <a:t>92</a:t>
            </a:fld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05216" y="2084035"/>
            <a:ext cx="11245389" cy="174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20000"/>
              </a:spcBef>
            </a:pPr>
            <a:r>
              <a:rPr lang="en-US" sz="4400" dirty="0" err="1" smtClean="0">
                <a:solidFill>
                  <a:prstClr val="black"/>
                </a:solidFill>
                <a:cs typeface="Arial" charset="0"/>
              </a:rPr>
              <a:t>Lampiran</a:t>
            </a:r>
            <a:endParaRPr lang="en-US" sz="4400" dirty="0" smtClean="0">
              <a:solidFill>
                <a:prstClr val="black"/>
              </a:solidFill>
              <a:cs typeface="Arial" charset="0"/>
            </a:endParaRPr>
          </a:p>
          <a:p>
            <a:pPr algn="just">
              <a:spcBef>
                <a:spcPct val="20000"/>
              </a:spcBef>
            </a:pPr>
            <a:r>
              <a:rPr lang="en-US" sz="4400" dirty="0" err="1" smtClean="0">
                <a:solidFill>
                  <a:prstClr val="black"/>
                </a:solidFill>
                <a:cs typeface="Arial" charset="0"/>
              </a:rPr>
              <a:t>Soal-soal</a:t>
            </a:r>
            <a:r>
              <a:rPr lang="en-US" sz="4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cs typeface="Arial" charset="0"/>
              </a:rPr>
              <a:t>untuk</a:t>
            </a:r>
            <a:r>
              <a:rPr lang="en-US" sz="4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cs typeface="Arial" charset="0"/>
              </a:rPr>
              <a:t>latihan</a:t>
            </a:r>
            <a:endParaRPr lang="id-ID" sz="4400" dirty="0">
              <a:solidFill>
                <a:prstClr val="black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id-ID" sz="4400" dirty="0">
                <a:solidFill>
                  <a:prstClr val="black"/>
                </a:solidFill>
                <a:cs typeface="Arial" charset="0"/>
              </a:rPr>
              <a:t>	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44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1099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875" y="12712"/>
            <a:ext cx="8229600" cy="751992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/>
              <a:t>Kuis 1- Pendahuluan</a:t>
            </a:r>
            <a:r>
              <a:rPr lang="en-US" sz="3200" dirty="0" smtClean="0"/>
              <a:t> (</a:t>
            </a:r>
            <a:r>
              <a:rPr lang="en-US" sz="3200" dirty="0" err="1" smtClean="0"/>
              <a:t>Tentang</a:t>
            </a:r>
            <a:r>
              <a:rPr lang="en-US" sz="3200" dirty="0" smtClean="0"/>
              <a:t> </a:t>
            </a:r>
            <a:r>
              <a:rPr lang="en-US" sz="3200" dirty="0" err="1" smtClean="0"/>
              <a:t>bilangan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187" y="1052736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/>
              <a:t>Pengertian Unit dan Simbol Perkalian (Faktor) nya.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39230"/>
              </p:ext>
            </p:extLst>
          </p:nvPr>
        </p:nvGraphicFramePr>
        <p:xfrm>
          <a:off x="1093884" y="1628800"/>
          <a:ext cx="9116916" cy="494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15"/>
                <a:gridCol w="1110224"/>
                <a:gridCol w="484162"/>
                <a:gridCol w="400457"/>
                <a:gridCol w="407123"/>
                <a:gridCol w="542682"/>
                <a:gridCol w="549349"/>
                <a:gridCol w="434833"/>
                <a:gridCol w="356012"/>
                <a:gridCol w="391568"/>
                <a:gridCol w="387122"/>
                <a:gridCol w="482682"/>
                <a:gridCol w="651575"/>
                <a:gridCol w="381649"/>
                <a:gridCol w="540212"/>
                <a:gridCol w="530019"/>
                <a:gridCol w="459232"/>
              </a:tblGrid>
              <a:tr h="478852">
                <a:tc gridSpan="2"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Multiplier</a:t>
                      </a:r>
                    </a:p>
                    <a:p>
                      <a:pPr algn="ctr"/>
                      <a:r>
                        <a:rPr lang="id-ID" sz="1800" dirty="0" smtClean="0"/>
                        <a:t>(Factor)</a:t>
                      </a:r>
                      <a:r>
                        <a:rPr lang="en-US" sz="1800" dirty="0" smtClean="0"/>
                        <a:t> &amp; Its Name</a:t>
                      </a:r>
                      <a:endParaRPr lang="de-DE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Unit</a:t>
                      </a:r>
                      <a:r>
                        <a:rPr lang="en-US" sz="1800" baseline="0" dirty="0" smtClean="0"/>
                        <a:t> Name Examples</a:t>
                      </a:r>
                      <a:endParaRPr lang="de-DE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10^12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10^9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G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10^6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10^3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‘k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-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10^-3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‘m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10^-6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‘u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10^-9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‘n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10-12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‘p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Hz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B/s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J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v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ohm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Cd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K</a:t>
                      </a:r>
                      <a:endParaRPr lang="de-DE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58" y="153389"/>
            <a:ext cx="10671050" cy="751992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/>
              <a:t>Kuis 2- Penerapan Bilangan Skalar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058" y="1474766"/>
            <a:ext cx="10952403" cy="438912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id-ID" sz="2000" dirty="0"/>
              <a:t>Seorang remaja berbobot 60 kg memboncengkan remaja lain berbobot 40 kg mengendarai sepeda motor modif berbobot 100 kg dg kecepatan 72 km/h, menabrak sebuah tiang listrik. Berapa momentum yg terjadi saat tabrakan?</a:t>
            </a:r>
          </a:p>
          <a:p>
            <a:pPr marL="457200" indent="-457200">
              <a:buAutoNum type="arabicPeriod"/>
            </a:pPr>
            <a:endParaRPr lang="id-ID" sz="2000" dirty="0"/>
          </a:p>
          <a:p>
            <a:pPr marL="457200" indent="-457200">
              <a:buAutoNum type="arabicPeriod"/>
            </a:pPr>
            <a:r>
              <a:rPr lang="id-ID" sz="2000" dirty="0"/>
              <a:t>Seandainya sepeda motor yg sama menabrak bagian belakang sebuah mobil Avanza berbobot 1 ton yg sedang melaju searah dg kecepatan 36 km/h, berapa momentum yg terjadi saat tabrakan?</a:t>
            </a:r>
          </a:p>
          <a:p>
            <a:pPr marL="457200" indent="-457200">
              <a:buAutoNum type="arabicPeriod"/>
            </a:pPr>
            <a:endParaRPr lang="id-ID" sz="2000" dirty="0"/>
          </a:p>
          <a:p>
            <a:pPr marL="457200" indent="-457200">
              <a:buAutoNum type="arabicPeriod"/>
            </a:pPr>
            <a:r>
              <a:rPr lang="id-ID" sz="2000" dirty="0"/>
              <a:t> Seandainya sepeda motor yg sama meleng sedikit ke kanan dan bertabrakan dg sebuah mobil Fortuner berbobot 2 ton dan berkecepatan 72 km/h, berapa momentum yg terjadi saat tabrakan?</a:t>
            </a:r>
          </a:p>
          <a:p>
            <a:pPr marL="457200" indent="-457200">
              <a:buAutoNum type="arabicPeriod"/>
            </a:pPr>
            <a:endParaRPr lang="id-ID" sz="2000" dirty="0"/>
          </a:p>
          <a:p>
            <a:pPr marL="457200" indent="-457200">
              <a:buAutoNum type="arabicPeriod"/>
            </a:pPr>
            <a:r>
              <a:rPr lang="id-ID" sz="2000" dirty="0"/>
              <a:t>Dari ketiga ilustrasi di atas, tabrakan manakah yang memiliki resiko paling fatal?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54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689" y="200281"/>
            <a:ext cx="10717942" cy="751992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/>
              <a:t>Kuis 2- Penerapan Bilangan Skalar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689" y="1509935"/>
            <a:ext cx="10460033" cy="4984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/>
              <a:t>Escalator Arah Naik. Panjang lintasan escalator = 20m.</a:t>
            </a:r>
          </a:p>
          <a:p>
            <a:pPr marL="0" indent="0">
              <a:buNone/>
            </a:pPr>
            <a:r>
              <a:rPr lang="id-ID" sz="2000" dirty="0"/>
              <a:t>Kecepatan escalator 1 m/s</a:t>
            </a:r>
          </a:p>
          <a:p>
            <a:pPr marL="0" indent="0">
              <a:buNone/>
            </a:pPr>
            <a:endParaRPr lang="id-ID" sz="2000" dirty="0"/>
          </a:p>
          <a:p>
            <a:pPr marL="457200" indent="-457200">
              <a:buFont typeface="+mj-lt"/>
              <a:buAutoNum type="arabicPeriod" startAt="5"/>
            </a:pPr>
            <a:r>
              <a:rPr lang="id-ID" sz="2000" dirty="0"/>
              <a:t>Orang dewasa naik escalator tsb diam. Brp waktu yg dibutuhkan utk sampai ke ujung escalator?</a:t>
            </a:r>
          </a:p>
          <a:p>
            <a:pPr marL="457200" indent="-457200">
              <a:buFont typeface="+mj-lt"/>
              <a:buAutoNum type="arabicPeriod" startAt="5"/>
            </a:pPr>
            <a:endParaRPr lang="id-ID" sz="2000" dirty="0"/>
          </a:p>
          <a:p>
            <a:pPr marL="457200" indent="-457200">
              <a:buFont typeface="+mj-lt"/>
              <a:buAutoNum type="arabicPeriod" startAt="5"/>
            </a:pPr>
            <a:r>
              <a:rPr lang="id-ID" sz="2000" dirty="0"/>
              <a:t>Orang dewasa naik escalator tsb terburu2 krn mau nonton, shg naik escalator sambil berjalan cepat dg kecepatan 1 m/s. Brp waktu yg dibutuhkan utk sampai ke ujung escalator?</a:t>
            </a:r>
          </a:p>
          <a:p>
            <a:pPr marL="457200" indent="-457200">
              <a:buFont typeface="+mj-lt"/>
              <a:buAutoNum type="arabicPeriod" startAt="5"/>
            </a:pPr>
            <a:endParaRPr lang="id-ID" sz="2000" dirty="0"/>
          </a:p>
          <a:p>
            <a:pPr marL="0" indent="0">
              <a:buNone/>
            </a:pPr>
            <a:r>
              <a:rPr lang="id-ID" sz="2000" dirty="0"/>
              <a:t>Escalator Arah Turun. Panjang lintasan escalator = 20m.</a:t>
            </a:r>
          </a:p>
          <a:p>
            <a:pPr marL="0" indent="0">
              <a:buNone/>
            </a:pPr>
            <a:r>
              <a:rPr lang="id-ID" sz="2000" dirty="0"/>
              <a:t>Kecepatan escalator 1 m/s</a:t>
            </a:r>
          </a:p>
          <a:p>
            <a:pPr marL="0" indent="0">
              <a:buNone/>
            </a:pPr>
            <a:endParaRPr lang="id-ID" sz="2000" dirty="0"/>
          </a:p>
          <a:p>
            <a:pPr marL="457200" indent="-457200">
              <a:buFont typeface="+mj-lt"/>
              <a:buAutoNum type="arabicPeriod" startAt="7"/>
            </a:pPr>
            <a:r>
              <a:rPr lang="id-ID" sz="2000" dirty="0"/>
              <a:t>Anak2 bermain2 , menaiki escalator ini dg berlari dengan kecepatan 1,5 m/s. Brp waktu yg dibutuhkan utk sampai ke ujung escalator?</a:t>
            </a:r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pPr marL="457200" indent="-457200">
              <a:buFont typeface="+mj-lt"/>
              <a:buAutoNum type="arabicPeriod" startAt="5"/>
            </a:pP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r>
              <a:rPr lang="id-ID" sz="2000" dirty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02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37" y="282343"/>
            <a:ext cx="10630870" cy="751992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/>
              <a:t>Kuis 2- Penerapan Bilangan Skalar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058" y="2084367"/>
            <a:ext cx="10823449" cy="43891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id-ID" sz="2000" dirty="0"/>
              <a:t>Umur  saya saat ini 4 kali ipat umur Anna. Sepuluh tahun yang akan datang umur saya 2 kali lipat umur Anna. Berapa kah umur saya dan Anna saat ini? </a:t>
            </a:r>
          </a:p>
          <a:p>
            <a:pPr marL="0" indent="0">
              <a:buNone/>
            </a:pPr>
            <a:r>
              <a:rPr lang="id-ID" sz="2000" dirty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90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28" y="258896"/>
            <a:ext cx="10917234" cy="751992"/>
          </a:xfrm>
        </p:spPr>
        <p:txBody>
          <a:bodyPr>
            <a:normAutofit/>
          </a:bodyPr>
          <a:lstStyle/>
          <a:p>
            <a:pPr algn="l"/>
            <a:r>
              <a:rPr lang="id-ID" sz="2800" dirty="0" smtClean="0"/>
              <a:t>Kuis 3 – Perkalian Matriks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28" y="1457400"/>
            <a:ext cx="1091723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/>
              <a:t>Lakukan perkalian dua buah matriks (4x4) berikut ini</a:t>
            </a:r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r>
              <a:rPr lang="id-ID" sz="2000" dirty="0"/>
              <a:t>(Terdapat di papan tulis).</a:t>
            </a:r>
          </a:p>
          <a:p>
            <a:pPr marL="0" indent="0">
              <a:buNone/>
            </a:pPr>
            <a:r>
              <a:rPr lang="id-ID" sz="2000" dirty="0"/>
              <a:t> </a:t>
            </a:r>
          </a:p>
          <a:p>
            <a:pPr marL="457200" indent="-457200">
              <a:buFont typeface="+mj-lt"/>
              <a:buAutoNum type="arabicPeriod" startAt="5"/>
            </a:pP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r>
              <a:rPr lang="id-ID" sz="2000" dirty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01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19" y="200281"/>
            <a:ext cx="10928957" cy="751992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/>
              <a:t>Kuis 4 – Perkalian Matriks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720" y="1287198"/>
            <a:ext cx="10835171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/>
              <a:t>Rancanglah lembar kerja pada spreadsheet untuk melakukan operasi-operasi berikut ini:</a:t>
            </a:r>
          </a:p>
          <a:p>
            <a:pPr marL="0" indent="0">
              <a:buNone/>
            </a:pPr>
            <a:endParaRPr lang="id-ID" sz="2000" dirty="0"/>
          </a:p>
          <a:p>
            <a:pPr marL="457200" indent="-457200">
              <a:buFont typeface="+mj-lt"/>
              <a:buAutoNum type="alphaLcParenR"/>
            </a:pPr>
            <a:r>
              <a:rPr lang="id-ID" sz="2000" dirty="0"/>
              <a:t>A(2x2) . B(2x2)  = C(2x2)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000" dirty="0"/>
              <a:t>A(2x1) . B(1x2)   = C(2x2)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000" dirty="0"/>
              <a:t>A(2x2) . B(2x1)  = C(2x1)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000" dirty="0"/>
              <a:t>A(1x2) . B(2x1)   = C(1x1)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000" dirty="0"/>
              <a:t>A(3x3) . B(3x3)  = C(3x3)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000" dirty="0"/>
              <a:t>A(3x2) . B(2x3)  = C(3x3)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000" dirty="0"/>
              <a:t>A(3x1)  . B(1x3)  = C(3x3)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000" dirty="0"/>
              <a:t>A(3x3) . B(3x2)  = C(3x2)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000" dirty="0"/>
              <a:t>A(2x3) . B(3x3)  = C(2x3)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000" dirty="0"/>
              <a:t>A(3x3) . B(3x1)  = C(3x1)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000" dirty="0"/>
              <a:t>A(1x3) . B(3x1)  = C(1x1)</a:t>
            </a:r>
          </a:p>
          <a:p>
            <a:pPr marL="514350" indent="-514350">
              <a:buAutoNum type="romanLcParenR"/>
            </a:pP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r>
              <a:rPr lang="id-ID" sz="2000" dirty="0"/>
              <a:t> </a:t>
            </a:r>
          </a:p>
          <a:p>
            <a:pPr marL="457200" indent="-457200">
              <a:buFont typeface="+mj-lt"/>
              <a:buAutoNum type="arabicPeriod" startAt="5"/>
            </a:pP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r>
              <a:rPr lang="id-ID" sz="2000" dirty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72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228" y="153389"/>
            <a:ext cx="8229600" cy="751992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/>
              <a:t>Kuis 5 – </a:t>
            </a:r>
            <a:r>
              <a:rPr lang="en-US" sz="3200" dirty="0" smtClean="0"/>
              <a:t>Invers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id-ID" sz="3200" dirty="0" smtClean="0"/>
              <a:t>Matriks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28" y="1221868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/>
              <a:t>Buatlah sepasang Matriks Balikan berordo 2 x 2. Contoh:</a:t>
            </a:r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r>
              <a:rPr lang="id-ID" sz="2000" dirty="0"/>
              <a:t>3      2       .       ¼    -1/8           =        1       0</a:t>
            </a:r>
          </a:p>
          <a:p>
            <a:pPr marL="0" indent="0">
              <a:buNone/>
            </a:pPr>
            <a:r>
              <a:rPr lang="id-ID" sz="2000" dirty="0"/>
              <a:t>-2    4               1/8    3/16                   0       1</a:t>
            </a:r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r>
              <a:rPr lang="id-ID" sz="2000" dirty="0"/>
              <a:t>2      1        .        0         1          =       </a:t>
            </a:r>
            <a:r>
              <a:rPr lang="id-ID" sz="2000" dirty="0" smtClean="0"/>
              <a:t>1        </a:t>
            </a:r>
            <a:r>
              <a:rPr lang="id-ID" sz="2000" dirty="0"/>
              <a:t>0</a:t>
            </a:r>
          </a:p>
          <a:p>
            <a:pPr marL="457200" indent="-457200">
              <a:buAutoNum type="arabicPlain"/>
            </a:pPr>
            <a:r>
              <a:rPr lang="id-ID" sz="2000" dirty="0"/>
              <a:t>0                 1        -2         </a:t>
            </a:r>
            <a:r>
              <a:rPr lang="en-US" sz="2000" dirty="0" smtClean="0"/>
              <a:t> </a:t>
            </a:r>
            <a:r>
              <a:rPr lang="id-ID" sz="2000" dirty="0" smtClean="0"/>
              <a:t> </a:t>
            </a:r>
            <a:r>
              <a:rPr lang="id-ID" sz="2000" dirty="0"/>
              <a:t>=       0        1</a:t>
            </a:r>
          </a:p>
          <a:p>
            <a:pPr marL="457200" indent="-457200">
              <a:buAutoNum type="arabicPlain"/>
            </a:pPr>
            <a:endParaRPr lang="id-ID" sz="2000" dirty="0"/>
          </a:p>
          <a:p>
            <a:pPr marL="457200" indent="-457200">
              <a:buAutoNum type="arabicPlain" startAt="3"/>
            </a:pPr>
            <a:r>
              <a:rPr lang="id-ID" sz="2000" dirty="0"/>
              <a:t>5       .       -3        5/2        </a:t>
            </a:r>
            <a:r>
              <a:rPr lang="en-US" sz="2000" dirty="0" smtClean="0"/>
              <a:t>  </a:t>
            </a:r>
            <a:r>
              <a:rPr lang="id-ID" sz="2000" dirty="0" smtClean="0"/>
              <a:t>=       1        </a:t>
            </a:r>
            <a:r>
              <a:rPr lang="id-ID" sz="2000" dirty="0"/>
              <a:t>0</a:t>
            </a:r>
          </a:p>
          <a:p>
            <a:pPr marL="0" indent="0">
              <a:buNone/>
            </a:pPr>
            <a:r>
              <a:rPr lang="id-ID" sz="2000" dirty="0"/>
              <a:t>4     6                2        -3/2       </a:t>
            </a:r>
            <a:r>
              <a:rPr lang="en-US" sz="2000" dirty="0" smtClean="0"/>
              <a:t> </a:t>
            </a:r>
            <a:r>
              <a:rPr lang="id-ID" sz="2000" dirty="0" smtClean="0"/>
              <a:t>=       </a:t>
            </a:r>
            <a:r>
              <a:rPr lang="id-ID" sz="2000" dirty="0"/>
              <a:t>0        1        </a:t>
            </a:r>
          </a:p>
          <a:p>
            <a:pPr marL="457200" indent="-457200">
              <a:buAutoNum type="arabicPlain"/>
            </a:pP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pPr marL="457200" indent="-457200">
              <a:buAutoNum type="arabicPlain"/>
            </a:pPr>
            <a:endParaRPr lang="id-ID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28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14258</TotalTime>
  <Words>4381</Words>
  <Application>Microsoft Office PowerPoint</Application>
  <PresentationFormat>Widescreen</PresentationFormat>
  <Paragraphs>1666</Paragraphs>
  <Slides>103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103</vt:i4>
      </vt:variant>
    </vt:vector>
  </HeadingPairs>
  <TitlesOfParts>
    <vt:vector size="119" baseType="lpstr">
      <vt:lpstr>Arial</vt:lpstr>
      <vt:lpstr>Baskerville Old Face</vt:lpstr>
      <vt:lpstr>Bebas Neue</vt:lpstr>
      <vt:lpstr>Calibri</vt:lpstr>
      <vt:lpstr>Cambria</vt:lpstr>
      <vt:lpstr>Century Gothic</vt:lpstr>
      <vt:lpstr>Courier New</vt:lpstr>
      <vt:lpstr>Symbol</vt:lpstr>
      <vt:lpstr>Times New Roman</vt:lpstr>
      <vt:lpstr>Trebuchet MS</vt:lpstr>
      <vt:lpstr>Tw Cen MT</vt:lpstr>
      <vt:lpstr>Wingdings</vt:lpstr>
      <vt:lpstr>Wingdings 2</vt:lpstr>
      <vt:lpstr>Circuit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Pendahuluan (Tentang bilangan)</vt:lpstr>
      <vt:lpstr>Penerapan Bilangan Skalar pada soal dan solusinya (1)</vt:lpstr>
      <vt:lpstr>Penerapan Bilangan Skalar pada soal dan solusinya (1)</vt:lpstr>
      <vt:lpstr>Penerapan Bilangan Skalar pada soal dan solusinya (1)</vt:lpstr>
      <vt:lpstr>Penerapan Bilangan Skalar pada soal dan solusinya (2)</vt:lpstr>
      <vt:lpstr>Penerapan Bilangan Skalar pada soal dan solusinya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Scope of LineAr Algebra</vt:lpstr>
      <vt:lpstr>PowerPoint Presentation</vt:lpstr>
      <vt:lpstr>Pengertian Skalar, Vektor dan Matriks</vt:lpstr>
      <vt:lpstr>Bilangan Skalar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Transpose of a matrix</vt:lpstr>
      <vt:lpstr>Determinan Sebuah Matriks</vt:lpstr>
      <vt:lpstr>Determinan Sebuah Matriks</vt:lpstr>
      <vt:lpstr>Determinan Sebuah Matriks</vt:lpstr>
      <vt:lpstr>Mencari Invers matriks TANPA BANTUAN DETERMINAN</vt:lpstr>
      <vt:lpstr>Mencari Invers matriks 2x2 dengan bantuan determinan</vt:lpstr>
      <vt:lpstr>Mencari Invers matriks 2x2 dengan bantuan determinan</vt:lpstr>
      <vt:lpstr>PowerPoint Presentation</vt:lpstr>
      <vt:lpstr>PowerPoint Presentation</vt:lpstr>
      <vt:lpstr>PowerPoint Presentation</vt:lpstr>
      <vt:lpstr>Determinan Sebuah Matriks</vt:lpstr>
      <vt:lpstr>Determinan Sebuah Matriks</vt:lpstr>
      <vt:lpstr>Determinan Sebuah Matriks</vt:lpstr>
      <vt:lpstr>Determinan Sebuah Matriks</vt:lpstr>
      <vt:lpstr>Determinan Sebuah Matriks</vt:lpstr>
      <vt:lpstr>Determinan Sebuah Matriks</vt:lpstr>
      <vt:lpstr>Mencari Determinan matriks 4x4 dengan bantuan eliminasi gauss</vt:lpstr>
      <vt:lpstr>PowerPoint Presentation</vt:lpstr>
      <vt:lpstr>Eigenvector dan Eigenvalue</vt:lpstr>
      <vt:lpstr>Eigenvector dan Eigenvalue</vt:lpstr>
      <vt:lpstr>Eigenvector dan Eigenvalue</vt:lpstr>
      <vt:lpstr>Eigenvector dan Eigenvalue</vt:lpstr>
      <vt:lpstr>Eigenvector dan Eigenvalue</vt:lpstr>
      <vt:lpstr>Eigenvector dan Eigenvalue</vt:lpstr>
      <vt:lpstr>Eigenvector dan Eigenvalue</vt:lpstr>
      <vt:lpstr>Eigenvector dan Eigenvalue</vt:lpstr>
      <vt:lpstr>Eigenvector dan Eigenvalue</vt:lpstr>
      <vt:lpstr>Eigenvector dan Eigenvalue</vt:lpstr>
      <vt:lpstr>Eigenvector dan Eigenvalue</vt:lpstr>
      <vt:lpstr>Eigenvector dan Eigenvalue</vt:lpstr>
      <vt:lpstr>Eigenvector dan Eigenvalue</vt:lpstr>
      <vt:lpstr>Eigenvector dan Eigenvalue</vt:lpstr>
      <vt:lpstr>Eigenvector dan Eigenvalue</vt:lpstr>
      <vt:lpstr>Eigenvector dan Eigenvalue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Kuis 1- Pendahuluan (Tentang bilangan)</vt:lpstr>
      <vt:lpstr>Kuis 2- Penerapan Bilangan Skalar</vt:lpstr>
      <vt:lpstr>Kuis 2- Penerapan Bilangan Skalar</vt:lpstr>
      <vt:lpstr>Kuis 2- Penerapan Bilangan Skalar</vt:lpstr>
      <vt:lpstr>Kuis 3 – Perkalian Matriks</vt:lpstr>
      <vt:lpstr>Kuis 4 – Perkalian Matriks</vt:lpstr>
      <vt:lpstr>Kuis 5 – Invers dari sebuah Matriks</vt:lpstr>
      <vt:lpstr>Kuis 6 – Operasi Matriks dg Spreadsheet</vt:lpstr>
      <vt:lpstr>Kuis 7       </vt:lpstr>
      <vt:lpstr>Kuis 8 </vt:lpstr>
      <vt:lpstr>Referensi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 UPJ</dc:creator>
  <cp:lastModifiedBy>Nasucha</cp:lastModifiedBy>
  <cp:revision>574</cp:revision>
  <dcterms:created xsi:type="dcterms:W3CDTF">2013-09-02T01:09:44Z</dcterms:created>
  <dcterms:modified xsi:type="dcterms:W3CDTF">2016-11-03T03:43:04Z</dcterms:modified>
</cp:coreProperties>
</file>