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26"/>
  </p:notesMasterIdLst>
  <p:handoutMasterIdLst>
    <p:handoutMasterId r:id="rId27"/>
  </p:handoutMasterIdLst>
  <p:sldIdLst>
    <p:sldId id="812" r:id="rId3"/>
    <p:sldId id="903" r:id="rId4"/>
    <p:sldId id="871" r:id="rId5"/>
    <p:sldId id="904" r:id="rId6"/>
    <p:sldId id="918" r:id="rId7"/>
    <p:sldId id="920" r:id="rId8"/>
    <p:sldId id="921" r:id="rId9"/>
    <p:sldId id="500" r:id="rId10"/>
    <p:sldId id="786" r:id="rId11"/>
    <p:sldId id="791" r:id="rId12"/>
    <p:sldId id="922" r:id="rId13"/>
    <p:sldId id="932" r:id="rId14"/>
    <p:sldId id="925" r:id="rId15"/>
    <p:sldId id="931" r:id="rId16"/>
    <p:sldId id="926" r:id="rId17"/>
    <p:sldId id="923" r:id="rId18"/>
    <p:sldId id="928" r:id="rId19"/>
    <p:sldId id="929" r:id="rId20"/>
    <p:sldId id="924" r:id="rId21"/>
    <p:sldId id="927" r:id="rId22"/>
    <p:sldId id="930" r:id="rId23"/>
    <p:sldId id="884" r:id="rId24"/>
    <p:sldId id="885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Gibbons" initials="JG" lastIdx="12" clrIdx="0"/>
  <p:cmAuthor id="1" name="Rodrigo Floriano" initials="R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E86"/>
    <a:srgbClr val="C0C0C4"/>
    <a:srgbClr val="678DC5"/>
    <a:srgbClr val="3E67A4"/>
    <a:srgbClr val="3E8DC5"/>
    <a:srgbClr val="5F5F65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89277" autoAdjust="0"/>
  </p:normalViewPr>
  <p:slideViewPr>
    <p:cSldViewPr snapToGrid="0">
      <p:cViewPr varScale="1">
        <p:scale>
          <a:sx n="79" d="100"/>
          <a:sy n="79" d="100"/>
        </p:scale>
        <p:origin x="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0.xml"/><Relationship Id="rId3" Type="http://schemas.openxmlformats.org/officeDocument/2006/relationships/slide" Target="slides/slide13.xml"/><Relationship Id="rId7" Type="http://schemas.openxmlformats.org/officeDocument/2006/relationships/slide" Target="slides/slide18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6" Type="http://schemas.openxmlformats.org/officeDocument/2006/relationships/slide" Target="slides/slide17.xml"/><Relationship Id="rId5" Type="http://schemas.openxmlformats.org/officeDocument/2006/relationships/slide" Target="slides/slide15.xml"/><Relationship Id="rId4" Type="http://schemas.openxmlformats.org/officeDocument/2006/relationships/slide" Target="slides/slide14.xml"/><Relationship Id="rId9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/>
              <a:t>Cisco Networking Academy </a:t>
            </a:r>
            <a:r>
              <a:rPr lang="en-US" b="0" dirty="0" smtClean="0"/>
              <a:t>Program</a:t>
            </a:r>
            <a:endParaRPr lang="en-US" b="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1300" b="0" dirty="0" smtClean="0"/>
              <a:t>Chapter 1: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Ever Wonder How It Works?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39727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1: Ever Wonder How It Works?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Communicating in a Connected World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1.1.1 –</a:t>
            </a:r>
            <a:r>
              <a:rPr lang="en-US" baseline="0" dirty="0" smtClean="0">
                <a:latin typeface="Arial" charset="0"/>
              </a:rPr>
              <a:t> What is the Network?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Communicating in a Connected World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1.1.1 –</a:t>
            </a:r>
            <a:r>
              <a:rPr lang="en-US" baseline="0" dirty="0" smtClean="0">
                <a:latin typeface="Arial" charset="0"/>
              </a:rPr>
              <a:t> What is the Network?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Communicating in a Connected World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1.1.2 –</a:t>
            </a:r>
            <a:r>
              <a:rPr lang="en-US" baseline="0" dirty="0" smtClean="0">
                <a:latin typeface="Arial" charset="0"/>
              </a:rPr>
              <a:t> Transmitting Data on the Network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Communicating in a Connected World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1.1.2 –</a:t>
            </a:r>
            <a:r>
              <a:rPr lang="en-US" baseline="0" dirty="0" smtClean="0">
                <a:latin typeface="Arial" charset="0"/>
              </a:rPr>
              <a:t> Transmitting Data on the Network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1.1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Communicating in a Connected World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1.1.3 –</a:t>
            </a:r>
            <a:r>
              <a:rPr lang="en-US" baseline="0" dirty="0" smtClean="0">
                <a:latin typeface="Arial" charset="0"/>
              </a:rPr>
              <a:t> It’s All About the Speed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1: Ever Wonder How It Works?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Local Network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1.2.1 – </a:t>
            </a:r>
            <a:r>
              <a:rPr lang="en-US" baseline="0" dirty="0" smtClean="0">
                <a:latin typeface="Arial" charset="0"/>
              </a:rPr>
              <a:t>Network Components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1.2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Local Network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1.2.2 – </a:t>
            </a:r>
            <a:r>
              <a:rPr lang="en-US" baseline="0" dirty="0" smtClean="0">
                <a:latin typeface="Arial" charset="0"/>
              </a:rPr>
              <a:t>Building Blocks of a Network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2A389-8690-465F-BB28-DC61C90E42E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1: Ever Wonder How It Works?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86773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163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Building a Simple Network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1.3.1 –</a:t>
            </a:r>
            <a:r>
              <a:rPr lang="en-US" baseline="0" dirty="0" smtClean="0">
                <a:latin typeface="Arial" charset="0"/>
              </a:rPr>
              <a:t> Peer-to-Peer Networking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1.3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dirty="0" smtClean="0"/>
              <a:t>Building a Simple Network </a:t>
            </a:r>
            <a:endParaRPr lang="en-CA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1.3.2 – </a:t>
            </a:r>
            <a:r>
              <a:rPr lang="en-US" baseline="0" dirty="0" smtClean="0">
                <a:latin typeface="Arial" charset="0"/>
              </a:rPr>
              <a:t>Does It Work?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6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C3B40C-7774-46A0-8FD7-D0857136B1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92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97EDCD-494B-463B-94F5-50E6B57D71C3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None/>
            </a:pPr>
            <a:r>
              <a:rPr lang="en-US" sz="800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</a:p>
          <a:p>
            <a:pPr>
              <a:buFontTx/>
              <a:buNone/>
            </a:pPr>
            <a:r>
              <a:rPr lang="en-US" sz="900" b="0" dirty="0" smtClean="0"/>
              <a:t>Chapter 1: </a:t>
            </a:r>
            <a:r>
              <a:rPr lang="en-US" sz="8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Ever Wonder How It Works? </a:t>
            </a:r>
            <a:endParaRPr lang="en-GB" sz="800" b="0" dirty="0"/>
          </a:p>
        </p:txBody>
      </p:sp>
    </p:spTree>
    <p:extLst>
      <p:ext uri="{BB962C8B-B14F-4D97-AF65-F5344CB8AC3E}">
        <p14:creationId xmlns:p14="http://schemas.microsoft.com/office/powerpoint/2010/main" val="55188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711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5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78440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35279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CB16DC-A265-4634-B8FE-A98AE819939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Networking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Essentials</a:t>
            </a:r>
          </a:p>
          <a:p>
            <a:pPr marL="0" indent="0" eaLnBrk="1" hangingPunct="1">
              <a:buFontTx/>
              <a:buNone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Chapter 1: Ever Wonder How It Works? 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476943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9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2380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1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7F1BC4EF-034A-F647-AA58-B71D58802FDB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8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47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85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31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8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5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>
            <a:lvl2pPr marL="457200" indent="-228600">
              <a:buFont typeface="Arial" panose="020B0604020202020204" pitchFamily="34" charset="0"/>
              <a:buChar char="•"/>
              <a:defRPr/>
            </a:lvl2pPr>
            <a:lvl3pPr marL="914400" indent="-225425">
              <a:buSzPct val="75000"/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425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491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29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 dirty="0" smtClean="0">
                <a:solidFill>
                  <a:srgbClr val="D3D3D3"/>
                </a:solidFill>
              </a:rPr>
              <a:t>Chapter 1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398" y="2078328"/>
            <a:ext cx="7940675" cy="395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1" fontAlgn="base" hangingPunct="1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7713" indent="-29051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868" y="394392"/>
            <a:ext cx="877215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084AB3D-AE30-934E-B0BC-A74C2CCEE444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109" y="1539502"/>
            <a:ext cx="8733677" cy="49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cisconetworkingacadem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Instructor Materials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Chapter 1 </a:t>
            </a:r>
            <a:br>
              <a:rPr lang="en-US" sz="2400" dirty="0" smtClean="0">
                <a:latin typeface="Arial" charset="0"/>
              </a:rPr>
            </a:br>
            <a:r>
              <a:rPr lang="en-US" sz="2400" dirty="0"/>
              <a:t>Ever Wonder How It Works?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150" y="5066846"/>
            <a:ext cx="4674209" cy="447841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64652"/>
      </p:ext>
    </p:extLst>
  </p:cSld>
  <p:clrMapOvr>
    <a:masterClrMapping/>
  </p:clrMapOvr>
  <p:transition advTm="4378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</a:t>
            </a:r>
            <a:r>
              <a:rPr lang="en-US" sz="2400" dirty="0" smtClean="0"/>
              <a:t>.1 </a:t>
            </a:r>
            <a:r>
              <a:rPr lang="en-US" sz="2400" dirty="0"/>
              <a:t>Communicating in a Connected World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22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Communicating in a Connected World</a:t>
            </a:r>
            <a:br>
              <a:rPr lang="en-US" sz="2000" dirty="0" smtClean="0"/>
            </a:br>
            <a:r>
              <a:rPr lang="en-US" dirty="0" smtClean="0"/>
              <a:t>What is the Network?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3606800" cy="2168897"/>
          </a:xfrm>
        </p:spPr>
        <p:txBody>
          <a:bodyPr/>
          <a:lstStyle/>
          <a:p>
            <a:r>
              <a:rPr lang="en-US" dirty="0" smtClean="0"/>
              <a:t>Are you Online?</a:t>
            </a:r>
          </a:p>
          <a:p>
            <a:pPr lvl="1"/>
            <a:r>
              <a:rPr lang="en-US" dirty="0" smtClean="0"/>
              <a:t>For most of us, the Internet </a:t>
            </a:r>
            <a:r>
              <a:rPr lang="en-US" dirty="0"/>
              <a:t>has become </a:t>
            </a:r>
            <a:r>
              <a:rPr lang="en-US" dirty="0" smtClean="0"/>
              <a:t>a large </a:t>
            </a:r>
            <a:r>
              <a:rPr lang="en-US" dirty="0"/>
              <a:t>part of everyday </a:t>
            </a:r>
            <a:r>
              <a:rPr lang="en-US" dirty="0" smtClean="0"/>
              <a:t>life.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909" y="1288982"/>
            <a:ext cx="4991100" cy="312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5901" y="4705282"/>
            <a:ext cx="8458200" cy="213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Who owns the Internet?</a:t>
            </a:r>
          </a:p>
          <a:p>
            <a:pPr lvl="1"/>
            <a:r>
              <a:rPr lang="en-US" kern="0" dirty="0" smtClean="0"/>
              <a:t>No one owns the Internet.</a:t>
            </a:r>
          </a:p>
          <a:p>
            <a:pPr lvl="1"/>
            <a:r>
              <a:rPr lang="en-US" kern="0" dirty="0" smtClean="0"/>
              <a:t>It is a worldwide collection of interconnected networks exchanging information using common standards over telephone wires, fiber-optic cables, wireless transmissions, and satellite links.</a:t>
            </a:r>
          </a:p>
        </p:txBody>
      </p:sp>
    </p:spTree>
    <p:extLst>
      <p:ext uri="{BB962C8B-B14F-4D97-AF65-F5344CB8AC3E}">
        <p14:creationId xmlns:p14="http://schemas.microsoft.com/office/powerpoint/2010/main" val="19382258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Communicating in a Connected World</a:t>
            </a:r>
            <a:br>
              <a:rPr lang="en-US" sz="2000" dirty="0" smtClean="0"/>
            </a:br>
            <a:r>
              <a:rPr lang="en-US" dirty="0" smtClean="0"/>
              <a:t>What is the Network?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Networks</a:t>
            </a:r>
          </a:p>
          <a:p>
            <a:pPr lvl="1"/>
            <a:r>
              <a:rPr lang="en-US" dirty="0" smtClean="0"/>
              <a:t>Local networks come in all sizes from peer-to-peer (two interconnected device), to home networks, SOHO, and large organization networks.</a:t>
            </a:r>
          </a:p>
          <a:p>
            <a:endParaRPr lang="en-US" dirty="0"/>
          </a:p>
          <a:p>
            <a:r>
              <a:rPr lang="en-US" dirty="0" smtClean="0"/>
              <a:t>Making Connections</a:t>
            </a:r>
          </a:p>
          <a:p>
            <a:pPr lvl="1"/>
            <a:r>
              <a:rPr lang="en-US" dirty="0" smtClean="0"/>
              <a:t>All types of devices connect to local networks.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22" y="4535394"/>
            <a:ext cx="16566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41" y="4533452"/>
            <a:ext cx="1473797" cy="181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79" y="4531508"/>
            <a:ext cx="1796527" cy="180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48" y="4525682"/>
            <a:ext cx="2603351" cy="17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98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Communicating in a Connected World</a:t>
            </a:r>
            <a:br>
              <a:rPr lang="en-US" sz="2000" dirty="0" smtClean="0"/>
            </a:br>
            <a:r>
              <a:rPr lang="en-US" dirty="0" smtClean="0"/>
              <a:t>Transmitting Data on the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2003798"/>
          </a:xfrm>
        </p:spPr>
        <p:txBody>
          <a:bodyPr/>
          <a:lstStyle/>
          <a:p>
            <a:r>
              <a:rPr lang="en-US" dirty="0" smtClean="0"/>
              <a:t>What Exactly is Data?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is a value that represents something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Networks </a:t>
            </a:r>
            <a:r>
              <a:rPr lang="en-US" dirty="0"/>
              <a:t>to transmit their data in order to share with others or for long-term storage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175125"/>
            <a:ext cx="6299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9233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Communicating in a Connected World</a:t>
            </a:r>
            <a:br>
              <a:rPr lang="en-US" sz="2000" dirty="0" smtClean="0"/>
            </a:br>
            <a:r>
              <a:rPr lang="en-US" dirty="0" smtClean="0"/>
              <a:t>Transmitting Data on the Network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09" y="1539503"/>
            <a:ext cx="8733677" cy="2003798"/>
          </a:xfrm>
        </p:spPr>
        <p:txBody>
          <a:bodyPr/>
          <a:lstStyle/>
          <a:p>
            <a:r>
              <a:rPr lang="en-US" dirty="0" smtClean="0"/>
              <a:t>The Mighty Bit</a:t>
            </a:r>
          </a:p>
          <a:p>
            <a:pPr lvl="1"/>
            <a:r>
              <a:rPr lang="en-US" dirty="0" smtClean="0"/>
              <a:t>Computers use binary codes to represent and interpret letters, numbers and special characters with bits.</a:t>
            </a:r>
          </a:p>
          <a:p>
            <a:pPr lvl="1"/>
            <a:r>
              <a:rPr lang="en-US" dirty="0" smtClean="0"/>
              <a:t>Each group of eight bits, such as the representations of letters and numbers, is known as a byte.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97222"/>
            <a:ext cx="4621213" cy="28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09" y="3670301"/>
            <a:ext cx="3761991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Getting Bits Moving</a:t>
            </a:r>
          </a:p>
          <a:p>
            <a:pPr lvl="1"/>
            <a:r>
              <a:rPr lang="en-US" kern="0" dirty="0" smtClean="0"/>
              <a:t>Bits are transmitted as signals over copper wire (electrical pulses), fiber- optic cable (light pulses), and wireless (radio waves).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9238017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Communicating in a Connected World</a:t>
            </a:r>
            <a:br>
              <a:rPr lang="en-US" sz="2000" dirty="0" smtClean="0"/>
            </a:br>
            <a:r>
              <a:rPr lang="en-US" dirty="0" smtClean="0"/>
              <a:t>It’s All About the Speed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Measuring Bandwidth</a:t>
            </a:r>
          </a:p>
          <a:p>
            <a:pPr lvl="1"/>
            <a:r>
              <a:rPr lang="en-US" dirty="0" smtClean="0"/>
              <a:t>Digital </a:t>
            </a:r>
            <a:r>
              <a:rPr lang="en-US" dirty="0"/>
              <a:t>bandwidth </a:t>
            </a:r>
            <a:r>
              <a:rPr lang="en-US" dirty="0" smtClean="0"/>
              <a:t>is the </a:t>
            </a:r>
            <a:r>
              <a:rPr lang="en-US" dirty="0"/>
              <a:t>amount of data that can flow from one place to another in a given amount of </a:t>
            </a:r>
            <a:r>
              <a:rPr lang="en-US" dirty="0" smtClean="0"/>
              <a:t>time measured </a:t>
            </a:r>
            <a:r>
              <a:rPr lang="en-US" dirty="0"/>
              <a:t>in the number of bits that (theoretically) can be sent across the media in a second.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Measuring Throughput</a:t>
            </a:r>
          </a:p>
          <a:p>
            <a:pPr lvl="1"/>
            <a:r>
              <a:rPr lang="en-US" dirty="0" smtClean="0"/>
              <a:t>Throughput </a:t>
            </a:r>
            <a:r>
              <a:rPr lang="en-US" dirty="0"/>
              <a:t>is the </a:t>
            </a:r>
            <a:r>
              <a:rPr lang="en-US" dirty="0" smtClean="0"/>
              <a:t>actual measure </a:t>
            </a:r>
            <a:r>
              <a:rPr lang="en-US" dirty="0"/>
              <a:t>of the transfer of bits across the media over a given period of time.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factors influence throughput </a:t>
            </a:r>
            <a:r>
              <a:rPr lang="en-US" dirty="0" smtClean="0"/>
              <a:t>including the amount </a:t>
            </a:r>
            <a:r>
              <a:rPr lang="en-US" dirty="0"/>
              <a:t>of data being sent </a:t>
            </a:r>
            <a:r>
              <a:rPr lang="en-US" dirty="0" smtClean="0"/>
              <a:t>/ received, the types </a:t>
            </a:r>
            <a:r>
              <a:rPr lang="en-US" dirty="0"/>
              <a:t>of data being </a:t>
            </a:r>
            <a:r>
              <a:rPr lang="en-US" dirty="0" smtClean="0"/>
              <a:t>transmitted, and the accumulated latency </a:t>
            </a:r>
            <a:r>
              <a:rPr lang="en-US" dirty="0"/>
              <a:t>created by the number of network devices encountered between source and </a:t>
            </a:r>
            <a:r>
              <a:rPr lang="en-US" dirty="0" smtClean="0"/>
              <a:t>destination.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180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 smtClean="0"/>
              <a:t>1.2 </a:t>
            </a:r>
            <a:r>
              <a:rPr lang="en-CA" sz="2400" dirty="0"/>
              <a:t>Local Networks 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Local Networks</a:t>
            </a:r>
            <a:br>
              <a:rPr lang="en-US" sz="2000" dirty="0" smtClean="0"/>
            </a:br>
            <a:r>
              <a:rPr lang="en-US" dirty="0" smtClean="0"/>
              <a:t>Network Components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Clients and Servers</a:t>
            </a:r>
          </a:p>
          <a:p>
            <a:pPr lvl="1"/>
            <a:r>
              <a:rPr lang="en-US" dirty="0"/>
              <a:t>Servers are hosts that have software installed that enable them to provide information, like email or web pages, to other hosts on the network. </a:t>
            </a:r>
            <a:endParaRPr lang="en-US" dirty="0" smtClean="0"/>
          </a:p>
          <a:p>
            <a:pPr lvl="1"/>
            <a:r>
              <a:rPr lang="en-US" dirty="0" smtClean="0"/>
              <a:t>Clients </a:t>
            </a:r>
            <a:r>
              <a:rPr lang="en-US" dirty="0"/>
              <a:t>are computer hosts that have software installed that enable them to request and display the information obtained from the server. </a:t>
            </a:r>
          </a:p>
          <a:p>
            <a:endParaRPr lang="en-US" dirty="0" smtClean="0"/>
          </a:p>
          <a:p>
            <a:r>
              <a:rPr lang="en-US" dirty="0" smtClean="0"/>
              <a:t>Multiple Roles in the Network</a:t>
            </a:r>
          </a:p>
          <a:p>
            <a:pPr lvl="1"/>
            <a:r>
              <a:rPr lang="en-US" dirty="0" smtClean="0"/>
              <a:t>Servers can provide multiple services in a network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92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Local Networks</a:t>
            </a:r>
            <a:br>
              <a:rPr lang="en-US" sz="2000" dirty="0" smtClean="0"/>
            </a:br>
            <a:r>
              <a:rPr lang="en-US" dirty="0"/>
              <a:t>Building Blocks of a Network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Infrastructure</a:t>
            </a:r>
          </a:p>
          <a:p>
            <a:pPr lvl="1"/>
            <a:r>
              <a:rPr lang="en-US" dirty="0"/>
              <a:t>This </a:t>
            </a:r>
            <a:r>
              <a:rPr lang="en-US" dirty="0" smtClean="0"/>
              <a:t>is </a:t>
            </a:r>
            <a:r>
              <a:rPr lang="en-US" dirty="0"/>
              <a:t>the platform that supports the </a:t>
            </a:r>
            <a:r>
              <a:rPr lang="en-US" dirty="0" smtClean="0"/>
              <a:t>network containing </a:t>
            </a:r>
            <a:r>
              <a:rPr lang="en-US" b="1" dirty="0" smtClean="0"/>
              <a:t>end devices</a:t>
            </a:r>
            <a:r>
              <a:rPr lang="en-US" dirty="0" smtClean="0"/>
              <a:t>, </a:t>
            </a:r>
            <a:r>
              <a:rPr lang="en-US" b="1" dirty="0" smtClean="0"/>
              <a:t>intermediate devices</a:t>
            </a:r>
            <a:r>
              <a:rPr lang="en-US" dirty="0" smtClean="0"/>
              <a:t> (routers, switches, access points, …) interconnected using network media (wired and wireless).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End Devices</a:t>
            </a:r>
          </a:p>
          <a:p>
            <a:pPr lvl="1"/>
            <a:r>
              <a:rPr lang="en-US" dirty="0" smtClean="0"/>
              <a:t>Includes computers, laptops, printers, tablets, smart devices, …</a:t>
            </a:r>
          </a:p>
          <a:p>
            <a:pPr lvl="1"/>
            <a:r>
              <a:rPr lang="en-US" dirty="0" smtClean="0"/>
              <a:t>Form </a:t>
            </a:r>
            <a:r>
              <a:rPr lang="en-US" dirty="0"/>
              <a:t>the interface between users and the underlying communication network.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9894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1.3 Building a Simple Network </a:t>
            </a:r>
          </a:p>
        </p:txBody>
      </p:sp>
    </p:spTree>
    <p:extLst>
      <p:ext uri="{BB962C8B-B14F-4D97-AF65-F5344CB8AC3E}">
        <p14:creationId xmlns:p14="http://schemas.microsoft.com/office/powerpoint/2010/main" val="114909452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50851" y="353959"/>
            <a:ext cx="8145462" cy="97339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Instructor </a:t>
            </a:r>
            <a:r>
              <a:rPr lang="en-US" dirty="0" smtClean="0">
                <a:latin typeface="Arial" charset="0"/>
              </a:rPr>
              <a:t>Materials </a:t>
            </a:r>
            <a:r>
              <a:rPr lang="en-US" dirty="0">
                <a:latin typeface="Arial" charset="0"/>
              </a:rPr>
              <a:t>- </a:t>
            </a:r>
            <a:r>
              <a:rPr lang="en-US" dirty="0" smtClean="0">
                <a:latin typeface="Arial" charset="0"/>
              </a:rPr>
              <a:t>Chapter 1 Planning Guide</a:t>
            </a:r>
            <a:endParaRPr lang="en-US" dirty="0" smtClean="0"/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50851" y="1327354"/>
            <a:ext cx="7940675" cy="453980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This PowerPoint deck is divided in two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Instructor Planning Guide</a:t>
            </a:r>
            <a:endParaRPr lang="en-CA" sz="2000" dirty="0" smtClean="0"/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Information to help you become familiar with the chapter</a:t>
            </a:r>
          </a:p>
          <a:p>
            <a:pPr lvl="1">
              <a:buFont typeface="Wingdings" charset="2"/>
              <a:buChar char="§"/>
            </a:pPr>
            <a:r>
              <a:rPr lang="en-CA" sz="1600" dirty="0" smtClean="0"/>
              <a:t>Teaching aids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 smtClean="0"/>
              <a:t>Instructor </a:t>
            </a:r>
            <a:r>
              <a:rPr lang="en-CA" sz="2000" dirty="0"/>
              <a:t>Class Presentation</a:t>
            </a:r>
          </a:p>
          <a:p>
            <a:pPr lvl="1">
              <a:buFont typeface="Wingdings" charset="2"/>
              <a:buChar char="§"/>
            </a:pPr>
            <a:r>
              <a:rPr lang="en-CA" sz="1600" dirty="0"/>
              <a:t>Optional slides that </a:t>
            </a:r>
            <a:r>
              <a:rPr lang="en-CA" sz="1600" dirty="0" smtClean="0"/>
              <a:t>you </a:t>
            </a:r>
            <a:r>
              <a:rPr lang="en-CA" sz="1600" dirty="0"/>
              <a:t>can use </a:t>
            </a:r>
            <a:r>
              <a:rPr lang="en-CA" sz="1600" dirty="0" smtClean="0"/>
              <a:t>in the classroom</a:t>
            </a:r>
            <a:endParaRPr lang="en-CA" sz="1600" dirty="0"/>
          </a:p>
          <a:p>
            <a:pPr lvl="1">
              <a:buFont typeface="Wingdings" charset="2"/>
              <a:buChar char="§"/>
            </a:pPr>
            <a:r>
              <a:rPr lang="en-CA" sz="1600" dirty="0"/>
              <a:t>Begins on slide </a:t>
            </a:r>
            <a:r>
              <a:rPr lang="en-CA" sz="1600" dirty="0" smtClean="0"/>
              <a:t># 8</a:t>
            </a:r>
            <a:endParaRPr lang="en-CA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Note: </a:t>
            </a:r>
          </a:p>
          <a:p>
            <a:r>
              <a:rPr lang="en-CA" sz="2000" dirty="0"/>
              <a:t>Remove the Planning Guide from this presentation before sharing with anyone.</a:t>
            </a:r>
          </a:p>
        </p:txBody>
      </p:sp>
    </p:spTree>
    <p:extLst>
      <p:ext uri="{BB962C8B-B14F-4D97-AF65-F5344CB8AC3E}">
        <p14:creationId xmlns:p14="http://schemas.microsoft.com/office/powerpoint/2010/main" val="10457619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Building a Simple Network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/>
              <a:t>Peer-to-Peer </a:t>
            </a:r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Peer-to-Peer mean?</a:t>
            </a:r>
          </a:p>
          <a:p>
            <a:pPr lvl="1"/>
            <a:r>
              <a:rPr lang="en-US" dirty="0" smtClean="0"/>
              <a:t>Network in which a host can be a client and a server for other hosts.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74" y="2527300"/>
            <a:ext cx="5261053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926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/>
              <a:t>Building a Simple Network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Does It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110" y="1539502"/>
            <a:ext cx="8460990" cy="4926405"/>
          </a:xfrm>
        </p:spPr>
        <p:txBody>
          <a:bodyPr/>
          <a:lstStyle/>
          <a:p>
            <a:r>
              <a:rPr lang="en-US" dirty="0" smtClean="0"/>
              <a:t>Using the Ping Command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/>
              <a:t>ping </a:t>
            </a:r>
            <a:r>
              <a:rPr lang="en-US" dirty="0"/>
              <a:t>utility </a:t>
            </a:r>
            <a:r>
              <a:rPr lang="en-US" dirty="0" smtClean="0"/>
              <a:t>to test </a:t>
            </a:r>
            <a:r>
              <a:rPr lang="en-US" dirty="0"/>
              <a:t>end-to-end </a:t>
            </a:r>
            <a:r>
              <a:rPr lang="en-US" dirty="0" smtClean="0"/>
              <a:t>IP connectivity </a:t>
            </a:r>
            <a:r>
              <a:rPr lang="en-US" dirty="0"/>
              <a:t>between </a:t>
            </a:r>
            <a:r>
              <a:rPr lang="en-US" dirty="0" smtClean="0"/>
              <a:t>a source and destination IP address.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99" y="3279403"/>
            <a:ext cx="3914775" cy="32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213110" y="3279403"/>
            <a:ext cx="4230495" cy="308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2286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-22542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buSzPct val="75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Following the Path</a:t>
            </a:r>
          </a:p>
          <a:p>
            <a:pPr lvl="1"/>
            <a:r>
              <a:rPr lang="en-US" kern="0" dirty="0" smtClean="0"/>
              <a:t>Use the </a:t>
            </a:r>
            <a:r>
              <a:rPr lang="en-US" b="1" kern="0" dirty="0" smtClean="0"/>
              <a:t>traceroute </a:t>
            </a:r>
            <a:r>
              <a:rPr lang="en-US" kern="0" dirty="0" smtClean="0"/>
              <a:t>utility to display each hop in the path to the destination.</a:t>
            </a:r>
          </a:p>
        </p:txBody>
      </p:sp>
    </p:spTree>
    <p:extLst>
      <p:ext uri="{BB962C8B-B14F-4D97-AF65-F5344CB8AC3E}">
        <p14:creationId xmlns:p14="http://schemas.microsoft.com/office/powerpoint/2010/main" val="30338741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121858" name="Picture 3" descr="CNA_largo-on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0368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Cisco_WHT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19375"/>
            <a:ext cx="24003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25382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/>
          <p:cNvSpPr txBox="1">
            <a:spLocks noChangeArrowheads="1"/>
          </p:cNvSpPr>
          <p:nvPr/>
        </p:nvSpPr>
        <p:spPr bwMode="white">
          <a:xfrm>
            <a:off x="311148" y="2155592"/>
            <a:ext cx="4189413" cy="18382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124" tIns="41061" rIns="82124" bIns="41061" anchor="ctr"/>
          <a:lstStyle/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</a:rPr>
              <a:t>Networking Essentials</a:t>
            </a:r>
          </a:p>
          <a:p>
            <a:pPr algn="l" defTabSz="814388">
              <a:defRPr/>
            </a:pPr>
            <a:r>
              <a:rPr lang="en-US" b="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Instructor Planning Guide</a:t>
            </a:r>
          </a:p>
          <a:p>
            <a:pPr algn="l" defTabSz="814388">
              <a:lnSpc>
                <a:spcPct val="90000"/>
              </a:lnSpc>
              <a:defRPr/>
            </a:pPr>
            <a:endParaRPr lang="en-US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 defTabSz="814388"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Chapter 1: Ever Wonder How It Works? </a:t>
            </a:r>
          </a:p>
        </p:txBody>
      </p:sp>
    </p:spTree>
    <p:extLst>
      <p:ext uri="{BB962C8B-B14F-4D97-AF65-F5344CB8AC3E}">
        <p14:creationId xmlns:p14="http://schemas.microsoft.com/office/powerpoint/2010/main" val="372598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497150" y="35258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1: Activities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497150" y="1190783"/>
            <a:ext cx="7940675" cy="4605454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000" dirty="0" smtClean="0"/>
              <a:t>What activities are associated with this chapter?</a:t>
            </a:r>
            <a:endParaRPr lang="en-US" sz="2000" dirty="0">
              <a:solidFill>
                <a:srgbClr val="00B0F0"/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  <a:p>
            <a:pPr marL="119063" indent="0" eaLnBrk="1" hangingPunct="1">
              <a:spcBef>
                <a:spcPct val="30000"/>
              </a:spcBef>
              <a:buNone/>
            </a:pPr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98150"/>
              </p:ext>
            </p:extLst>
          </p:nvPr>
        </p:nvGraphicFramePr>
        <p:xfrm>
          <a:off x="497150" y="1700851"/>
          <a:ext cx="81159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214"/>
                <a:gridCol w="1810124"/>
                <a:gridCol w="51865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1.1.1.3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Identify Appropriate Definition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1.2.1.3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Network Components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1.3.1.2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Interactive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Identify Computer Roles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Tracing Internet Connectivity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1.3.1.3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Build a Simple Network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0047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1: Assessment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000" dirty="0"/>
              <a:t>Students should complete </a:t>
            </a:r>
            <a:r>
              <a:rPr lang="en-US" sz="2000" dirty="0" smtClean="0"/>
              <a:t>Chapter 1, </a:t>
            </a:r>
            <a:r>
              <a:rPr lang="en-US" sz="2000" dirty="0"/>
              <a:t>“Assessment” after completing </a:t>
            </a:r>
            <a:r>
              <a:rPr lang="en-US" sz="2000" dirty="0" smtClean="0"/>
              <a:t>Chapter 1.</a:t>
            </a:r>
            <a:endParaRPr lang="en-US" sz="2000" dirty="0"/>
          </a:p>
          <a:p>
            <a:pPr eaLnBrk="1" hangingPunct="1">
              <a:spcBef>
                <a:spcPct val="30000"/>
              </a:spcBef>
            </a:pPr>
            <a:r>
              <a:rPr lang="en-US" sz="2000" dirty="0" smtClean="0"/>
              <a:t>Quizzes, labs, Packet </a:t>
            </a:r>
            <a:r>
              <a:rPr lang="en-US" sz="2000" dirty="0"/>
              <a:t>T</a:t>
            </a:r>
            <a:r>
              <a:rPr lang="en-US" sz="2000" dirty="0" smtClean="0"/>
              <a:t>racers and other activities can be used to informally assess student progress.</a:t>
            </a:r>
          </a:p>
        </p:txBody>
      </p:sp>
    </p:spTree>
    <p:extLst>
      <p:ext uri="{BB962C8B-B14F-4D97-AF65-F5344CB8AC3E}">
        <p14:creationId xmlns:p14="http://schemas.microsoft.com/office/powerpoint/2010/main" val="2289832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1: Additional Help</a:t>
            </a:r>
          </a:p>
        </p:txBody>
      </p:sp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2000" dirty="0"/>
              <a:t>For additional help with teaching strategies, including lesson plans, analogies for difficult concepts, and discussion topics, visit the Facebook page for community and peer support at the following: </a:t>
            </a:r>
            <a:r>
              <a:rPr lang="en-US" sz="2000" dirty="0">
                <a:hlinkClick r:id="rId3"/>
              </a:rPr>
              <a:t>www.facebook.com/cisconetworkingacademy</a:t>
            </a:r>
            <a:r>
              <a:rPr lang="en-US" sz="2000" dirty="0"/>
              <a:t>.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8874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0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pPr algn="ctr" eaLnBrk="0" hangingPunct="0">
              <a:lnSpc>
                <a:spcPct val="90000"/>
              </a:lnSpc>
            </a:pPr>
            <a:endParaRPr lang="en-US" b="0"/>
          </a:p>
        </p:txBody>
      </p:sp>
      <p:pic>
        <p:nvPicPr>
          <p:cNvPr id="14339" name="Picture 100" descr="CNA_largo-on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595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400" dirty="0"/>
              <a:t>Chapter 1: Ever Wonder How It Works? </a:t>
            </a:r>
            <a:endParaRPr lang="en-US" sz="2400" dirty="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5041900" cy="6588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Networking Essentials</a:t>
            </a: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1 - Sections &amp;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1.1 </a:t>
            </a:r>
            <a:r>
              <a:rPr lang="en-US" dirty="0"/>
              <a:t>Communicating in a Connected World </a:t>
            </a:r>
            <a:endParaRPr lang="en-CA" dirty="0" smtClean="0"/>
          </a:p>
          <a:p>
            <a:pPr lvl="1"/>
            <a:r>
              <a:rPr lang="en-US" dirty="0"/>
              <a:t>Explain the concept of network </a:t>
            </a:r>
            <a:r>
              <a:rPr lang="en-US" dirty="0" smtClean="0"/>
              <a:t>communication.</a:t>
            </a:r>
          </a:p>
          <a:p>
            <a:endParaRPr lang="en-CA" dirty="0" smtClean="0"/>
          </a:p>
          <a:p>
            <a:r>
              <a:rPr lang="en-CA" dirty="0" smtClean="0"/>
              <a:t>1.2 </a:t>
            </a:r>
            <a:r>
              <a:rPr lang="en-CA" dirty="0"/>
              <a:t>Local Networks </a:t>
            </a:r>
            <a:endParaRPr lang="en-CA" dirty="0" smtClean="0"/>
          </a:p>
          <a:p>
            <a:pPr lvl="1"/>
            <a:r>
              <a:rPr lang="en-US" dirty="0"/>
              <a:t>Explain the roles of devices in a </a:t>
            </a:r>
            <a:r>
              <a:rPr lang="en-US" dirty="0" smtClean="0"/>
              <a:t>network.</a:t>
            </a:r>
          </a:p>
          <a:p>
            <a:endParaRPr lang="en-US" smtClean="0"/>
          </a:p>
          <a:p>
            <a:r>
              <a:rPr lang="en-US" smtClean="0"/>
              <a:t>1.3 </a:t>
            </a:r>
            <a:r>
              <a:rPr lang="en-US" dirty="0"/>
              <a:t>Building a Simple Network </a:t>
            </a:r>
            <a:endParaRPr lang="en-US" dirty="0" smtClean="0"/>
          </a:p>
          <a:p>
            <a:pPr lvl="1"/>
            <a:r>
              <a:rPr lang="en-US" dirty="0"/>
              <a:t>Build a functioning network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08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198B02FE-59AF-4313-B2FA-B9A3F3C1E378}"/>
    </a:ext>
  </a:ext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tructor_Supplemental_Material_Template.pptx" id="{3198E07C-115F-418B-A9A8-BF9053302A35}" vid="{C5585B68-2BDF-41F6-9912-6E7821961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Instructor_Supplemental_Material_Template</Template>
  <TotalTime>12763</TotalTime>
  <Pages>28</Pages>
  <Words>967</Words>
  <Application>Microsoft Office PowerPoint</Application>
  <PresentationFormat>On-screen Show (4:3)</PresentationFormat>
  <Paragraphs>165</Paragraphs>
  <Slides>23</Slides>
  <Notes>22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Courier New</vt:lpstr>
      <vt:lpstr>Wingdings</vt:lpstr>
      <vt:lpstr>PPT-TMPLT-WHT_C</vt:lpstr>
      <vt:lpstr>NetAcad-4F_PPT-WHT_060408</vt:lpstr>
      <vt:lpstr>Instructor Materials Chapter 1  Ever Wonder How It Works? </vt:lpstr>
      <vt:lpstr>Instructor Materials - Chapter 1 Planning Guide</vt:lpstr>
      <vt:lpstr>PowerPoint Presentation</vt:lpstr>
      <vt:lpstr>Chapter 1: Activities</vt:lpstr>
      <vt:lpstr>Chapter 1: Assessment</vt:lpstr>
      <vt:lpstr>Chapter 1: Additional Help</vt:lpstr>
      <vt:lpstr>PowerPoint Presentation</vt:lpstr>
      <vt:lpstr>Chapter 1: Ever Wonder How It Works? </vt:lpstr>
      <vt:lpstr>Chapter 1 - Sections &amp; Objectives</vt:lpstr>
      <vt:lpstr>1.1 Communicating in a Connected World </vt:lpstr>
      <vt:lpstr> Communicating in a Connected World What is the Network?</vt:lpstr>
      <vt:lpstr> Communicating in a Connected World What is the Network?</vt:lpstr>
      <vt:lpstr> Communicating in a Connected World Transmitting Data on the Network</vt:lpstr>
      <vt:lpstr> Communicating in a Connected World Transmitting Data on the Network</vt:lpstr>
      <vt:lpstr> Communicating in a Connected World It’s All About the Speed</vt:lpstr>
      <vt:lpstr>1.2 Local Networks </vt:lpstr>
      <vt:lpstr> Local Networks Network Components</vt:lpstr>
      <vt:lpstr> Local Networks Building Blocks of a Network</vt:lpstr>
      <vt:lpstr>1.3 Building a Simple Network </vt:lpstr>
      <vt:lpstr> Building a Simple Network  Peer-to-Peer Networking</vt:lpstr>
      <vt:lpstr> Building a Simple Network  Does It Work?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Instructor Materials Chapter 1 What is the Internet of Things?</dc:title>
  <dc:creator>Suk-yi Pennock</dc:creator>
  <cp:lastModifiedBy>Jane Gibbons -X (jagibbon - DEL ORO CONSULTING INC at Cisco)</cp:lastModifiedBy>
  <cp:revision>100</cp:revision>
  <cp:lastPrinted>1999-01-27T00:54:54Z</cp:lastPrinted>
  <dcterms:created xsi:type="dcterms:W3CDTF">2016-07-19T22:00:40Z</dcterms:created>
  <dcterms:modified xsi:type="dcterms:W3CDTF">2016-09-12T20:47:24Z</dcterms:modified>
</cp:coreProperties>
</file>