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56" r:id="rId2"/>
    <p:sldId id="278" r:id="rId3"/>
    <p:sldId id="283" r:id="rId4"/>
    <p:sldId id="282" r:id="rId5"/>
    <p:sldId id="284" r:id="rId6"/>
    <p:sldId id="281" r:id="rId7"/>
    <p:sldId id="280" r:id="rId8"/>
    <p:sldId id="279" r:id="rId9"/>
    <p:sldId id="277" r:id="rId10"/>
    <p:sldId id="285" r:id="rId11"/>
    <p:sldId id="286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BAA2A6-B125-4433-BF41-A9D1D3953AEA}">
          <p14:sldIdLst>
            <p14:sldId id="256"/>
            <p14:sldId id="278"/>
            <p14:sldId id="283"/>
            <p14:sldId id="282"/>
            <p14:sldId id="284"/>
            <p14:sldId id="281"/>
            <p14:sldId id="280"/>
            <p14:sldId id="279"/>
            <p14:sldId id="277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9900"/>
    <a:srgbClr val="0000FF"/>
    <a:srgbClr val="0080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32" d="100"/>
          <a:sy n="32" d="100"/>
        </p:scale>
        <p:origin x="10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7A9FD-FE9E-484E-B271-C970BAB6EFD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5CE5B-E627-4DD4-94B1-CBD8687F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1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B8C8-9DFC-407F-992A-0F94714F6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28795-1ECC-4F90-9BC5-9E6346963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B0550-76FC-4E9A-B672-551DD18C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83AB-3C6C-4203-B82B-C3031CEA5E7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EB274-4EA6-4109-B7D6-74E50075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7119-2200-4F34-B733-66D2DAAD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AFE6-AF56-4C45-863B-190FCA9B18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6">
            <a:extLst>
              <a:ext uri="{FF2B5EF4-FFF2-40B4-BE49-F238E27FC236}">
                <a16:creationId xmlns:a16="http://schemas.microsoft.com/office/drawing/2014/main" id="{5C66A11B-357D-4AE8-9792-AF6FA5B32B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993"/>
            <a:ext cx="9144000" cy="25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61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4805-426A-4D63-B42A-F8B8E208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8EED2-C10B-487B-813D-ED6291F77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AA1A5-E7EA-47D7-AA41-B255C4AE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83AB-3C6C-4203-B82B-C3031CEA5E7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72AF6-17C6-41E0-9A6D-9BAB7A18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4A67-1C61-42CF-9003-908D6598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AFE6-AF56-4C45-863B-190FCA9B1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4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F89BAF-F3CF-4E12-8081-FE46A6E9D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6508F-31BF-4D65-B79E-D884E8E7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556D9-1B8B-4290-B842-FD0C7A65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83AB-3C6C-4203-B82B-C3031CEA5E7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5CD69-965F-40A2-9703-EE57F645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1B63E-D246-47E8-96E9-78F684B8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AFE6-AF56-4C45-863B-190FCA9B1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0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10D3-1D89-48F5-8D6C-C9719DBF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159D-42B2-4CD0-9429-9953810D3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2A8AC-3CFC-4A73-BF9E-E12D03ED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83AB-3C6C-4203-B82B-C3031CEA5E7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4214D-75B9-4E41-8758-54672A58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DB158-C099-4FD7-81DB-4C9B7170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AFE6-AF56-4C45-863B-190FCA9B18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6">
            <a:extLst>
              <a:ext uri="{FF2B5EF4-FFF2-40B4-BE49-F238E27FC236}">
                <a16:creationId xmlns:a16="http://schemas.microsoft.com/office/drawing/2014/main" id="{5C32E50B-3B2D-4E6F-94EE-FF30D5473C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993"/>
            <a:ext cx="9144000" cy="25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Image result for LOGO UPJ bulat">
            <a:extLst>
              <a:ext uri="{FF2B5EF4-FFF2-40B4-BE49-F238E27FC236}">
                <a16:creationId xmlns:a16="http://schemas.microsoft.com/office/drawing/2014/main" id="{B57899B2-0110-4FC5-85B2-F54CC23A36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63" y="230190"/>
            <a:ext cx="862010" cy="86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0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4F68-6A5B-426F-8DDA-7694D7F0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D2BB7-B53E-475F-99BA-35741738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4FB95-6648-4D25-AAF1-FDFA965A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83AB-3C6C-4203-B82B-C3031CEA5E7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41FCB-CDFE-49F7-BB3D-A322D501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DED1D-8B01-491C-BBE5-5FCC2883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AFE6-AF56-4C45-863B-190FCA9B1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E8F2-CAAB-499E-A13D-6FF080A2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84BB6-A1E9-4F32-9979-88FAF1F91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954-C91E-4466-8A16-3F414A079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69E69-55E4-49A5-B893-ECAE6827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83AB-3C6C-4203-B82B-C3031CEA5E7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4C1CA-D9AD-4758-A83C-267FB029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2F502-F120-4AD9-8770-B253DFA7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AFE6-AF56-4C45-863B-190FCA9B1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8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52F9-3ECD-4658-B939-45EBA8E1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3516E-B436-4DBC-A2E4-75E8DB906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17756-4287-4E29-A936-E90C5E240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11B47-40E1-476A-BEDE-C22BC653E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4A1D4-D0C2-4E5F-9A45-09C67A80B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A4643-5347-4032-B528-CEBCE0BB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83AB-3C6C-4203-B82B-C3031CEA5E7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C6E5AB-594E-4A90-86C5-097A1240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1A657-D7D8-4F31-A8BB-4EE2EE20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AFE6-AF56-4C45-863B-190FCA9B1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5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2373-60E7-4A29-B90B-4987FA6C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67DE7-2859-4871-BC90-F0C5032D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83AB-3C6C-4203-B82B-C3031CEA5E7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37A76-7569-4E77-AC4A-1DB405BD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9D267-1F5E-4CB3-BC50-9D891517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AFE6-AF56-4C45-863B-190FCA9B1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1899B-93CC-47E3-B3A3-6CBD9A7B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83AB-3C6C-4203-B82B-C3031CEA5E7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2FDEC2-CE4D-4213-82CB-A70ECBF2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8CF44-11EB-4DA5-B660-60B822AF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AFE6-AF56-4C45-863B-190FCA9B1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9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6C202-8B84-4BE7-B4E4-1E0050F8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2979-1860-45D8-9C41-9251A68BE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1854C-A551-4DFB-89E1-3C1AAF29E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087B8-AE86-46F5-A3B3-49F1473B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83AB-3C6C-4203-B82B-C3031CEA5E7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AE310-DAEF-4954-B930-55D7845F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A7A16-A070-4947-BC32-D43F1942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AFE6-AF56-4C45-863B-190FCA9B1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4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212E3-A5E8-448D-8479-B1898E0D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120E2-7E31-4ADE-926E-CB30FDD9A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E1DC6-527F-41D3-99D9-083CD4D93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3C532-E68C-42F6-A952-E5E26713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83AB-3C6C-4203-B82B-C3031CEA5E7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9C5B5-FC00-4CAA-9491-335F36E5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34F8B-CC24-4EA5-B064-85A9B3D2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AFE6-AF56-4C45-863B-190FCA9B1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5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9F3430-221A-4F89-AC1E-A435FDA2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8E013-2560-43D5-8663-663B246CA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07CFF-673B-4D73-AA58-1064DEF2F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683AB-3C6C-4203-B82B-C3031CEA5E7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91660-886E-4B6F-9A43-D36CD911F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B9C43-4F74-44A0-8C88-FDC7D9CBC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AFE6-AF56-4C45-863B-190FCA9B1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37CC-1FA6-4965-9049-C289A738A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50" y="1953355"/>
            <a:ext cx="8715056" cy="1203914"/>
          </a:xfrm>
        </p:spPr>
        <p:txBody>
          <a:bodyPr anchor="t">
            <a:normAutofit/>
          </a:bodyPr>
          <a:lstStyle/>
          <a:p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Internet-Based Temperature Monitoring System for Hydroponic</a:t>
            </a:r>
          </a:p>
        </p:txBody>
      </p:sp>
      <p:pic>
        <p:nvPicPr>
          <p:cNvPr id="8" name="Picture 1" descr="Image result for LOGO UPJ bulat">
            <a:extLst>
              <a:ext uri="{FF2B5EF4-FFF2-40B4-BE49-F238E27FC236}">
                <a16:creationId xmlns:a16="http://schemas.microsoft.com/office/drawing/2014/main" id="{B57899B2-0110-4FC5-85B2-F54CC23A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63" y="230190"/>
            <a:ext cx="862010" cy="86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4B16BB-DB35-413B-AC98-7E02EF31BB79}"/>
              </a:ext>
            </a:extLst>
          </p:cNvPr>
          <p:cNvSpPr txBox="1"/>
          <p:nvPr/>
        </p:nvSpPr>
        <p:spPr>
          <a:xfrm>
            <a:off x="287332" y="4732890"/>
            <a:ext cx="842583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Nur Uddin</a:t>
            </a:r>
            <a:r>
              <a:rPr lang="en-US" baseline="30000" dirty="0">
                <a:solidFill>
                  <a:srgbClr val="0000FF"/>
                </a:solidFill>
              </a:rPr>
              <a:t>1,</a:t>
            </a:r>
            <a:r>
              <a:rPr lang="en-US" baseline="30000" dirty="0">
                <a:solidFill>
                  <a:srgbClr val="FF33CC"/>
                </a:solidFill>
              </a:rPr>
              <a:t>3</a:t>
            </a:r>
            <a:r>
              <a:rPr lang="en-US" baseline="30000" dirty="0">
                <a:solidFill>
                  <a:srgbClr val="0000FF"/>
                </a:solidFill>
              </a:rPr>
              <a:t>,*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Hendi</a:t>
            </a:r>
            <a:r>
              <a:rPr lang="en-US" dirty="0">
                <a:solidFill>
                  <a:srgbClr val="0000FF"/>
                </a:solidFill>
              </a:rPr>
              <a:t> Hermawan</a:t>
            </a:r>
            <a:r>
              <a:rPr lang="en-US" baseline="30000" dirty="0">
                <a:solidFill>
                  <a:srgbClr val="0000FF"/>
                </a:solidFill>
              </a:rPr>
              <a:t>1,</a:t>
            </a:r>
            <a:r>
              <a:rPr lang="en-US" baseline="30000" dirty="0">
                <a:solidFill>
                  <a:srgbClr val="FF33CC"/>
                </a:solidFill>
              </a:rPr>
              <a:t>3</a:t>
            </a:r>
            <a:r>
              <a:rPr lang="en-US" dirty="0"/>
              <a:t>, </a:t>
            </a:r>
            <a:r>
              <a:rPr lang="en-US" dirty="0">
                <a:solidFill>
                  <a:srgbClr val="009900"/>
                </a:solidFill>
              </a:rPr>
              <a:t>Teddy M. </a:t>
            </a:r>
            <a:r>
              <a:rPr lang="en-US" dirty="0" err="1">
                <a:solidFill>
                  <a:srgbClr val="009900"/>
                </a:solidFill>
              </a:rPr>
              <a:t>Darajat</a:t>
            </a:r>
            <a:r>
              <a:rPr lang="en-US" baseline="30000" dirty="0">
                <a:solidFill>
                  <a:srgbClr val="009900"/>
                </a:solidFill>
              </a:rPr>
              <a:t> 2,</a:t>
            </a:r>
            <a:r>
              <a:rPr lang="en-US" baseline="30000" dirty="0">
                <a:solidFill>
                  <a:srgbClr val="FF33CC"/>
                </a:solidFill>
              </a:rPr>
              <a:t>3</a:t>
            </a:r>
            <a:r>
              <a:rPr lang="en-US" dirty="0"/>
              <a:t>, and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Setiari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Marwanto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  <a:p>
            <a:endParaRPr lang="en-US" baseline="30000" dirty="0"/>
          </a:p>
          <a:p>
            <a:pPr algn="l"/>
            <a:r>
              <a:rPr lang="en-US" sz="1600" baseline="30000" dirty="0"/>
              <a:t>1) </a:t>
            </a:r>
            <a:r>
              <a:rPr lang="en-US" sz="1600" dirty="0">
                <a:solidFill>
                  <a:srgbClr val="0000FF"/>
                </a:solidFill>
              </a:rPr>
              <a:t>Dept. of Informatics, Universitas Pembangunan Jaya, Tangerang Selatan, Banten, Indonesia</a:t>
            </a:r>
          </a:p>
          <a:p>
            <a:r>
              <a:rPr lang="en-US" sz="1600" baseline="30000" dirty="0"/>
              <a:t>2</a:t>
            </a:r>
            <a:r>
              <a:rPr lang="en-US" sz="1600" baseline="30000" dirty="0">
                <a:solidFill>
                  <a:srgbClr val="009900"/>
                </a:solidFill>
              </a:rPr>
              <a:t>) </a:t>
            </a:r>
            <a:r>
              <a:rPr lang="en-US" sz="1600" dirty="0">
                <a:solidFill>
                  <a:srgbClr val="009900"/>
                </a:solidFill>
              </a:rPr>
              <a:t>Dept. of Product Design, Universitas Pembangunan Jaya, Tangerang Selatan, Banten, Indonesia</a:t>
            </a:r>
          </a:p>
          <a:p>
            <a:r>
              <a:rPr lang="en-US" sz="1600" baseline="30000" dirty="0"/>
              <a:t>3) </a:t>
            </a:r>
            <a:r>
              <a:rPr lang="en-US" sz="1600" dirty="0">
                <a:solidFill>
                  <a:srgbClr val="FF33CC"/>
                </a:solidFill>
              </a:rPr>
              <a:t>Center for Urban Studies, Universitas Pembangunan Jaya, Tangerang Selatan, Banten, Indonesia</a:t>
            </a:r>
          </a:p>
          <a:p>
            <a:pPr algn="l"/>
            <a:r>
              <a:rPr lang="en-US" sz="1600" baseline="30000" dirty="0">
                <a:solidFill>
                  <a:schemeClr val="accent2">
                    <a:lumMod val="75000"/>
                  </a:schemeClr>
                </a:solidFill>
              </a:rPr>
              <a:t>4)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Indonesian Soil Research Institute, Bogor, West Java, Indonesia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A00EB-D869-4D86-A91E-FD9F5C014248}"/>
              </a:ext>
            </a:extLst>
          </p:cNvPr>
          <p:cNvSpPr txBox="1"/>
          <p:nvPr/>
        </p:nvSpPr>
        <p:spPr>
          <a:xfrm>
            <a:off x="3269790" y="3618314"/>
            <a:ext cx="2749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Presented by: Nur Uddin</a:t>
            </a:r>
          </a:p>
        </p:txBody>
      </p:sp>
    </p:spTree>
    <p:extLst>
      <p:ext uri="{BB962C8B-B14F-4D97-AF65-F5344CB8AC3E}">
        <p14:creationId xmlns:p14="http://schemas.microsoft.com/office/powerpoint/2010/main" val="242720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A934-C50C-4DF1-9F3A-F296A637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#2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4478E-B155-401B-817B-6E6E211EE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8" t="28913" b="53000"/>
          <a:stretch/>
        </p:blipFill>
        <p:spPr>
          <a:xfrm>
            <a:off x="417917" y="1815860"/>
            <a:ext cx="7886700" cy="16131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94AA56-DAE5-4B53-97E2-E8A4997A7FD2}"/>
              </a:ext>
            </a:extLst>
          </p:cNvPr>
          <p:cNvSpPr txBox="1"/>
          <p:nvPr/>
        </p:nvSpPr>
        <p:spPr>
          <a:xfrm>
            <a:off x="120770" y="5332881"/>
            <a:ext cx="882667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found from the monitoring system has delay up to 6 seconds in each transmitting the measurement data.</a:t>
            </a:r>
            <a:endParaRPr lang="en-ID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203218-F2FD-483F-A10A-440C5B32655C}"/>
              </a:ext>
            </a:extLst>
          </p:cNvPr>
          <p:cNvSpPr/>
          <p:nvPr/>
        </p:nvSpPr>
        <p:spPr>
          <a:xfrm>
            <a:off x="2484408" y="2191109"/>
            <a:ext cx="1052422" cy="1237891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B56CB5-2E2D-490B-A21F-6145EE40F484}"/>
              </a:ext>
            </a:extLst>
          </p:cNvPr>
          <p:cNvSpPr txBox="1"/>
          <p:nvPr/>
        </p:nvSpPr>
        <p:spPr>
          <a:xfrm>
            <a:off x="417917" y="4097547"/>
            <a:ext cx="3629391" cy="36933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Measurements  interval: 30 seconds.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298AC9E-09CE-4B01-B72F-A4FFDBF539C0}"/>
              </a:ext>
            </a:extLst>
          </p:cNvPr>
          <p:cNvCxnSpPr>
            <a:cxnSpLocks/>
          </p:cNvCxnSpPr>
          <p:nvPr/>
        </p:nvCxnSpPr>
        <p:spPr>
          <a:xfrm>
            <a:off x="3536830" y="3321170"/>
            <a:ext cx="1751162" cy="75018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F1461E2-67E8-4CBF-A93E-2416C8321D44}"/>
              </a:ext>
            </a:extLst>
          </p:cNvPr>
          <p:cNvSpPr txBox="1"/>
          <p:nvPr/>
        </p:nvSpPr>
        <p:spPr>
          <a:xfrm>
            <a:off x="5287992" y="4011284"/>
            <a:ext cx="1323540" cy="369332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Comparison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8300D5-982C-464E-B834-866A5B0ECC88}"/>
              </a:ext>
            </a:extLst>
          </p:cNvPr>
          <p:cNvCxnSpPr>
            <a:cxnSpLocks/>
          </p:cNvCxnSpPr>
          <p:nvPr/>
        </p:nvCxnSpPr>
        <p:spPr>
          <a:xfrm>
            <a:off x="4047308" y="4309640"/>
            <a:ext cx="1240684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994AF3-2586-4D7F-830F-C3358B61B5B8}"/>
              </a:ext>
            </a:extLst>
          </p:cNvPr>
          <p:cNvCxnSpPr>
            <a:cxnSpLocks/>
          </p:cNvCxnSpPr>
          <p:nvPr/>
        </p:nvCxnSpPr>
        <p:spPr>
          <a:xfrm>
            <a:off x="6611532" y="4195950"/>
            <a:ext cx="643283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137C773-DD27-40CC-962D-FF03073F1521}"/>
              </a:ext>
            </a:extLst>
          </p:cNvPr>
          <p:cNvSpPr txBox="1"/>
          <p:nvPr/>
        </p:nvSpPr>
        <p:spPr>
          <a:xfrm>
            <a:off x="7254815" y="4011284"/>
            <a:ext cx="70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Delay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271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BAB9-2B77-47D8-A722-42F8289B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E5A9-606E-4801-8730-D683EDE1C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temperature monitoring system for hydroponic plant has been developed with a case of temperature monitoring.</a:t>
            </a:r>
          </a:p>
          <a:p>
            <a:endParaRPr lang="en-US" dirty="0"/>
          </a:p>
          <a:p>
            <a:r>
              <a:rPr lang="en-US" dirty="0"/>
              <a:t>The monitoring system is able to provide reliable and real-time measurement data of the hydroponic temperatures. However, it has delay up to 6 seconds but is tolerated.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measurement data is stored and presented in Google Sheets that can be accessed by users form anywhere through internet using a computer or mobile device. </a:t>
            </a:r>
          </a:p>
          <a:p>
            <a:endParaRPr lang="en-US" dirty="0"/>
          </a:p>
          <a:p>
            <a:r>
              <a:rPr lang="en-US" dirty="0"/>
              <a:t>Presenting the measurement data in the Google Sheets provides a flexibility for further data processing and analysis to the users.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4738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24C5-7EA7-45FA-95FB-0FC3A958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88" y="2409587"/>
            <a:ext cx="7886700" cy="1325563"/>
          </a:xfrm>
        </p:spPr>
        <p:txBody>
          <a:bodyPr/>
          <a:lstStyle/>
          <a:p>
            <a:r>
              <a:rPr lang="en-US" dirty="0"/>
              <a:t>Thank you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1341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82E8B-739D-41DF-8A61-1C10F8D3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Hydroponic (Introduction &amp; Motivation)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33B45-49BA-435B-997E-8AE3CD6AC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Hydroponic is a planting method by using nutrient solution instead of soil. This method is suitable to be applied in urban farming.</a:t>
            </a:r>
          </a:p>
          <a:p>
            <a:endParaRPr lang="en-US" dirty="0"/>
          </a:p>
          <a:p>
            <a:r>
              <a:rPr lang="en-US" dirty="0"/>
              <a:t>The hydroponic requires maintenance of the nutrient solution periodically that includes quantity and quality of the nutrient.</a:t>
            </a:r>
          </a:p>
          <a:p>
            <a:endParaRPr lang="en-US" dirty="0"/>
          </a:p>
          <a:p>
            <a:r>
              <a:rPr lang="en-ID" dirty="0"/>
              <a:t>Parameters of the solution quality, e.g., temperature, acidity, and concentration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146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49FA7-9165-405B-BDF3-FF8E446C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scope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DDC7C-989D-4211-A596-BAD47CF4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IoT-based monitoring system of hydroponic.</a:t>
            </a:r>
          </a:p>
          <a:p>
            <a:endParaRPr lang="en-US" dirty="0"/>
          </a:p>
          <a:p>
            <a:r>
              <a:rPr lang="en-US" dirty="0"/>
              <a:t>Develop a low-cost prototype of the IoT-based monitoring system with a specific case for hydroponic temperature.</a:t>
            </a:r>
          </a:p>
          <a:p>
            <a:endParaRPr lang="en-US" dirty="0"/>
          </a:p>
          <a:p>
            <a:r>
              <a:rPr lang="en-US" dirty="0"/>
              <a:t>Collecting real-time measurement data that is accessible from anywhere and can be applied in advanced data analysis, e.g., by applying artificial intelligence.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2579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A89E-7B61-4B8B-9A6A-53CE363A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IoT-based monitoring system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B58BA-FEAE-400A-A122-42270A3C1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8"/>
          <a:stretch/>
        </p:blipFill>
        <p:spPr>
          <a:xfrm>
            <a:off x="0" y="1959032"/>
            <a:ext cx="6301409" cy="46829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7B256-F6CD-4AB2-9912-5B1A9C609DEF}"/>
              </a:ext>
            </a:extLst>
          </p:cNvPr>
          <p:cNvSpPr txBox="1"/>
          <p:nvPr/>
        </p:nvSpPr>
        <p:spPr>
          <a:xfrm>
            <a:off x="5108714" y="1789044"/>
            <a:ext cx="3965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IoT-based monitoring system: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Real-time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Cloud data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Anywhere &amp; anytime data access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5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262FD-C38C-4B47-8549-ED9BBCBC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76" y="414821"/>
            <a:ext cx="7886700" cy="1325563"/>
          </a:xfrm>
        </p:spPr>
        <p:txBody>
          <a:bodyPr/>
          <a:lstStyle/>
          <a:p>
            <a:r>
              <a:rPr lang="en-US" dirty="0"/>
              <a:t>Data flow of IoT-based monitoring system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50543-8EFF-4466-B78F-004D4E0E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" y="2853269"/>
            <a:ext cx="8298611" cy="3079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32A475-0DDE-4D6F-9314-29FC158BD234}"/>
              </a:ext>
            </a:extLst>
          </p:cNvPr>
          <p:cNvSpPr txBox="1"/>
          <p:nvPr/>
        </p:nvSpPr>
        <p:spPr>
          <a:xfrm>
            <a:off x="422694" y="1540565"/>
            <a:ext cx="3965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IoT-based monitoring system: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Real-time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Cloud data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Anywhere &amp; anytime data access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2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3C73-92A5-4601-96A3-3A5881CE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" y="365126"/>
            <a:ext cx="8222052" cy="1325563"/>
          </a:xfrm>
        </p:spPr>
        <p:txBody>
          <a:bodyPr>
            <a:normAutofit/>
          </a:bodyPr>
          <a:lstStyle/>
          <a:p>
            <a:r>
              <a:rPr lang="en-US" dirty="0"/>
              <a:t>Main Components and Circuit Diagram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76962-EC42-475D-9DBE-0022BEDCE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500" y="2647731"/>
            <a:ext cx="5058500" cy="3845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11E315-891A-4189-824E-0E03EC19EBA8}"/>
              </a:ext>
            </a:extLst>
          </p:cNvPr>
          <p:cNvSpPr txBox="1"/>
          <p:nvPr/>
        </p:nvSpPr>
        <p:spPr>
          <a:xfrm>
            <a:off x="293298" y="1690689"/>
            <a:ext cx="48825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Main components:</a:t>
            </a:r>
          </a:p>
          <a:p>
            <a:pPr algn="just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1) Temperature sensors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DS18B20, a low-cost water-proof temperature sensor with measurement range -10 to 85 °C and accuracy ±0.5 °C. </a:t>
            </a:r>
          </a:p>
          <a:p>
            <a:pPr algn="just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2) Microcontroller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NodeMCU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ESP-12, a 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 cost microcontroller with a built-in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WiFi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communication module. 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56D83D-03DB-40F1-9763-66C07265054F}"/>
              </a:ext>
            </a:extLst>
          </p:cNvPr>
          <p:cNvCxnSpPr/>
          <p:nvPr/>
        </p:nvCxnSpPr>
        <p:spPr>
          <a:xfrm>
            <a:off x="3183147" y="2406770"/>
            <a:ext cx="4848045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BF2465-BF20-4063-89FC-4D357CDED747}"/>
              </a:ext>
            </a:extLst>
          </p:cNvPr>
          <p:cNvCxnSpPr>
            <a:cxnSpLocks/>
          </p:cNvCxnSpPr>
          <p:nvPr/>
        </p:nvCxnSpPr>
        <p:spPr>
          <a:xfrm>
            <a:off x="2406771" y="3812874"/>
            <a:ext cx="4321834" cy="0"/>
          </a:xfrm>
          <a:prstGeom prst="line">
            <a:avLst/>
          </a:prstGeom>
          <a:ln w="508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EE3B59-3AB5-4D45-BCFE-149EE235C137}"/>
              </a:ext>
            </a:extLst>
          </p:cNvPr>
          <p:cNvCxnSpPr>
            <a:cxnSpLocks/>
          </p:cNvCxnSpPr>
          <p:nvPr/>
        </p:nvCxnSpPr>
        <p:spPr>
          <a:xfrm>
            <a:off x="6702727" y="3795622"/>
            <a:ext cx="0" cy="854016"/>
          </a:xfrm>
          <a:prstGeom prst="line">
            <a:avLst/>
          </a:prstGeom>
          <a:ln w="508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C43FF9-47A6-41AD-B52D-885C5BAE5C0E}"/>
              </a:ext>
            </a:extLst>
          </p:cNvPr>
          <p:cNvCxnSpPr/>
          <p:nvPr/>
        </p:nvCxnSpPr>
        <p:spPr>
          <a:xfrm>
            <a:off x="8013940" y="2406770"/>
            <a:ext cx="0" cy="319177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BB49AE-0941-4119-A84B-2E730EFD5F18}"/>
              </a:ext>
            </a:extLst>
          </p:cNvPr>
          <p:cNvCxnSpPr/>
          <p:nvPr/>
        </p:nvCxnSpPr>
        <p:spPr>
          <a:xfrm>
            <a:off x="7648754" y="2406770"/>
            <a:ext cx="0" cy="319177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72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EFE9-E94A-4E71-A2E9-E58A2CE3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and Components Cost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DB2F3-3A11-4338-846D-4C705CE12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2824" r="1512" b="806"/>
          <a:stretch/>
        </p:blipFill>
        <p:spPr>
          <a:xfrm>
            <a:off x="196254" y="1763407"/>
            <a:ext cx="4299370" cy="3231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49B8DD-98BE-428B-BF38-9356E4D4AB95}"/>
              </a:ext>
            </a:extLst>
          </p:cNvPr>
          <p:cNvSpPr txBox="1"/>
          <p:nvPr/>
        </p:nvSpPr>
        <p:spPr>
          <a:xfrm>
            <a:off x="5093409" y="5065278"/>
            <a:ext cx="1984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NodeMCU</a:t>
            </a:r>
            <a:r>
              <a:rPr lang="en-US" b="1" dirty="0">
                <a:solidFill>
                  <a:srgbClr val="0000FF"/>
                </a:solidFill>
              </a:rPr>
              <a:t> ESP-12</a:t>
            </a:r>
            <a:endParaRPr lang="en-ID" b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E35662-4A97-42CB-8A68-9384EE9E1A49}"/>
              </a:ext>
            </a:extLst>
          </p:cNvPr>
          <p:cNvCxnSpPr>
            <a:cxnSpLocks/>
          </p:cNvCxnSpPr>
          <p:nvPr/>
        </p:nvCxnSpPr>
        <p:spPr>
          <a:xfrm flipH="1" flipV="1">
            <a:off x="3345124" y="3989978"/>
            <a:ext cx="1748285" cy="1252148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C51027-D539-4B59-B870-420F5B7F21BE}"/>
              </a:ext>
            </a:extLst>
          </p:cNvPr>
          <p:cNvCxnSpPr>
            <a:cxnSpLocks/>
          </p:cNvCxnSpPr>
          <p:nvPr/>
        </p:nvCxnSpPr>
        <p:spPr>
          <a:xfrm flipH="1" flipV="1">
            <a:off x="4219267" y="3932967"/>
            <a:ext cx="1111858" cy="733924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3406B9F-4941-4CF6-9A03-6B272DC555B5}"/>
              </a:ext>
            </a:extLst>
          </p:cNvPr>
          <p:cNvSpPr txBox="1"/>
          <p:nvPr/>
        </p:nvSpPr>
        <p:spPr>
          <a:xfrm>
            <a:off x="5330459" y="4490496"/>
            <a:ext cx="22018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Temperature Sensor</a:t>
            </a:r>
            <a:endParaRPr lang="en-ID" b="1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5C35DA-276A-4639-B41D-D3E462DCB1A0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628651" y="3537526"/>
            <a:ext cx="968188" cy="1134002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290EFDE-E571-44A6-A56F-8B13550241E5}"/>
              </a:ext>
            </a:extLst>
          </p:cNvPr>
          <p:cNvSpPr txBox="1"/>
          <p:nvPr/>
        </p:nvSpPr>
        <p:spPr>
          <a:xfrm>
            <a:off x="722696" y="4671528"/>
            <a:ext cx="17482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Temperature </a:t>
            </a:r>
          </a:p>
          <a:p>
            <a:r>
              <a:rPr lang="en-US" b="1" dirty="0">
                <a:solidFill>
                  <a:srgbClr val="0000FF"/>
                </a:solidFill>
              </a:rPr>
              <a:t>Sensor DS18B20</a:t>
            </a:r>
            <a:endParaRPr lang="en-ID" b="1" dirty="0">
              <a:solidFill>
                <a:srgbClr val="0000FF"/>
              </a:solidFill>
            </a:endParaRPr>
          </a:p>
        </p:txBody>
      </p:sp>
      <p:graphicFrame>
        <p:nvGraphicFramePr>
          <p:cNvPr id="19" name="Table 3">
            <a:extLst>
              <a:ext uri="{FF2B5EF4-FFF2-40B4-BE49-F238E27FC236}">
                <a16:creationId xmlns:a16="http://schemas.microsoft.com/office/drawing/2014/main" id="{5E58A915-D4A8-4868-8E88-FAFB4DFE7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89342"/>
              </p:ext>
            </p:extLst>
          </p:nvPr>
        </p:nvGraphicFramePr>
        <p:xfrm>
          <a:off x="4796339" y="1769717"/>
          <a:ext cx="4151408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510">
                  <a:extLst>
                    <a:ext uri="{9D8B030D-6E8A-4147-A177-3AD203B41FA5}">
                      <a16:colId xmlns:a16="http://schemas.microsoft.com/office/drawing/2014/main" val="1019582434"/>
                    </a:ext>
                  </a:extLst>
                </a:gridCol>
                <a:gridCol w="1843403">
                  <a:extLst>
                    <a:ext uri="{9D8B030D-6E8A-4147-A177-3AD203B41FA5}">
                      <a16:colId xmlns:a16="http://schemas.microsoft.com/office/drawing/2014/main" val="1323377903"/>
                    </a:ext>
                  </a:extLst>
                </a:gridCol>
                <a:gridCol w="904986">
                  <a:extLst>
                    <a:ext uri="{9D8B030D-6E8A-4147-A177-3AD203B41FA5}">
                      <a16:colId xmlns:a16="http://schemas.microsoft.com/office/drawing/2014/main" val="1085843899"/>
                    </a:ext>
                  </a:extLst>
                </a:gridCol>
                <a:gridCol w="991509">
                  <a:extLst>
                    <a:ext uri="{9D8B030D-6E8A-4147-A177-3AD203B41FA5}">
                      <a16:colId xmlns:a16="http://schemas.microsoft.com/office/drawing/2014/main" val="2038110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Component Name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Quantity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 (IDR)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94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NodeMCU</a:t>
                      </a:r>
                      <a:r>
                        <a:rPr lang="en-US" dirty="0"/>
                        <a:t> ESP-12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unit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50.000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371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 sensor</a:t>
                      </a:r>
                    </a:p>
                    <a:p>
                      <a:r>
                        <a:rPr lang="en-US" dirty="0"/>
                        <a:t>DS18B20 + resistor  4k7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set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30.000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72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PCB and cable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set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5.000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3193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</a:t>
                      </a:r>
                      <a:endParaRPr lang="en-ID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85.000</a:t>
                      </a:r>
                      <a:endParaRPr lang="en-ID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9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11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72CE-AAB1-409A-B55B-D727207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C63ED6-561C-4D9D-B84F-9F588217C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4730" y="1690689"/>
            <a:ext cx="4842237" cy="378889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05FF8-A38D-49E7-80C1-4086869C4AA5}"/>
              </a:ext>
            </a:extLst>
          </p:cNvPr>
          <p:cNvSpPr txBox="1"/>
          <p:nvPr/>
        </p:nvSpPr>
        <p:spPr>
          <a:xfrm>
            <a:off x="120768" y="1690689"/>
            <a:ext cx="37869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sensor T1 measures the nutrient solution temperature. It is dipped into the nutrient solution.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sensor T1 measures the ambient temperature.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measurement is done every 30 seconds continuously for several days.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13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A934-C50C-4DF1-9F3A-F296A637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#1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4478E-B155-401B-817B-6E6E211EE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6" y="1935780"/>
            <a:ext cx="4170701" cy="4335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5CD79-4F30-4E7D-BA81-9E46A99E2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794" y="1868300"/>
            <a:ext cx="4657990" cy="2542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45F67B-1B63-46A2-A593-7D5BA34D3BA2}"/>
              </a:ext>
            </a:extLst>
          </p:cNvPr>
          <p:cNvSpPr txBox="1"/>
          <p:nvPr/>
        </p:nvSpPr>
        <p:spPr>
          <a:xfrm>
            <a:off x="0" y="1447600"/>
            <a:ext cx="390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Tabular data of measured temperatures</a:t>
            </a:r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E1F63A-DC7E-4179-9E3B-FBDC37E1402B}"/>
              </a:ext>
            </a:extLst>
          </p:cNvPr>
          <p:cNvSpPr txBox="1"/>
          <p:nvPr/>
        </p:nvSpPr>
        <p:spPr>
          <a:xfrm>
            <a:off x="4730208" y="1498968"/>
            <a:ext cx="311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of measured temperatures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06278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527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Internet-Based Temperature Monitoring System for Hydroponic</vt:lpstr>
      <vt:lpstr>Hydroponic (Introduction &amp; Motivation)</vt:lpstr>
      <vt:lpstr>Research scope</vt:lpstr>
      <vt:lpstr>Model of IoT-based monitoring system</vt:lpstr>
      <vt:lpstr>Data flow of IoT-based monitoring system</vt:lpstr>
      <vt:lpstr>Main Components and Circuit Diagram</vt:lpstr>
      <vt:lpstr>Prototype and Components Cost</vt:lpstr>
      <vt:lpstr>Experimental setup</vt:lpstr>
      <vt:lpstr>Experimental results #1</vt:lpstr>
      <vt:lpstr>Experimental results #2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Uddin</dc:creator>
  <cp:lastModifiedBy>Nur Uddin</cp:lastModifiedBy>
  <cp:revision>377</cp:revision>
  <dcterms:created xsi:type="dcterms:W3CDTF">2017-08-03T09:11:09Z</dcterms:created>
  <dcterms:modified xsi:type="dcterms:W3CDTF">2021-12-07T13:55:38Z</dcterms:modified>
</cp:coreProperties>
</file>