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67" r:id="rId3"/>
    <p:sldId id="268" r:id="rId4"/>
    <p:sldId id="270" r:id="rId5"/>
    <p:sldId id="269" r:id="rId6"/>
    <p:sldId id="271" r:id="rId7"/>
    <p:sldId id="272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6" r:id="rId16"/>
    <p:sldId id="265" r:id="rId17"/>
    <p:sldId id="273" r:id="rId18"/>
    <p:sldId id="276" r:id="rId19"/>
    <p:sldId id="275" r:id="rId20"/>
    <p:sldId id="274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9" d="100"/>
          <a:sy n="59" d="100"/>
        </p:scale>
        <p:origin x="75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387799-AE9E-4472-AAFC-3EE07482EEA1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B4438B-3469-416A-A90A-0A0E253D0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164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150676"/>
            <a:ext cx="6858000" cy="1655762"/>
          </a:xfrm>
        </p:spPr>
        <p:txBody>
          <a:bodyPr/>
          <a:lstStyle>
            <a:lvl1pPr marL="0" indent="0" algn="ctr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86971-AA3D-4618-B095-A67C1540061B}" type="datetime1">
              <a:rPr lang="en-US" smtClean="0"/>
              <a:t>5/10/2019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833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59429"/>
            <a:ext cx="7886700" cy="421753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4E78-2DD0-4154-B37F-0F8CDA65973A}" type="datetime1">
              <a:rPr lang="en-US" smtClean="0"/>
              <a:t>5/10/2019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553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57A99-F00D-4545-8F3A-201F3DDDFB6B}" type="datetime1">
              <a:rPr lang="en-US" smtClean="0"/>
              <a:t>5/10/2019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20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7" Type="http://schemas.openxmlformats.org/officeDocument/2006/relationships/image" Target="../media/image21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emf"/><Relationship Id="rId5" Type="http://schemas.openxmlformats.org/officeDocument/2006/relationships/image" Target="../media/image19.emf"/><Relationship Id="rId4" Type="http://schemas.openxmlformats.org/officeDocument/2006/relationships/image" Target="../media/image18.e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emf"/><Relationship Id="rId3" Type="http://schemas.openxmlformats.org/officeDocument/2006/relationships/image" Target="../media/image23.emf"/><Relationship Id="rId7" Type="http://schemas.openxmlformats.org/officeDocument/2006/relationships/image" Target="../media/image27.emf"/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emf"/><Relationship Id="rId5" Type="http://schemas.openxmlformats.org/officeDocument/2006/relationships/image" Target="../media/image25.emf"/><Relationship Id="rId4" Type="http://schemas.openxmlformats.org/officeDocument/2006/relationships/image" Target="../media/image24.emf"/><Relationship Id="rId9" Type="http://schemas.openxmlformats.org/officeDocument/2006/relationships/image" Target="../media/image29.e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emf"/><Relationship Id="rId3" Type="http://schemas.openxmlformats.org/officeDocument/2006/relationships/image" Target="../media/image30.emf"/><Relationship Id="rId7" Type="http://schemas.openxmlformats.org/officeDocument/2006/relationships/image" Target="../media/image34.emf"/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emf"/><Relationship Id="rId5" Type="http://schemas.openxmlformats.org/officeDocument/2006/relationships/image" Target="../media/image32.emf"/><Relationship Id="rId4" Type="http://schemas.openxmlformats.org/officeDocument/2006/relationships/image" Target="../media/image31.emf"/><Relationship Id="rId9" Type="http://schemas.openxmlformats.org/officeDocument/2006/relationships/image" Target="../media/image36.e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171C93-62D3-46C1-BB0A-08D3137641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Numerical Method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dirty="0"/>
              <a:t/>
            </a:r>
            <a:br>
              <a:rPr lang="en-US" dirty="0"/>
            </a:br>
            <a:r>
              <a:rPr lang="en-US" sz="2400" dirty="0"/>
              <a:t>Lecture </a:t>
            </a:r>
            <a:r>
              <a:rPr lang="en-US" sz="2400" dirty="0" smtClean="0"/>
              <a:t>X: </a:t>
            </a:r>
            <a:br>
              <a:rPr lang="en-US" sz="2400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Optimization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96C0C85-7C37-4EE3-893C-4C3C0EFCA4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By:</a:t>
            </a:r>
          </a:p>
          <a:p>
            <a:r>
              <a:rPr lang="en-US" dirty="0"/>
              <a:t>Nur Uddin, </a:t>
            </a:r>
            <a:r>
              <a:rPr lang="en-US" dirty="0" err="1"/>
              <a:t>Ph.D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D528B9A-3DB1-44DE-BFED-FAB3D9D30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17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150" y="2362278"/>
            <a:ext cx="8564055" cy="208869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7419" y="4566875"/>
            <a:ext cx="8469786" cy="176794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10923" y="853079"/>
            <a:ext cx="3805142" cy="290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4993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Example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317" y="3702895"/>
            <a:ext cx="5478325" cy="22747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317" y="1690689"/>
            <a:ext cx="7610284" cy="163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5952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Example 1 (cont’d)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2213365"/>
            <a:ext cx="7718232" cy="275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8759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Example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1802581"/>
            <a:ext cx="4911602" cy="137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2158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Example 2: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D" dirty="0" smtClean="0"/>
              <a:t>Solution 1: Analytical solution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563" y="2656919"/>
            <a:ext cx="2158946" cy="11407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5963" y="2877273"/>
            <a:ext cx="2658861" cy="350021"/>
          </a:xfrm>
          <a:prstGeom prst="rect">
            <a:avLst/>
          </a:prstGeom>
        </p:spPr>
      </p:pic>
      <p:sp>
        <p:nvSpPr>
          <p:cNvPr id="7" name="Right Arrow 6"/>
          <p:cNvSpPr/>
          <p:nvPr/>
        </p:nvSpPr>
        <p:spPr>
          <a:xfrm>
            <a:off x="4020671" y="2918012"/>
            <a:ext cx="551329" cy="3092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6563" y="4374713"/>
            <a:ext cx="1700170" cy="1802250"/>
          </a:xfrm>
          <a:prstGeom prst="rect">
            <a:avLst/>
          </a:prstGeom>
        </p:spPr>
      </p:pic>
      <p:grpSp>
        <p:nvGrpSpPr>
          <p:cNvPr id="14" name="Group 13"/>
          <p:cNvGrpSpPr/>
          <p:nvPr/>
        </p:nvGrpSpPr>
        <p:grpSpPr>
          <a:xfrm>
            <a:off x="4232383" y="4540128"/>
            <a:ext cx="3157458" cy="1291878"/>
            <a:chOff x="4232383" y="4540128"/>
            <a:chExt cx="3157458" cy="1291878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232383" y="4540128"/>
              <a:ext cx="2239906" cy="324000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232383" y="5132868"/>
              <a:ext cx="2239906" cy="290250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4232383" y="5602506"/>
              <a:ext cx="3157458" cy="229500"/>
            </a:xfrm>
            <a:prstGeom prst="rect">
              <a:avLst/>
            </a:prstGeom>
          </p:spPr>
        </p:pic>
      </p:grpSp>
      <p:sp>
        <p:nvSpPr>
          <p:cNvPr id="13" name="Right Arrow 12"/>
          <p:cNvSpPr/>
          <p:nvPr/>
        </p:nvSpPr>
        <p:spPr>
          <a:xfrm>
            <a:off x="3092824" y="5002306"/>
            <a:ext cx="403411" cy="2735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023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>
          <a:xfrm>
            <a:off x="6029288" y="3522891"/>
            <a:ext cx="2980241" cy="156009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Example 2: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D" dirty="0" smtClean="0"/>
              <a:t>Solution 2: Steepest ascent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921125"/>
            <a:ext cx="2057400" cy="365125"/>
          </a:xfrm>
        </p:spPr>
        <p:txBody>
          <a:bodyPr/>
          <a:lstStyle/>
          <a:p>
            <a:fld id="{B6D6B3F8-BBC1-4F80-A166-E89D487A543D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391" y="1463013"/>
            <a:ext cx="2976469" cy="372240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250420" y="2428397"/>
            <a:ext cx="3257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dirty="0" smtClean="0"/>
              <a:t>Evaluate at the initial point (-1,1)</a:t>
            </a:r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650" y="2848819"/>
            <a:ext cx="4155971" cy="120825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29288" y="2957151"/>
            <a:ext cx="1241394" cy="297000"/>
          </a:xfrm>
          <a:prstGeom prst="rect">
            <a:avLst/>
          </a:prstGeom>
        </p:spPr>
      </p:pic>
      <p:sp>
        <p:nvSpPr>
          <p:cNvPr id="20" name="Right Arrow 19"/>
          <p:cNvSpPr/>
          <p:nvPr/>
        </p:nvSpPr>
        <p:spPr>
          <a:xfrm>
            <a:off x="5169467" y="2957151"/>
            <a:ext cx="437957" cy="297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1" name="Group 30"/>
          <p:cNvGrpSpPr/>
          <p:nvPr/>
        </p:nvGrpSpPr>
        <p:grpSpPr>
          <a:xfrm>
            <a:off x="275048" y="4255350"/>
            <a:ext cx="4787041" cy="594000"/>
            <a:chOff x="292158" y="4138739"/>
            <a:chExt cx="4787041" cy="594000"/>
          </a:xfrm>
        </p:grpSpPr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92158" y="4138739"/>
              <a:ext cx="2293880" cy="594000"/>
            </a:xfrm>
            <a:prstGeom prst="rect">
              <a:avLst/>
            </a:prstGeom>
          </p:spPr>
        </p:pic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623398" y="4253489"/>
              <a:ext cx="2455801" cy="364500"/>
            </a:xfrm>
            <a:prstGeom prst="rect">
              <a:avLst/>
            </a:prstGeom>
          </p:spPr>
        </p:pic>
      </p:grpSp>
      <p:pic>
        <p:nvPicPr>
          <p:cNvPr id="24" name="Picture 2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0391" y="5067656"/>
            <a:ext cx="1835104" cy="891000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094026" y="5370359"/>
            <a:ext cx="2185933" cy="594000"/>
          </a:xfrm>
          <a:prstGeom prst="rect">
            <a:avLst/>
          </a:prstGeom>
        </p:spPr>
      </p:pic>
      <p:sp>
        <p:nvSpPr>
          <p:cNvPr id="26" name="Right Arrow 25"/>
          <p:cNvSpPr/>
          <p:nvPr/>
        </p:nvSpPr>
        <p:spPr>
          <a:xfrm>
            <a:off x="2668569" y="5453820"/>
            <a:ext cx="623495" cy="3252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9" name="Group 28"/>
          <p:cNvGrpSpPr/>
          <p:nvPr/>
        </p:nvGrpSpPr>
        <p:grpSpPr>
          <a:xfrm>
            <a:off x="6029288" y="3522891"/>
            <a:ext cx="2714323" cy="1423156"/>
            <a:chOff x="6029288" y="3522891"/>
            <a:chExt cx="2714323" cy="1423156"/>
          </a:xfrm>
        </p:grpSpPr>
        <p:pic>
          <p:nvPicPr>
            <p:cNvPr id="27" name="Picture 26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7367283" y="3778297"/>
              <a:ext cx="1376328" cy="1167750"/>
            </a:xfrm>
            <a:prstGeom prst="rect">
              <a:avLst/>
            </a:prstGeom>
            <a:ln>
              <a:noFill/>
            </a:ln>
          </p:spPr>
        </p:pic>
        <p:sp>
          <p:nvSpPr>
            <p:cNvPr id="28" name="TextBox 27"/>
            <p:cNvSpPr txBox="1"/>
            <p:nvPr/>
          </p:nvSpPr>
          <p:spPr>
            <a:xfrm>
              <a:off x="6029288" y="3522891"/>
              <a:ext cx="1337995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ID" dirty="0" smtClean="0"/>
                <a:t>Remember: 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962025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17" grpId="0"/>
      <p:bldP spid="20" grpId="0" animBg="1"/>
      <p:bldP spid="2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Example 2: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D" dirty="0" smtClean="0"/>
              <a:t>Solution 2: Steepest ascent (cont’d)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16534" y="805508"/>
            <a:ext cx="2976469" cy="37224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7498" y="2438471"/>
            <a:ext cx="3994050" cy="23625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8650" y="2912188"/>
            <a:ext cx="3238419" cy="104625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31585" y="3160512"/>
            <a:ext cx="1673183" cy="351000"/>
          </a:xfrm>
          <a:prstGeom prst="rect">
            <a:avLst/>
          </a:prstGeom>
        </p:spPr>
      </p:pic>
      <p:sp>
        <p:nvSpPr>
          <p:cNvPr id="20" name="Right Arrow 19"/>
          <p:cNvSpPr/>
          <p:nvPr/>
        </p:nvSpPr>
        <p:spPr>
          <a:xfrm>
            <a:off x="4367486" y="3194079"/>
            <a:ext cx="680723" cy="35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7797" y="4296688"/>
            <a:ext cx="1592223" cy="540000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491379" y="4320044"/>
            <a:ext cx="5424352" cy="317250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28650" y="5360506"/>
            <a:ext cx="2833617" cy="621000"/>
          </a:xfrm>
          <a:prstGeom prst="rect">
            <a:avLst/>
          </a:prstGeom>
        </p:spPr>
      </p:pic>
      <p:sp>
        <p:nvSpPr>
          <p:cNvPr id="26" name="Right Arrow 25"/>
          <p:cNvSpPr/>
          <p:nvPr/>
        </p:nvSpPr>
        <p:spPr>
          <a:xfrm>
            <a:off x="2714523" y="4320044"/>
            <a:ext cx="332353" cy="3172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354691" y="5305127"/>
            <a:ext cx="2131959" cy="567000"/>
          </a:xfrm>
          <a:prstGeom prst="rect">
            <a:avLst/>
          </a:prstGeom>
        </p:spPr>
      </p:pic>
      <p:sp>
        <p:nvSpPr>
          <p:cNvPr id="28" name="Right Arrow 27"/>
          <p:cNvSpPr/>
          <p:nvPr/>
        </p:nvSpPr>
        <p:spPr>
          <a:xfrm>
            <a:off x="3867069" y="5365752"/>
            <a:ext cx="840778" cy="42630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324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Exercise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 smtClean="0"/>
              <a:t>Tentukan</a:t>
            </a:r>
            <a:r>
              <a:rPr lang="en-ID" dirty="0" smtClean="0"/>
              <a:t> gradient vector di (2,1) </a:t>
            </a:r>
            <a:r>
              <a:rPr lang="en-ID" dirty="0" err="1" smtClean="0"/>
              <a:t>dari</a:t>
            </a:r>
            <a:r>
              <a:rPr lang="en-ID" dirty="0" smtClean="0"/>
              <a:t> </a:t>
            </a:r>
            <a:r>
              <a:rPr lang="en-ID" dirty="0" err="1" smtClean="0"/>
              <a:t>fungsi</a:t>
            </a:r>
            <a:r>
              <a:rPr lang="en-ID" dirty="0" smtClean="0"/>
              <a:t> </a:t>
            </a:r>
            <a:r>
              <a:rPr lang="en-ID" dirty="0" err="1" smtClean="0"/>
              <a:t>berikut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1788459" y="2662517"/>
                <a:ext cx="4354845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D" sz="32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ID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ID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ID" sz="32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ID" sz="32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ID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ID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ID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ID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ID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ID" sz="3200" b="0" i="1" smtClean="0">
                          <a:latin typeface="Cambria Math" panose="02040503050406030204" pitchFamily="18" charset="0"/>
                        </a:rPr>
                        <m:t>𝑥𝑦</m:t>
                      </m:r>
                      <m:r>
                        <a:rPr lang="en-ID" sz="3200" b="0" i="1" smtClean="0">
                          <a:latin typeface="Cambria Math" panose="02040503050406030204" pitchFamily="18" charset="0"/>
                        </a:rPr>
                        <m:t>+5</m:t>
                      </m:r>
                      <m:sSup>
                        <m:sSupPr>
                          <m:ctrlPr>
                            <a:rPr lang="en-ID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ID" sz="32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ID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3200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8459" y="2662517"/>
                <a:ext cx="4354845" cy="49244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4504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Exercise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28650" y="1542334"/>
            <a:ext cx="7886700" cy="4217534"/>
          </a:xfrm>
        </p:spPr>
        <p:txBody>
          <a:bodyPr/>
          <a:lstStyle/>
          <a:p>
            <a:r>
              <a:rPr lang="en-ID" dirty="0" err="1" smtClean="0"/>
              <a:t>Tentukan</a:t>
            </a:r>
            <a:r>
              <a:rPr lang="en-ID" dirty="0" smtClean="0"/>
              <a:t> optima </a:t>
            </a:r>
            <a:r>
              <a:rPr lang="en-ID" dirty="0" err="1" smtClean="0"/>
              <a:t>dari</a:t>
            </a:r>
            <a:r>
              <a:rPr lang="en-ID" dirty="0" smtClean="0"/>
              <a:t> </a:t>
            </a:r>
            <a:r>
              <a:rPr lang="en-ID" dirty="0" err="1" smtClean="0"/>
              <a:t>fungsi</a:t>
            </a:r>
            <a:r>
              <a:rPr lang="en-ID" dirty="0" smtClean="0"/>
              <a:t> </a:t>
            </a:r>
            <a:r>
              <a:rPr lang="en-ID" dirty="0" err="1" smtClean="0"/>
              <a:t>berikut</a:t>
            </a:r>
            <a:r>
              <a:rPr lang="en-ID" dirty="0" smtClean="0"/>
              <a:t> </a:t>
            </a:r>
            <a:r>
              <a:rPr lang="en-ID" dirty="0" err="1" smtClean="0"/>
              <a:t>dan</a:t>
            </a:r>
            <a:r>
              <a:rPr lang="en-ID" dirty="0" smtClean="0"/>
              <a:t> </a:t>
            </a:r>
            <a:r>
              <a:rPr lang="en-ID" dirty="0" err="1" smtClean="0"/>
              <a:t>tentukan</a:t>
            </a:r>
            <a:r>
              <a:rPr lang="en-ID" dirty="0" smtClean="0"/>
              <a:t> </a:t>
            </a:r>
            <a:r>
              <a:rPr lang="en-ID" dirty="0" err="1" smtClean="0"/>
              <a:t>apakah</a:t>
            </a:r>
            <a:r>
              <a:rPr lang="en-ID" dirty="0" smtClean="0"/>
              <a:t> optima </a:t>
            </a:r>
            <a:r>
              <a:rPr lang="en-ID" dirty="0" err="1" smtClean="0"/>
              <a:t>tersebut</a:t>
            </a:r>
            <a:r>
              <a:rPr lang="en-ID" dirty="0" smtClean="0"/>
              <a:t> </a:t>
            </a:r>
            <a:r>
              <a:rPr lang="en-ID" dirty="0" err="1" smtClean="0"/>
              <a:t>merupakan</a:t>
            </a:r>
            <a:r>
              <a:rPr lang="en-ID" dirty="0" smtClean="0"/>
              <a:t> </a:t>
            </a:r>
            <a:r>
              <a:rPr lang="en-ID" dirty="0" err="1" smtClean="0"/>
              <a:t>titik</a:t>
            </a:r>
            <a:r>
              <a:rPr lang="en-ID" dirty="0" smtClean="0"/>
              <a:t> </a:t>
            </a:r>
            <a:r>
              <a:rPr lang="en-ID" dirty="0" err="1" smtClean="0"/>
              <a:t>maksimum</a:t>
            </a:r>
            <a:r>
              <a:rPr lang="en-ID" dirty="0" smtClean="0"/>
              <a:t> </a:t>
            </a:r>
            <a:r>
              <a:rPr lang="en-ID" dirty="0" err="1" smtClean="0"/>
              <a:t>atau</a:t>
            </a:r>
            <a:r>
              <a:rPr lang="en-ID" dirty="0" smtClean="0"/>
              <a:t> minimum?</a:t>
            </a:r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1387406" y="2375454"/>
                <a:ext cx="4354845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D" sz="32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ID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ID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ID" sz="32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ID" sz="32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ID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ID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ID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ID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ID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ID" sz="3200" b="0" i="1" smtClean="0">
                          <a:latin typeface="Cambria Math" panose="02040503050406030204" pitchFamily="18" charset="0"/>
                        </a:rPr>
                        <m:t>𝑥𝑦</m:t>
                      </m:r>
                      <m:r>
                        <a:rPr lang="en-ID" sz="3200" b="0" i="1" smtClean="0">
                          <a:latin typeface="Cambria Math" panose="02040503050406030204" pitchFamily="18" charset="0"/>
                        </a:rPr>
                        <m:t>+5</m:t>
                      </m:r>
                      <m:sSup>
                        <m:sSupPr>
                          <m:ctrlPr>
                            <a:rPr lang="en-ID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ID" sz="32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ID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3200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7406" y="2375454"/>
                <a:ext cx="4354845" cy="49244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43561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183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Optimization </a:t>
            </a:r>
            <a:r>
              <a:rPr lang="en-US" dirty="0"/>
              <a:t>involves searching for either the </a:t>
            </a:r>
            <a:r>
              <a:rPr lang="en-US" dirty="0" smtClean="0"/>
              <a:t>minimum or </a:t>
            </a:r>
            <a:r>
              <a:rPr lang="en-US" dirty="0"/>
              <a:t>the </a:t>
            </a:r>
            <a:r>
              <a:rPr lang="en-US" dirty="0" smtClean="0"/>
              <a:t>maximum.</a:t>
            </a:r>
          </a:p>
          <a:p>
            <a:endParaRPr lang="en-US" dirty="0" smtClean="0"/>
          </a:p>
          <a:p>
            <a:r>
              <a:rPr lang="en-US" dirty="0"/>
              <a:t>The optimum is the point where the curve is </a:t>
            </a:r>
            <a:r>
              <a:rPr lang="en-US" dirty="0" smtClean="0"/>
              <a:t>flat or </a:t>
            </a:r>
            <a:r>
              <a:rPr lang="en-US" i="1" dirty="0" smtClean="0"/>
              <a:t>f’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/>
              <a:t>) is equal to </a:t>
            </a:r>
            <a:r>
              <a:rPr lang="en-US" dirty="0" smtClean="0"/>
              <a:t>zero.</a:t>
            </a:r>
          </a:p>
          <a:p>
            <a:endParaRPr lang="en-US" dirty="0" smtClean="0"/>
          </a:p>
          <a:p>
            <a:r>
              <a:rPr lang="en-US" dirty="0" smtClean="0"/>
              <a:t>The second derivative</a:t>
            </a:r>
            <a:r>
              <a:rPr lang="en-US" dirty="0"/>
              <a:t>, </a:t>
            </a:r>
            <a:r>
              <a:rPr lang="en-US" i="1" dirty="0" smtClean="0"/>
              <a:t>f’’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/>
              <a:t>), indicates whether the optimum is a minimum or a maximum: </a:t>
            </a:r>
            <a:endParaRPr lang="en-US" dirty="0" smtClean="0"/>
          </a:p>
          <a:p>
            <a:pPr lvl="1"/>
            <a:r>
              <a:rPr lang="en-US" dirty="0" smtClean="0"/>
              <a:t>if </a:t>
            </a:r>
            <a:r>
              <a:rPr lang="en-US" i="1" dirty="0" smtClean="0"/>
              <a:t>f’’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 &lt; </a:t>
            </a:r>
            <a:r>
              <a:rPr lang="en-US" dirty="0"/>
              <a:t>0</a:t>
            </a:r>
            <a:r>
              <a:rPr lang="en-US" dirty="0" smtClean="0"/>
              <a:t>, the </a:t>
            </a:r>
            <a:r>
              <a:rPr lang="en-US" dirty="0"/>
              <a:t>point is a </a:t>
            </a:r>
            <a:r>
              <a:rPr lang="en-US" dirty="0" smtClean="0"/>
              <a:t>maximum</a:t>
            </a:r>
          </a:p>
          <a:p>
            <a:pPr lvl="1"/>
            <a:r>
              <a:rPr lang="en-US" dirty="0" smtClean="0"/>
              <a:t>if </a:t>
            </a:r>
            <a:r>
              <a:rPr lang="en-US" i="1" dirty="0" smtClean="0"/>
              <a:t>f’’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 &gt; </a:t>
            </a:r>
            <a:r>
              <a:rPr lang="en-US" dirty="0"/>
              <a:t>0, the point is a minimum.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900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Exercise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 smtClean="0"/>
              <a:t>Tentukan</a:t>
            </a:r>
            <a:r>
              <a:rPr lang="en-ID" dirty="0" smtClean="0"/>
              <a:t> gradient vector di (2,0) </a:t>
            </a:r>
            <a:r>
              <a:rPr lang="en-ID" dirty="0" err="1" smtClean="0"/>
              <a:t>dari</a:t>
            </a:r>
            <a:r>
              <a:rPr lang="en-ID" dirty="0" smtClean="0"/>
              <a:t> </a:t>
            </a:r>
            <a:r>
              <a:rPr lang="en-ID" dirty="0" err="1" smtClean="0"/>
              <a:t>fungsi</a:t>
            </a:r>
            <a:r>
              <a:rPr lang="en-ID" dirty="0" smtClean="0"/>
              <a:t> </a:t>
            </a:r>
            <a:r>
              <a:rPr lang="en-ID" dirty="0" err="1" smtClean="0"/>
              <a:t>berikut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1788459" y="2662517"/>
                <a:ext cx="4354847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D" sz="32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ID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ID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ID" sz="32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ID" sz="32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ID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ID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ID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ID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ID" sz="32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ID" sz="3200" b="0" i="1" smtClean="0">
                          <a:latin typeface="Cambria Math" panose="02040503050406030204" pitchFamily="18" charset="0"/>
                        </a:rPr>
                        <m:t>𝑥𝑦</m:t>
                      </m:r>
                      <m:r>
                        <a:rPr lang="en-ID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ID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ID" sz="32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ID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3200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8459" y="2662517"/>
                <a:ext cx="4354847" cy="49244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3756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Roots and optima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6451" y="1858935"/>
            <a:ext cx="6018062" cy="3489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868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Global optima </a:t>
            </a:r>
            <a:r>
              <a:rPr lang="en-ID" dirty="0" err="1" smtClean="0"/>
              <a:t>vs</a:t>
            </a:r>
            <a:r>
              <a:rPr lang="en-ID" dirty="0" smtClean="0"/>
              <a:t> local optima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497" y="2277172"/>
            <a:ext cx="7884778" cy="345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614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1D and 2D Optimization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9742" y="1690689"/>
            <a:ext cx="8220762" cy="4378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924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2D Optimization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579" y="1838570"/>
            <a:ext cx="8592713" cy="4700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9694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Random search </a:t>
            </a:r>
            <a:r>
              <a:rPr lang="en-ID" dirty="0" err="1" smtClean="0"/>
              <a:t>vs</a:t>
            </a:r>
            <a:r>
              <a:rPr lang="en-ID" dirty="0" smtClean="0"/>
              <a:t> gradient based search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352" y="2492335"/>
            <a:ext cx="3990283" cy="35185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3694" y="2396858"/>
            <a:ext cx="4063739" cy="3613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419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smtClean="0"/>
              <a:t>Steepest Ascent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9129" y="1586754"/>
            <a:ext cx="5065817" cy="4475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045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Steepest </a:t>
            </a:r>
            <a:r>
              <a:rPr lang="en-ID" dirty="0" smtClean="0"/>
              <a:t>Ascent (climbing hill)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4361" y="1982662"/>
            <a:ext cx="5937101" cy="4556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2406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5803</TotalTime>
  <Words>231</Words>
  <Application>Microsoft Office PowerPoint</Application>
  <PresentationFormat>On-screen Show (4:3)</PresentationFormat>
  <Paragraphs>59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Cambria Math</vt:lpstr>
      <vt:lpstr>Office Theme</vt:lpstr>
      <vt:lpstr>Numerical Method   Lecture X:   Optimization</vt:lpstr>
      <vt:lpstr>Motivation</vt:lpstr>
      <vt:lpstr>Roots and optima</vt:lpstr>
      <vt:lpstr>Global optima vs local optima</vt:lpstr>
      <vt:lpstr>1D and 2D Optimization</vt:lpstr>
      <vt:lpstr>2D Optimization</vt:lpstr>
      <vt:lpstr>Random search vs gradient based search</vt:lpstr>
      <vt:lpstr>Steepest Ascent</vt:lpstr>
      <vt:lpstr>Steepest Ascent (climbing hill)</vt:lpstr>
      <vt:lpstr>PowerPoint Presentation</vt:lpstr>
      <vt:lpstr>Example 1</vt:lpstr>
      <vt:lpstr>Example 1 (cont’d)</vt:lpstr>
      <vt:lpstr>Example 2</vt:lpstr>
      <vt:lpstr>Example 2: (cont’d)</vt:lpstr>
      <vt:lpstr>Example 2: (cont’d)</vt:lpstr>
      <vt:lpstr>Example 2: (cont’d)</vt:lpstr>
      <vt:lpstr>Exercise</vt:lpstr>
      <vt:lpstr>Exercise</vt:lpstr>
      <vt:lpstr>PowerPoint Presentation</vt:lpstr>
      <vt:lpstr>Exercise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Mathematics</dc:title>
  <dc:creator>Nur Uddin</dc:creator>
  <cp:lastModifiedBy>LENOVO</cp:lastModifiedBy>
  <cp:revision>141</cp:revision>
  <dcterms:created xsi:type="dcterms:W3CDTF">2017-06-12T04:19:19Z</dcterms:created>
  <dcterms:modified xsi:type="dcterms:W3CDTF">2019-05-10T03:18:05Z</dcterms:modified>
</cp:coreProperties>
</file>