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71" r:id="rId3"/>
    <p:sldId id="272" r:id="rId4"/>
    <p:sldId id="257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58" r:id="rId14"/>
    <p:sldId id="260" r:id="rId15"/>
    <p:sldId id="259" r:id="rId16"/>
    <p:sldId id="261" r:id="rId17"/>
    <p:sldId id="262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12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387799-AE9E-4472-AAFC-3EE07482EEA1}" type="datetimeFigureOut">
              <a:rPr lang="en-US" smtClean="0"/>
              <a:t>1/28/2019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B4438B-3469-416A-A90A-0A0E253D0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164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150676"/>
            <a:ext cx="6858000" cy="1655762"/>
          </a:xfrm>
        </p:spPr>
        <p:txBody>
          <a:bodyPr/>
          <a:lstStyle>
            <a:lvl1pPr marL="0" indent="0" algn="ctr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86971-AA3D-4618-B095-A67C1540061B}" type="datetime1">
              <a:rPr lang="en-US" smtClean="0"/>
              <a:t>1/28/2019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83BB-9314-4E5E-B63B-28149573B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833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59429"/>
            <a:ext cx="7886700" cy="4217534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64E78-2DD0-4154-B37F-0F8CDA65973A}" type="datetime1">
              <a:rPr lang="en-US" smtClean="0"/>
              <a:t>1/28/2019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553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457A99-F00D-4545-8F3A-201F3DDDFB6B}" type="datetime1">
              <a:rPr lang="en-US" smtClean="0"/>
              <a:t>1/28/2019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B83BB-9314-4E5E-B63B-28149573B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20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nur.uddin@upj.ac.id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6171C93-62D3-46C1-BB0A-08D31376418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Numerical Method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Lecture 1: </a:t>
            </a:r>
            <a:br>
              <a:rPr lang="en-US" dirty="0"/>
            </a:br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96C0C85-7C37-4EE3-893C-4C3C0EFCA4B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By:</a:t>
            </a:r>
          </a:p>
          <a:p>
            <a:r>
              <a:rPr lang="en-US" dirty="0"/>
              <a:t>Nur Uddin, </a:t>
            </a:r>
            <a:r>
              <a:rPr lang="en-US" dirty="0" err="1"/>
              <a:t>Ph.D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D528B9A-3DB1-44DE-BFED-FAB3D9D30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83BB-9314-4E5E-B63B-28149573B59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179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5. Integration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1690689"/>
            <a:ext cx="3824020" cy="85149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7193" y="3016252"/>
            <a:ext cx="5022403" cy="2685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3536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6. Ordinary differential equations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114" y="1556219"/>
            <a:ext cx="3405722" cy="182382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67434" y="3630346"/>
            <a:ext cx="5239437" cy="3002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774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7. Partial differential equations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6828" y="1690688"/>
            <a:ext cx="3257743" cy="173831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25023" y="3706317"/>
            <a:ext cx="5392915" cy="3015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2572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Non-computer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Solutions were derived for some problems using analytical, or exact, </a:t>
            </a:r>
            <a:r>
              <a:rPr lang="en-US" dirty="0" smtClean="0"/>
              <a:t>methods.</a:t>
            </a:r>
          </a:p>
          <a:p>
            <a:endParaRPr lang="en-US" dirty="0" smtClean="0"/>
          </a:p>
          <a:p>
            <a:r>
              <a:rPr lang="en-US" dirty="0"/>
              <a:t>Graphical solutions were used to characterize the behavior of systems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/>
              <a:t>Calculators and slide rules were used to implement numerical methods manually.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0871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Pre-computer era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During the </a:t>
            </a:r>
            <a:r>
              <a:rPr lang="en-US" dirty="0" smtClean="0"/>
              <a:t>pre-computer </a:t>
            </a:r>
            <a:r>
              <a:rPr lang="en-US" dirty="0"/>
              <a:t>era, </a:t>
            </a:r>
            <a:r>
              <a:rPr lang="en-US" dirty="0" smtClean="0"/>
              <a:t>significant </a:t>
            </a:r>
            <a:r>
              <a:rPr lang="en-US" dirty="0"/>
              <a:t>amounts of energy were expended on </a:t>
            </a:r>
            <a:r>
              <a:rPr lang="en-US" dirty="0" smtClean="0"/>
              <a:t>the solution </a:t>
            </a:r>
            <a:r>
              <a:rPr lang="en-US" dirty="0"/>
              <a:t>technique itself, rather than on problem </a:t>
            </a:r>
            <a:r>
              <a:rPr lang="en-US" dirty="0" smtClean="0"/>
              <a:t>definition </a:t>
            </a:r>
            <a:r>
              <a:rPr lang="en-US" dirty="0"/>
              <a:t>and interpretation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4891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Computer era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/>
              <a:t>Today, computers and numerical methods provide an alternative for such </a:t>
            </a:r>
            <a:r>
              <a:rPr lang="en-US" dirty="0" smtClean="0"/>
              <a:t>complicated calculations</a:t>
            </a:r>
            <a:r>
              <a:rPr lang="en-US" dirty="0"/>
              <a:t>. </a:t>
            </a:r>
            <a:endParaRPr lang="en-US" dirty="0" smtClean="0"/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Computer can be used to obtain </a:t>
            </a:r>
            <a:r>
              <a:rPr lang="en-US" dirty="0"/>
              <a:t>solutions </a:t>
            </a:r>
            <a:r>
              <a:rPr lang="en-US" dirty="0" smtClean="0"/>
              <a:t>directly.</a:t>
            </a:r>
          </a:p>
          <a:p>
            <a:pPr algn="just"/>
            <a:endParaRPr lang="en-US" dirty="0"/>
          </a:p>
          <a:p>
            <a:pPr algn="just"/>
            <a:r>
              <a:rPr lang="en-US" dirty="0" smtClean="0"/>
              <a:t>Numerical </a:t>
            </a:r>
            <a:r>
              <a:rPr lang="en-US" dirty="0"/>
              <a:t>methods represent alternatives that </a:t>
            </a:r>
            <a:r>
              <a:rPr lang="en-US" dirty="0" smtClean="0"/>
              <a:t>greatly enlarge </a:t>
            </a:r>
            <a:r>
              <a:rPr lang="en-US" dirty="0"/>
              <a:t>your capabilities to confront and solve problems. </a:t>
            </a:r>
            <a:endParaRPr lang="en-US" dirty="0" smtClean="0"/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As </a:t>
            </a:r>
            <a:r>
              <a:rPr lang="en-US" dirty="0"/>
              <a:t>a result, more time </a:t>
            </a:r>
            <a:r>
              <a:rPr lang="en-US" dirty="0" smtClean="0"/>
              <a:t>is available </a:t>
            </a:r>
            <a:r>
              <a:rPr lang="en-US" dirty="0"/>
              <a:t>for the use of your creative skills. </a:t>
            </a:r>
            <a:endParaRPr lang="en-US" dirty="0" smtClean="0"/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More </a:t>
            </a:r>
            <a:r>
              <a:rPr lang="en-US" dirty="0"/>
              <a:t>emphasis </a:t>
            </a:r>
            <a:r>
              <a:rPr lang="en-US" dirty="0" smtClean="0"/>
              <a:t>on problem </a:t>
            </a:r>
            <a:r>
              <a:rPr lang="en-US" dirty="0"/>
              <a:t>formulation and solution interpretation and the incorporation of total </a:t>
            </a:r>
            <a:r>
              <a:rPr lang="en-US" dirty="0" smtClean="0"/>
              <a:t>system, or </a:t>
            </a:r>
            <a:r>
              <a:rPr lang="en-US" dirty="0"/>
              <a:t>“holistic,” awareness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8008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Numerical methods and engineering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Since the late 1940s the widespread availability of digital computers has led to a </a:t>
            </a:r>
            <a:r>
              <a:rPr lang="en-US" dirty="0" smtClean="0"/>
              <a:t>veritable explosion </a:t>
            </a:r>
            <a:r>
              <a:rPr lang="en-US" dirty="0"/>
              <a:t>in the use and development of numerical methods</a:t>
            </a:r>
            <a:r>
              <a:rPr lang="en-US" dirty="0" smtClean="0"/>
              <a:t>.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/>
              <a:t>At </a:t>
            </a:r>
            <a:r>
              <a:rPr lang="en-US" dirty="0" smtClean="0"/>
              <a:t>first</a:t>
            </a:r>
            <a:r>
              <a:rPr lang="en-US" dirty="0"/>
              <a:t>, this </a:t>
            </a:r>
            <a:r>
              <a:rPr lang="en-US" dirty="0" smtClean="0"/>
              <a:t>growth was </a:t>
            </a:r>
            <a:r>
              <a:rPr lang="en-US" dirty="0"/>
              <a:t>somewhat limited by the cost of access to large mainframe </a:t>
            </a:r>
            <a:r>
              <a:rPr lang="en-US" dirty="0" smtClean="0"/>
              <a:t>computers.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recent evolution of inexpensive </a:t>
            </a:r>
            <a:r>
              <a:rPr lang="en-US" dirty="0" smtClean="0"/>
              <a:t>personal </a:t>
            </a:r>
            <a:r>
              <a:rPr lang="en-US" dirty="0"/>
              <a:t>computers has given us ready access to powerful computational capabilities.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1529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</a:t>
            </a:r>
            <a:r>
              <a:rPr lang="en-US" dirty="0" smtClean="0"/>
              <a:t>hy should we study </a:t>
            </a:r>
            <a:r>
              <a:rPr lang="en-US" dirty="0"/>
              <a:t>numerical </a:t>
            </a:r>
            <a:r>
              <a:rPr lang="en-US" dirty="0" smtClean="0"/>
              <a:t>methods?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US" dirty="0" smtClean="0"/>
              <a:t>Numerical </a:t>
            </a:r>
            <a:r>
              <a:rPr lang="en-US" dirty="0"/>
              <a:t>methods are extremely powerful problem-solving </a:t>
            </a:r>
            <a:r>
              <a:rPr lang="en-US" dirty="0" smtClean="0"/>
              <a:t>tools.</a:t>
            </a:r>
          </a:p>
          <a:p>
            <a:pPr marL="457200" indent="-457200">
              <a:buAutoNum type="arabicPeriod"/>
            </a:pPr>
            <a:r>
              <a:rPr lang="en-US" dirty="0" smtClean="0"/>
              <a:t>During </a:t>
            </a:r>
            <a:r>
              <a:rPr lang="en-US" dirty="0"/>
              <a:t>your careers, you may often have occasion to use commercially </a:t>
            </a:r>
            <a:r>
              <a:rPr lang="en-US" dirty="0" smtClean="0"/>
              <a:t>available prepackaged</a:t>
            </a:r>
            <a:r>
              <a:rPr lang="en-US" dirty="0"/>
              <a:t>, or “canned,” computer programs that involve numerical methods</a:t>
            </a:r>
            <a:r>
              <a:rPr lang="en-US" dirty="0" smtClean="0"/>
              <a:t>. </a:t>
            </a:r>
          </a:p>
          <a:p>
            <a:pPr marL="457200" indent="-457200">
              <a:buAutoNum type="arabicPeriod"/>
            </a:pPr>
            <a:r>
              <a:rPr lang="en-US" dirty="0" smtClean="0"/>
              <a:t>Many </a:t>
            </a:r>
            <a:r>
              <a:rPr lang="en-US" dirty="0"/>
              <a:t>problems cannot be approached using canned programs</a:t>
            </a:r>
            <a:r>
              <a:rPr lang="en-US" dirty="0" smtClean="0"/>
              <a:t>. </a:t>
            </a:r>
            <a:r>
              <a:rPr lang="en-US" dirty="0"/>
              <a:t>Y</a:t>
            </a:r>
            <a:r>
              <a:rPr lang="en-US" dirty="0" smtClean="0"/>
              <a:t>ou </a:t>
            </a:r>
            <a:r>
              <a:rPr lang="en-US" dirty="0"/>
              <a:t>can </a:t>
            </a:r>
            <a:r>
              <a:rPr lang="en-US" dirty="0" smtClean="0"/>
              <a:t>design your </a:t>
            </a:r>
            <a:r>
              <a:rPr lang="en-US" dirty="0"/>
              <a:t>own programs to solve problems without having to buy or commission </a:t>
            </a:r>
            <a:r>
              <a:rPr lang="en-US" dirty="0" smtClean="0"/>
              <a:t>expensive software.</a:t>
            </a:r>
          </a:p>
          <a:p>
            <a:pPr marL="457200" indent="-457200">
              <a:buAutoNum type="arabicPeriod"/>
            </a:pPr>
            <a:r>
              <a:rPr lang="en-US" dirty="0"/>
              <a:t>Numerical methods are an </a:t>
            </a:r>
            <a:r>
              <a:rPr lang="en-US" dirty="0" smtClean="0"/>
              <a:t>efficient </a:t>
            </a:r>
            <a:r>
              <a:rPr lang="en-US" dirty="0"/>
              <a:t>vehicle for learning to use computers</a:t>
            </a:r>
            <a:r>
              <a:rPr lang="en-US" dirty="0" smtClean="0"/>
              <a:t>. </a:t>
            </a:r>
          </a:p>
          <a:p>
            <a:pPr marL="457200" indent="-457200">
              <a:buAutoNum type="arabicPeriod"/>
            </a:pPr>
            <a:r>
              <a:rPr lang="en-US" dirty="0" smtClean="0"/>
              <a:t>Numerical </a:t>
            </a:r>
            <a:r>
              <a:rPr lang="en-US" dirty="0"/>
              <a:t>methods provide a vehicle for you to reinforce your understanding </a:t>
            </a:r>
            <a:r>
              <a:rPr lang="en-US" dirty="0" smtClean="0"/>
              <a:t>of mathematics</a:t>
            </a:r>
            <a:r>
              <a:rPr lang="en-US" dirty="0"/>
              <a:t>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585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 smtClean="0"/>
              <a:t>Lecturer: </a:t>
            </a:r>
            <a:r>
              <a:rPr lang="en-US" dirty="0" err="1"/>
              <a:t>Nur</a:t>
            </a:r>
            <a:r>
              <a:rPr lang="en-US" dirty="0"/>
              <a:t> Uddin, PhD.   ( Email: </a:t>
            </a:r>
            <a:r>
              <a:rPr lang="en-US" u="sng" dirty="0">
                <a:hlinkClick r:id="rId2"/>
              </a:rPr>
              <a:t>nur.uddin@upj.ac.id</a:t>
            </a:r>
            <a:r>
              <a:rPr lang="en-US" dirty="0"/>
              <a:t> )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lvl="0"/>
            <a:r>
              <a:rPr lang="en-US" dirty="0" smtClean="0"/>
              <a:t>Reference:</a:t>
            </a:r>
            <a:endParaRPr lang="en-US" dirty="0"/>
          </a:p>
          <a:p>
            <a:pPr marL="541338" indent="0">
              <a:buNone/>
            </a:pPr>
            <a:r>
              <a:rPr lang="en-US" dirty="0"/>
              <a:t>S.C. </a:t>
            </a:r>
            <a:r>
              <a:rPr lang="en-US" dirty="0" err="1"/>
              <a:t>Chapra</a:t>
            </a:r>
            <a:r>
              <a:rPr lang="en-US" dirty="0"/>
              <a:t> and R.P. </a:t>
            </a:r>
            <a:r>
              <a:rPr lang="en-US" dirty="0" err="1"/>
              <a:t>Canale</a:t>
            </a:r>
            <a:r>
              <a:rPr lang="en-US" dirty="0"/>
              <a:t>, </a:t>
            </a:r>
            <a:r>
              <a:rPr lang="en-US" i="1" dirty="0"/>
              <a:t>Numerical Methods for Engineers 7</a:t>
            </a:r>
            <a:r>
              <a:rPr lang="en-US" i="1" baseline="30000" dirty="0"/>
              <a:t>th</a:t>
            </a:r>
            <a:r>
              <a:rPr lang="en-US" i="1" dirty="0"/>
              <a:t> Edition</a:t>
            </a:r>
            <a:r>
              <a:rPr lang="en-US" dirty="0"/>
              <a:t>, </a:t>
            </a:r>
            <a:r>
              <a:rPr lang="en-US" dirty="0" err="1"/>
              <a:t>Mc</a:t>
            </a:r>
            <a:r>
              <a:rPr lang="en-US" dirty="0"/>
              <a:t> </a:t>
            </a:r>
            <a:r>
              <a:rPr lang="en-US" dirty="0" err="1"/>
              <a:t>Graw</a:t>
            </a:r>
            <a:r>
              <a:rPr lang="en-US" dirty="0"/>
              <a:t>-Hill Education, </a:t>
            </a:r>
            <a:r>
              <a:rPr lang="en-US" dirty="0" smtClean="0"/>
              <a:t>2015.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lvl="0"/>
            <a:r>
              <a:rPr lang="en-US" dirty="0" smtClean="0"/>
              <a:t>Grading:</a:t>
            </a:r>
            <a:endParaRPr lang="en-US" dirty="0"/>
          </a:p>
          <a:p>
            <a:pPr marL="0" indent="449263">
              <a:buNone/>
            </a:pPr>
            <a:r>
              <a:rPr lang="en-US" dirty="0" smtClean="0"/>
              <a:t>UTS </a:t>
            </a:r>
            <a:r>
              <a:rPr lang="en-US" dirty="0"/>
              <a:t>(30%) + UAS (30%) + </a:t>
            </a:r>
            <a:r>
              <a:rPr lang="en-US" dirty="0" err="1"/>
              <a:t>Tugas</a:t>
            </a:r>
            <a:r>
              <a:rPr lang="en-US" dirty="0"/>
              <a:t> (30%) + </a:t>
            </a:r>
            <a:r>
              <a:rPr lang="en-US" dirty="0" err="1"/>
              <a:t>Keaktifan</a:t>
            </a:r>
            <a:r>
              <a:rPr lang="en-US" dirty="0"/>
              <a:t> (10%)</a:t>
            </a:r>
          </a:p>
          <a:p>
            <a:pPr marL="0" indent="0">
              <a:buNone/>
            </a:pPr>
            <a:endParaRPr lang="en-ID" dirty="0" smtClean="0"/>
          </a:p>
          <a:p>
            <a:pPr lvl="0"/>
            <a:r>
              <a:rPr lang="en-US" dirty="0" smtClean="0"/>
              <a:t>Software:</a:t>
            </a:r>
            <a:endParaRPr lang="en-US" dirty="0"/>
          </a:p>
          <a:p>
            <a:pPr marL="0" indent="449263">
              <a:buNone/>
            </a:pPr>
            <a:r>
              <a:rPr lang="en-ID" dirty="0" smtClean="0"/>
              <a:t>Python 3.7 (Preferably install Anaconda 3)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6498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 smtClean="0"/>
              <a:t>Aturan</a:t>
            </a:r>
            <a:r>
              <a:rPr lang="en-ID" dirty="0" smtClean="0"/>
              <a:t> </a:t>
            </a:r>
            <a:r>
              <a:rPr lang="en-ID" dirty="0" err="1" smtClean="0"/>
              <a:t>kuliah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en-ID" dirty="0" err="1" smtClean="0"/>
              <a:t>Toleransi</a:t>
            </a:r>
            <a:r>
              <a:rPr lang="en-ID" dirty="0" smtClean="0"/>
              <a:t> </a:t>
            </a:r>
            <a:r>
              <a:rPr lang="en-ID" dirty="0" err="1" smtClean="0"/>
              <a:t>keterlambatan</a:t>
            </a:r>
            <a:r>
              <a:rPr lang="en-ID" dirty="0" smtClean="0"/>
              <a:t>: </a:t>
            </a:r>
            <a:r>
              <a:rPr lang="en-ID" dirty="0" smtClean="0"/>
              <a:t>30 </a:t>
            </a:r>
            <a:r>
              <a:rPr lang="en-ID" dirty="0" err="1" smtClean="0"/>
              <a:t>menit</a:t>
            </a:r>
            <a:r>
              <a:rPr lang="en-ID" dirty="0" smtClean="0"/>
              <a:t> (08.00)</a:t>
            </a:r>
            <a:endParaRPr lang="en-ID" dirty="0" smtClean="0"/>
          </a:p>
          <a:p>
            <a:pPr marL="457200" indent="-457200">
              <a:buAutoNum type="arabicPeriod"/>
            </a:pPr>
            <a:endParaRPr lang="en-ID" dirty="0" smtClean="0"/>
          </a:p>
          <a:p>
            <a:pPr marL="457200" indent="-457200">
              <a:buAutoNum type="arabicPeriod"/>
            </a:pPr>
            <a:r>
              <a:rPr lang="en-ID" dirty="0" smtClean="0"/>
              <a:t>PR &amp; Quiz</a:t>
            </a:r>
            <a:r>
              <a:rPr lang="en-ID" dirty="0" smtClean="0"/>
              <a:t>: </a:t>
            </a:r>
            <a:r>
              <a:rPr lang="en-ID" dirty="0" err="1" smtClean="0"/>
              <a:t>Setiap</a:t>
            </a:r>
            <a:r>
              <a:rPr lang="en-ID" dirty="0" smtClean="0"/>
              <a:t> </a:t>
            </a:r>
            <a:r>
              <a:rPr lang="en-ID" dirty="0" err="1" smtClean="0"/>
              <a:t>minggu</a:t>
            </a:r>
            <a:endParaRPr lang="en-ID" dirty="0" smtClean="0"/>
          </a:p>
          <a:p>
            <a:pPr marL="457200" indent="-457200">
              <a:buAutoNum type="arabicPeriod"/>
            </a:pPr>
            <a:endParaRPr lang="en-ID" dirty="0"/>
          </a:p>
          <a:p>
            <a:pPr marL="457200" indent="-457200">
              <a:buAutoNum type="arabicPeriod"/>
            </a:pPr>
            <a:r>
              <a:rPr lang="en-ID" dirty="0" err="1" smtClean="0"/>
              <a:t>Komputer</a:t>
            </a:r>
            <a:r>
              <a:rPr lang="en-ID" dirty="0" smtClean="0"/>
              <a:t>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7097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Numerical methods are techniques </a:t>
            </a:r>
            <a:r>
              <a:rPr lang="en-US" dirty="0" smtClean="0"/>
              <a:t>where </a:t>
            </a:r>
            <a:r>
              <a:rPr lang="en-US" dirty="0"/>
              <a:t>mathematical problems are formulated </a:t>
            </a:r>
            <a:r>
              <a:rPr lang="en-US" dirty="0" smtClean="0"/>
              <a:t>so that </a:t>
            </a:r>
            <a:r>
              <a:rPr lang="en-US" dirty="0"/>
              <a:t>they can be solved with arithmetic operations</a:t>
            </a:r>
            <a:r>
              <a:rPr lang="en-US" dirty="0" smtClean="0"/>
              <a:t>.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Although </a:t>
            </a:r>
            <a:r>
              <a:rPr lang="en-US" dirty="0"/>
              <a:t>there are many kinds </a:t>
            </a:r>
            <a:r>
              <a:rPr lang="en-US" dirty="0" smtClean="0"/>
              <a:t>of numerical </a:t>
            </a:r>
            <a:r>
              <a:rPr lang="en-US" dirty="0"/>
              <a:t>methods, they have one common characteristic: they invariably involve </a:t>
            </a:r>
            <a:r>
              <a:rPr lang="en-US" dirty="0" smtClean="0"/>
              <a:t>large numbers </a:t>
            </a:r>
            <a:r>
              <a:rPr lang="en-US" dirty="0"/>
              <a:t>of tedious arithmetic calculations</a:t>
            </a:r>
            <a:r>
              <a:rPr lang="en-US" dirty="0" smtClean="0"/>
              <a:t>.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It </a:t>
            </a:r>
            <a:r>
              <a:rPr lang="en-US" dirty="0"/>
              <a:t>is little wonder that with the </a:t>
            </a:r>
            <a:r>
              <a:rPr lang="en-US" dirty="0" smtClean="0"/>
              <a:t>development of </a:t>
            </a:r>
            <a:r>
              <a:rPr lang="en-US" dirty="0"/>
              <a:t>fast, </a:t>
            </a:r>
            <a:r>
              <a:rPr lang="en-US" dirty="0" smtClean="0"/>
              <a:t>efficient </a:t>
            </a:r>
            <a:r>
              <a:rPr lang="en-US" dirty="0"/>
              <a:t>digital computers, the role of numerical methods in engineering </a:t>
            </a:r>
            <a:r>
              <a:rPr lang="en-US" dirty="0" smtClean="0"/>
              <a:t>problem solving </a:t>
            </a:r>
            <a:r>
              <a:rPr lang="en-US" dirty="0"/>
              <a:t>has increased dramatically in recent years.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8499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The most mathematical areas in numerical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en-US" i="1" dirty="0" smtClean="0"/>
              <a:t>Roots </a:t>
            </a:r>
            <a:r>
              <a:rPr lang="en-US" i="1" dirty="0"/>
              <a:t>of </a:t>
            </a:r>
            <a:r>
              <a:rPr lang="en-US" i="1" dirty="0" smtClean="0"/>
              <a:t>Equations</a:t>
            </a:r>
          </a:p>
          <a:p>
            <a:pPr marL="457200" indent="-457200">
              <a:buAutoNum type="arabicPeriod"/>
            </a:pPr>
            <a:r>
              <a:rPr lang="en-US" i="1" dirty="0"/>
              <a:t>Systems of Linear Algebraic </a:t>
            </a:r>
            <a:r>
              <a:rPr lang="en-US" i="1" dirty="0" smtClean="0"/>
              <a:t>Equations</a:t>
            </a:r>
          </a:p>
          <a:p>
            <a:pPr marL="457200" indent="-457200">
              <a:buAutoNum type="arabicPeriod"/>
            </a:pPr>
            <a:r>
              <a:rPr lang="en-US" i="1" dirty="0" smtClean="0"/>
              <a:t>Optimization</a:t>
            </a:r>
          </a:p>
          <a:p>
            <a:pPr marL="457200" indent="-457200">
              <a:buAutoNum type="arabicPeriod"/>
            </a:pPr>
            <a:r>
              <a:rPr lang="en-US" i="1" dirty="0"/>
              <a:t>Curve </a:t>
            </a:r>
            <a:r>
              <a:rPr lang="en-US" i="1" dirty="0" smtClean="0"/>
              <a:t>Fitting</a:t>
            </a:r>
          </a:p>
          <a:p>
            <a:pPr marL="457200" indent="-457200">
              <a:buAutoNum type="arabicPeriod"/>
            </a:pPr>
            <a:r>
              <a:rPr lang="en-US" i="1" dirty="0" smtClean="0"/>
              <a:t>Integration</a:t>
            </a:r>
          </a:p>
          <a:p>
            <a:pPr marL="457200" indent="-457200">
              <a:buAutoNum type="arabicPeriod"/>
            </a:pPr>
            <a:r>
              <a:rPr lang="en-US" i="1" dirty="0"/>
              <a:t>Ordinary Differential </a:t>
            </a:r>
            <a:r>
              <a:rPr lang="en-US" i="1" dirty="0" smtClean="0"/>
              <a:t>Equations</a:t>
            </a:r>
          </a:p>
          <a:p>
            <a:pPr marL="457200" indent="-457200">
              <a:buAutoNum type="arabicPeriod"/>
            </a:pPr>
            <a:r>
              <a:rPr lang="en-US" i="1" dirty="0"/>
              <a:t>Partial Differential Equations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1422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1. Roots of equation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130" y="1690689"/>
            <a:ext cx="2564409" cy="40705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02864" y="2693932"/>
            <a:ext cx="4546492" cy="2617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8834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2. Linear algebraic equations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166" y="1690689"/>
            <a:ext cx="4426107" cy="162878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49075" y="3627688"/>
            <a:ext cx="5750552" cy="3093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4079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3. Optimization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2951" y="1690689"/>
            <a:ext cx="4425563" cy="38015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22134" y="2595534"/>
            <a:ext cx="4630748" cy="2543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3609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4. Curve fitting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6382" y="1690689"/>
            <a:ext cx="4153706" cy="219330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67976" y="4275654"/>
            <a:ext cx="4179235" cy="2263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9605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5442</TotalTime>
  <Words>486</Words>
  <Application>Microsoft Office PowerPoint</Application>
  <PresentationFormat>On-screen Show (4:3)</PresentationFormat>
  <Paragraphs>88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Calibri</vt:lpstr>
      <vt:lpstr>Office Theme</vt:lpstr>
      <vt:lpstr>Numerical Method   Lecture 1:  Introduction</vt:lpstr>
      <vt:lpstr>PowerPoint Presentation</vt:lpstr>
      <vt:lpstr>Aturan kuliah</vt:lpstr>
      <vt:lpstr>Motivation</vt:lpstr>
      <vt:lpstr>The most mathematical areas in numerical method</vt:lpstr>
      <vt:lpstr>1. Roots of equation</vt:lpstr>
      <vt:lpstr>2. Linear algebraic equations</vt:lpstr>
      <vt:lpstr>3. Optimization</vt:lpstr>
      <vt:lpstr>4. Curve fitting</vt:lpstr>
      <vt:lpstr>5. Integration</vt:lpstr>
      <vt:lpstr>6. Ordinary differential equations</vt:lpstr>
      <vt:lpstr>7. Partial differential equations</vt:lpstr>
      <vt:lpstr>Non-computer methods</vt:lpstr>
      <vt:lpstr>Pre-computer era</vt:lpstr>
      <vt:lpstr>Computer era</vt:lpstr>
      <vt:lpstr>Numerical methods and engineering practice</vt:lpstr>
      <vt:lpstr>Why should we study numerical methods?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Engineering Mathematics</dc:title>
  <dc:creator>Nur Uddin</dc:creator>
  <cp:lastModifiedBy>LENOVO</cp:lastModifiedBy>
  <cp:revision>117</cp:revision>
  <dcterms:created xsi:type="dcterms:W3CDTF">2017-06-12T04:19:19Z</dcterms:created>
  <dcterms:modified xsi:type="dcterms:W3CDTF">2019-01-28T02:29:52Z</dcterms:modified>
</cp:coreProperties>
</file>