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smtClean="0"/>
              <a:t>Pertemuan </a:t>
            </a:r>
            <a:r>
              <a:rPr lang="id-ID" smtClean="0"/>
              <a:t>5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Hipotesis statistik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2000"/>
              <a:t>c. Untuk uji hubungan</a:t>
            </a:r>
          </a:p>
          <a:p>
            <a:pPr marL="609600" indent="-609600">
              <a:buNone/>
            </a:pPr>
            <a:r>
              <a:rPr lang="en-US" sz="2000"/>
              <a:t>   1) sederhana</a:t>
            </a:r>
          </a:p>
          <a:p>
            <a:pPr marL="609600" indent="-609600">
              <a:buNone/>
            </a:pPr>
            <a:r>
              <a:rPr lang="en-US" sz="2000"/>
              <a:t>       H</a:t>
            </a:r>
            <a:r>
              <a:rPr lang="en-US" sz="2000" baseline="-25000"/>
              <a:t>0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xy</a:t>
            </a:r>
            <a:r>
              <a:rPr lang="en-US" sz="2000"/>
              <a:t> = 0</a:t>
            </a:r>
            <a:endParaRPr lang="en-US" sz="2000" baseline="-25000"/>
          </a:p>
          <a:p>
            <a:pPr marL="609600" indent="-609600">
              <a:buNone/>
            </a:pPr>
            <a:r>
              <a:rPr lang="en-US" sz="2000"/>
              <a:t>       H</a:t>
            </a:r>
            <a:r>
              <a:rPr lang="en-US" sz="2000" baseline="-25000"/>
              <a:t>1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xy</a:t>
            </a:r>
            <a:r>
              <a:rPr lang="en-US" sz="2000"/>
              <a:t> </a:t>
            </a:r>
            <a:r>
              <a:rPr lang="en-US" sz="2000">
                <a:cs typeface="Tahoma" panose="020B0604030504040204" pitchFamily="34" charset="0"/>
              </a:rPr>
              <a:t>≠ 0</a:t>
            </a:r>
          </a:p>
          <a:p>
            <a:pPr marL="609600" indent="-609600">
              <a:buNone/>
            </a:pPr>
            <a:r>
              <a:rPr lang="en-US" sz="2000">
                <a:cs typeface="Tahoma" panose="020B0604030504040204" pitchFamily="34" charset="0"/>
              </a:rPr>
              <a:t>   2) multipel</a:t>
            </a:r>
          </a:p>
          <a:p>
            <a:pPr marL="609600" indent="-609600">
              <a:buNone/>
            </a:pPr>
            <a:r>
              <a:rPr lang="en-US" sz="2000">
                <a:cs typeface="Tahoma" panose="020B0604030504040204" pitchFamily="34" charset="0"/>
              </a:rPr>
              <a:t>       </a:t>
            </a:r>
            <a:r>
              <a:rPr lang="en-US" sz="2000"/>
              <a:t>H</a:t>
            </a:r>
            <a:r>
              <a:rPr lang="en-US" sz="2000" baseline="-25000"/>
              <a:t>0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y.12</a:t>
            </a:r>
            <a:r>
              <a:rPr lang="en-US" sz="2000"/>
              <a:t> = 0</a:t>
            </a:r>
            <a:endParaRPr lang="en-US" sz="2000" baseline="-25000"/>
          </a:p>
          <a:p>
            <a:pPr marL="609600" indent="-609600">
              <a:buNone/>
            </a:pPr>
            <a:r>
              <a:rPr lang="en-US" sz="2000"/>
              <a:t>       H</a:t>
            </a:r>
            <a:r>
              <a:rPr lang="en-US" sz="2000" baseline="-25000"/>
              <a:t>1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y.12</a:t>
            </a:r>
            <a:r>
              <a:rPr lang="en-US" sz="2000"/>
              <a:t> &gt; </a:t>
            </a:r>
            <a:r>
              <a:rPr lang="en-US" sz="2000">
                <a:cs typeface="Tahoma" panose="020B0604030504040204" pitchFamily="34" charset="0"/>
              </a:rPr>
              <a:t>0</a:t>
            </a:r>
          </a:p>
          <a:p>
            <a:pPr marL="609600" indent="-609600">
              <a:buNone/>
            </a:pPr>
            <a:r>
              <a:rPr lang="en-US" sz="2000">
                <a:cs typeface="Tahoma" panose="020B0604030504040204" pitchFamily="34" charset="0"/>
              </a:rPr>
              <a:t>   3) kasual</a:t>
            </a:r>
          </a:p>
          <a:p>
            <a:pPr marL="609600" indent="-609600">
              <a:buNone/>
            </a:pPr>
            <a:r>
              <a:rPr lang="en-US" sz="2000"/>
              <a:t>       H</a:t>
            </a:r>
            <a:r>
              <a:rPr lang="en-US" sz="2000" baseline="-25000"/>
              <a:t>0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ij</a:t>
            </a:r>
            <a:r>
              <a:rPr lang="en-US" sz="2000"/>
              <a:t> ≤ 0,05</a:t>
            </a:r>
            <a:endParaRPr lang="en-US" sz="2000" baseline="-25000"/>
          </a:p>
          <a:p>
            <a:pPr marL="609600" indent="-609600">
              <a:buNone/>
            </a:pPr>
            <a:r>
              <a:rPr lang="en-US" sz="2000"/>
              <a:t>       H</a:t>
            </a:r>
            <a:r>
              <a:rPr lang="en-US" sz="2000" baseline="-25000"/>
              <a:t>1 </a:t>
            </a:r>
            <a:r>
              <a:rPr lang="en-US" sz="2000"/>
              <a:t>: </a:t>
            </a:r>
            <a:r>
              <a:rPr lang="el-GR" sz="2000">
                <a:cs typeface="Tahoma" panose="020B0604030504040204" pitchFamily="34" charset="0"/>
              </a:rPr>
              <a:t>ρ</a:t>
            </a:r>
            <a:r>
              <a:rPr lang="en-US" sz="1800" baseline="-25000"/>
              <a:t>ij</a:t>
            </a:r>
            <a:r>
              <a:rPr lang="en-US" sz="2000"/>
              <a:t> &gt; </a:t>
            </a:r>
            <a:r>
              <a:rPr lang="en-US" sz="2000">
                <a:cs typeface="Tahoma" panose="020B0604030504040204" pitchFamily="34" charset="0"/>
              </a:rPr>
              <a:t>0,05</a:t>
            </a:r>
          </a:p>
          <a:p>
            <a:pPr marL="609600" indent="-609600">
              <a:buNone/>
            </a:pPr>
            <a:endParaRPr lang="en-US" sz="2000">
              <a:cs typeface="Tahoma" panose="020B0604030504040204" pitchFamily="34" charset="0"/>
            </a:endParaRPr>
          </a:p>
          <a:p>
            <a:pPr marL="609600" indent="-609600">
              <a:buNone/>
            </a:pPr>
            <a:endParaRPr lang="en-US" sz="2000"/>
          </a:p>
          <a:p>
            <a:pPr marL="609600" indent="-609600">
              <a:buNone/>
            </a:pPr>
            <a:endParaRPr lang="en-US" sz="2000"/>
          </a:p>
          <a:p>
            <a:pPr marL="609600" indent="-60960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0365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Masalah Penelitian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2400"/>
              <a:t>A. Judul penelitian</a:t>
            </a:r>
          </a:p>
          <a:p>
            <a:pPr marL="609600" indent="-609600">
              <a:buNone/>
            </a:pPr>
            <a:r>
              <a:rPr lang="en-US" sz="2400"/>
              <a:t>B. Rumusan masalah</a:t>
            </a:r>
          </a:p>
          <a:p>
            <a:pPr marL="609600" indent="-609600">
              <a:buNone/>
            </a:pPr>
            <a:r>
              <a:rPr lang="en-US" sz="2400"/>
              <a:t>C. Landasan teori</a:t>
            </a:r>
          </a:p>
          <a:p>
            <a:pPr marL="609600" indent="-609600">
              <a:buNone/>
            </a:pPr>
            <a:r>
              <a:rPr lang="en-US" sz="2400"/>
              <a:t>D. Kerangka berpikir</a:t>
            </a:r>
          </a:p>
          <a:p>
            <a:pPr marL="609600" indent="-609600">
              <a:buNone/>
            </a:pPr>
            <a:r>
              <a:rPr lang="en-US" sz="2400"/>
              <a:t>E. Hipotesis</a:t>
            </a:r>
          </a:p>
          <a:p>
            <a:pPr marL="609600" indent="-609600">
              <a:buNone/>
            </a:pPr>
            <a:r>
              <a:rPr lang="en-US" sz="2400"/>
              <a:t>F. Metode penelitian</a:t>
            </a:r>
          </a:p>
          <a:p>
            <a:pPr marL="609600" indent="-609600">
              <a:buNone/>
            </a:pPr>
            <a:r>
              <a:rPr lang="en-US" sz="2400"/>
              <a:t>G. Rancangan penelitian</a:t>
            </a:r>
          </a:p>
          <a:p>
            <a:pPr marL="609600" indent="-609600">
              <a:buNone/>
            </a:pPr>
            <a:r>
              <a:rPr lang="en-US" sz="2400"/>
              <a:t>H. Teknik pengambilan sampel</a:t>
            </a:r>
          </a:p>
          <a:p>
            <a:pPr marL="609600" indent="-609600">
              <a:buNone/>
            </a:pPr>
            <a:r>
              <a:rPr lang="en-US" sz="2400"/>
              <a:t> I. Teknik pengumpulan data.</a:t>
            </a:r>
          </a:p>
        </p:txBody>
      </p:sp>
    </p:spTree>
    <p:extLst>
      <p:ext uri="{BB962C8B-B14F-4D97-AF65-F5344CB8AC3E}">
        <p14:creationId xmlns:p14="http://schemas.microsoft.com/office/powerpoint/2010/main" val="80201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Judul penelitian &amp; Rumusan masalah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000"/>
              <a:t>Judul penelitian; menggambarkan interaksi antar dua variabel atau lebih, baik membedakan (pengaruh) atau menghubungkan (keterkaitan)</a:t>
            </a:r>
          </a:p>
          <a:p>
            <a:pPr marL="609600" indent="-609600"/>
            <a:endParaRPr lang="en-US" sz="2000"/>
          </a:p>
          <a:p>
            <a:pPr marL="609600" indent="-609600"/>
            <a:r>
              <a:rPr lang="en-US" sz="2000"/>
              <a:t>Rumusan masalah; </a:t>
            </a:r>
          </a:p>
          <a:p>
            <a:pPr marL="609600" indent="-609600">
              <a:buNone/>
            </a:pPr>
            <a:r>
              <a:rPr lang="en-US" sz="2000"/>
              <a:t>     - rumusan penelitian biasanya dalam bentuk kalimat   bertanya  </a:t>
            </a:r>
          </a:p>
          <a:p>
            <a:pPr marL="609600" indent="-609600">
              <a:buNone/>
            </a:pPr>
            <a:r>
              <a:rPr lang="en-US" sz="2000"/>
              <a:t>     - menanyakan ada tidaknya perbedaan atau hubungan antara dua variabel atau lebih </a:t>
            </a:r>
          </a:p>
          <a:p>
            <a:pPr marL="609600" indent="-609600">
              <a:buNone/>
            </a:pPr>
            <a:r>
              <a:rPr lang="en-US" sz="2000"/>
              <a:t>     - belum mengarah/belum mengacu teori </a:t>
            </a:r>
          </a:p>
          <a:p>
            <a:pPr marL="609600" indent="-609600">
              <a:buNone/>
            </a:pPr>
            <a:r>
              <a:rPr lang="en-US" sz="2000"/>
              <a:t>     - sebaiknya sama banyak dengan rumusan hipotesis penelitian </a:t>
            </a:r>
          </a:p>
        </p:txBody>
      </p:sp>
    </p:spTree>
    <p:extLst>
      <p:ext uri="{BB962C8B-B14F-4D97-AF65-F5344CB8AC3E}">
        <p14:creationId xmlns:p14="http://schemas.microsoft.com/office/powerpoint/2010/main" val="77358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Landasan teori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en-US" sz="2400"/>
              <a:t>	Dari teori-teori yang ada untuk tiap variabel   dirumuskan sintesis yang merupakan konsep/konstruk dari variabel tersebut. Dari sini disusun kerangka berpikir &amp; hipotesis penelitian.</a:t>
            </a:r>
          </a:p>
          <a:p>
            <a:pPr marL="609600" indent="-609600" algn="just">
              <a:lnSpc>
                <a:spcPct val="80000"/>
              </a:lnSpc>
            </a:pPr>
            <a:r>
              <a:rPr lang="en-US" sz="2400"/>
              <a:t>	Jika variabel penelitian berupa variabel konstruk,  maka untuk menjaring data variabel pada penelitian kuantitatif perlu jelas konsep yang melandasinya. Dari konsep itulah dirumuskan indikator guna menyusun butir-butir pertanyaan dalam instrumen untuk menjaring data yang dimaksud. Oleh karena itu teori harus kuat.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3588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Kerangka berpikir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000"/>
              <a:t>Kerangka berpikir; hasil pemikiran peneliti berdasarkan teori/konsep yangada tentang variabel yang diteliti dan dirumuskan dari masalah penelitian.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/>
              <a:t>Kerangka berpikir ini;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dirumuskan dalam bentuk kalimat pernyataan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sekurang-kurangnya terdiri dari 3 paragraf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biasanya dimulai dengan kata diduga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tidak memuat teori lagi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mengarah pada rumusan masalah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sebaiknya sama banyak dengan rumusan hipotesis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penelitian</a:t>
            </a:r>
          </a:p>
        </p:txBody>
      </p:sp>
    </p:spTree>
    <p:extLst>
      <p:ext uri="{BB962C8B-B14F-4D97-AF65-F5344CB8AC3E}">
        <p14:creationId xmlns:p14="http://schemas.microsoft.com/office/powerpoint/2010/main" val="268472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Hipotesis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Hipotesis merupakan jawaban sementara dari masalah penelitian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Ada dua bentuk hipotesis yaitu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1. hipotesis penelitian; dirumuskan secara naratif berdasarkan kerangka berpikir penelitian &amp; landasan teori yang telah dipilih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/>
              <a:t>   2. hipotesis statistik; dirumuskan secara matematis dalam bentuk dua kalimat matematika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1709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Hipotesis penelitian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Dirumuskan dalam bentuk kalimat pernyataan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Tanpa kata diduga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Sudah mengarah (bagaimana bentuk perbedaan atau hubungan yang dipermasalahkan)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Banyaknya sesuai dengan kerangka berpikir dan rumusan masalah</a:t>
            </a:r>
          </a:p>
        </p:txBody>
      </p:sp>
    </p:spTree>
    <p:extLst>
      <p:ext uri="{BB962C8B-B14F-4D97-AF65-F5344CB8AC3E}">
        <p14:creationId xmlns:p14="http://schemas.microsoft.com/office/powerpoint/2010/main" val="392073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Hipotesis statistik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en-US" smtClean="0"/>
          </a:p>
          <a:p>
            <a:pPr marL="609600" indent="-609600">
              <a:buNone/>
            </a:pPr>
            <a:r>
              <a:rPr lang="en-US" smtClean="0"/>
              <a:t>a. H</a:t>
            </a:r>
            <a:r>
              <a:rPr lang="en-US" baseline="-25000" smtClean="0"/>
              <a:t>0</a:t>
            </a:r>
            <a:r>
              <a:rPr lang="en-US" smtClean="0"/>
              <a:t>: hipotesis nol (null hypothesis); </a:t>
            </a:r>
          </a:p>
          <a:p>
            <a:pPr marL="609600" indent="-609600">
              <a:buNone/>
            </a:pPr>
            <a:r>
              <a:rPr lang="en-US" smtClean="0"/>
              <a:t>         hypothesis of no difference </a:t>
            </a:r>
          </a:p>
          <a:p>
            <a:pPr marL="609600" indent="-609600">
              <a:buNone/>
            </a:pPr>
            <a:r>
              <a:rPr lang="en-US" smtClean="0"/>
              <a:t>         (tanda=)</a:t>
            </a:r>
          </a:p>
          <a:p>
            <a:pPr marL="609600" indent="-609600">
              <a:buNone/>
            </a:pPr>
            <a:r>
              <a:rPr lang="en-US" smtClean="0"/>
              <a:t>    H</a:t>
            </a:r>
            <a:r>
              <a:rPr lang="en-US" baseline="-25000" smtClean="0"/>
              <a:t>1</a:t>
            </a:r>
            <a:r>
              <a:rPr lang="en-US" smtClean="0"/>
              <a:t>: hipotesis alternatif; lawan H</a:t>
            </a:r>
            <a:r>
              <a:rPr lang="en-US" baseline="-25000" smtClean="0"/>
              <a:t>0</a:t>
            </a:r>
            <a:r>
              <a:rPr lang="en-US" smtClean="0"/>
              <a:t> </a:t>
            </a:r>
          </a:p>
          <a:p>
            <a:pPr marL="609600" indent="-609600">
              <a:buNone/>
            </a:pPr>
            <a:r>
              <a:rPr lang="en-US" smtClean="0"/>
              <a:t>         (tanda</a:t>
            </a:r>
            <a:r>
              <a:rPr lang="en-US" smtClean="0">
                <a:cs typeface="Tahoma" panose="020B0604030504040204" pitchFamily="34" charset="0"/>
              </a:rPr>
              <a:t>≠</a:t>
            </a:r>
            <a:r>
              <a:rPr lang="en-US" smtClean="0"/>
              <a:t>, &gt; atau &lt;)</a:t>
            </a:r>
          </a:p>
        </p:txBody>
      </p:sp>
    </p:spTree>
    <p:extLst>
      <p:ext uri="{BB962C8B-B14F-4D97-AF65-F5344CB8AC3E}">
        <p14:creationId xmlns:p14="http://schemas.microsoft.com/office/powerpoint/2010/main" val="319347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Hipotesis statistik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b. Untuk uji perbedaan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1) frekuensi;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0 </a:t>
            </a:r>
            <a:r>
              <a:rPr lang="en-US" sz="2000"/>
              <a:t>: ƒ</a:t>
            </a:r>
            <a:r>
              <a:rPr lang="en-US" sz="2000" baseline="-25000"/>
              <a:t>0</a:t>
            </a:r>
            <a:r>
              <a:rPr lang="en-US" sz="2000"/>
              <a:t> = ƒ</a:t>
            </a:r>
            <a:r>
              <a:rPr lang="en-US" sz="2000" baseline="-25000"/>
              <a:t>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1 </a:t>
            </a:r>
            <a:r>
              <a:rPr lang="en-US" sz="2000"/>
              <a:t>: ƒ</a:t>
            </a:r>
            <a:r>
              <a:rPr lang="en-US" sz="2000" baseline="-25000"/>
              <a:t>0</a:t>
            </a:r>
            <a:r>
              <a:rPr lang="en-US" sz="2000"/>
              <a:t> </a:t>
            </a:r>
            <a:r>
              <a:rPr lang="en-US" sz="2000">
                <a:cs typeface="Tahoma" panose="020B0604030504040204" pitchFamily="34" charset="0"/>
              </a:rPr>
              <a:t>≠</a:t>
            </a:r>
            <a:r>
              <a:rPr lang="en-US" sz="2000"/>
              <a:t>ƒ</a:t>
            </a:r>
            <a:r>
              <a:rPr lang="en-US" sz="2000" baseline="-25000"/>
              <a:t>e</a:t>
            </a:r>
            <a:endParaRPr lang="en-US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2) mean;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0 </a:t>
            </a:r>
            <a:r>
              <a:rPr lang="en-US" sz="2000"/>
              <a:t>: </a:t>
            </a:r>
            <a:r>
              <a:rPr lang="en-US" sz="2000">
                <a:cs typeface="Tahoma" panose="020B0604030504040204" pitchFamily="34" charset="0"/>
              </a:rPr>
              <a:t>µ</a:t>
            </a:r>
            <a:r>
              <a:rPr lang="en-US" sz="2000" baseline="-25000"/>
              <a:t>1</a:t>
            </a:r>
            <a:r>
              <a:rPr lang="en-US" sz="2000"/>
              <a:t> = </a:t>
            </a:r>
            <a:r>
              <a:rPr lang="en-US" sz="2000">
                <a:cs typeface="Tahoma" panose="020B0604030504040204" pitchFamily="34" charset="0"/>
              </a:rPr>
              <a:t>µ</a:t>
            </a:r>
            <a:r>
              <a:rPr lang="en-US" sz="2000" baseline="-25000"/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1 </a:t>
            </a:r>
            <a:r>
              <a:rPr lang="en-US" sz="2000"/>
              <a:t>: </a:t>
            </a:r>
            <a:r>
              <a:rPr lang="en-US" sz="2000">
                <a:cs typeface="Tahoma" panose="020B0604030504040204" pitchFamily="34" charset="0"/>
              </a:rPr>
              <a:t>µ</a:t>
            </a:r>
            <a:r>
              <a:rPr lang="en-US" sz="2000" baseline="-25000"/>
              <a:t>1 </a:t>
            </a:r>
            <a:r>
              <a:rPr lang="en-US" sz="2000"/>
              <a:t>&gt; </a:t>
            </a:r>
            <a:r>
              <a:rPr lang="en-US" sz="2000">
                <a:cs typeface="Tahoma" panose="020B0604030504040204" pitchFamily="34" charset="0"/>
              </a:rPr>
              <a:t>µ</a:t>
            </a:r>
            <a:r>
              <a:rPr lang="en-US" sz="2000" baseline="-25000"/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3) varians;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0 </a:t>
            </a:r>
            <a:r>
              <a:rPr lang="en-US" sz="2000"/>
              <a:t>: </a:t>
            </a:r>
            <a:r>
              <a:rPr lang="en-US" sz="2000">
                <a:cs typeface="Tahoma" panose="020B0604030504040204" pitchFamily="34" charset="0"/>
              </a:rPr>
              <a:t>ơ</a:t>
            </a:r>
            <a:r>
              <a:rPr lang="en-US" sz="2000" baseline="30000">
                <a:cs typeface="Tahoma" panose="020B0604030504040204" pitchFamily="34" charset="0"/>
              </a:rPr>
              <a:t>2</a:t>
            </a:r>
            <a:r>
              <a:rPr lang="en-US" sz="2000" baseline="-25000"/>
              <a:t>1</a:t>
            </a:r>
            <a:r>
              <a:rPr lang="en-US" sz="2000"/>
              <a:t> = </a:t>
            </a:r>
            <a:r>
              <a:rPr lang="en-US" sz="2000">
                <a:cs typeface="Tahoma" panose="020B0604030504040204" pitchFamily="34" charset="0"/>
              </a:rPr>
              <a:t>ơ</a:t>
            </a:r>
            <a:r>
              <a:rPr lang="en-US" sz="2000" baseline="30000">
                <a:cs typeface="Tahoma" panose="020B0604030504040204" pitchFamily="34" charset="0"/>
              </a:rPr>
              <a:t>2</a:t>
            </a:r>
            <a:r>
              <a:rPr lang="en-US" sz="2000" baseline="-25000"/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/>
              <a:t>        H</a:t>
            </a:r>
            <a:r>
              <a:rPr lang="en-US" sz="2000" baseline="-25000"/>
              <a:t>1 </a:t>
            </a:r>
            <a:r>
              <a:rPr lang="en-US" sz="2000"/>
              <a:t>: </a:t>
            </a:r>
            <a:r>
              <a:rPr lang="en-US" sz="2000">
                <a:cs typeface="Tahoma" panose="020B0604030504040204" pitchFamily="34" charset="0"/>
              </a:rPr>
              <a:t>ơ</a:t>
            </a:r>
            <a:r>
              <a:rPr lang="en-US" sz="2000" baseline="30000">
                <a:cs typeface="Tahoma" panose="020B0604030504040204" pitchFamily="34" charset="0"/>
              </a:rPr>
              <a:t>2</a:t>
            </a:r>
            <a:r>
              <a:rPr lang="en-US" sz="2000" baseline="-25000"/>
              <a:t>1</a:t>
            </a:r>
            <a:r>
              <a:rPr lang="en-US" sz="2000"/>
              <a:t> </a:t>
            </a:r>
            <a:r>
              <a:rPr lang="en-US" sz="2000">
                <a:cs typeface="Tahoma" panose="020B0604030504040204" pitchFamily="34" charset="0"/>
              </a:rPr>
              <a:t>≠ ơ</a:t>
            </a:r>
            <a:r>
              <a:rPr lang="en-US" sz="2000" baseline="30000">
                <a:cs typeface="Tahoma" panose="020B0604030504040204" pitchFamily="34" charset="0"/>
              </a:rPr>
              <a:t>2</a:t>
            </a:r>
            <a:r>
              <a:rPr lang="en-US" sz="2000" baseline="-25000"/>
              <a:t>2</a:t>
            </a:r>
            <a:endParaRPr lang="en-US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baseline="-25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baseline="-25000"/>
          </a:p>
        </p:txBody>
      </p:sp>
    </p:spTree>
    <p:extLst>
      <p:ext uri="{BB962C8B-B14F-4D97-AF65-F5344CB8AC3E}">
        <p14:creationId xmlns:p14="http://schemas.microsoft.com/office/powerpoint/2010/main" val="324948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Office Theme</vt:lpstr>
      <vt:lpstr>Metode Penelitian Pertemuan 5</vt:lpstr>
      <vt:lpstr>Masalah Penelitian</vt:lpstr>
      <vt:lpstr>Judul penelitian &amp; Rumusan masalah</vt:lpstr>
      <vt:lpstr>Landasan teori</vt:lpstr>
      <vt:lpstr>Kerangka berpikir</vt:lpstr>
      <vt:lpstr>Hipotesis</vt:lpstr>
      <vt:lpstr>Hipotesis penelitian</vt:lpstr>
      <vt:lpstr>Hipotesis statistik</vt:lpstr>
      <vt:lpstr>Hipotesis statistik</vt:lpstr>
      <vt:lpstr>Hipotesis statistik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5</cp:revision>
  <dcterms:created xsi:type="dcterms:W3CDTF">2017-08-09T03:35:51Z</dcterms:created>
  <dcterms:modified xsi:type="dcterms:W3CDTF">2017-08-09T03:41:54Z</dcterms:modified>
</cp:coreProperties>
</file>