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F8355-83DD-4595-B5B8-8697952996DF}" type="datetimeFigureOut">
              <a:rPr lang="id-ID" smtClean="0"/>
              <a:t>24/11/2019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33960-B703-4671-A46A-D8419CC1E96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655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65F8809-11F1-4B2C-B5DC-C650D37BB5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CBE16270-2861-4402-8EA9-C53B9467502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FB1498F4-57AE-4A4D-98B7-C585E5017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812800"/>
            <a:ext cx="5348288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D6D6055A-5D32-4A06-AA2E-53648369AFE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F08162A-B9E6-402B-8964-02FFF34850D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A9AC60D7-FC26-44DA-89C4-EFD33D59C16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B960D14C-30F6-40E8-AECD-89CE409D8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812800"/>
            <a:ext cx="5348288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D8FC1A01-898B-40F7-B94D-C30E6D6A67D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6AB070D-4C4A-4275-B8DD-6585148B754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9DACAC99-5FBA-424D-88F9-36B021C076F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A57DA4B4-EB84-4444-8271-D6B4B94F3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812800"/>
            <a:ext cx="5348288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A0F1FE00-0C13-42F1-BCAE-D4BC07C0993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C8FCC5DC-E90B-409E-9C4F-D6B8403BB6C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A1474207-2D39-44BF-92FF-3D8161675FF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D5DDC5C1-223B-41D4-8FA1-BC3007C02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812800"/>
            <a:ext cx="5348288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FA162236-DFDE-41DC-B1CB-E523EBB04E0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D0FAF3FE-C397-4C7A-8516-E1C4BC293AA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F2DF3739-5C2C-4B38-9B3B-F494E379A46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1E45381E-9A02-42E3-A1DF-5B98A4007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812800"/>
            <a:ext cx="5348288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703421E2-5F4B-49E8-A34B-37024E0BDA8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7D73B921-E7EF-483F-A624-1098E557FBB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065E2E99-EC71-4930-90CD-4A030D4A036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083BE9FB-B253-4D98-8E89-F3B933E2D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812800"/>
            <a:ext cx="5348288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D2F71971-CEDD-4EB5-85D5-B6E46F3FE21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95E7F4AB-DA10-41D9-BF2B-226ECF69694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D9462D16-E18F-4942-B69D-50787491D3B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2FE91E33-3A20-4669-9924-C71021FCDD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00463C14-ACB0-4D7D-9AC8-052674D649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719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13040B28-D084-463C-BC06-C03A52BDBEA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92CBBC12-D18C-4B4A-81E2-3FA712A336D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34B8B484-1F50-4D53-8B13-442D667B56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9CF1A558-BCDC-499C-984F-B41EA3B2A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719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E87BD120-4494-4B07-9CD1-B05C97F86D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CE4E66D6-2A25-4740-919B-14DC3E65813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7B517F4D-1D77-4E46-8931-2EFDA6DB0F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E40D197C-DC4C-4F4B-9388-825571294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719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2B426A6F-71E4-47FE-978F-233E1959DF3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944AD7D2-92E9-48C5-AC36-F3A0F6B965E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81FAA8C0-2DFE-44AD-AB1A-0EBFECE1E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812800"/>
            <a:ext cx="5348288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2044915A-690E-4FB2-ACB7-C5A91C8E549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45C89851-1446-4C24-BC75-EC1DCB9E7C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6F145108-97AF-497F-874A-86040B9F08A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1">
            <a:extLst>
              <a:ext uri="{FF2B5EF4-FFF2-40B4-BE49-F238E27FC236}">
                <a16:creationId xmlns:a16="http://schemas.microsoft.com/office/drawing/2014/main" id="{6AA69B82-83B4-454D-97FC-A8D6C7FACC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FF3FC6F1-51CE-4288-ACA5-367750F352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719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6D6DAEAB-01CE-4BA5-A4B6-ABDD40CD102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AC6F5EDB-CA4A-4C6D-9143-3524B5500EF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Text Box 1">
            <a:extLst>
              <a:ext uri="{FF2B5EF4-FFF2-40B4-BE49-F238E27FC236}">
                <a16:creationId xmlns:a16="http://schemas.microsoft.com/office/drawing/2014/main" id="{2E62817E-50C9-4451-9259-014F45BB1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812800"/>
            <a:ext cx="5348288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6D603386-9F3F-4E8D-AEE4-A09CDC24D58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019B907F-CC90-48BC-AB73-4ACEF656459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0AF52117-3DA2-4EBD-8286-97DB3B5F714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1">
            <a:extLst>
              <a:ext uri="{FF2B5EF4-FFF2-40B4-BE49-F238E27FC236}">
                <a16:creationId xmlns:a16="http://schemas.microsoft.com/office/drawing/2014/main" id="{154EA769-DA24-49B4-A9A7-410834B57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4038DD9A-A028-4EA3-BBDF-7AF916670B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719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A70BF6A-F9DB-4B20-AE1D-DA4FECF3D5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84DC921B-970B-43F5-985A-7E4C0A206FC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84F551D4-7200-49A6-9156-7FA42966E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812800"/>
            <a:ext cx="5348288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4ACED97A-656A-4F47-AAC6-8D490CE4F63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85C2FC1A-C811-44BF-97B2-8710DBD5151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03AAE8E5-D976-48E5-A743-3626BC1FA1B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980FAB5B-8983-4388-96E2-C645068FD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812800"/>
            <a:ext cx="5348288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11209527-28DA-4639-A45C-F10BF725BF8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6B6AE3D-F7E8-428E-A094-67CD565524B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EB7DBBF5-235C-4F96-B62F-2D232AD9D80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C3070FFD-DC34-4F1B-9461-22CA49AFB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812800"/>
            <a:ext cx="5348288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F031A7C8-20CA-4FFA-8374-A556A8739E0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5F24B92-E8CC-4463-8CB0-7E6A24C2032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4372A5CB-D478-488F-BE22-ABCA1ED5E17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09F63FBC-A011-424F-AF28-224519B01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812800"/>
            <a:ext cx="5348288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340EB796-ACB3-4EFA-8235-DD0F73F5037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D7B3C79-CAD6-4EB3-BE9B-83F106E09B1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5CF8F12E-A9DE-472B-B551-D04FD10E227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49C5BAD4-4925-4FFE-A7B9-CA9A45F9F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812800"/>
            <a:ext cx="5348288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31545056-7C0E-4271-910F-B364E574535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45AEED5-0B82-4E3A-B4CA-918BCC54C38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298250B7-E86C-4A8F-AF80-01B59501C42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9E55D771-9F33-4F5B-9689-C4792E2C1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812800"/>
            <a:ext cx="5348288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AB64B350-6652-4E1E-9583-66ACF02A7BD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7E800ACE-FDD9-497A-9263-26D0FB9BFAC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06E68278-7D92-4AF3-8698-B8F787CDACA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D7E3F88A-FC1A-4790-BEA3-95862725D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812800"/>
            <a:ext cx="5348288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9540706D-1716-469E-9E1A-AA401E30576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3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3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008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05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64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682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617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675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74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7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49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3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28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63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9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01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2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0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2000"/>
                <a:lumOff val="18000"/>
              </a:schemeClr>
            </a:gs>
            <a:gs pos="100000">
              <a:schemeClr val="accent1"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C1239C2C-571C-4567-8CC9-3DEECC233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58A5B991-5EC2-4BD6-9C3B-238D6B879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0825" y="1148793"/>
            <a:ext cx="9863639" cy="3375525"/>
          </a:xfrm>
        </p:spPr>
        <p:txBody>
          <a:bodyPr anchor="ctr">
            <a:normAutofit/>
          </a:bodyPr>
          <a:lstStyle/>
          <a:p>
            <a:r>
              <a:rPr lang="en-US" sz="6000">
                <a:solidFill>
                  <a:srgbClr val="212121"/>
                </a:solidFill>
              </a:rPr>
              <a:t>Penjaminan Mutu Perangkat Lunak</a:t>
            </a:r>
            <a:endParaRPr lang="en-ID" sz="6000">
              <a:solidFill>
                <a:srgbClr val="21212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0825" y="5083532"/>
            <a:ext cx="9863639" cy="738427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212121"/>
                </a:solidFill>
              </a:rPr>
              <a:t>Safitri Jaya</a:t>
            </a:r>
            <a:endParaRPr lang="en-ID" sz="2400">
              <a:solidFill>
                <a:srgbClr val="212121"/>
              </a:solidFill>
            </a:endParaRPr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id="{3E79E7FF-00E7-4390-BFFA-3909D074A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l="5622" t="32929" r="5622" b="21272"/>
          <a:stretch/>
        </p:blipFill>
        <p:spPr>
          <a:xfrm>
            <a:off x="5414212" y="4551031"/>
            <a:ext cx="1363576" cy="4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02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3F6A8F9B-F523-423B-81D8-C76A98EC7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 vert="horz" lIns="91440" tIns="35271" rIns="91440" bIns="45720" rtlCol="0">
            <a:normAutofit/>
          </a:bodyPr>
          <a:lstStyle/>
          <a:p>
            <a: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  <a:tab pos="8537387" algn="l"/>
              </a:tabLst>
            </a:pPr>
            <a:r>
              <a:rPr lang="en-US" altLang="en-US" sz="3600">
                <a:solidFill>
                  <a:srgbClr val="FFFFFF"/>
                </a:solidFill>
              </a:rPr>
              <a:t>Terminologi Proses Kualitas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DDA7FECE-4BC4-4B70-9E10-F83FD6C03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Perbedaan QC / QA</a:t>
            </a:r>
          </a:p>
          <a:p>
            <a:pPr marL="782018" lvl="1">
              <a:buSzPct val="75000"/>
              <a:buFont typeface="Symbol" panose="05050102010706020507" pitchFamily="18" charset="2"/>
              <a:buChar char="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QC – bekerja dengan produk</a:t>
            </a:r>
          </a:p>
          <a:p>
            <a:pPr marL="1173747" lvl="2" indent="-195864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Mengukur produk berdasarkan  standard</a:t>
            </a:r>
          </a:p>
          <a:p>
            <a:pPr marL="1173747" lvl="2" indent="-195864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Mengenali kerusakan/cacat</a:t>
            </a:r>
          </a:p>
          <a:p>
            <a:pPr marL="1173747" lvl="2" indent="-195864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Sebatas pada melihat produk</a:t>
            </a:r>
          </a:p>
          <a:p>
            <a:pPr marL="782018" lvl="1">
              <a:buSzPct val="75000"/>
              <a:buFont typeface="Symbol" panose="05050102010706020507" pitchFamily="18" charset="2"/>
              <a:buChar char="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QA – bekerja dengan proses</a:t>
            </a:r>
          </a:p>
          <a:p>
            <a:pPr marL="1173747" lvl="2" indent="-195864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Sebuah fungsi yang mengatur kualitas</a:t>
            </a:r>
          </a:p>
          <a:p>
            <a:pPr marL="1173747" lvl="2" indent="-195864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setup QC</a:t>
            </a:r>
          </a:p>
          <a:p>
            <a:pPr marL="1173747" lvl="2" indent="-195864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Menggunakan hasil QC untuk mengevaluasi dan meningkatkan proses yang menghasilkan produk</a:t>
            </a:r>
          </a:p>
        </p:txBody>
      </p:sp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414B7DDE-2C49-4FA9-A02A-7A6C4E63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868" y="5969000"/>
            <a:ext cx="542697" cy="279400"/>
          </a:xfrm>
        </p:spPr>
        <p:txBody>
          <a:bodyPr>
            <a:norm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281245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696017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110789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525561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spcAft>
                <a:spcPts val="600"/>
              </a:spcAft>
            </a:pPr>
            <a:fld id="{B5525D04-5421-43C9-83A7-1D8585DFB423}" type="slidenum">
              <a:rPr lang="en-US" altLang="en-US">
                <a:solidFill>
                  <a:srgbClr val="373737"/>
                </a:solidFill>
                <a:latin typeface="Times New Roman" panose="02020603050405020304" pitchFamily="18" charset="0"/>
              </a:rPr>
              <a:pPr>
                <a:spcAft>
                  <a:spcPts val="600"/>
                </a:spcAft>
              </a:pPr>
              <a:t>10</a:t>
            </a:fld>
            <a:endParaRPr lang="en-US" altLang="en-US">
              <a:solidFill>
                <a:srgbClr val="373737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:a16="http://schemas.microsoft.com/office/drawing/2014/main" id="{6441B39E-9CEC-491F-9A5D-487DED644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5603" name="Rectangle 1">
            <a:extLst>
              <a:ext uri="{FF2B5EF4-FFF2-40B4-BE49-F238E27FC236}">
                <a16:creationId xmlns:a16="http://schemas.microsoft.com/office/drawing/2014/main" id="{0A280671-C7D0-4BD0-84F7-F6B3BFB1B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13290" y="1041401"/>
            <a:ext cx="307900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  <a:tab pos="8537387" algn="l"/>
              </a:tabLst>
            </a:pPr>
            <a:r>
              <a:rPr lang="en-US" altLang="en-US" sz="4600"/>
              <a:t>Terminologi Proses Kualitas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5572A79-1801-44EB-BDC2-BAEE6B473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A41D95E0-E789-4E09-8329-0701756FF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2683" y="1618587"/>
            <a:ext cx="5784083" cy="344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FD37111-10AC-4926-81AC-9AD3968FD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id="{FD9BFE83-FC56-4DAF-87C6-9DB7E1622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008" y="5971032"/>
            <a:ext cx="551167" cy="279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281245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696017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110789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525561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914400">
              <a:spcAft>
                <a:spcPts val="600"/>
              </a:spcAft>
            </a:pPr>
            <a:fld id="{33B96FB8-5289-405A-AC4C-9534C9170F63}" type="slidenum">
              <a:rPr lang="en-US" altLang="en-US">
                <a:solidFill>
                  <a:schemeClr val="tx1"/>
                </a:solidFill>
                <a:latin typeface="+mn-lt"/>
                <a:ea typeface="+mn-ea"/>
              </a:rPr>
              <a:pPr defTabSz="914400">
                <a:spcAft>
                  <a:spcPts val="600"/>
                </a:spcAft>
              </a:pPr>
              <a:t>11</a:t>
            </a:fld>
            <a:endParaRPr lang="en-US" altLang="en-US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23302966-0999-41D4-8B81-30CE36245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 vert="horz" lIns="91440" tIns="35271" rIns="91440" bIns="45720" rtlCol="0">
            <a:normAutofit/>
          </a:bodyPr>
          <a:lstStyle/>
          <a:p>
            <a: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  <a:tab pos="8537387" algn="l"/>
              </a:tabLst>
            </a:pPr>
            <a:r>
              <a:rPr lang="en-US" altLang="en-US" sz="3600">
                <a:solidFill>
                  <a:srgbClr val="FFFFFF"/>
                </a:solidFill>
              </a:rPr>
              <a:t>Terminologi Proses Kualitas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98F0A675-27AF-49C1-ABC3-D80EFE9DBB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Verifikasi dan Validasi</a:t>
            </a:r>
          </a:p>
          <a:p>
            <a:pPr marL="782018" lvl="1">
              <a:buSzPct val="75000"/>
              <a:buFont typeface="Symbol" panose="05050102010706020507" pitchFamily="18" charset="2"/>
              <a:buChar char="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Verifikasi:</a:t>
            </a:r>
          </a:p>
          <a:p>
            <a:pPr marL="1173747" lvl="2" indent="-195864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Membangun produk secara BENAR</a:t>
            </a:r>
          </a:p>
          <a:p>
            <a:pPr marL="1173747" lvl="2" indent="-195864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Verifikasi melibatkan pengujian bahwa apa yang telah dibangun sudah benar.</a:t>
            </a:r>
          </a:p>
          <a:p>
            <a:pPr marL="782018" lvl="1">
              <a:buSzPct val="75000"/>
              <a:buFont typeface="Symbol" panose="05050102010706020507" pitchFamily="18" charset="2"/>
              <a:buChar char="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Validasi:</a:t>
            </a:r>
          </a:p>
          <a:p>
            <a:pPr marL="1173747" lvl="2" indent="-195864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Membangun produk yang tepat</a:t>
            </a:r>
          </a:p>
          <a:p>
            <a:pPr marL="1173747" lvl="2" indent="-195864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Validasi melibatkan pengecekan bahwa kebutuhan customer telah dipenuhi.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Quality Assurance memastikan bahwa Verification dan Validation mendapat tempat.</a:t>
            </a:r>
          </a:p>
        </p:txBody>
      </p:sp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FBBB4CB2-01E7-47E6-A6C1-D08CD1B67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868" y="5969000"/>
            <a:ext cx="542697" cy="279400"/>
          </a:xfrm>
        </p:spPr>
        <p:txBody>
          <a:bodyPr>
            <a:norm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281245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696017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110789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525561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spcAft>
                <a:spcPts val="600"/>
              </a:spcAft>
            </a:pPr>
            <a:fld id="{165DB4F4-947B-4AAF-84B2-72469E28711C}" type="slidenum">
              <a:rPr lang="en-US" altLang="en-US">
                <a:solidFill>
                  <a:srgbClr val="373737"/>
                </a:solidFill>
                <a:latin typeface="Times New Roman" panose="02020603050405020304" pitchFamily="18" charset="0"/>
              </a:rPr>
              <a:pPr>
                <a:spcAft>
                  <a:spcPts val="600"/>
                </a:spcAft>
              </a:pPr>
              <a:t>12</a:t>
            </a:fld>
            <a:endParaRPr lang="en-US" altLang="en-US">
              <a:solidFill>
                <a:srgbClr val="373737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63AA0F26-5908-480B-9D9C-280B12F47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 vert="horz" lIns="91440" tIns="35271" rIns="91440" bIns="45720" rtlCol="0">
            <a:normAutofit/>
          </a:bodyPr>
          <a:lstStyle/>
          <a:p>
            <a: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  <a:tab pos="8537387" algn="l"/>
              </a:tabLst>
            </a:pPr>
            <a:r>
              <a:rPr lang="en-US" altLang="en-US" sz="3600">
                <a:solidFill>
                  <a:srgbClr val="FFFFFF"/>
                </a:solidFill>
              </a:rPr>
              <a:t>Terminologi Proses Kualitas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E9ECDCBC-44BB-4D0B-8D5D-437E350D43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Total Quality Management (TQM)</a:t>
            </a:r>
          </a:p>
          <a:p>
            <a:pPr marL="782018" lvl="1">
              <a:buSzPct val="75000"/>
              <a:buFont typeface="Symbol" panose="05050102010706020507" pitchFamily="18" charset="2"/>
              <a:buChar char="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Mengatur kualitas sebuah perusahaan lebih daripada hanya sekedar menerapkan sebuah sistem kualitas ...  Hal ini diciptakan oleh adanya pembentukan budaya kualitas yang meresap pada seluruh organisasi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Budaya kualitas: </a:t>
            </a:r>
          </a:p>
          <a:p>
            <a:pPr marL="782018" lvl="1">
              <a:buSzPct val="75000"/>
              <a:buFont typeface="Symbol" panose="05050102010706020507" pitchFamily="18" charset="2"/>
              <a:buChar char="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Dedikasi kpada  kepuasan customer</a:t>
            </a:r>
          </a:p>
          <a:p>
            <a:pPr marL="782018" lvl="1">
              <a:buSzPct val="75000"/>
              <a:buFont typeface="Symbol" panose="05050102010706020507" pitchFamily="18" charset="2"/>
              <a:buChar char="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penekanan pada perbaikan yang berkelanjutan</a:t>
            </a:r>
          </a:p>
          <a:p>
            <a:pPr marL="782018" lvl="1">
              <a:buSzPct val="75000"/>
              <a:buFont typeface="Symbol" panose="05050102010706020507" pitchFamily="18" charset="2"/>
              <a:buChar char="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Komunikasi dan kerja tim</a:t>
            </a:r>
          </a:p>
          <a:p>
            <a:pPr marL="782018" lvl="1">
              <a:buSzPct val="75000"/>
              <a:buFont typeface="Symbol" panose="05050102010706020507" pitchFamily="18" charset="2"/>
              <a:buChar char="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Memberdayakan anggota tim</a:t>
            </a:r>
          </a:p>
          <a:p>
            <a:pPr marL="782018" lvl="1">
              <a:buSzPct val="75000"/>
              <a:buFont typeface="Symbol" panose="05050102010706020507" pitchFamily="18" charset="2"/>
              <a:buChar char="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Komitmen dengan managemen tim</a:t>
            </a:r>
          </a:p>
        </p:txBody>
      </p:sp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0AEF7B0D-F969-4D50-9D34-466667FD1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868" y="5969000"/>
            <a:ext cx="542697" cy="279400"/>
          </a:xfrm>
        </p:spPr>
        <p:txBody>
          <a:bodyPr>
            <a:norm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281245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696017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110789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525561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spcAft>
                <a:spcPts val="600"/>
              </a:spcAft>
            </a:pPr>
            <a:fld id="{EEAEE22B-DC4C-4C89-8611-6427DB6CDE2E}" type="slidenum">
              <a:rPr lang="en-US" altLang="en-US">
                <a:solidFill>
                  <a:srgbClr val="373737"/>
                </a:solidFill>
                <a:latin typeface="Times New Roman" panose="02020603050405020304" pitchFamily="18" charset="0"/>
              </a:rPr>
              <a:pPr>
                <a:spcAft>
                  <a:spcPts val="600"/>
                </a:spcAft>
              </a:pPr>
              <a:t>13</a:t>
            </a:fld>
            <a:endParaRPr lang="en-US" altLang="en-US">
              <a:solidFill>
                <a:srgbClr val="373737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:a16="http://schemas.microsoft.com/office/drawing/2014/main" id="{6441B39E-9CEC-491F-9A5D-487DED644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1747" name="Rectangle 1">
            <a:extLst>
              <a:ext uri="{FF2B5EF4-FFF2-40B4-BE49-F238E27FC236}">
                <a16:creationId xmlns:a16="http://schemas.microsoft.com/office/drawing/2014/main" id="{8801AB0A-B101-4F0C-983F-107FC8011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13290" y="1041401"/>
            <a:ext cx="307900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US" altLang="en-US" sz="3800"/>
              <a:t>Software Quality Management Environment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5572A79-1801-44EB-BDC2-BAEE6B473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id="{528B2262-4A5D-48CF-BE2D-53A21FE41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2683" y="1628484"/>
            <a:ext cx="5784083" cy="342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FD37111-10AC-4926-81AC-9AD3968FD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46" name="Slide Number Placeholder 4">
            <a:extLst>
              <a:ext uri="{FF2B5EF4-FFF2-40B4-BE49-F238E27FC236}">
                <a16:creationId xmlns:a16="http://schemas.microsoft.com/office/drawing/2014/main" id="{3910A22C-2CF5-4CCA-8B41-90EB59B3B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008" y="5971032"/>
            <a:ext cx="551167" cy="279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281245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696017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110789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525561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914400">
              <a:spcAft>
                <a:spcPts val="600"/>
              </a:spcAft>
            </a:pPr>
            <a:fld id="{5A5C1B25-D939-462B-8524-9642F2CC4BC3}" type="slidenum">
              <a:rPr lang="en-US" altLang="en-US">
                <a:solidFill>
                  <a:schemeClr val="tx1"/>
                </a:solidFill>
                <a:latin typeface="+mn-lt"/>
                <a:ea typeface="+mn-ea"/>
              </a:rPr>
              <a:pPr defTabSz="914400">
                <a:spcAft>
                  <a:spcPts val="600"/>
                </a:spcAft>
              </a:pPr>
              <a:t>14</a:t>
            </a:fld>
            <a:endParaRPr lang="en-US" altLang="en-US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6FDF4ADC-C44A-4C41-B974-6F4B3C722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9CCCE17-8DAC-44EB-9D15-03C32E7D2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23CC1DB7-CD19-47F3-A822-00E42A543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3795" name="Rectangle 1">
            <a:extLst>
              <a:ext uri="{FF2B5EF4-FFF2-40B4-BE49-F238E27FC236}">
                <a16:creationId xmlns:a16="http://schemas.microsoft.com/office/drawing/2014/main" id="{4FF94DF6-A6F2-417D-843B-428D78FED1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  <a:tab pos="8537387" algn="l"/>
              </a:tabLst>
            </a:pPr>
            <a:r>
              <a:rPr lang="en-US" altLang="en-US" sz="3700"/>
              <a:t>Ukuran Tim Software Quality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6501E79-7616-491F-BFD0-442862FBC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F9B7A9F5-999A-44B9-864F-13237DEAF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2683" y="2166045"/>
            <a:ext cx="5278777" cy="234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AD75F65-EDBA-4B97-8A4E-614B489DB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797" name="Text Box 3">
            <a:extLst>
              <a:ext uri="{FF2B5EF4-FFF2-40B4-BE49-F238E27FC236}">
                <a16:creationId xmlns:a16="http://schemas.microsoft.com/office/drawing/2014/main" id="{F028C59A-4512-4C7E-9C19-44E9BCD7B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24" y="2556932"/>
            <a:ext cx="3360771" cy="33189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Sekitar 3% adalah ideal, yaitu dengan 30-33 pengembang, perlu 1 orang SQA.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Jika terdapat 10-15 orang dalam tim, maka satu orang untuk setengah minggu harus bertindak sebagai SQA.</a:t>
            </a:r>
          </a:p>
        </p:txBody>
      </p:sp>
      <p:sp>
        <p:nvSpPr>
          <p:cNvPr id="33794" name="Slide Number Placeholder 4">
            <a:extLst>
              <a:ext uri="{FF2B5EF4-FFF2-40B4-BE49-F238E27FC236}">
                <a16:creationId xmlns:a16="http://schemas.microsoft.com/office/drawing/2014/main" id="{8A71DF27-9B2D-45E6-8E5C-99328F196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281245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696017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110789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525561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914400">
              <a:spcAft>
                <a:spcPts val="600"/>
              </a:spcAft>
            </a:pPr>
            <a:fld id="{ADA25815-40BC-436D-9E79-F4346863AEE2}" type="slidenum">
              <a:rPr lang="en-US" altLang="en-US">
                <a:solidFill>
                  <a:schemeClr val="tx1"/>
                </a:solidFill>
                <a:latin typeface="+mn-lt"/>
                <a:ea typeface="+mn-ea"/>
              </a:rPr>
              <a:pPr defTabSz="914400">
                <a:spcAft>
                  <a:spcPts val="600"/>
                </a:spcAft>
              </a:pPr>
              <a:t>15</a:t>
            </a:fld>
            <a:endParaRPr lang="en-US" altLang="en-US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>
            <a:extLst>
              <a:ext uri="{FF2B5EF4-FFF2-40B4-BE49-F238E27FC236}">
                <a16:creationId xmlns:a16="http://schemas.microsoft.com/office/drawing/2014/main" id="{263DA2CC-576E-4A6D-BC97-4328E2E4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281245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696017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110789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525561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B8355E98-4C66-4ED7-BBBE-DE1C27662E1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85D9D2FD-5356-4EC4-A9D3-EC3BB23D8FB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357414" y="290286"/>
            <a:ext cx="8978900" cy="1143000"/>
          </a:xfrm>
        </p:spPr>
        <p:txBody>
          <a:bodyPr/>
          <a:lstStyle/>
          <a:p>
            <a: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  <a:tab pos="8537387" algn="l"/>
              </a:tabLst>
            </a:pPr>
            <a:r>
              <a:rPr lang="en-US" altLang="en-US" dirty="0" err="1"/>
              <a:t>Peran</a:t>
            </a:r>
            <a:r>
              <a:rPr lang="en-US" altLang="en-US" dirty="0"/>
              <a:t> Tim </a:t>
            </a:r>
            <a:r>
              <a:rPr lang="en-US" altLang="en-US" i="1" dirty="0"/>
              <a:t>Software Quality</a:t>
            </a:r>
          </a:p>
        </p:txBody>
      </p:sp>
      <p:graphicFrame>
        <p:nvGraphicFramePr>
          <p:cNvPr id="35844" name="Object 2">
            <a:extLst>
              <a:ext uri="{FF2B5EF4-FFF2-40B4-BE49-F238E27FC236}">
                <a16:creationId xmlns:a16="http://schemas.microsoft.com/office/drawing/2014/main" id="{B459A3EE-EE2B-49BA-B32A-319B2B6B8F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515942"/>
              </p:ext>
            </p:extLst>
          </p:nvPr>
        </p:nvGraphicFramePr>
        <p:xfrm>
          <a:off x="2334351" y="1271237"/>
          <a:ext cx="8019549" cy="497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2047154" imgH="2047154" progId="">
                  <p:embed/>
                </p:oleObj>
              </mc:Choice>
              <mc:Fallback>
                <p:oleObj r:id="rId4" imgW="2047154" imgH="2047154" progId="">
                  <p:embed/>
                  <p:pic>
                    <p:nvPicPr>
                      <p:cNvPr id="35844" name="Object 2">
                        <a:extLst>
                          <a:ext uri="{FF2B5EF4-FFF2-40B4-BE49-F238E27FC236}">
                            <a16:creationId xmlns:a16="http://schemas.microsoft.com/office/drawing/2014/main" id="{B459A3EE-EE2B-49BA-B32A-319B2B6B8F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4351" y="1271237"/>
                        <a:ext cx="8019549" cy="497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>
            <a:extLst>
              <a:ext uri="{FF2B5EF4-FFF2-40B4-BE49-F238E27FC236}">
                <a16:creationId xmlns:a16="http://schemas.microsoft.com/office/drawing/2014/main" id="{BA21D9A1-A6A2-42C8-A9E2-7CD46B636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281245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696017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110789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525561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4C701F73-1A97-4053-8C77-251FC9449CD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29FC2976-B016-44AA-8F7A-905C02C1E7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6258" y="40325"/>
            <a:ext cx="8979342" cy="1061392"/>
          </a:xfrm>
        </p:spPr>
        <p:txBody>
          <a:bodyPr/>
          <a:lstStyle/>
          <a:p>
            <a: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  <a:tab pos="8537387" algn="l"/>
              </a:tabLst>
            </a:pPr>
            <a:r>
              <a:rPr lang="en-US" altLang="en-US"/>
              <a:t>Tugas Tim Software Quality</a:t>
            </a:r>
          </a:p>
        </p:txBody>
      </p:sp>
      <p:graphicFrame>
        <p:nvGraphicFramePr>
          <p:cNvPr id="37892" name="Object 2">
            <a:extLst>
              <a:ext uri="{FF2B5EF4-FFF2-40B4-BE49-F238E27FC236}">
                <a16:creationId xmlns:a16="http://schemas.microsoft.com/office/drawing/2014/main" id="{E703D3C2-D40C-49D7-A15E-B63384E6D3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8284" y="1036909"/>
          <a:ext cx="8502653" cy="539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4" imgW="1867848" imgH="1867848" progId="">
                  <p:embed/>
                </p:oleObj>
              </mc:Choice>
              <mc:Fallback>
                <p:oleObj r:id="rId4" imgW="1867848" imgH="1867848" progId="">
                  <p:embed/>
                  <p:pic>
                    <p:nvPicPr>
                      <p:cNvPr id="37892" name="Object 2">
                        <a:extLst>
                          <a:ext uri="{FF2B5EF4-FFF2-40B4-BE49-F238E27FC236}">
                            <a16:creationId xmlns:a16="http://schemas.microsoft.com/office/drawing/2014/main" id="{E703D3C2-D40C-49D7-A15E-B63384E6D3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284" y="1036909"/>
                        <a:ext cx="8502653" cy="5391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33ACEDA7-3474-4BEB-B722-4AF751965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  <a:tab pos="8537387" algn="l"/>
              </a:tabLst>
            </a:pPr>
            <a:r>
              <a:rPr lang="en-US" altLang="en-US" sz="3600">
                <a:solidFill>
                  <a:srgbClr val="FFFFFF"/>
                </a:solidFill>
              </a:rPr>
              <a:t>Peran Utama Tim Software Quality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CA557E24-6CDD-4224-A334-06074CDFA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</p:spPr>
        <p:txBody>
          <a:bodyPr vert="horz" lIns="91440" tIns="0" rIns="91440" bIns="45720" rtlCol="0" anchor="ctr">
            <a:normAutofit/>
          </a:bodyPr>
          <a:lstStyle/>
          <a:p>
            <a:pPr marL="1441" indent="0">
              <a:spcBef>
                <a:spcPts val="635"/>
              </a:spcBef>
              <a:spcAft>
                <a:spcPct val="0"/>
              </a:spcAft>
              <a:buNone/>
              <a:tabLst>
                <a:tab pos="553029" algn="l"/>
                <a:tab pos="648081" algn="l"/>
                <a:tab pos="1055652" algn="l"/>
                <a:tab pos="1463223" algn="l"/>
                <a:tab pos="1870794" algn="l"/>
                <a:tab pos="2278365" algn="l"/>
                <a:tab pos="2685936" algn="l"/>
                <a:tab pos="3093507" algn="l"/>
                <a:tab pos="3501078" algn="l"/>
                <a:tab pos="3908649" algn="l"/>
                <a:tab pos="4316220" algn="l"/>
                <a:tab pos="4723790" algn="l"/>
                <a:tab pos="5131362" algn="l"/>
                <a:tab pos="5538932" algn="l"/>
                <a:tab pos="5946504" algn="l"/>
                <a:tab pos="6354074" algn="l"/>
                <a:tab pos="6761646" algn="l"/>
                <a:tab pos="7169216" algn="l"/>
                <a:tab pos="7576787" algn="l"/>
                <a:tab pos="7984358" algn="l"/>
                <a:tab pos="8391929" algn="l"/>
              </a:tabLst>
            </a:pPr>
            <a:r>
              <a:rPr lang="en-US" altLang="en-US" b="1" dirty="0" err="1">
                <a:solidFill>
                  <a:srgbClr val="212121"/>
                </a:solidFill>
              </a:rPr>
              <a:t>Peran</a:t>
            </a:r>
            <a:r>
              <a:rPr lang="en-US" altLang="en-US" b="1" dirty="0">
                <a:solidFill>
                  <a:srgbClr val="212121"/>
                </a:solidFill>
              </a:rPr>
              <a:t> </a:t>
            </a:r>
            <a:r>
              <a:rPr lang="en-US" altLang="en-US" b="1" dirty="0" err="1">
                <a:solidFill>
                  <a:srgbClr val="212121"/>
                </a:solidFill>
              </a:rPr>
              <a:t>utama</a:t>
            </a:r>
            <a:r>
              <a:rPr lang="en-US" altLang="en-US" b="1" dirty="0">
                <a:solidFill>
                  <a:srgbClr val="212121"/>
                </a:solidFill>
              </a:rPr>
              <a:t> Tim SQ </a:t>
            </a:r>
            <a:r>
              <a:rPr lang="en-US" altLang="en-US" b="1" dirty="0" err="1">
                <a:solidFill>
                  <a:srgbClr val="212121"/>
                </a:solidFill>
              </a:rPr>
              <a:t>adalah</a:t>
            </a:r>
            <a:r>
              <a:rPr lang="en-US" altLang="en-US" b="1" dirty="0">
                <a:solidFill>
                  <a:srgbClr val="212121"/>
                </a:solidFill>
              </a:rPr>
              <a:t> Review Applications.</a:t>
            </a:r>
          </a:p>
          <a:p>
            <a:pPr marL="620718" indent="-619277">
              <a:spcBef>
                <a:spcPts val="726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53029" algn="l"/>
                <a:tab pos="648081" algn="l"/>
                <a:tab pos="1055652" algn="l"/>
                <a:tab pos="1463223" algn="l"/>
                <a:tab pos="1870794" algn="l"/>
                <a:tab pos="2278365" algn="l"/>
                <a:tab pos="2685936" algn="l"/>
                <a:tab pos="3093507" algn="l"/>
                <a:tab pos="3501078" algn="l"/>
                <a:tab pos="3908649" algn="l"/>
                <a:tab pos="4316220" algn="l"/>
                <a:tab pos="4723790" algn="l"/>
                <a:tab pos="5131362" algn="l"/>
                <a:tab pos="5538932" algn="l"/>
                <a:tab pos="5946504" algn="l"/>
                <a:tab pos="6354074" algn="l"/>
                <a:tab pos="6761646" algn="l"/>
                <a:tab pos="7169216" algn="l"/>
                <a:tab pos="7576787" algn="l"/>
                <a:tab pos="7984358" algn="l"/>
                <a:tab pos="8391929" algn="l"/>
              </a:tabLst>
            </a:pPr>
            <a:r>
              <a:rPr lang="en-US" altLang="en-US" dirty="0">
                <a:solidFill>
                  <a:srgbClr val="212121"/>
                </a:solidFill>
              </a:rPr>
              <a:t>Review Applications </a:t>
            </a:r>
            <a:r>
              <a:rPr lang="en-US" altLang="en-US" dirty="0" err="1">
                <a:solidFill>
                  <a:srgbClr val="212121"/>
                </a:solidFill>
              </a:rPr>
              <a:t>meliputi</a:t>
            </a:r>
            <a:r>
              <a:rPr lang="en-US" altLang="en-US" dirty="0">
                <a:solidFill>
                  <a:srgbClr val="212121"/>
                </a:solidFill>
              </a:rPr>
              <a:t>:</a:t>
            </a:r>
          </a:p>
          <a:p>
            <a:pPr marL="620718" indent="-619277">
              <a:buFont typeface="Wingdings" panose="05000000000000000000" pitchFamily="2" charset="2"/>
              <a:buChar char="ü"/>
              <a:tabLst>
                <a:tab pos="553029" algn="l"/>
                <a:tab pos="648081" algn="l"/>
                <a:tab pos="1055652" algn="l"/>
                <a:tab pos="1463223" algn="l"/>
                <a:tab pos="1870794" algn="l"/>
                <a:tab pos="2278365" algn="l"/>
                <a:tab pos="2685936" algn="l"/>
                <a:tab pos="3093507" algn="l"/>
                <a:tab pos="3501078" algn="l"/>
                <a:tab pos="3908649" algn="l"/>
                <a:tab pos="4316220" algn="l"/>
                <a:tab pos="4723790" algn="l"/>
                <a:tab pos="5131362" algn="l"/>
                <a:tab pos="5538932" algn="l"/>
                <a:tab pos="5946504" algn="l"/>
                <a:tab pos="6354074" algn="l"/>
                <a:tab pos="6761646" algn="l"/>
                <a:tab pos="7169216" algn="l"/>
                <a:tab pos="7576787" algn="l"/>
                <a:tab pos="7984358" algn="l"/>
                <a:tab pos="8391929" algn="l"/>
              </a:tabLst>
            </a:pPr>
            <a:r>
              <a:rPr lang="en-US" altLang="en-US" dirty="0">
                <a:solidFill>
                  <a:srgbClr val="212121"/>
                </a:solidFill>
              </a:rPr>
              <a:t>Verification (</a:t>
            </a:r>
            <a:r>
              <a:rPr lang="en-US" altLang="en-US" dirty="0" err="1">
                <a:solidFill>
                  <a:srgbClr val="212121"/>
                </a:solidFill>
              </a:rPr>
              <a:t>membangun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dengan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benar</a:t>
            </a:r>
            <a:r>
              <a:rPr lang="en-US" altLang="en-US" dirty="0">
                <a:solidFill>
                  <a:srgbClr val="212121"/>
                </a:solidFill>
              </a:rPr>
              <a:t>) and Validation ( </a:t>
            </a:r>
            <a:r>
              <a:rPr lang="en-US" altLang="en-US" dirty="0" err="1">
                <a:solidFill>
                  <a:srgbClr val="212121"/>
                </a:solidFill>
              </a:rPr>
              <a:t>membangun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produk</a:t>
            </a:r>
            <a:r>
              <a:rPr lang="en-US" altLang="en-US" dirty="0">
                <a:solidFill>
                  <a:srgbClr val="212121"/>
                </a:solidFill>
              </a:rPr>
              <a:t> yang </a:t>
            </a:r>
            <a:r>
              <a:rPr lang="en-US" altLang="en-US" dirty="0" err="1">
                <a:solidFill>
                  <a:srgbClr val="212121"/>
                </a:solidFill>
              </a:rPr>
              <a:t>benar</a:t>
            </a:r>
            <a:r>
              <a:rPr lang="en-US" altLang="en-US" dirty="0">
                <a:solidFill>
                  <a:srgbClr val="212121"/>
                </a:solidFill>
              </a:rPr>
              <a:t>)</a:t>
            </a:r>
          </a:p>
          <a:p>
            <a:pPr marL="1441" indent="0">
              <a:buNone/>
              <a:tabLst>
                <a:tab pos="553029" algn="l"/>
                <a:tab pos="648081" algn="l"/>
                <a:tab pos="1055652" algn="l"/>
                <a:tab pos="1463223" algn="l"/>
                <a:tab pos="1870794" algn="l"/>
                <a:tab pos="2278365" algn="l"/>
                <a:tab pos="2685936" algn="l"/>
                <a:tab pos="3093507" algn="l"/>
                <a:tab pos="3501078" algn="l"/>
                <a:tab pos="3908649" algn="l"/>
                <a:tab pos="4316220" algn="l"/>
                <a:tab pos="4723790" algn="l"/>
                <a:tab pos="5131362" algn="l"/>
                <a:tab pos="5538932" algn="l"/>
                <a:tab pos="5946504" algn="l"/>
                <a:tab pos="6354074" algn="l"/>
                <a:tab pos="6761646" algn="l"/>
                <a:tab pos="7169216" algn="l"/>
                <a:tab pos="7576787" algn="l"/>
                <a:tab pos="7984358" algn="l"/>
                <a:tab pos="8391929" algn="l"/>
              </a:tabLst>
            </a:pPr>
            <a:r>
              <a:rPr lang="en-US" altLang="en-US" b="1" dirty="0">
                <a:solidFill>
                  <a:srgbClr val="212121"/>
                </a:solidFill>
              </a:rPr>
              <a:t>Software Reviews</a:t>
            </a:r>
          </a:p>
          <a:p>
            <a:pPr marL="620718" indent="-619277">
              <a:buFont typeface="Wingdings" panose="05000000000000000000" pitchFamily="2" charset="2"/>
              <a:buChar char="ü"/>
              <a:tabLst>
                <a:tab pos="553029" algn="l"/>
                <a:tab pos="648081" algn="l"/>
                <a:tab pos="1055652" algn="l"/>
                <a:tab pos="1463223" algn="l"/>
                <a:tab pos="1870794" algn="l"/>
                <a:tab pos="2278365" algn="l"/>
                <a:tab pos="2685936" algn="l"/>
                <a:tab pos="3093507" algn="l"/>
                <a:tab pos="3501078" algn="l"/>
                <a:tab pos="3908649" algn="l"/>
                <a:tab pos="4316220" algn="l"/>
                <a:tab pos="4723790" algn="l"/>
                <a:tab pos="5131362" algn="l"/>
                <a:tab pos="5538932" algn="l"/>
                <a:tab pos="5946504" algn="l"/>
                <a:tab pos="6354074" algn="l"/>
                <a:tab pos="6761646" algn="l"/>
                <a:tab pos="7169216" algn="l"/>
                <a:tab pos="7576787" algn="l"/>
                <a:tab pos="7984358" algn="l"/>
                <a:tab pos="8391929" algn="l"/>
              </a:tabLst>
            </a:pPr>
            <a:r>
              <a:rPr lang="en-US" altLang="en-US" dirty="0" err="1">
                <a:solidFill>
                  <a:srgbClr val="212121"/>
                </a:solidFill>
              </a:rPr>
              <a:t>Pemantauan</a:t>
            </a:r>
            <a:r>
              <a:rPr lang="en-US" altLang="en-US" dirty="0">
                <a:solidFill>
                  <a:srgbClr val="212121"/>
                </a:solidFill>
              </a:rPr>
              <a:t> pada </a:t>
            </a:r>
            <a:r>
              <a:rPr lang="en-US" altLang="en-US" dirty="0" err="1">
                <a:solidFill>
                  <a:srgbClr val="212121"/>
                </a:solidFill>
              </a:rPr>
              <a:t>pengiriman</a:t>
            </a:r>
            <a:r>
              <a:rPr lang="en-US" altLang="en-US" dirty="0">
                <a:solidFill>
                  <a:srgbClr val="212121"/>
                </a:solidFill>
              </a:rPr>
              <a:t> bagian2 </a:t>
            </a:r>
            <a:r>
              <a:rPr lang="en-US" altLang="en-US" dirty="0" err="1">
                <a:solidFill>
                  <a:srgbClr val="212121"/>
                </a:solidFill>
              </a:rPr>
              <a:t>produk</a:t>
            </a:r>
            <a:endParaRPr lang="en-US" altLang="en-US" dirty="0">
              <a:solidFill>
                <a:srgbClr val="212121"/>
              </a:solidFill>
            </a:endParaRPr>
          </a:p>
          <a:p>
            <a:pPr marL="620718" indent="-619277">
              <a:buFont typeface="Wingdings" panose="05000000000000000000" pitchFamily="2" charset="2"/>
              <a:buChar char="ü"/>
              <a:tabLst>
                <a:tab pos="553029" algn="l"/>
                <a:tab pos="648081" algn="l"/>
                <a:tab pos="1055652" algn="l"/>
                <a:tab pos="1463223" algn="l"/>
                <a:tab pos="1870794" algn="l"/>
                <a:tab pos="2278365" algn="l"/>
                <a:tab pos="2685936" algn="l"/>
                <a:tab pos="3093507" algn="l"/>
                <a:tab pos="3501078" algn="l"/>
                <a:tab pos="3908649" algn="l"/>
                <a:tab pos="4316220" algn="l"/>
                <a:tab pos="4723790" algn="l"/>
                <a:tab pos="5131362" algn="l"/>
                <a:tab pos="5538932" algn="l"/>
                <a:tab pos="5946504" algn="l"/>
                <a:tab pos="6354074" algn="l"/>
                <a:tab pos="6761646" algn="l"/>
                <a:tab pos="7169216" algn="l"/>
                <a:tab pos="7576787" algn="l"/>
                <a:tab pos="7984358" algn="l"/>
                <a:tab pos="8391929" algn="l"/>
              </a:tabLst>
            </a:pPr>
            <a:r>
              <a:rPr lang="en-US" altLang="en-US" dirty="0">
                <a:solidFill>
                  <a:srgbClr val="212121"/>
                </a:solidFill>
              </a:rPr>
              <a:t>Testing</a:t>
            </a:r>
          </a:p>
          <a:p>
            <a:pPr marL="620718" indent="-619277">
              <a:buFont typeface="Wingdings" panose="05000000000000000000" pitchFamily="2" charset="2"/>
              <a:buChar char="ü"/>
              <a:tabLst>
                <a:tab pos="553029" algn="l"/>
                <a:tab pos="648081" algn="l"/>
                <a:tab pos="1055652" algn="l"/>
                <a:tab pos="1463223" algn="l"/>
                <a:tab pos="1870794" algn="l"/>
                <a:tab pos="2278365" algn="l"/>
                <a:tab pos="2685936" algn="l"/>
                <a:tab pos="3093507" algn="l"/>
                <a:tab pos="3501078" algn="l"/>
                <a:tab pos="3908649" algn="l"/>
                <a:tab pos="4316220" algn="l"/>
                <a:tab pos="4723790" algn="l"/>
                <a:tab pos="5131362" algn="l"/>
                <a:tab pos="5538932" algn="l"/>
                <a:tab pos="5946504" algn="l"/>
                <a:tab pos="6354074" algn="l"/>
                <a:tab pos="6761646" algn="l"/>
                <a:tab pos="7169216" algn="l"/>
                <a:tab pos="7576787" algn="l"/>
                <a:tab pos="7984358" algn="l"/>
                <a:tab pos="8391929" algn="l"/>
              </a:tabLst>
            </a:pPr>
            <a:r>
              <a:rPr lang="en-US" altLang="en-US" dirty="0">
                <a:solidFill>
                  <a:srgbClr val="212121"/>
                </a:solidFill>
              </a:rPr>
              <a:t>Audit </a:t>
            </a:r>
            <a:r>
              <a:rPr lang="en-US" altLang="en-US" dirty="0" err="1">
                <a:solidFill>
                  <a:srgbClr val="212121"/>
                </a:solidFill>
              </a:rPr>
              <a:t>bagian</a:t>
            </a:r>
            <a:r>
              <a:rPr lang="en-US" altLang="en-US" dirty="0">
                <a:solidFill>
                  <a:srgbClr val="212121"/>
                </a:solidFill>
              </a:rPr>
              <a:t> software yang </a:t>
            </a:r>
            <a:r>
              <a:rPr lang="en-US" altLang="en-US" dirty="0" err="1">
                <a:solidFill>
                  <a:srgbClr val="212121"/>
                </a:solidFill>
              </a:rPr>
              <a:t>ditentukan</a:t>
            </a:r>
            <a:endParaRPr lang="en-US" altLang="en-US" dirty="0">
              <a:solidFill>
                <a:srgbClr val="212121"/>
              </a:solidFill>
            </a:endParaRPr>
          </a:p>
        </p:txBody>
      </p:sp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71179D25-5D96-4F55-B992-FE71AC66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868" y="5969000"/>
            <a:ext cx="542697" cy="279400"/>
          </a:xfrm>
        </p:spPr>
        <p:txBody>
          <a:bodyPr>
            <a:norm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281245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696017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110789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525561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spcAft>
                <a:spcPts val="600"/>
              </a:spcAft>
            </a:pPr>
            <a:fld id="{D8F37F5F-6CF5-48CE-A0C4-AAC40045F86D}" type="slidenum">
              <a:rPr lang="en-US" altLang="en-US">
                <a:solidFill>
                  <a:srgbClr val="373737"/>
                </a:solidFill>
                <a:latin typeface="Times New Roman" panose="02020603050405020304" pitchFamily="18" charset="0"/>
              </a:rPr>
              <a:pPr>
                <a:spcAft>
                  <a:spcPts val="600"/>
                </a:spcAft>
              </a:pPr>
              <a:t>18</a:t>
            </a:fld>
            <a:endParaRPr lang="en-US" altLang="en-US">
              <a:solidFill>
                <a:srgbClr val="373737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BEBED726-973D-4700-933B-30DDBA924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 vert="horz" lIns="91440" tIns="35271" rIns="91440" bIns="45720" rtlCol="0">
            <a:normAutofit/>
          </a:bodyPr>
          <a:lstStyle/>
          <a:p>
            <a: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  <a:tab pos="8537387" algn="l"/>
              </a:tabLst>
            </a:pPr>
            <a:r>
              <a:rPr lang="en-US" altLang="en-US" sz="3600">
                <a:solidFill>
                  <a:srgbClr val="FFFFFF"/>
                </a:solidFill>
              </a:rPr>
              <a:t>Apa itu Software Review?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4B5C5EC7-7111-4AD6-8FDC-5DDB60353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620718" indent="-619277">
              <a:buFont typeface="Times New Roman" panose="02020603050405020304" pitchFamily="18" charset="0"/>
              <a:buChar char="•"/>
              <a:tabLst>
                <a:tab pos="620718" algn="l"/>
                <a:tab pos="715770" algn="l"/>
                <a:tab pos="1123340" algn="l"/>
                <a:tab pos="1530912" algn="l"/>
                <a:tab pos="1938482" algn="l"/>
                <a:tab pos="2346054" algn="l"/>
                <a:tab pos="2753624" algn="l"/>
                <a:tab pos="3161196" algn="l"/>
                <a:tab pos="3568766" algn="l"/>
                <a:tab pos="3976337" algn="l"/>
                <a:tab pos="4383908" algn="l"/>
                <a:tab pos="4791479" algn="l"/>
                <a:tab pos="5199050" algn="l"/>
                <a:tab pos="5606621" algn="l"/>
                <a:tab pos="6014192" algn="l"/>
                <a:tab pos="6421763" algn="l"/>
                <a:tab pos="6829334" algn="l"/>
                <a:tab pos="7236905" algn="l"/>
                <a:tab pos="7644475" algn="l"/>
                <a:tab pos="8052047" algn="l"/>
                <a:tab pos="8459617" algn="l"/>
              </a:tabLst>
            </a:pPr>
            <a:r>
              <a:rPr lang="en-US" altLang="en-US">
                <a:solidFill>
                  <a:srgbClr val="212121"/>
                </a:solidFill>
              </a:rPr>
              <a:t>Evaluasi elemen software untuk memeriksa/mengontrol perbedaan dari hasil yang direncanakan sampai rekomendasi perbaikan. ex: Design Review, Code Review</a:t>
            </a:r>
          </a:p>
          <a:p>
            <a:pPr marL="620718" indent="-619277">
              <a:buFont typeface="Times New Roman" panose="02020603050405020304" pitchFamily="18" charset="0"/>
              <a:buChar char="•"/>
              <a:tabLst>
                <a:tab pos="620718" algn="l"/>
                <a:tab pos="715770" algn="l"/>
                <a:tab pos="1123340" algn="l"/>
                <a:tab pos="1530912" algn="l"/>
                <a:tab pos="1938482" algn="l"/>
                <a:tab pos="2346054" algn="l"/>
                <a:tab pos="2753624" algn="l"/>
                <a:tab pos="3161196" algn="l"/>
                <a:tab pos="3568766" algn="l"/>
                <a:tab pos="3976337" algn="l"/>
                <a:tab pos="4383908" algn="l"/>
                <a:tab pos="4791479" algn="l"/>
                <a:tab pos="5199050" algn="l"/>
                <a:tab pos="5606621" algn="l"/>
                <a:tab pos="6014192" algn="l"/>
                <a:tab pos="6421763" algn="l"/>
                <a:tab pos="6829334" algn="l"/>
                <a:tab pos="7236905" algn="l"/>
                <a:tab pos="7644475" algn="l"/>
                <a:tab pos="8052047" algn="l"/>
                <a:tab pos="8459617" algn="l"/>
              </a:tabLst>
            </a:pPr>
            <a:r>
              <a:rPr lang="en-US" altLang="en-US">
                <a:solidFill>
                  <a:srgbClr val="212121"/>
                </a:solidFill>
              </a:rPr>
              <a:t>Ada 3 Tipe:</a:t>
            </a:r>
          </a:p>
          <a:p>
            <a:pPr marL="1346569" lvl="1" indent="-515584">
              <a:buFont typeface="Times New Roman" panose="02020603050405020304" pitchFamily="18" charset="0"/>
              <a:buChar char="–"/>
              <a:tabLst>
                <a:tab pos="620718" algn="l"/>
                <a:tab pos="715770" algn="l"/>
                <a:tab pos="1123340" algn="l"/>
                <a:tab pos="1530912" algn="l"/>
                <a:tab pos="1938482" algn="l"/>
                <a:tab pos="2346054" algn="l"/>
                <a:tab pos="2753624" algn="l"/>
                <a:tab pos="3161196" algn="l"/>
                <a:tab pos="3568766" algn="l"/>
                <a:tab pos="3976337" algn="l"/>
                <a:tab pos="4383908" algn="l"/>
                <a:tab pos="4791479" algn="l"/>
                <a:tab pos="5199050" algn="l"/>
                <a:tab pos="5606621" algn="l"/>
                <a:tab pos="6014192" algn="l"/>
                <a:tab pos="6421763" algn="l"/>
                <a:tab pos="6829334" algn="l"/>
                <a:tab pos="7236905" algn="l"/>
                <a:tab pos="7644475" algn="l"/>
                <a:tab pos="8052047" algn="l"/>
                <a:tab pos="8459617" algn="l"/>
              </a:tabLst>
            </a:pPr>
            <a:r>
              <a:rPr lang="en-US" altLang="en-US">
                <a:solidFill>
                  <a:srgbClr val="212121"/>
                </a:solidFill>
              </a:rPr>
              <a:t>Walkthrough</a:t>
            </a:r>
          </a:p>
          <a:p>
            <a:pPr marL="1346569" lvl="1" indent="-515584">
              <a:buFont typeface="Times New Roman" panose="02020603050405020304" pitchFamily="18" charset="0"/>
              <a:buChar char="–"/>
              <a:tabLst>
                <a:tab pos="620718" algn="l"/>
                <a:tab pos="715770" algn="l"/>
                <a:tab pos="1123340" algn="l"/>
                <a:tab pos="1530912" algn="l"/>
                <a:tab pos="1938482" algn="l"/>
                <a:tab pos="2346054" algn="l"/>
                <a:tab pos="2753624" algn="l"/>
                <a:tab pos="3161196" algn="l"/>
                <a:tab pos="3568766" algn="l"/>
                <a:tab pos="3976337" algn="l"/>
                <a:tab pos="4383908" algn="l"/>
                <a:tab pos="4791479" algn="l"/>
                <a:tab pos="5199050" algn="l"/>
                <a:tab pos="5606621" algn="l"/>
                <a:tab pos="6014192" algn="l"/>
                <a:tab pos="6421763" algn="l"/>
                <a:tab pos="6829334" algn="l"/>
                <a:tab pos="7236905" algn="l"/>
                <a:tab pos="7644475" algn="l"/>
                <a:tab pos="8052047" algn="l"/>
                <a:tab pos="8459617" algn="l"/>
              </a:tabLst>
            </a:pPr>
            <a:r>
              <a:rPr lang="en-US" altLang="en-US">
                <a:solidFill>
                  <a:srgbClr val="212121"/>
                </a:solidFill>
              </a:rPr>
              <a:t>Software Inspection</a:t>
            </a:r>
          </a:p>
          <a:p>
            <a:pPr marL="1346569" lvl="1" indent="-515584">
              <a:buFont typeface="Times New Roman" panose="02020603050405020304" pitchFamily="18" charset="0"/>
              <a:buChar char="–"/>
              <a:tabLst>
                <a:tab pos="620718" algn="l"/>
                <a:tab pos="715770" algn="l"/>
                <a:tab pos="1123340" algn="l"/>
                <a:tab pos="1530912" algn="l"/>
                <a:tab pos="1938482" algn="l"/>
                <a:tab pos="2346054" algn="l"/>
                <a:tab pos="2753624" algn="l"/>
                <a:tab pos="3161196" algn="l"/>
                <a:tab pos="3568766" algn="l"/>
                <a:tab pos="3976337" algn="l"/>
                <a:tab pos="4383908" algn="l"/>
                <a:tab pos="4791479" algn="l"/>
                <a:tab pos="5199050" algn="l"/>
                <a:tab pos="5606621" algn="l"/>
                <a:tab pos="6014192" algn="l"/>
                <a:tab pos="6421763" algn="l"/>
                <a:tab pos="6829334" algn="l"/>
                <a:tab pos="7236905" algn="l"/>
                <a:tab pos="7644475" algn="l"/>
                <a:tab pos="8052047" algn="l"/>
                <a:tab pos="8459617" algn="l"/>
              </a:tabLst>
            </a:pPr>
            <a:r>
              <a:rPr lang="en-US" altLang="en-US">
                <a:solidFill>
                  <a:srgbClr val="212121"/>
                </a:solidFill>
              </a:rPr>
              <a:t>Technical Review</a:t>
            </a:r>
          </a:p>
        </p:txBody>
      </p:sp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F71BE440-2B25-4A38-9879-A4B980867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868" y="5969000"/>
            <a:ext cx="542697" cy="279400"/>
          </a:xfrm>
        </p:spPr>
        <p:txBody>
          <a:bodyPr>
            <a:norm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281245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696017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110789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525561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spcAft>
                <a:spcPts val="600"/>
              </a:spcAft>
            </a:pPr>
            <a:fld id="{A520C960-ED52-4684-841A-A16A81FC15FD}" type="slidenum">
              <a:rPr lang="en-US" altLang="en-US">
                <a:solidFill>
                  <a:srgbClr val="373737"/>
                </a:solidFill>
                <a:latin typeface="Times New Roman" panose="02020603050405020304" pitchFamily="18" charset="0"/>
              </a:rPr>
              <a:pPr>
                <a:spcAft>
                  <a:spcPts val="600"/>
                </a:spcAft>
              </a:pPr>
              <a:t>19</a:t>
            </a:fld>
            <a:endParaRPr lang="en-US" altLang="en-US">
              <a:solidFill>
                <a:srgbClr val="373737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3" name="Rectangle 1">
            <a:extLst>
              <a:ext uri="{FF2B5EF4-FFF2-40B4-BE49-F238E27FC236}">
                <a16:creationId xmlns:a16="http://schemas.microsoft.com/office/drawing/2014/main" id="{F8A2990E-2DAA-4BAB-B9A3-CDBD288C5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 vert="horz" lIns="91440" tIns="35271" rIns="91440" bIns="45720" rtlCol="0">
            <a:normAutofit/>
          </a:bodyPr>
          <a:lstStyle/>
          <a:p>
            <a: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  <a:tab pos="8537387" algn="l"/>
              </a:tabLst>
            </a:pPr>
            <a:r>
              <a:rPr lang="en-US" altLang="en-US" sz="3600">
                <a:solidFill>
                  <a:srgbClr val="FFFFFF"/>
                </a:solidFill>
              </a:rPr>
              <a:t>Software Proses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0D92E76F-5EF9-41F7-BC70-3051AE8B8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0933" y="469900"/>
            <a:ext cx="6296323" cy="5611586"/>
          </a:xfrm>
        </p:spPr>
        <p:txBody>
          <a:bodyPr anchor="ctr">
            <a:normAutofit fontScale="92500"/>
          </a:bodyPr>
          <a:lstStyle/>
          <a:p>
            <a:pPr marL="96492" indent="0">
              <a:buSzPct val="45000"/>
              <a:buNone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sz="2800" dirty="0">
                <a:solidFill>
                  <a:srgbClr val="212121"/>
                </a:solidFill>
              </a:rPr>
              <a:t>Proses </a:t>
            </a:r>
            <a:r>
              <a:rPr lang="en-US" altLang="en-US" sz="2800" dirty="0" err="1">
                <a:solidFill>
                  <a:srgbClr val="212121"/>
                </a:solidFill>
              </a:rPr>
              <a:t>Pengembangan</a:t>
            </a:r>
            <a:r>
              <a:rPr lang="en-US" altLang="en-US" sz="2800" dirty="0">
                <a:solidFill>
                  <a:srgbClr val="212121"/>
                </a:solidFill>
              </a:rPr>
              <a:t> PL </a:t>
            </a:r>
            <a:r>
              <a:rPr lang="en-US" altLang="en-US" sz="2800" dirty="0" err="1">
                <a:solidFill>
                  <a:srgbClr val="212121"/>
                </a:solidFill>
              </a:rPr>
              <a:t>memiliki</a:t>
            </a:r>
            <a:r>
              <a:rPr lang="en-US" altLang="en-US" sz="2800" dirty="0">
                <a:solidFill>
                  <a:srgbClr val="212121"/>
                </a:solidFill>
              </a:rPr>
              <a:t> </a:t>
            </a:r>
            <a:r>
              <a:rPr lang="en-US" altLang="en-US" sz="2800" dirty="0" err="1">
                <a:solidFill>
                  <a:srgbClr val="212121"/>
                </a:solidFill>
              </a:rPr>
              <a:t>sebuah</a:t>
            </a:r>
            <a:r>
              <a:rPr lang="en-US" altLang="en-US" sz="2800" dirty="0">
                <a:solidFill>
                  <a:srgbClr val="212121"/>
                </a:solidFill>
              </a:rPr>
              <a:t> framework proses </a:t>
            </a:r>
            <a:r>
              <a:rPr lang="en-US" altLang="en-US" sz="2800" dirty="0" err="1">
                <a:solidFill>
                  <a:srgbClr val="212121"/>
                </a:solidFill>
              </a:rPr>
              <a:t>umum</a:t>
            </a:r>
            <a:r>
              <a:rPr lang="en-US" altLang="en-US" sz="2800" dirty="0">
                <a:solidFill>
                  <a:srgbClr val="212121"/>
                </a:solidFill>
              </a:rPr>
              <a:t> yang </a:t>
            </a:r>
            <a:r>
              <a:rPr lang="en-US" altLang="en-US" sz="2800" dirty="0" err="1">
                <a:solidFill>
                  <a:srgbClr val="212121"/>
                </a:solidFill>
              </a:rPr>
              <a:t>terdiri</a:t>
            </a:r>
            <a:r>
              <a:rPr lang="en-US" altLang="en-US" sz="2800" dirty="0">
                <a:solidFill>
                  <a:srgbClr val="212121"/>
                </a:solidFill>
              </a:rPr>
              <a:t> </a:t>
            </a:r>
            <a:r>
              <a:rPr lang="en-US" altLang="en-US" sz="2800" dirty="0" err="1">
                <a:solidFill>
                  <a:srgbClr val="212121"/>
                </a:solidFill>
              </a:rPr>
              <a:t>dari</a:t>
            </a:r>
            <a:r>
              <a:rPr lang="en-US" altLang="en-US" sz="2800" dirty="0">
                <a:solidFill>
                  <a:srgbClr val="212121"/>
                </a:solidFill>
              </a:rPr>
              <a:t>:</a:t>
            </a:r>
          </a:p>
          <a:p>
            <a:pPr marL="782018" lvl="1">
              <a:buSzPct val="75000"/>
              <a:buFont typeface="Symbol" panose="05050102010706020507" pitchFamily="18" charset="2"/>
              <a:buChar char="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sz="2400" b="1" i="1" dirty="0">
                <a:solidFill>
                  <a:srgbClr val="212121"/>
                </a:solidFill>
              </a:rPr>
              <a:t>Framework Activities </a:t>
            </a:r>
            <a:r>
              <a:rPr lang="en-US" altLang="en-US" sz="2400" b="1" dirty="0">
                <a:solidFill>
                  <a:srgbClr val="212121"/>
                </a:solidFill>
              </a:rPr>
              <a:t>– </a:t>
            </a:r>
            <a:r>
              <a:rPr lang="en-US" altLang="en-US" sz="2400" b="1" dirty="0" err="1">
                <a:solidFill>
                  <a:srgbClr val="212121"/>
                </a:solidFill>
              </a:rPr>
              <a:t>untuk</a:t>
            </a:r>
            <a:r>
              <a:rPr lang="en-US" altLang="en-US" sz="2400" b="1" dirty="0">
                <a:solidFill>
                  <a:srgbClr val="212121"/>
                </a:solidFill>
              </a:rPr>
              <a:t> </a:t>
            </a:r>
            <a:r>
              <a:rPr lang="en-US" altLang="en-US" sz="2400" b="1" dirty="0" err="1">
                <a:solidFill>
                  <a:srgbClr val="212121"/>
                </a:solidFill>
              </a:rPr>
              <a:t>semua</a:t>
            </a:r>
            <a:r>
              <a:rPr lang="en-US" altLang="en-US" sz="2400" b="1" dirty="0">
                <a:solidFill>
                  <a:srgbClr val="212121"/>
                </a:solidFill>
              </a:rPr>
              <a:t> </a:t>
            </a:r>
            <a:r>
              <a:rPr lang="en-US" altLang="en-US" sz="2400" b="1" dirty="0" err="1">
                <a:solidFill>
                  <a:srgbClr val="212121"/>
                </a:solidFill>
              </a:rPr>
              <a:t>proyek</a:t>
            </a:r>
            <a:r>
              <a:rPr lang="en-US" altLang="en-US" sz="2400" b="1" dirty="0">
                <a:solidFill>
                  <a:srgbClr val="212121"/>
                </a:solidFill>
              </a:rPr>
              <a:t> PL</a:t>
            </a:r>
          </a:p>
          <a:p>
            <a:pPr marL="1173747" lvl="2" indent="-195864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sz="2000" dirty="0" err="1">
                <a:solidFill>
                  <a:srgbClr val="212121"/>
                </a:solidFill>
              </a:rPr>
              <a:t>Tugas-tugas</a:t>
            </a:r>
            <a:r>
              <a:rPr lang="en-US" altLang="en-US" sz="2000" dirty="0">
                <a:solidFill>
                  <a:srgbClr val="212121"/>
                </a:solidFill>
              </a:rPr>
              <a:t> </a:t>
            </a:r>
            <a:r>
              <a:rPr lang="en-US" altLang="en-US" sz="2000" dirty="0" err="1">
                <a:solidFill>
                  <a:srgbClr val="212121"/>
                </a:solidFill>
              </a:rPr>
              <a:t>pekerjaan</a:t>
            </a:r>
            <a:endParaRPr lang="en-US" altLang="en-US" sz="2000" dirty="0">
              <a:solidFill>
                <a:srgbClr val="212121"/>
              </a:solidFill>
            </a:endParaRPr>
          </a:p>
          <a:p>
            <a:pPr marL="1173747" lvl="2" indent="-195864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sz="2000" dirty="0">
                <a:solidFill>
                  <a:srgbClr val="212121"/>
                </a:solidFill>
              </a:rPr>
              <a:t>project milestones</a:t>
            </a:r>
          </a:p>
          <a:p>
            <a:pPr marL="1173747" lvl="2" indent="-195864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sz="2000" dirty="0">
                <a:solidFill>
                  <a:srgbClr val="212121"/>
                </a:solidFill>
              </a:rPr>
              <a:t>Hasil </a:t>
            </a:r>
            <a:r>
              <a:rPr lang="en-US" altLang="en-US" sz="2000" dirty="0" err="1">
                <a:solidFill>
                  <a:srgbClr val="212121"/>
                </a:solidFill>
              </a:rPr>
              <a:t>pekerjaan</a:t>
            </a:r>
            <a:r>
              <a:rPr lang="en-US" altLang="en-US" sz="2000" dirty="0">
                <a:solidFill>
                  <a:srgbClr val="212121"/>
                </a:solidFill>
              </a:rPr>
              <a:t> PL dan </a:t>
            </a:r>
            <a:r>
              <a:rPr lang="en-US" altLang="en-US" sz="2000" dirty="0" err="1">
                <a:solidFill>
                  <a:srgbClr val="212121"/>
                </a:solidFill>
              </a:rPr>
              <a:t>penyelesaian</a:t>
            </a:r>
            <a:endParaRPr lang="en-US" altLang="en-US" sz="2000" dirty="0">
              <a:solidFill>
                <a:srgbClr val="212121"/>
              </a:solidFill>
            </a:endParaRPr>
          </a:p>
          <a:p>
            <a:pPr marL="1173747" lvl="2" indent="-195864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sz="2000" dirty="0" err="1">
                <a:solidFill>
                  <a:srgbClr val="212121"/>
                </a:solidFill>
              </a:rPr>
              <a:t>Poin-poin</a:t>
            </a:r>
            <a:r>
              <a:rPr lang="en-US" altLang="en-US" sz="2000" dirty="0">
                <a:solidFill>
                  <a:srgbClr val="212121"/>
                </a:solidFill>
              </a:rPr>
              <a:t> </a:t>
            </a:r>
            <a:r>
              <a:rPr lang="en-US" altLang="en-US" sz="2000" dirty="0" err="1">
                <a:solidFill>
                  <a:srgbClr val="212121"/>
                </a:solidFill>
              </a:rPr>
              <a:t>jaminan</a:t>
            </a:r>
            <a:r>
              <a:rPr lang="en-US" altLang="en-US" sz="2000" dirty="0">
                <a:solidFill>
                  <a:srgbClr val="212121"/>
                </a:solidFill>
              </a:rPr>
              <a:t> </a:t>
            </a:r>
            <a:r>
              <a:rPr lang="en-US" altLang="en-US" sz="2000" dirty="0" err="1">
                <a:solidFill>
                  <a:srgbClr val="212121"/>
                </a:solidFill>
              </a:rPr>
              <a:t>kualitas</a:t>
            </a:r>
            <a:endParaRPr lang="en-US" altLang="en-US" sz="2000" dirty="0">
              <a:solidFill>
                <a:srgbClr val="212121"/>
              </a:solidFill>
            </a:endParaRPr>
          </a:p>
          <a:p>
            <a:pPr marL="782018" lvl="1">
              <a:buSzPct val="75000"/>
              <a:buFont typeface="Symbol" panose="05050102010706020507" pitchFamily="18" charset="2"/>
              <a:buChar char="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sz="2400" b="1" i="1" dirty="0">
                <a:solidFill>
                  <a:srgbClr val="212121"/>
                </a:solidFill>
              </a:rPr>
              <a:t>Umbrella activities </a:t>
            </a:r>
            <a:r>
              <a:rPr lang="en-US" altLang="en-US" sz="2400" b="1" dirty="0">
                <a:solidFill>
                  <a:srgbClr val="212121"/>
                </a:solidFill>
              </a:rPr>
              <a:t>– </a:t>
            </a:r>
            <a:r>
              <a:rPr lang="en-US" altLang="en-US" sz="2400" b="1" dirty="0" err="1">
                <a:solidFill>
                  <a:srgbClr val="212121"/>
                </a:solidFill>
              </a:rPr>
              <a:t>terjadi</a:t>
            </a:r>
            <a:r>
              <a:rPr lang="en-US" altLang="en-US" sz="2400" b="1" dirty="0">
                <a:solidFill>
                  <a:srgbClr val="212121"/>
                </a:solidFill>
              </a:rPr>
              <a:t> pada </a:t>
            </a:r>
            <a:r>
              <a:rPr lang="en-US" altLang="en-US" sz="2400" b="1" dirty="0" err="1">
                <a:solidFill>
                  <a:srgbClr val="212121"/>
                </a:solidFill>
              </a:rPr>
              <a:t>seluruh</a:t>
            </a:r>
            <a:r>
              <a:rPr lang="en-US" altLang="en-US" sz="2400" b="1" dirty="0">
                <a:solidFill>
                  <a:srgbClr val="212121"/>
                </a:solidFill>
              </a:rPr>
              <a:t> proses</a:t>
            </a:r>
          </a:p>
          <a:p>
            <a:pPr marL="1173747" lvl="2" indent="-195864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sz="2000" dirty="0" err="1">
                <a:solidFill>
                  <a:srgbClr val="212121"/>
                </a:solidFill>
              </a:rPr>
              <a:t>Jaminan</a:t>
            </a:r>
            <a:r>
              <a:rPr lang="en-US" altLang="en-US" sz="2000" dirty="0">
                <a:solidFill>
                  <a:srgbClr val="212121"/>
                </a:solidFill>
              </a:rPr>
              <a:t> </a:t>
            </a:r>
            <a:r>
              <a:rPr lang="en-US" altLang="en-US" sz="2000" dirty="0" err="1">
                <a:solidFill>
                  <a:srgbClr val="212121"/>
                </a:solidFill>
              </a:rPr>
              <a:t>Kualitas</a:t>
            </a:r>
            <a:r>
              <a:rPr lang="en-US" altLang="en-US" sz="2000" dirty="0">
                <a:solidFill>
                  <a:srgbClr val="212121"/>
                </a:solidFill>
              </a:rPr>
              <a:t> PL (Software Quality Assurance)</a:t>
            </a:r>
          </a:p>
          <a:p>
            <a:pPr marL="1173747" lvl="2" indent="-195864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sz="2000" dirty="0" err="1">
                <a:solidFill>
                  <a:srgbClr val="212121"/>
                </a:solidFill>
              </a:rPr>
              <a:t>Manajemen</a:t>
            </a:r>
            <a:r>
              <a:rPr lang="en-US" altLang="en-US" sz="2000" dirty="0">
                <a:solidFill>
                  <a:srgbClr val="212121"/>
                </a:solidFill>
              </a:rPr>
              <a:t> </a:t>
            </a:r>
            <a:r>
              <a:rPr lang="en-US" altLang="en-US" sz="2000" dirty="0" err="1">
                <a:solidFill>
                  <a:srgbClr val="212121"/>
                </a:solidFill>
              </a:rPr>
              <a:t>konfigurasi</a:t>
            </a:r>
            <a:r>
              <a:rPr lang="en-US" altLang="en-US" sz="2000" dirty="0">
                <a:solidFill>
                  <a:srgbClr val="212121"/>
                </a:solidFill>
              </a:rPr>
              <a:t> PL</a:t>
            </a:r>
          </a:p>
          <a:p>
            <a:pPr marL="1173747" lvl="2" indent="-195864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sz="2000" dirty="0" err="1">
                <a:solidFill>
                  <a:srgbClr val="212121"/>
                </a:solidFill>
              </a:rPr>
              <a:t>Metrik</a:t>
            </a:r>
            <a:r>
              <a:rPr lang="en-US" altLang="en-US" sz="2000" dirty="0">
                <a:solidFill>
                  <a:srgbClr val="212121"/>
                </a:solidFill>
              </a:rPr>
              <a:t> </a:t>
            </a:r>
            <a:r>
              <a:rPr lang="en-US" altLang="en-US" sz="2000" dirty="0" err="1">
                <a:solidFill>
                  <a:srgbClr val="212121"/>
                </a:solidFill>
              </a:rPr>
              <a:t>atau</a:t>
            </a:r>
            <a:r>
              <a:rPr lang="en-US" altLang="en-US" sz="2000" dirty="0">
                <a:solidFill>
                  <a:srgbClr val="212121"/>
                </a:solidFill>
              </a:rPr>
              <a:t> </a:t>
            </a:r>
            <a:r>
              <a:rPr lang="en-US" altLang="en-US" sz="2000" dirty="0" err="1">
                <a:solidFill>
                  <a:srgbClr val="212121"/>
                </a:solidFill>
              </a:rPr>
              <a:t>pengukuran</a:t>
            </a:r>
            <a:r>
              <a:rPr lang="en-US" altLang="en-US" sz="2000" dirty="0">
                <a:solidFill>
                  <a:srgbClr val="212121"/>
                </a:solidFill>
              </a:rPr>
              <a:t> PL</a:t>
            </a:r>
          </a:p>
        </p:txBody>
      </p:sp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740F52E9-F7CF-4A4B-9090-0D10FB784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868" y="5969000"/>
            <a:ext cx="542697" cy="279400"/>
          </a:xfrm>
        </p:spPr>
        <p:txBody>
          <a:bodyPr>
            <a:norm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281245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696017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110789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525561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spcAft>
                <a:spcPts val="600"/>
              </a:spcAft>
            </a:pPr>
            <a:fld id="{8E4BBBCE-209E-41B8-89A0-EF12B7C362D5}" type="slidenum">
              <a:rPr lang="en-US" altLang="en-US">
                <a:solidFill>
                  <a:srgbClr val="373737"/>
                </a:solidFill>
                <a:latin typeface="Times New Roman" panose="02020603050405020304" pitchFamily="18" charset="0"/>
              </a:rPr>
              <a:pPr>
                <a:spcAft>
                  <a:spcPts val="600"/>
                </a:spcAft>
              </a:pPr>
              <a:t>2</a:t>
            </a:fld>
            <a:endParaRPr lang="en-US" altLang="en-US">
              <a:solidFill>
                <a:srgbClr val="373737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id="{2FE6072C-77AF-4542-A57E-280690EC73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  <a:tab pos="8537387" algn="l"/>
              </a:tabLst>
            </a:pPr>
            <a:r>
              <a:rPr lang="en-US" altLang="en-US" sz="3600">
                <a:solidFill>
                  <a:srgbClr val="FFFFFF"/>
                </a:solidFill>
              </a:rPr>
              <a:t>Tiga Tipe Software Review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26390CF9-C6D3-439C-B708-A9707B8EF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</p:spPr>
        <p:txBody>
          <a:bodyPr vert="horz" lIns="91440" tIns="0" rIns="91440" bIns="45720" rtlCol="0" anchor="ctr">
            <a:normAutofit/>
          </a:bodyPr>
          <a:lstStyle/>
          <a:p>
            <a:pPr marL="391729" indent="-295237">
              <a:buFont typeface="Times New Roman" panose="02020603050405020304" pitchFamily="18" charset="0"/>
              <a:buChar char="•"/>
              <a:tabLst>
                <a:tab pos="623598" algn="l"/>
                <a:tab pos="789219" algn="l"/>
                <a:tab pos="829544" algn="l"/>
                <a:tab pos="894352" algn="l"/>
                <a:tab pos="1301923" algn="l"/>
                <a:tab pos="1709494" algn="l"/>
                <a:tab pos="2117065" algn="l"/>
                <a:tab pos="2524636" algn="l"/>
                <a:tab pos="2932206" algn="l"/>
                <a:tab pos="3339778" algn="l"/>
                <a:tab pos="3747348" algn="l"/>
                <a:tab pos="4154920" algn="l"/>
                <a:tab pos="4562490" algn="l"/>
                <a:tab pos="4970062" algn="l"/>
                <a:tab pos="5377632" algn="l"/>
                <a:tab pos="5785204" algn="l"/>
                <a:tab pos="6192774" algn="l"/>
                <a:tab pos="6600345" algn="l"/>
                <a:tab pos="7007916" algn="l"/>
                <a:tab pos="7415487" algn="l"/>
                <a:tab pos="7823058" algn="l"/>
                <a:tab pos="8230629" algn="l"/>
              </a:tabLst>
            </a:pPr>
            <a:r>
              <a:rPr lang="en-US" altLang="en-US" b="1" i="1" dirty="0">
                <a:solidFill>
                  <a:srgbClr val="212121"/>
                </a:solidFill>
              </a:rPr>
              <a:t>Walkthrough</a:t>
            </a:r>
          </a:p>
          <a:p>
            <a:pPr marL="553692" lvl="1" indent="0">
              <a:buNone/>
              <a:tabLst>
                <a:tab pos="623598" algn="l"/>
                <a:tab pos="789219" algn="l"/>
                <a:tab pos="829544" algn="l"/>
                <a:tab pos="894352" algn="l"/>
                <a:tab pos="1301923" algn="l"/>
                <a:tab pos="1709494" algn="l"/>
                <a:tab pos="2117065" algn="l"/>
                <a:tab pos="2524636" algn="l"/>
                <a:tab pos="2932206" algn="l"/>
                <a:tab pos="3339778" algn="l"/>
                <a:tab pos="3747348" algn="l"/>
                <a:tab pos="4154920" algn="l"/>
                <a:tab pos="4562490" algn="l"/>
                <a:tab pos="4970062" algn="l"/>
                <a:tab pos="5377632" algn="l"/>
                <a:tab pos="5785204" algn="l"/>
                <a:tab pos="6192774" algn="l"/>
                <a:tab pos="6600345" algn="l"/>
                <a:tab pos="7007916" algn="l"/>
                <a:tab pos="7415487" algn="l"/>
                <a:tab pos="7823058" algn="l"/>
                <a:tab pos="8230629" algn="l"/>
              </a:tabLst>
            </a:pPr>
            <a:r>
              <a:rPr lang="en-US" altLang="en-US" dirty="0" err="1">
                <a:solidFill>
                  <a:srgbClr val="212121"/>
                </a:solidFill>
              </a:rPr>
              <a:t>Evaluasi</a:t>
            </a:r>
            <a:r>
              <a:rPr lang="en-US" altLang="en-US" dirty="0">
                <a:solidFill>
                  <a:srgbClr val="212121"/>
                </a:solidFill>
              </a:rPr>
              <a:t> pada </a:t>
            </a:r>
            <a:r>
              <a:rPr lang="en-US" altLang="en-US" dirty="0" err="1">
                <a:solidFill>
                  <a:srgbClr val="212121"/>
                </a:solidFill>
              </a:rPr>
              <a:t>elemen</a:t>
            </a:r>
            <a:r>
              <a:rPr lang="en-US" altLang="en-US" dirty="0">
                <a:solidFill>
                  <a:srgbClr val="212121"/>
                </a:solidFill>
              </a:rPr>
              <a:t> software </a:t>
            </a:r>
            <a:r>
              <a:rPr lang="en-US" altLang="en-US" dirty="0" err="1">
                <a:solidFill>
                  <a:srgbClr val="212121"/>
                </a:solidFill>
              </a:rPr>
              <a:t>tertentu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identifikasi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kesalahan</a:t>
            </a:r>
            <a:r>
              <a:rPr lang="en-US" altLang="en-US" dirty="0">
                <a:solidFill>
                  <a:srgbClr val="212121"/>
                </a:solidFill>
              </a:rPr>
              <a:t> dan </a:t>
            </a:r>
            <a:r>
              <a:rPr lang="en-US" altLang="en-US" dirty="0" err="1">
                <a:solidFill>
                  <a:srgbClr val="212121"/>
                </a:solidFill>
              </a:rPr>
              <a:t>memberikan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solusi</a:t>
            </a:r>
            <a:r>
              <a:rPr lang="en-US" altLang="en-US" dirty="0">
                <a:solidFill>
                  <a:srgbClr val="212121"/>
                </a:solidFill>
              </a:rPr>
              <a:t>. </a:t>
            </a:r>
            <a:r>
              <a:rPr lang="en-US" altLang="en-US" dirty="0" err="1">
                <a:solidFill>
                  <a:srgbClr val="212121"/>
                </a:solidFill>
              </a:rPr>
              <a:t>Pembangun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menjelaskan</a:t>
            </a:r>
            <a:r>
              <a:rPr lang="en-US" altLang="en-US" dirty="0">
                <a:solidFill>
                  <a:srgbClr val="212121"/>
                </a:solidFill>
              </a:rPr>
              <a:t> dan </a:t>
            </a:r>
            <a:r>
              <a:rPr lang="en-US" altLang="en-US" dirty="0" err="1">
                <a:solidFill>
                  <a:srgbClr val="212121"/>
                </a:solidFill>
              </a:rPr>
              <a:t>ada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tanya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jawab</a:t>
            </a:r>
            <a:r>
              <a:rPr lang="en-US" altLang="en-US" dirty="0">
                <a:solidFill>
                  <a:srgbClr val="212121"/>
                </a:solidFill>
              </a:rPr>
              <a:t> yang </a:t>
            </a:r>
            <a:r>
              <a:rPr lang="en-US" altLang="en-US" dirty="0" err="1">
                <a:solidFill>
                  <a:srgbClr val="212121"/>
                </a:solidFill>
              </a:rPr>
              <a:t>diatur</a:t>
            </a:r>
            <a:r>
              <a:rPr lang="en-US" altLang="en-US" dirty="0">
                <a:solidFill>
                  <a:srgbClr val="212121"/>
                </a:solidFill>
              </a:rPr>
              <a:t> oleh moderator</a:t>
            </a:r>
          </a:p>
          <a:p>
            <a:pPr marL="391729" indent="-295237">
              <a:buFont typeface="Times New Roman" panose="02020603050405020304" pitchFamily="18" charset="0"/>
              <a:buChar char="•"/>
              <a:tabLst>
                <a:tab pos="623598" algn="l"/>
                <a:tab pos="789219" algn="l"/>
                <a:tab pos="829544" algn="l"/>
                <a:tab pos="894352" algn="l"/>
                <a:tab pos="1301923" algn="l"/>
                <a:tab pos="1709494" algn="l"/>
                <a:tab pos="2117065" algn="l"/>
                <a:tab pos="2524636" algn="l"/>
                <a:tab pos="2932206" algn="l"/>
                <a:tab pos="3339778" algn="l"/>
                <a:tab pos="3747348" algn="l"/>
                <a:tab pos="4154920" algn="l"/>
                <a:tab pos="4562490" algn="l"/>
                <a:tab pos="4970062" algn="l"/>
                <a:tab pos="5377632" algn="l"/>
                <a:tab pos="5785204" algn="l"/>
                <a:tab pos="6192774" algn="l"/>
                <a:tab pos="6600345" algn="l"/>
                <a:tab pos="7007916" algn="l"/>
                <a:tab pos="7415487" algn="l"/>
                <a:tab pos="7823058" algn="l"/>
                <a:tab pos="8230629" algn="l"/>
              </a:tabLst>
            </a:pPr>
            <a:r>
              <a:rPr lang="en-US" altLang="en-US" b="1" i="1" dirty="0">
                <a:solidFill>
                  <a:srgbClr val="212121"/>
                </a:solidFill>
              </a:rPr>
              <a:t>Software Inspections</a:t>
            </a:r>
          </a:p>
          <a:p>
            <a:pPr marL="553692" lvl="1" indent="0">
              <a:buNone/>
              <a:tabLst>
                <a:tab pos="623598" algn="l"/>
                <a:tab pos="789219" algn="l"/>
                <a:tab pos="829544" algn="l"/>
                <a:tab pos="894352" algn="l"/>
                <a:tab pos="1301923" algn="l"/>
                <a:tab pos="1709494" algn="l"/>
                <a:tab pos="2117065" algn="l"/>
                <a:tab pos="2524636" algn="l"/>
                <a:tab pos="2932206" algn="l"/>
                <a:tab pos="3339778" algn="l"/>
                <a:tab pos="3747348" algn="l"/>
                <a:tab pos="4154920" algn="l"/>
                <a:tab pos="4562490" algn="l"/>
                <a:tab pos="4970062" algn="l"/>
                <a:tab pos="5377632" algn="l"/>
                <a:tab pos="5785204" algn="l"/>
                <a:tab pos="6192774" algn="l"/>
                <a:tab pos="6600345" algn="l"/>
                <a:tab pos="7007916" algn="l"/>
                <a:tab pos="7415487" algn="l"/>
                <a:tab pos="7823058" algn="l"/>
                <a:tab pos="8230629" algn="l"/>
              </a:tabLst>
            </a:pPr>
            <a:r>
              <a:rPr lang="en-US" altLang="en-US" dirty="0" err="1">
                <a:solidFill>
                  <a:srgbClr val="212121"/>
                </a:solidFill>
              </a:rPr>
              <a:t>Evaluasi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dokumen</a:t>
            </a:r>
            <a:r>
              <a:rPr lang="en-US" altLang="en-US" dirty="0">
                <a:solidFill>
                  <a:srgbClr val="212121"/>
                </a:solidFill>
              </a:rPr>
              <a:t> dan program </a:t>
            </a:r>
            <a:r>
              <a:rPr lang="en-US" altLang="en-US" dirty="0" err="1">
                <a:solidFill>
                  <a:srgbClr val="212121"/>
                </a:solidFill>
              </a:rPr>
              <a:t>sebelum</a:t>
            </a:r>
            <a:r>
              <a:rPr lang="en-US" altLang="en-US" dirty="0">
                <a:solidFill>
                  <a:srgbClr val="212121"/>
                </a:solidFill>
              </a:rPr>
              <a:t> technical review </a:t>
            </a:r>
            <a:r>
              <a:rPr lang="en-US" altLang="en-US" dirty="0" err="1">
                <a:solidFill>
                  <a:srgbClr val="212121"/>
                </a:solidFill>
              </a:rPr>
              <a:t>atau</a:t>
            </a:r>
            <a:r>
              <a:rPr lang="en-US" altLang="en-US" dirty="0">
                <a:solidFill>
                  <a:srgbClr val="212121"/>
                </a:solidFill>
              </a:rPr>
              <a:t> testing. </a:t>
            </a:r>
            <a:r>
              <a:rPr lang="en-US" altLang="en-US" dirty="0" err="1">
                <a:solidFill>
                  <a:srgbClr val="212121"/>
                </a:solidFill>
              </a:rPr>
              <a:t>Pemeriksaan</a:t>
            </a:r>
            <a:r>
              <a:rPr lang="en-US" altLang="en-US" dirty="0">
                <a:solidFill>
                  <a:srgbClr val="212121"/>
                </a:solidFill>
              </a:rPr>
              <a:t> oleh </a:t>
            </a:r>
            <a:r>
              <a:rPr lang="en-US" altLang="en-US" dirty="0" err="1">
                <a:solidFill>
                  <a:srgbClr val="212121"/>
                </a:solidFill>
              </a:rPr>
              <a:t>rekan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dengan</a:t>
            </a:r>
            <a:r>
              <a:rPr lang="en-US" altLang="en-US" dirty="0">
                <a:solidFill>
                  <a:srgbClr val="212121"/>
                </a:solidFill>
              </a:rPr>
              <a:t> checklist </a:t>
            </a:r>
            <a:r>
              <a:rPr lang="en-US" altLang="en-US" dirty="0" err="1">
                <a:solidFill>
                  <a:srgbClr val="212121"/>
                </a:solidFill>
              </a:rPr>
              <a:t>hal-hal</a:t>
            </a:r>
            <a:r>
              <a:rPr lang="en-US" altLang="en-US" dirty="0">
                <a:solidFill>
                  <a:srgbClr val="212121"/>
                </a:solidFill>
              </a:rPr>
              <a:t> yang </a:t>
            </a:r>
            <a:r>
              <a:rPr lang="en-US" altLang="en-US" dirty="0" err="1">
                <a:solidFill>
                  <a:srgbClr val="212121"/>
                </a:solidFill>
              </a:rPr>
              <a:t>perlu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verifikasi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dengan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tujuan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identifikasi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ketidak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sesuaian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dengan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spek</a:t>
            </a:r>
            <a:r>
              <a:rPr lang="en-US" altLang="en-US" dirty="0">
                <a:solidFill>
                  <a:srgbClr val="212121"/>
                </a:solidFill>
              </a:rPr>
              <a:t> dan </a:t>
            </a:r>
            <a:r>
              <a:rPr lang="en-US" altLang="en-US" dirty="0" err="1">
                <a:solidFill>
                  <a:srgbClr val="212121"/>
                </a:solidFill>
              </a:rPr>
              <a:t>standar</a:t>
            </a:r>
            <a:r>
              <a:rPr lang="en-US" altLang="en-US" dirty="0">
                <a:solidFill>
                  <a:srgbClr val="212121"/>
                </a:solidFill>
              </a:rPr>
              <a:t>,  dan </a:t>
            </a:r>
            <a:r>
              <a:rPr lang="en-US" altLang="en-US" dirty="0" err="1">
                <a:solidFill>
                  <a:srgbClr val="212121"/>
                </a:solidFill>
              </a:rPr>
              <a:t>mengukur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perkembangan</a:t>
            </a:r>
            <a:r>
              <a:rPr lang="en-US" altLang="en-US" dirty="0">
                <a:solidFill>
                  <a:srgbClr val="212121"/>
                </a:solidFill>
              </a:rPr>
              <a:t>. </a:t>
            </a:r>
          </a:p>
        </p:txBody>
      </p:sp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58410AEF-845C-4E14-BFE4-CB4477B4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868" y="5969000"/>
            <a:ext cx="542697" cy="279400"/>
          </a:xfrm>
        </p:spPr>
        <p:txBody>
          <a:bodyPr>
            <a:norm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281245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696017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110789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525561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spcAft>
                <a:spcPts val="600"/>
              </a:spcAft>
            </a:pPr>
            <a:fld id="{F98DBEA6-930B-4CDD-9C2B-350706687EC4}" type="slidenum">
              <a:rPr lang="en-US" altLang="en-US">
                <a:solidFill>
                  <a:srgbClr val="373737"/>
                </a:solidFill>
                <a:latin typeface="Times New Roman" panose="02020603050405020304" pitchFamily="18" charset="0"/>
              </a:rPr>
              <a:pPr>
                <a:spcAft>
                  <a:spcPts val="600"/>
                </a:spcAft>
              </a:pPr>
              <a:t>20</a:t>
            </a:fld>
            <a:endParaRPr lang="en-US" altLang="en-US">
              <a:solidFill>
                <a:srgbClr val="373737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083" name="Rectangle 1">
            <a:extLst>
              <a:ext uri="{FF2B5EF4-FFF2-40B4-BE49-F238E27FC236}">
                <a16:creationId xmlns:a16="http://schemas.microsoft.com/office/drawing/2014/main" id="{AC610F93-23DD-4157-91C4-5FF59CB00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  <a:tab pos="8537387" algn="l"/>
              </a:tabLst>
            </a:pPr>
            <a:r>
              <a:rPr lang="en-US" altLang="en-US" sz="3600" i="1" dirty="0" err="1">
                <a:solidFill>
                  <a:srgbClr val="FFFFFF"/>
                </a:solidFill>
              </a:rPr>
              <a:t>Cont</a:t>
            </a:r>
            <a:r>
              <a:rPr lang="en-US" altLang="en-US" sz="3600" i="1" dirty="0">
                <a:solidFill>
                  <a:srgbClr val="FFFFFF"/>
                </a:solidFill>
              </a:rPr>
              <a:t> </a:t>
            </a:r>
            <a:r>
              <a:rPr lang="en-US" altLang="en-US" sz="3600" dirty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F62DE00B-1E6E-4CEF-8FE6-31091366A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</p:spPr>
        <p:txBody>
          <a:bodyPr vert="horz" lIns="91440" tIns="0" rIns="91440" bIns="45720" rtlCol="0" anchor="ctr">
            <a:normAutofit/>
          </a:bodyPr>
          <a:lstStyle/>
          <a:p>
            <a:pPr marL="620718" indent="-619277">
              <a:buFont typeface="Times New Roman" panose="02020603050405020304" pitchFamily="18" charset="0"/>
              <a:buChar char="•"/>
              <a:tabLst>
                <a:tab pos="620718" algn="l"/>
                <a:tab pos="715770" algn="l"/>
                <a:tab pos="1123340" algn="l"/>
                <a:tab pos="1530912" algn="l"/>
                <a:tab pos="1938482" algn="l"/>
                <a:tab pos="2346054" algn="l"/>
                <a:tab pos="2753624" algn="l"/>
                <a:tab pos="3161196" algn="l"/>
                <a:tab pos="3568766" algn="l"/>
                <a:tab pos="3976337" algn="l"/>
                <a:tab pos="4383908" algn="l"/>
                <a:tab pos="4791479" algn="l"/>
                <a:tab pos="5199050" algn="l"/>
                <a:tab pos="5606621" algn="l"/>
                <a:tab pos="6014192" algn="l"/>
                <a:tab pos="6421763" algn="l"/>
                <a:tab pos="6829334" algn="l"/>
                <a:tab pos="7236905" algn="l"/>
                <a:tab pos="7644475" algn="l"/>
                <a:tab pos="8052047" algn="l"/>
                <a:tab pos="8459617" algn="l"/>
              </a:tabLst>
            </a:pPr>
            <a:r>
              <a:rPr lang="en-US" altLang="en-US" dirty="0">
                <a:solidFill>
                  <a:srgbClr val="212121"/>
                </a:solidFill>
              </a:rPr>
              <a:t>Technical Review </a:t>
            </a:r>
          </a:p>
          <a:p>
            <a:pPr marL="458641" lvl="1" indent="0">
              <a:buNone/>
              <a:tabLst>
                <a:tab pos="620718" algn="l"/>
                <a:tab pos="715770" algn="l"/>
                <a:tab pos="1123340" algn="l"/>
                <a:tab pos="1530912" algn="l"/>
                <a:tab pos="1938482" algn="l"/>
                <a:tab pos="2346054" algn="l"/>
                <a:tab pos="2753624" algn="l"/>
                <a:tab pos="3161196" algn="l"/>
                <a:tab pos="3568766" algn="l"/>
                <a:tab pos="3976337" algn="l"/>
                <a:tab pos="4383908" algn="l"/>
                <a:tab pos="4791479" algn="l"/>
                <a:tab pos="5199050" algn="l"/>
                <a:tab pos="5606621" algn="l"/>
                <a:tab pos="6014192" algn="l"/>
                <a:tab pos="6421763" algn="l"/>
                <a:tab pos="6829334" algn="l"/>
                <a:tab pos="7236905" algn="l"/>
                <a:tab pos="7644475" algn="l"/>
                <a:tab pos="8052047" algn="l"/>
                <a:tab pos="8459617" algn="l"/>
              </a:tabLst>
            </a:pPr>
            <a:r>
              <a:rPr lang="en-US" altLang="en-US" dirty="0">
                <a:solidFill>
                  <a:srgbClr val="212121"/>
                </a:solidFill>
              </a:rPr>
              <a:t>Review </a:t>
            </a:r>
            <a:r>
              <a:rPr lang="en-US" altLang="en-US" dirty="0" err="1">
                <a:solidFill>
                  <a:srgbClr val="212121"/>
                </a:solidFill>
              </a:rPr>
              <a:t>semua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bagian</a:t>
            </a:r>
            <a:r>
              <a:rPr lang="en-US" altLang="en-US" dirty="0">
                <a:solidFill>
                  <a:srgbClr val="212121"/>
                </a:solidFill>
              </a:rPr>
              <a:t> software </a:t>
            </a:r>
            <a:r>
              <a:rPr lang="en-US" altLang="en-US" dirty="0" err="1">
                <a:solidFill>
                  <a:srgbClr val="212121"/>
                </a:solidFill>
              </a:rPr>
              <a:t>untuk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membuktikan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kesesuaian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dengan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spesifikasi</a:t>
            </a:r>
            <a:r>
              <a:rPr lang="en-US" altLang="en-US" dirty="0">
                <a:solidFill>
                  <a:srgbClr val="212121"/>
                </a:solidFill>
              </a:rPr>
              <a:t>, </a:t>
            </a:r>
            <a:r>
              <a:rPr lang="en-US" altLang="en-US" dirty="0" err="1">
                <a:solidFill>
                  <a:srgbClr val="212121"/>
                </a:solidFill>
              </a:rPr>
              <a:t>dibangun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sesuai</a:t>
            </a:r>
            <a:r>
              <a:rPr lang="en-US" altLang="en-US" dirty="0">
                <a:solidFill>
                  <a:srgbClr val="212121"/>
                </a:solidFill>
              </a:rPr>
              <a:t> standard dan </a:t>
            </a:r>
            <a:r>
              <a:rPr lang="en-US" altLang="en-US" dirty="0" err="1">
                <a:solidFill>
                  <a:srgbClr val="212121"/>
                </a:solidFill>
              </a:rPr>
              <a:t>semua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perubahan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sudah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diterapkan</a:t>
            </a:r>
            <a:r>
              <a:rPr lang="en-US" altLang="en-US" dirty="0">
                <a:solidFill>
                  <a:srgbClr val="212121"/>
                </a:solidFill>
              </a:rPr>
              <a:t>/</a:t>
            </a:r>
            <a:r>
              <a:rPr lang="en-US" altLang="en-US" dirty="0" err="1">
                <a:solidFill>
                  <a:srgbClr val="212121"/>
                </a:solidFill>
              </a:rPr>
              <a:t>dilakukan</a:t>
            </a:r>
            <a:endParaRPr lang="en-US" altLang="en-US" dirty="0">
              <a:solidFill>
                <a:srgbClr val="212121"/>
              </a:solidFill>
            </a:endParaRPr>
          </a:p>
        </p:txBody>
      </p:sp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8C82E181-EAF3-427A-A888-E56E86BC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868" y="5969000"/>
            <a:ext cx="542697" cy="279400"/>
          </a:xfrm>
        </p:spPr>
        <p:txBody>
          <a:bodyPr>
            <a:norm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281245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696017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110789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525561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spcAft>
                <a:spcPts val="600"/>
              </a:spcAft>
            </a:pPr>
            <a:fld id="{A8B98A7D-421A-4844-96FF-FB18E4D4351F}" type="slidenum">
              <a:rPr lang="en-US" altLang="en-US">
                <a:solidFill>
                  <a:srgbClr val="373737"/>
                </a:solidFill>
                <a:latin typeface="Times New Roman" panose="02020603050405020304" pitchFamily="18" charset="0"/>
              </a:rPr>
              <a:pPr>
                <a:spcAft>
                  <a:spcPts val="600"/>
                </a:spcAft>
              </a:pPr>
              <a:t>21</a:t>
            </a:fld>
            <a:endParaRPr lang="en-US" altLang="en-US">
              <a:solidFill>
                <a:srgbClr val="373737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19" name="Rectangle 1">
            <a:extLst>
              <a:ext uri="{FF2B5EF4-FFF2-40B4-BE49-F238E27FC236}">
                <a16:creationId xmlns:a16="http://schemas.microsoft.com/office/drawing/2014/main" id="{FA85F54B-9D61-4E50-A2CA-2184C0025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 vert="horz" lIns="91440" tIns="35271" rIns="91440" bIns="45720" rtlCol="0">
            <a:normAutofit/>
          </a:bodyPr>
          <a:lstStyle/>
          <a:p>
            <a: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  <a:tab pos="8537387" algn="l"/>
              </a:tabLst>
            </a:pPr>
            <a:r>
              <a:rPr lang="en-US" altLang="en-US" sz="3600">
                <a:solidFill>
                  <a:srgbClr val="FFFFFF"/>
                </a:solidFill>
              </a:rPr>
              <a:t>Manajemen Kualitas PL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D22529DA-B782-439A-8D8D-F63B31EFA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439392" indent="-342900">
              <a:buSzPct val="45000"/>
              <a:buFont typeface="Wingdings" panose="05000000000000000000" pitchFamily="2" charset="2"/>
              <a:buChar char="Ø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  <a:defRPr/>
            </a:pPr>
            <a:r>
              <a:rPr lang="en-US" sz="2800" dirty="0" err="1">
                <a:solidFill>
                  <a:srgbClr val="212121"/>
                </a:solidFill>
              </a:rPr>
              <a:t>Sasarannya</a:t>
            </a:r>
            <a:r>
              <a:rPr lang="en-US" sz="2800" dirty="0">
                <a:solidFill>
                  <a:srgbClr val="212121"/>
                </a:solidFill>
              </a:rPr>
              <a:t> </a:t>
            </a:r>
          </a:p>
          <a:p>
            <a:pPr marL="553692" lvl="1" indent="0">
              <a:buSzPct val="45000"/>
              <a:buNone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  <a:defRPr/>
            </a:pPr>
            <a:r>
              <a:rPr lang="en-US" sz="2400" dirty="0" err="1">
                <a:solidFill>
                  <a:srgbClr val="212121"/>
                </a:solidFill>
              </a:rPr>
              <a:t>Kepuasan</a:t>
            </a:r>
            <a:r>
              <a:rPr lang="en-US" sz="2400" dirty="0">
                <a:solidFill>
                  <a:srgbClr val="212121"/>
                </a:solidFill>
              </a:rPr>
              <a:t> </a:t>
            </a:r>
            <a:r>
              <a:rPr lang="en-US" sz="2400" dirty="0" err="1">
                <a:solidFill>
                  <a:srgbClr val="212121"/>
                </a:solidFill>
              </a:rPr>
              <a:t>Pelanggan</a:t>
            </a:r>
            <a:r>
              <a:rPr lang="en-US" sz="2400" dirty="0">
                <a:solidFill>
                  <a:srgbClr val="212121"/>
                </a:solidFill>
              </a:rPr>
              <a:t> (</a:t>
            </a:r>
            <a:r>
              <a:rPr lang="en-US" sz="2400" i="1" dirty="0">
                <a:solidFill>
                  <a:srgbClr val="212121"/>
                </a:solidFill>
              </a:rPr>
              <a:t>Customer Satisfaction</a:t>
            </a:r>
            <a:r>
              <a:rPr lang="en-US" sz="2400" dirty="0">
                <a:solidFill>
                  <a:srgbClr val="212121"/>
                </a:solidFill>
              </a:rPr>
              <a:t>)</a:t>
            </a:r>
          </a:p>
          <a:p>
            <a:pPr marL="553692" lvl="1" indent="0">
              <a:buSzPct val="45000"/>
              <a:buNone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  <a:defRPr/>
            </a:pPr>
            <a:r>
              <a:rPr lang="en-US" sz="2400" dirty="0" err="1">
                <a:solidFill>
                  <a:srgbClr val="212121"/>
                </a:solidFill>
              </a:rPr>
              <a:t>Kepuasan</a:t>
            </a:r>
            <a:r>
              <a:rPr lang="en-US" sz="2400" dirty="0">
                <a:solidFill>
                  <a:srgbClr val="212121"/>
                </a:solidFill>
              </a:rPr>
              <a:t> </a:t>
            </a:r>
            <a:r>
              <a:rPr lang="en-US" sz="2400" dirty="0" err="1">
                <a:solidFill>
                  <a:srgbClr val="212121"/>
                </a:solidFill>
              </a:rPr>
              <a:t>pelanggan</a:t>
            </a:r>
            <a:r>
              <a:rPr lang="en-US" sz="2400" dirty="0">
                <a:solidFill>
                  <a:srgbClr val="212121"/>
                </a:solidFill>
              </a:rPr>
              <a:t> = </a:t>
            </a:r>
          </a:p>
          <a:p>
            <a:pPr marL="553692" lvl="1" indent="0">
              <a:buSzPct val="45000"/>
              <a:buNone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  <a:defRPr/>
            </a:pPr>
            <a:r>
              <a:rPr lang="en-US" sz="2400" dirty="0" err="1">
                <a:solidFill>
                  <a:srgbClr val="212121"/>
                </a:solidFill>
              </a:rPr>
              <a:t>kesesuaian</a:t>
            </a:r>
            <a:r>
              <a:rPr lang="en-US" sz="2400" dirty="0">
                <a:solidFill>
                  <a:srgbClr val="212121"/>
                </a:solidFill>
              </a:rPr>
              <a:t> </a:t>
            </a:r>
            <a:r>
              <a:rPr lang="en-US" sz="2400" dirty="0" err="1">
                <a:solidFill>
                  <a:srgbClr val="212121"/>
                </a:solidFill>
              </a:rPr>
              <a:t>produk</a:t>
            </a:r>
            <a:r>
              <a:rPr lang="en-US" sz="2400" dirty="0">
                <a:solidFill>
                  <a:srgbClr val="212121"/>
                </a:solidFill>
              </a:rPr>
              <a:t> + </a:t>
            </a:r>
            <a:r>
              <a:rPr lang="en-US" sz="2400" dirty="0" err="1">
                <a:solidFill>
                  <a:srgbClr val="212121"/>
                </a:solidFill>
              </a:rPr>
              <a:t>kualitas</a:t>
            </a:r>
            <a:r>
              <a:rPr lang="en-US" sz="2400" dirty="0">
                <a:solidFill>
                  <a:srgbClr val="212121"/>
                </a:solidFill>
              </a:rPr>
              <a:t> </a:t>
            </a:r>
            <a:r>
              <a:rPr lang="en-US" sz="2400" dirty="0" err="1">
                <a:solidFill>
                  <a:srgbClr val="212121"/>
                </a:solidFill>
              </a:rPr>
              <a:t>baik</a:t>
            </a:r>
            <a:r>
              <a:rPr lang="en-US" sz="2400" dirty="0">
                <a:solidFill>
                  <a:srgbClr val="212121"/>
                </a:solidFill>
              </a:rPr>
              <a:t> + </a:t>
            </a:r>
            <a:r>
              <a:rPr lang="en-US" sz="2400" dirty="0" err="1">
                <a:solidFill>
                  <a:srgbClr val="212121"/>
                </a:solidFill>
              </a:rPr>
              <a:t>selesai</a:t>
            </a:r>
            <a:r>
              <a:rPr lang="en-US" sz="2400" dirty="0">
                <a:solidFill>
                  <a:srgbClr val="212121"/>
                </a:solidFill>
              </a:rPr>
              <a:t> </a:t>
            </a:r>
            <a:r>
              <a:rPr lang="en-US" sz="2400" dirty="0" err="1">
                <a:solidFill>
                  <a:srgbClr val="212121"/>
                </a:solidFill>
              </a:rPr>
              <a:t>tepat</a:t>
            </a:r>
            <a:r>
              <a:rPr lang="en-US" sz="2400" dirty="0">
                <a:solidFill>
                  <a:srgbClr val="212121"/>
                </a:solidFill>
              </a:rPr>
              <a:t> </a:t>
            </a:r>
            <a:r>
              <a:rPr lang="en-US" sz="2400" dirty="0" err="1">
                <a:solidFill>
                  <a:srgbClr val="212121"/>
                </a:solidFill>
              </a:rPr>
              <a:t>waktu</a:t>
            </a:r>
            <a:r>
              <a:rPr lang="en-US" sz="2400" dirty="0">
                <a:solidFill>
                  <a:srgbClr val="212121"/>
                </a:solidFill>
              </a:rPr>
              <a:t>, budget</a:t>
            </a:r>
          </a:p>
        </p:txBody>
      </p:sp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1EBDC406-9716-4233-B2B3-9473DAFF4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868" y="5969000"/>
            <a:ext cx="542697" cy="279400"/>
          </a:xfrm>
        </p:spPr>
        <p:txBody>
          <a:bodyPr>
            <a:norm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281245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696017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110789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525561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spcAft>
                <a:spcPts val="600"/>
              </a:spcAft>
            </a:pPr>
            <a:fld id="{910E6D98-D491-4244-A995-F6472EFBB6A8}" type="slidenum">
              <a:rPr lang="en-US" altLang="en-US">
                <a:solidFill>
                  <a:srgbClr val="373737"/>
                </a:solidFill>
                <a:latin typeface="Times New Roman" panose="02020603050405020304" pitchFamily="18" charset="0"/>
              </a:rPr>
              <a:pPr>
                <a:spcAft>
                  <a:spcPts val="600"/>
                </a:spcAft>
              </a:pPr>
              <a:t>3</a:t>
            </a:fld>
            <a:endParaRPr lang="en-US" altLang="en-US">
              <a:solidFill>
                <a:srgbClr val="373737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67" name="Rectangle 1">
            <a:extLst>
              <a:ext uri="{FF2B5EF4-FFF2-40B4-BE49-F238E27FC236}">
                <a16:creationId xmlns:a16="http://schemas.microsoft.com/office/drawing/2014/main" id="{C093744B-919A-4D00-A652-56BF63F175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 vert="horz" lIns="91440" tIns="35271" rIns="91440" bIns="45720" rtlCol="0">
            <a:normAutofit/>
          </a:bodyPr>
          <a:lstStyle/>
          <a:p>
            <a: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  <a:tab pos="8537387" algn="l"/>
              </a:tabLst>
            </a:pPr>
            <a:r>
              <a:rPr lang="en-US" altLang="en-US" sz="3600">
                <a:solidFill>
                  <a:srgbClr val="FFFFFF"/>
                </a:solidFill>
              </a:rPr>
              <a:t>Terminologi Proses Kualitas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89D2DE77-4FAB-47D6-84BE-400F4ABCA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</p:spPr>
        <p:txBody>
          <a:bodyPr vert="horz" lIns="91440" tIns="22534" rIns="91440" bIns="45720" rtlCol="0" anchor="ctr">
            <a:normAutofit/>
          </a:bodyPr>
          <a:lstStyle/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Quality Objectives/Tujuan Kualitas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Quality Policy/Kebijakan Kualitas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Quality Management (QM)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Quality System (QS) 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Quality Control (QC) 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Quality Assurance (QA)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Software Quality Assurance (SQA)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Verification and Validation (V &amp; V)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Total Quality Management (TQM)</a:t>
            </a:r>
          </a:p>
          <a:p>
            <a:pPr marL="390289" indent="-293797">
              <a:buSzPct val="45000"/>
              <a:buFont typeface="Wingdings" panose="05000000000000000000" pitchFamily="2" charset="2"/>
              <a:buChar char="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>
                <a:solidFill>
                  <a:srgbClr val="212121"/>
                </a:solidFill>
              </a:rPr>
              <a:t>Continuous Improvement</a:t>
            </a:r>
          </a:p>
        </p:txBody>
      </p:sp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94ABFE43-08CD-46B2-A867-B6E4ECEA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868" y="5969000"/>
            <a:ext cx="542697" cy="279400"/>
          </a:xfrm>
        </p:spPr>
        <p:txBody>
          <a:bodyPr>
            <a:norm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281245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696017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110789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525561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spcAft>
                <a:spcPts val="600"/>
              </a:spcAft>
            </a:pPr>
            <a:fld id="{620824E2-AB2C-4278-A973-613C96BB7A7E}" type="slidenum">
              <a:rPr lang="en-US" altLang="en-US">
                <a:solidFill>
                  <a:srgbClr val="373737"/>
                </a:solidFill>
                <a:latin typeface="Times New Roman" panose="02020603050405020304" pitchFamily="18" charset="0"/>
              </a:rPr>
              <a:pPr>
                <a:spcAft>
                  <a:spcPts val="600"/>
                </a:spcAft>
              </a:pPr>
              <a:t>4</a:t>
            </a:fld>
            <a:endParaRPr lang="en-US" altLang="en-US">
              <a:solidFill>
                <a:srgbClr val="373737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15" name="Rectangle 1">
            <a:extLst>
              <a:ext uri="{FF2B5EF4-FFF2-40B4-BE49-F238E27FC236}">
                <a16:creationId xmlns:a16="http://schemas.microsoft.com/office/drawing/2014/main" id="{3A5CF121-1A56-4841-A993-4E53A13326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 vert="horz" lIns="91440" tIns="35271" rIns="91440" bIns="45720" rtlCol="0">
            <a:normAutofit/>
          </a:bodyPr>
          <a:lstStyle/>
          <a:p>
            <a: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  <a:tab pos="8537387" algn="l"/>
              </a:tabLst>
            </a:pPr>
            <a:r>
              <a:rPr lang="en-US" altLang="en-US" sz="3600">
                <a:solidFill>
                  <a:srgbClr val="FFFFFF"/>
                </a:solidFill>
              </a:rPr>
              <a:t>Terminologi Proses Kualitas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7F646B7E-9AE1-4A65-AC85-D860117DC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96492" indent="0">
              <a:buSzPct val="45000"/>
              <a:buNone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b="1" dirty="0" err="1">
                <a:solidFill>
                  <a:srgbClr val="212121"/>
                </a:solidFill>
              </a:rPr>
              <a:t>Tujuan</a:t>
            </a:r>
            <a:r>
              <a:rPr lang="en-US" altLang="en-US" b="1" dirty="0">
                <a:solidFill>
                  <a:srgbClr val="212121"/>
                </a:solidFill>
              </a:rPr>
              <a:t> </a:t>
            </a:r>
            <a:r>
              <a:rPr lang="en-US" altLang="en-US" b="1" dirty="0" err="1">
                <a:solidFill>
                  <a:srgbClr val="212121"/>
                </a:solidFill>
              </a:rPr>
              <a:t>Kualitas</a:t>
            </a:r>
            <a:r>
              <a:rPr lang="en-US" altLang="en-US" b="1" dirty="0">
                <a:solidFill>
                  <a:srgbClr val="212121"/>
                </a:solidFill>
              </a:rPr>
              <a:t> :</a:t>
            </a:r>
          </a:p>
          <a:p>
            <a:pPr marL="953468" lvl="1" indent="-457200">
              <a:buSzPct val="75000"/>
              <a:buFont typeface="+mj-lt"/>
              <a:buAutoNum type="arabicPeriod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dirty="0" err="1">
                <a:solidFill>
                  <a:srgbClr val="212121"/>
                </a:solidFill>
              </a:rPr>
              <a:t>Mencapai</a:t>
            </a:r>
            <a:r>
              <a:rPr lang="en-US" altLang="en-US" dirty="0">
                <a:solidFill>
                  <a:srgbClr val="212121"/>
                </a:solidFill>
              </a:rPr>
              <a:t> dan </a:t>
            </a:r>
            <a:r>
              <a:rPr lang="en-US" altLang="en-US" dirty="0" err="1">
                <a:solidFill>
                  <a:srgbClr val="212121"/>
                </a:solidFill>
              </a:rPr>
              <a:t>menopang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kualitas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produk</a:t>
            </a:r>
            <a:r>
              <a:rPr lang="en-US" altLang="en-US" dirty="0">
                <a:solidFill>
                  <a:srgbClr val="212121"/>
                </a:solidFill>
              </a:rPr>
              <a:t>/</a:t>
            </a:r>
            <a:r>
              <a:rPr lang="en-US" altLang="en-US" dirty="0" err="1">
                <a:solidFill>
                  <a:srgbClr val="212121"/>
                </a:solidFill>
              </a:rPr>
              <a:t>layanan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untuk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memenuhi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kebutuhan</a:t>
            </a:r>
            <a:r>
              <a:rPr lang="en-US" altLang="en-US" dirty="0">
                <a:solidFill>
                  <a:srgbClr val="212121"/>
                </a:solidFill>
              </a:rPr>
              <a:t> customer</a:t>
            </a:r>
          </a:p>
          <a:p>
            <a:pPr marL="953468" lvl="1" indent="-457200">
              <a:buSzPct val="75000"/>
              <a:buFont typeface="+mj-lt"/>
              <a:buAutoNum type="arabicPeriod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dirty="0" err="1">
                <a:solidFill>
                  <a:srgbClr val="212121"/>
                </a:solidFill>
              </a:rPr>
              <a:t>Memberikan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jaminan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ke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manajemen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bahwa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kualitas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telah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dicapai</a:t>
            </a:r>
            <a:r>
              <a:rPr lang="en-US" altLang="en-US" dirty="0">
                <a:solidFill>
                  <a:srgbClr val="212121"/>
                </a:solidFill>
              </a:rPr>
              <a:t> dan </a:t>
            </a:r>
            <a:r>
              <a:rPr lang="en-US" altLang="en-US" dirty="0" err="1">
                <a:solidFill>
                  <a:srgbClr val="212121"/>
                </a:solidFill>
              </a:rPr>
              <a:t>dipelihara</a:t>
            </a:r>
            <a:endParaRPr lang="en-US" altLang="en-US" dirty="0">
              <a:solidFill>
                <a:srgbClr val="212121"/>
              </a:solidFill>
            </a:endParaRPr>
          </a:p>
          <a:p>
            <a:pPr marL="953468" lvl="1" indent="-457200">
              <a:buSzPct val="75000"/>
              <a:buFont typeface="+mj-lt"/>
              <a:buAutoNum type="arabicPeriod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dirty="0" err="1">
                <a:solidFill>
                  <a:srgbClr val="212121"/>
                </a:solidFill>
              </a:rPr>
              <a:t>Memberikan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jaminan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ke</a:t>
            </a:r>
            <a:r>
              <a:rPr lang="en-US" altLang="en-US" dirty="0">
                <a:solidFill>
                  <a:srgbClr val="212121"/>
                </a:solidFill>
              </a:rPr>
              <a:t> customer </a:t>
            </a:r>
            <a:r>
              <a:rPr lang="en-US" altLang="en-US" dirty="0" err="1">
                <a:solidFill>
                  <a:srgbClr val="212121"/>
                </a:solidFill>
              </a:rPr>
              <a:t>bahwa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kualitas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telah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tercapai</a:t>
            </a:r>
            <a:endParaRPr lang="en-US" altLang="en-US" dirty="0">
              <a:solidFill>
                <a:srgbClr val="212121"/>
              </a:solidFill>
            </a:endParaRPr>
          </a:p>
          <a:p>
            <a:pPr marL="96492" indent="0">
              <a:buSzPct val="45000"/>
              <a:buNone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b="1" dirty="0" err="1">
                <a:solidFill>
                  <a:srgbClr val="212121"/>
                </a:solidFill>
              </a:rPr>
              <a:t>Kebijakan</a:t>
            </a:r>
            <a:r>
              <a:rPr lang="en-US" altLang="en-US" b="1" dirty="0">
                <a:solidFill>
                  <a:srgbClr val="212121"/>
                </a:solidFill>
              </a:rPr>
              <a:t> </a:t>
            </a:r>
            <a:r>
              <a:rPr lang="en-US" altLang="en-US" b="1" dirty="0" err="1">
                <a:solidFill>
                  <a:srgbClr val="212121"/>
                </a:solidFill>
              </a:rPr>
              <a:t>Kualitas</a:t>
            </a:r>
            <a:endParaRPr lang="en-US" altLang="en-US" b="1" dirty="0">
              <a:solidFill>
                <a:srgbClr val="212121"/>
              </a:solidFill>
            </a:endParaRPr>
          </a:p>
          <a:p>
            <a:pPr marL="953468" lvl="1" indent="-457200">
              <a:buSzPct val="75000"/>
              <a:buFont typeface="+mj-lt"/>
              <a:buAutoNum type="arabicPeriod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dirty="0" err="1">
                <a:solidFill>
                  <a:srgbClr val="212121"/>
                </a:solidFill>
              </a:rPr>
              <a:t>Sasaran</a:t>
            </a:r>
            <a:r>
              <a:rPr lang="en-US" altLang="en-US" dirty="0">
                <a:solidFill>
                  <a:srgbClr val="212121"/>
                </a:solidFill>
              </a:rPr>
              <a:t> dan </a:t>
            </a:r>
            <a:r>
              <a:rPr lang="en-US" altLang="en-US" dirty="0" err="1">
                <a:solidFill>
                  <a:srgbClr val="212121"/>
                </a:solidFill>
              </a:rPr>
              <a:t>arah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kualitas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keseluruhan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dari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sebuah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organisasi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terkait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dengan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kualitas</a:t>
            </a:r>
            <a:r>
              <a:rPr lang="en-US" altLang="en-US" dirty="0">
                <a:solidFill>
                  <a:srgbClr val="212121"/>
                </a:solidFill>
              </a:rPr>
              <a:t> yang </a:t>
            </a:r>
            <a:r>
              <a:rPr lang="en-US" altLang="en-US" dirty="0" err="1">
                <a:solidFill>
                  <a:srgbClr val="212121"/>
                </a:solidFill>
              </a:rPr>
              <a:t>secara</a:t>
            </a:r>
            <a:r>
              <a:rPr lang="en-US" altLang="en-US" dirty="0">
                <a:solidFill>
                  <a:srgbClr val="212121"/>
                </a:solidFill>
              </a:rPr>
              <a:t> formal </a:t>
            </a:r>
            <a:r>
              <a:rPr lang="en-US" altLang="en-US" dirty="0" err="1">
                <a:solidFill>
                  <a:srgbClr val="212121"/>
                </a:solidFill>
              </a:rPr>
              <a:t>dinyatakan</a:t>
            </a:r>
            <a:r>
              <a:rPr lang="en-US" altLang="en-US" dirty="0">
                <a:solidFill>
                  <a:srgbClr val="212121"/>
                </a:solidFill>
              </a:rPr>
              <a:t> oleh </a:t>
            </a:r>
            <a:r>
              <a:rPr lang="en-US" altLang="en-US" dirty="0" err="1">
                <a:solidFill>
                  <a:srgbClr val="212121"/>
                </a:solidFill>
              </a:rPr>
              <a:t>manajemen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atas</a:t>
            </a:r>
            <a:endParaRPr lang="en-US" altLang="en-US" dirty="0">
              <a:solidFill>
                <a:srgbClr val="212121"/>
              </a:solidFill>
            </a:endParaRPr>
          </a:p>
        </p:txBody>
      </p:sp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F510880C-4411-467C-BBAF-41ED67BF9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868" y="5969000"/>
            <a:ext cx="542697" cy="279400"/>
          </a:xfrm>
        </p:spPr>
        <p:txBody>
          <a:bodyPr>
            <a:norm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281245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696017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110789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525561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spcAft>
                <a:spcPts val="600"/>
              </a:spcAft>
            </a:pPr>
            <a:fld id="{121B86D7-C72F-4638-AECF-987B028A7B62}" type="slidenum">
              <a:rPr lang="en-US" altLang="en-US">
                <a:solidFill>
                  <a:srgbClr val="373737"/>
                </a:solidFill>
                <a:latin typeface="Times New Roman" panose="02020603050405020304" pitchFamily="18" charset="0"/>
              </a:rPr>
              <a:pPr>
                <a:spcAft>
                  <a:spcPts val="600"/>
                </a:spcAft>
              </a:pPr>
              <a:t>5</a:t>
            </a:fld>
            <a:endParaRPr lang="en-US" altLang="en-US">
              <a:solidFill>
                <a:srgbClr val="373737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id="{90C6867F-9369-48F9-AC7D-A596AA750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 vert="horz" lIns="91440" tIns="35271" rIns="91440" bIns="45720" rtlCol="0">
            <a:normAutofit/>
          </a:bodyPr>
          <a:lstStyle/>
          <a:p>
            <a: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  <a:tab pos="8537387" algn="l"/>
              </a:tabLst>
            </a:pPr>
            <a:r>
              <a:rPr lang="en-US" altLang="en-US" sz="3600">
                <a:solidFill>
                  <a:srgbClr val="FFFFFF"/>
                </a:solidFill>
              </a:rPr>
              <a:t>Terminologi Proses Kualitas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5D932B67-E9A2-4840-96EC-FCD82BD99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96492" indent="0">
              <a:buSzPct val="45000"/>
              <a:buNone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b="1" i="1" dirty="0">
                <a:solidFill>
                  <a:srgbClr val="212121"/>
                </a:solidFill>
              </a:rPr>
              <a:t>Quality Management </a:t>
            </a:r>
            <a:r>
              <a:rPr lang="en-US" altLang="en-US" dirty="0">
                <a:solidFill>
                  <a:srgbClr val="212121"/>
                </a:solidFill>
              </a:rPr>
              <a:t>(QM)</a:t>
            </a:r>
          </a:p>
          <a:p>
            <a:pPr marL="496268" lvl="1" indent="0">
              <a:buSzPct val="75000"/>
              <a:buNone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dirty="0" err="1">
                <a:solidFill>
                  <a:srgbClr val="212121"/>
                </a:solidFill>
              </a:rPr>
              <a:t>Adalah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aspek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fungsi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manajemen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keseluruhan</a:t>
            </a:r>
            <a:r>
              <a:rPr lang="en-US" altLang="en-US" dirty="0">
                <a:solidFill>
                  <a:srgbClr val="212121"/>
                </a:solidFill>
              </a:rPr>
              <a:t> yang </a:t>
            </a:r>
            <a:r>
              <a:rPr lang="en-US" altLang="en-US" dirty="0" err="1">
                <a:solidFill>
                  <a:srgbClr val="212121"/>
                </a:solidFill>
              </a:rPr>
              <a:t>menentukan</a:t>
            </a:r>
            <a:r>
              <a:rPr lang="en-US" altLang="en-US" dirty="0">
                <a:solidFill>
                  <a:srgbClr val="212121"/>
                </a:solidFill>
              </a:rPr>
              <a:t> dan </a:t>
            </a:r>
            <a:r>
              <a:rPr lang="en-US" altLang="en-US" dirty="0" err="1">
                <a:solidFill>
                  <a:srgbClr val="212121"/>
                </a:solidFill>
              </a:rPr>
              <a:t>menerapkan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kebijakan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kualitas</a:t>
            </a:r>
            <a:r>
              <a:rPr lang="en-US" altLang="en-US" dirty="0">
                <a:solidFill>
                  <a:srgbClr val="212121"/>
                </a:solidFill>
              </a:rPr>
              <a:t> (ISO9000, Clause 3.2) </a:t>
            </a:r>
          </a:p>
          <a:p>
            <a:pPr marL="96492" indent="0">
              <a:buSzPct val="45000"/>
              <a:buNone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b="1" i="1" dirty="0">
                <a:solidFill>
                  <a:srgbClr val="212121"/>
                </a:solidFill>
              </a:rPr>
              <a:t>Quality System </a:t>
            </a:r>
            <a:r>
              <a:rPr lang="en-US" altLang="en-US" dirty="0">
                <a:solidFill>
                  <a:srgbClr val="212121"/>
                </a:solidFill>
              </a:rPr>
              <a:t>(QS) </a:t>
            </a:r>
          </a:p>
          <a:p>
            <a:pPr marL="496268" lvl="1" indent="0">
              <a:buSzPct val="75000"/>
              <a:buNone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dirty="0" err="1">
                <a:solidFill>
                  <a:srgbClr val="212121"/>
                </a:solidFill>
              </a:rPr>
              <a:t>Adalah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struktur</a:t>
            </a:r>
            <a:r>
              <a:rPr lang="en-US" altLang="en-US" dirty="0">
                <a:solidFill>
                  <a:srgbClr val="212121"/>
                </a:solidFill>
              </a:rPr>
              <a:t>, </a:t>
            </a:r>
            <a:r>
              <a:rPr lang="en-US" altLang="en-US" dirty="0" err="1">
                <a:solidFill>
                  <a:srgbClr val="212121"/>
                </a:solidFill>
              </a:rPr>
              <a:t>tanggung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jawab</a:t>
            </a:r>
            <a:r>
              <a:rPr lang="en-US" altLang="en-US" dirty="0">
                <a:solidFill>
                  <a:srgbClr val="212121"/>
                </a:solidFill>
              </a:rPr>
              <a:t>, </a:t>
            </a:r>
            <a:r>
              <a:rPr lang="en-US" altLang="en-US" dirty="0" err="1">
                <a:solidFill>
                  <a:srgbClr val="212121"/>
                </a:solidFill>
              </a:rPr>
              <a:t>prosedur</a:t>
            </a:r>
            <a:r>
              <a:rPr lang="en-US" altLang="en-US" dirty="0">
                <a:solidFill>
                  <a:srgbClr val="212121"/>
                </a:solidFill>
              </a:rPr>
              <a:t>, proses dan </a:t>
            </a:r>
            <a:r>
              <a:rPr lang="en-US" altLang="en-US" dirty="0" err="1">
                <a:solidFill>
                  <a:srgbClr val="212121"/>
                </a:solidFill>
              </a:rPr>
              <a:t>sesumber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organisasi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untuk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penerapan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manajemen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kualitas</a:t>
            </a:r>
            <a:r>
              <a:rPr lang="en-US" altLang="en-US" dirty="0">
                <a:solidFill>
                  <a:srgbClr val="212121"/>
                </a:solidFill>
              </a:rPr>
              <a:t> (ISO9000, Clause 3.3)</a:t>
            </a:r>
          </a:p>
        </p:txBody>
      </p:sp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8FA89D31-BDD9-4169-AFC0-DF04A26C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868" y="5969000"/>
            <a:ext cx="542697" cy="279400"/>
          </a:xfrm>
        </p:spPr>
        <p:txBody>
          <a:bodyPr>
            <a:norm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281245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696017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110789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525561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spcAft>
                <a:spcPts val="600"/>
              </a:spcAft>
            </a:pPr>
            <a:fld id="{B6626C5B-2EDF-4362-A1C4-70A6993B246B}" type="slidenum">
              <a:rPr lang="en-US" altLang="en-US">
                <a:solidFill>
                  <a:srgbClr val="373737"/>
                </a:solidFill>
                <a:latin typeface="Times New Roman" panose="02020603050405020304" pitchFamily="18" charset="0"/>
              </a:rPr>
              <a:pPr>
                <a:spcAft>
                  <a:spcPts val="600"/>
                </a:spcAft>
              </a:pPr>
              <a:t>6</a:t>
            </a:fld>
            <a:endParaRPr lang="en-US" altLang="en-US">
              <a:solidFill>
                <a:srgbClr val="373737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3C8469B6-B23F-47A8-8D8F-9A56245D9B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 vert="horz" lIns="91440" tIns="35271" rIns="91440" bIns="45720" rtlCol="0">
            <a:normAutofit/>
          </a:bodyPr>
          <a:lstStyle/>
          <a:p>
            <a: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  <a:tab pos="8537387" algn="l"/>
              </a:tabLst>
            </a:pPr>
            <a:r>
              <a:rPr lang="en-US" altLang="en-US" sz="3600">
                <a:solidFill>
                  <a:srgbClr val="FFFFFF"/>
                </a:solidFill>
              </a:rPr>
              <a:t>Terminologi Proses Kualitas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90FE314C-2860-4CE1-A4DA-17D91A19D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96492" indent="0">
              <a:buSzPct val="45000"/>
              <a:buNone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b="1" i="1" dirty="0">
                <a:solidFill>
                  <a:srgbClr val="212121"/>
                </a:solidFill>
              </a:rPr>
              <a:t>Quality Control </a:t>
            </a:r>
            <a:r>
              <a:rPr lang="en-US" altLang="en-US" dirty="0">
                <a:solidFill>
                  <a:srgbClr val="212121"/>
                </a:solidFill>
              </a:rPr>
              <a:t>(QC) </a:t>
            </a:r>
          </a:p>
          <a:p>
            <a:pPr marL="839168" lvl="1" indent="-342900">
              <a:buSzPct val="75000"/>
              <a:buFont typeface="Wingdings" panose="05000000000000000000" pitchFamily="2" charset="2"/>
              <a:buChar char="ü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dirty="0" err="1">
                <a:solidFill>
                  <a:srgbClr val="212121"/>
                </a:solidFill>
              </a:rPr>
              <a:t>Adalah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teknik</a:t>
            </a:r>
            <a:r>
              <a:rPr lang="en-US" altLang="en-US" dirty="0">
                <a:solidFill>
                  <a:srgbClr val="212121"/>
                </a:solidFill>
              </a:rPr>
              <a:t> dan </a:t>
            </a:r>
            <a:r>
              <a:rPr lang="en-US" altLang="en-US" dirty="0" err="1">
                <a:solidFill>
                  <a:srgbClr val="212121"/>
                </a:solidFill>
              </a:rPr>
              <a:t>aktifitas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operasional</a:t>
            </a:r>
            <a:r>
              <a:rPr lang="en-US" altLang="en-US" dirty="0">
                <a:solidFill>
                  <a:srgbClr val="212121"/>
                </a:solidFill>
              </a:rPr>
              <a:t> yang </a:t>
            </a:r>
            <a:r>
              <a:rPr lang="en-US" altLang="en-US" dirty="0" err="1">
                <a:solidFill>
                  <a:srgbClr val="212121"/>
                </a:solidFill>
              </a:rPr>
              <a:t>digunakan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untuk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memenuhi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kebutuhan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kualitas</a:t>
            </a:r>
            <a:r>
              <a:rPr lang="en-US" altLang="en-US" dirty="0">
                <a:solidFill>
                  <a:srgbClr val="212121"/>
                </a:solidFill>
              </a:rPr>
              <a:t> (ISO9000, Clause 3.4)</a:t>
            </a:r>
          </a:p>
          <a:p>
            <a:pPr marL="839168" lvl="1" indent="-342900">
              <a:buSzPct val="75000"/>
              <a:buFont typeface="Wingdings" panose="05000000000000000000" pitchFamily="2" charset="2"/>
              <a:buChar char="ü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dirty="0" err="1">
                <a:solidFill>
                  <a:srgbClr val="212121"/>
                </a:solidFill>
              </a:rPr>
              <a:t>Meliputi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evaluasi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unjuk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kerja</a:t>
            </a:r>
            <a:r>
              <a:rPr lang="en-US" altLang="en-US" dirty="0">
                <a:solidFill>
                  <a:srgbClr val="212121"/>
                </a:solidFill>
              </a:rPr>
              <a:t>, </a:t>
            </a:r>
            <a:r>
              <a:rPr lang="en-US" altLang="en-US" dirty="0" err="1">
                <a:solidFill>
                  <a:srgbClr val="212121"/>
                </a:solidFill>
              </a:rPr>
              <a:t>membandingkan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tujuan</a:t>
            </a:r>
            <a:r>
              <a:rPr lang="en-US" altLang="en-US" dirty="0">
                <a:solidFill>
                  <a:srgbClr val="212121"/>
                </a:solidFill>
              </a:rPr>
              <a:t> dan </a:t>
            </a:r>
            <a:r>
              <a:rPr lang="en-US" altLang="en-US" dirty="0" err="1">
                <a:solidFill>
                  <a:srgbClr val="212121"/>
                </a:solidFill>
              </a:rPr>
              <a:t>tindakan</a:t>
            </a:r>
            <a:r>
              <a:rPr lang="en-US" altLang="en-US" dirty="0">
                <a:solidFill>
                  <a:srgbClr val="212121"/>
                </a:solidFill>
              </a:rPr>
              <a:t>, </a:t>
            </a:r>
            <a:r>
              <a:rPr lang="en-US" altLang="en-US" dirty="0" err="1">
                <a:solidFill>
                  <a:srgbClr val="212121"/>
                </a:solidFill>
              </a:rPr>
              <a:t>pengecekan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produk</a:t>
            </a:r>
            <a:endParaRPr lang="en-US" altLang="en-US" dirty="0">
              <a:solidFill>
                <a:srgbClr val="212121"/>
              </a:solidFill>
            </a:endParaRPr>
          </a:p>
        </p:txBody>
      </p:sp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1A4B68FE-EC8A-4CE4-95ED-585A5A5C6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868" y="5969000"/>
            <a:ext cx="542697" cy="279400"/>
          </a:xfrm>
        </p:spPr>
        <p:txBody>
          <a:bodyPr>
            <a:norm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281245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696017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110789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525561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spcAft>
                <a:spcPts val="600"/>
              </a:spcAft>
            </a:pPr>
            <a:fld id="{1C8E9249-8D44-42F8-AFB3-54B43C60EE62}" type="slidenum">
              <a:rPr lang="en-US" altLang="en-US">
                <a:solidFill>
                  <a:srgbClr val="373737"/>
                </a:solidFill>
                <a:latin typeface="Times New Roman" panose="02020603050405020304" pitchFamily="18" charset="0"/>
              </a:rPr>
              <a:pPr>
                <a:spcAft>
                  <a:spcPts val="600"/>
                </a:spcAft>
              </a:pPr>
              <a:t>7</a:t>
            </a:fld>
            <a:endParaRPr lang="en-US" altLang="en-US">
              <a:solidFill>
                <a:srgbClr val="373737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44D10045-5F55-4D3A-92E8-71E93B3CF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 vert="horz" lIns="91440" tIns="35271" rIns="91440" bIns="45720" rtlCol="0">
            <a:normAutofit/>
          </a:bodyPr>
          <a:lstStyle/>
          <a:p>
            <a: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  <a:tab pos="8537387" algn="l"/>
              </a:tabLst>
            </a:pPr>
            <a:r>
              <a:rPr lang="en-US" altLang="en-US" sz="3600">
                <a:solidFill>
                  <a:srgbClr val="FFFFFF"/>
                </a:solidFill>
              </a:rPr>
              <a:t>Terminologi Proses Kualitas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A70E5926-42A3-4D3B-84EF-6C4F48213E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96492" indent="0">
              <a:buSzPct val="45000"/>
              <a:buNone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b="1" i="1" dirty="0">
                <a:solidFill>
                  <a:srgbClr val="212121"/>
                </a:solidFill>
              </a:rPr>
              <a:t>Quality Assurance (QA) </a:t>
            </a:r>
          </a:p>
          <a:p>
            <a:pPr marL="839168" lvl="1" indent="-342900">
              <a:buSzPct val="75000"/>
              <a:buFont typeface="Wingdings" panose="05000000000000000000" pitchFamily="2" charset="2"/>
              <a:buChar char="ü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dirty="0" err="1">
                <a:solidFill>
                  <a:srgbClr val="212121"/>
                </a:solidFill>
              </a:rPr>
              <a:t>Semua</a:t>
            </a:r>
            <a:r>
              <a:rPr lang="en-US" altLang="en-US" dirty="0">
                <a:solidFill>
                  <a:srgbClr val="212121"/>
                </a:solidFill>
              </a:rPr>
              <a:t>  </a:t>
            </a:r>
            <a:r>
              <a:rPr lang="en-US" altLang="en-US" dirty="0" err="1">
                <a:solidFill>
                  <a:srgbClr val="212121"/>
                </a:solidFill>
              </a:rPr>
              <a:t>tindakan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sistematis</a:t>
            </a:r>
            <a:r>
              <a:rPr lang="en-US" altLang="en-US" dirty="0">
                <a:solidFill>
                  <a:srgbClr val="212121"/>
                </a:solidFill>
              </a:rPr>
              <a:t> dan </a:t>
            </a:r>
            <a:r>
              <a:rPr lang="en-US" altLang="en-US" dirty="0" err="1">
                <a:solidFill>
                  <a:srgbClr val="212121"/>
                </a:solidFill>
              </a:rPr>
              <a:t>terencana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untuk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menjamin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bahwa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sebuah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produk</a:t>
            </a:r>
            <a:r>
              <a:rPr lang="en-US" altLang="en-US" dirty="0">
                <a:solidFill>
                  <a:srgbClr val="212121"/>
                </a:solidFill>
              </a:rPr>
              <a:t>/</a:t>
            </a:r>
            <a:r>
              <a:rPr lang="en-US" altLang="en-US" dirty="0" err="1">
                <a:solidFill>
                  <a:srgbClr val="212121"/>
                </a:solidFill>
              </a:rPr>
              <a:t>layanan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akan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memenuhi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kebutuhan</a:t>
            </a:r>
            <a:r>
              <a:rPr lang="en-US" altLang="en-US" dirty="0">
                <a:solidFill>
                  <a:srgbClr val="212121"/>
                </a:solidFill>
              </a:rPr>
              <a:t> /</a:t>
            </a:r>
            <a:r>
              <a:rPr lang="en-US" altLang="en-US" dirty="0" err="1">
                <a:solidFill>
                  <a:srgbClr val="212121"/>
                </a:solidFill>
              </a:rPr>
              <a:t>memuaskan</a:t>
            </a:r>
            <a:r>
              <a:rPr lang="en-US" altLang="en-US" dirty="0">
                <a:solidFill>
                  <a:srgbClr val="212121"/>
                </a:solidFill>
              </a:rPr>
              <a:t>(ISO9000, Clause 3.5) </a:t>
            </a:r>
          </a:p>
          <a:p>
            <a:pPr marL="839168" lvl="1" indent="-342900">
              <a:buSzPct val="75000"/>
              <a:buFont typeface="Wingdings" panose="05000000000000000000" pitchFamily="2" charset="2"/>
              <a:buChar char="ü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dirty="0" err="1">
                <a:solidFill>
                  <a:srgbClr val="212121"/>
                </a:solidFill>
              </a:rPr>
              <a:t>Sekumpulan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aktifitas</a:t>
            </a:r>
            <a:r>
              <a:rPr lang="en-US" altLang="en-US" dirty="0">
                <a:solidFill>
                  <a:srgbClr val="212121"/>
                </a:solidFill>
              </a:rPr>
              <a:t> yang </a:t>
            </a:r>
            <a:r>
              <a:rPr lang="en-US" altLang="en-US" dirty="0" err="1">
                <a:solidFill>
                  <a:srgbClr val="212121"/>
                </a:solidFill>
              </a:rPr>
              <a:t>dirancang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untuk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mengevaluasi</a:t>
            </a:r>
            <a:r>
              <a:rPr lang="en-US" altLang="en-US" dirty="0">
                <a:solidFill>
                  <a:srgbClr val="212121"/>
                </a:solidFill>
              </a:rPr>
              <a:t> proses </a:t>
            </a:r>
            <a:r>
              <a:rPr lang="en-US" altLang="en-US" dirty="0" err="1">
                <a:solidFill>
                  <a:srgbClr val="212121"/>
                </a:solidFill>
              </a:rPr>
              <a:t>dimana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produk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dikembangkan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atau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dirakit</a:t>
            </a:r>
            <a:r>
              <a:rPr lang="en-US" altLang="en-US" dirty="0">
                <a:solidFill>
                  <a:srgbClr val="212121"/>
                </a:solidFill>
              </a:rPr>
              <a:t> (IEEE Standards )</a:t>
            </a:r>
          </a:p>
          <a:p>
            <a:pPr marL="839168" lvl="1" indent="-342900">
              <a:buSzPct val="75000"/>
              <a:buFont typeface="Wingdings" panose="05000000000000000000" pitchFamily="2" charset="2"/>
              <a:buChar char="ü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dirty="0">
                <a:solidFill>
                  <a:srgbClr val="212121"/>
                </a:solidFill>
              </a:rPr>
              <a:t>Quality assurance </a:t>
            </a:r>
            <a:r>
              <a:rPr lang="en-US" altLang="en-US" dirty="0" err="1">
                <a:solidFill>
                  <a:srgbClr val="212121"/>
                </a:solidFill>
              </a:rPr>
              <a:t>meliputi</a:t>
            </a:r>
            <a:r>
              <a:rPr lang="en-US" altLang="en-US" dirty="0">
                <a:solidFill>
                  <a:srgbClr val="212121"/>
                </a:solidFill>
              </a:rPr>
              <a:t> </a:t>
            </a:r>
            <a:r>
              <a:rPr lang="en-US" altLang="en-US" dirty="0" err="1">
                <a:solidFill>
                  <a:srgbClr val="212121"/>
                </a:solidFill>
              </a:rPr>
              <a:t>pengecekan</a:t>
            </a:r>
            <a:r>
              <a:rPr lang="en-US" altLang="en-US" dirty="0">
                <a:solidFill>
                  <a:srgbClr val="212121"/>
                </a:solidFill>
              </a:rPr>
              <a:t> proses</a:t>
            </a:r>
          </a:p>
        </p:txBody>
      </p:sp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B75B5FBB-65BD-4D82-9C52-77C05430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868" y="5969000"/>
            <a:ext cx="542697" cy="279400"/>
          </a:xfrm>
        </p:spPr>
        <p:txBody>
          <a:bodyPr>
            <a:norm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281245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696017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110789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525561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spcAft>
                <a:spcPts val="600"/>
              </a:spcAft>
            </a:pPr>
            <a:fld id="{210E7EAA-173E-4AAA-860C-0C379A50E1B0}" type="slidenum">
              <a:rPr lang="en-US" altLang="en-US">
                <a:solidFill>
                  <a:srgbClr val="373737"/>
                </a:solidFill>
                <a:latin typeface="Times New Roman" panose="02020603050405020304" pitchFamily="18" charset="0"/>
              </a:rPr>
              <a:pPr>
                <a:spcAft>
                  <a:spcPts val="600"/>
                </a:spcAft>
              </a:pPr>
              <a:t>8</a:t>
            </a:fld>
            <a:endParaRPr lang="en-US" altLang="en-US">
              <a:solidFill>
                <a:srgbClr val="373737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B83E9DFF-DF32-407F-89F5-3F238E2EAC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 vert="horz" lIns="91440" tIns="35271" rIns="91440" bIns="45720" rtlCol="0">
            <a:normAutofit/>
          </a:bodyPr>
          <a:lstStyle/>
          <a:p>
            <a:pPr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  <a:tab pos="8537387" algn="l"/>
              </a:tabLst>
            </a:pPr>
            <a:r>
              <a:rPr lang="en-US" altLang="en-US" sz="3600">
                <a:solidFill>
                  <a:srgbClr val="FFFFFF"/>
                </a:solidFill>
              </a:rPr>
              <a:t>Terminologi Proses Kualitas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A02AB1C1-227A-4891-8C93-C42163D5C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96492" indent="0">
              <a:buSzPct val="45000"/>
              <a:buNone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sz="3200" b="1" i="1" dirty="0">
                <a:solidFill>
                  <a:srgbClr val="212121"/>
                </a:solidFill>
              </a:rPr>
              <a:t>Quality Assurance (QA) ...</a:t>
            </a:r>
          </a:p>
          <a:p>
            <a:pPr marL="496268" lvl="1" indent="0">
              <a:buSzPct val="75000"/>
              <a:buNone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sz="2800" dirty="0" err="1">
                <a:solidFill>
                  <a:srgbClr val="212121"/>
                </a:solidFill>
              </a:rPr>
              <a:t>Tujuan</a:t>
            </a:r>
            <a:r>
              <a:rPr lang="en-US" altLang="en-US" sz="2800" dirty="0">
                <a:solidFill>
                  <a:srgbClr val="212121"/>
                </a:solidFill>
              </a:rPr>
              <a:t>:</a:t>
            </a:r>
          </a:p>
          <a:p>
            <a:pPr marL="1320783" lvl="2" indent="-342900">
              <a:buSzPct val="45000"/>
              <a:buFont typeface="+mj-lt"/>
              <a:buAutoNum type="arabicPeriod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sz="2400" dirty="0" err="1">
                <a:solidFill>
                  <a:srgbClr val="212121"/>
                </a:solidFill>
              </a:rPr>
              <a:t>Untuk</a:t>
            </a:r>
            <a:r>
              <a:rPr lang="en-US" altLang="en-US" sz="2400" dirty="0">
                <a:solidFill>
                  <a:srgbClr val="212121"/>
                </a:solidFill>
              </a:rPr>
              <a:t> </a:t>
            </a:r>
            <a:r>
              <a:rPr lang="en-US" altLang="en-US" sz="2400" dirty="0" err="1">
                <a:solidFill>
                  <a:srgbClr val="212121"/>
                </a:solidFill>
              </a:rPr>
              <a:t>mencegah</a:t>
            </a:r>
            <a:r>
              <a:rPr lang="en-US" altLang="en-US" sz="2400" dirty="0">
                <a:solidFill>
                  <a:srgbClr val="212121"/>
                </a:solidFill>
              </a:rPr>
              <a:t> </a:t>
            </a:r>
            <a:r>
              <a:rPr lang="en-US" altLang="en-US" sz="2400" dirty="0" err="1">
                <a:solidFill>
                  <a:srgbClr val="212121"/>
                </a:solidFill>
              </a:rPr>
              <a:t>terjadinya</a:t>
            </a:r>
            <a:r>
              <a:rPr lang="en-US" altLang="en-US" sz="2400" dirty="0">
                <a:solidFill>
                  <a:srgbClr val="212121"/>
                </a:solidFill>
              </a:rPr>
              <a:t> </a:t>
            </a:r>
            <a:r>
              <a:rPr lang="en-US" altLang="en-US" sz="2400" dirty="0" err="1">
                <a:solidFill>
                  <a:srgbClr val="212121"/>
                </a:solidFill>
              </a:rPr>
              <a:t>masalah</a:t>
            </a:r>
            <a:r>
              <a:rPr lang="en-US" altLang="en-US" sz="2400" dirty="0">
                <a:solidFill>
                  <a:srgbClr val="212121"/>
                </a:solidFill>
              </a:rPr>
              <a:t>;</a:t>
            </a:r>
          </a:p>
          <a:p>
            <a:pPr marL="1320783" lvl="2" indent="-342900">
              <a:buSzPct val="45000"/>
              <a:buFont typeface="+mj-lt"/>
              <a:buAutoNum type="arabicPeriod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sz="2400" dirty="0" err="1">
                <a:solidFill>
                  <a:srgbClr val="212121"/>
                </a:solidFill>
              </a:rPr>
              <a:t>Mendeteksi</a:t>
            </a:r>
            <a:r>
              <a:rPr lang="en-US" altLang="en-US" sz="2400" dirty="0">
                <a:solidFill>
                  <a:srgbClr val="212121"/>
                </a:solidFill>
              </a:rPr>
              <a:t> </a:t>
            </a:r>
            <a:r>
              <a:rPr lang="en-US" altLang="en-US" sz="2400" dirty="0" err="1">
                <a:solidFill>
                  <a:srgbClr val="212121"/>
                </a:solidFill>
              </a:rPr>
              <a:t>masalah</a:t>
            </a:r>
            <a:r>
              <a:rPr lang="en-US" altLang="en-US" sz="2400" dirty="0">
                <a:solidFill>
                  <a:srgbClr val="212121"/>
                </a:solidFill>
              </a:rPr>
              <a:t> </a:t>
            </a:r>
            <a:r>
              <a:rPr lang="en-US" altLang="en-US" sz="2400" dirty="0" err="1">
                <a:solidFill>
                  <a:srgbClr val="212121"/>
                </a:solidFill>
              </a:rPr>
              <a:t>ketika</a:t>
            </a:r>
            <a:r>
              <a:rPr lang="en-US" altLang="en-US" sz="2400" dirty="0">
                <a:solidFill>
                  <a:srgbClr val="212121"/>
                </a:solidFill>
              </a:rPr>
              <a:t> </a:t>
            </a:r>
            <a:r>
              <a:rPr lang="en-US" altLang="en-US" sz="2400" dirty="0" err="1">
                <a:solidFill>
                  <a:srgbClr val="212121"/>
                </a:solidFill>
              </a:rPr>
              <a:t>terjadi</a:t>
            </a:r>
            <a:r>
              <a:rPr lang="en-US" altLang="en-US" sz="2400" dirty="0">
                <a:solidFill>
                  <a:srgbClr val="212121"/>
                </a:solidFill>
              </a:rPr>
              <a:t>;</a:t>
            </a:r>
          </a:p>
          <a:p>
            <a:pPr marL="1320783" lvl="2" indent="-342900">
              <a:buSzPct val="45000"/>
              <a:buFont typeface="+mj-lt"/>
              <a:buAutoNum type="arabicPeriod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sz="2400" dirty="0" err="1">
                <a:solidFill>
                  <a:srgbClr val="212121"/>
                </a:solidFill>
              </a:rPr>
              <a:t>Mengetahui</a:t>
            </a:r>
            <a:r>
              <a:rPr lang="en-US" altLang="en-US" sz="2400" dirty="0">
                <a:solidFill>
                  <a:srgbClr val="212121"/>
                </a:solidFill>
              </a:rPr>
              <a:t> </a:t>
            </a:r>
            <a:r>
              <a:rPr lang="en-US" altLang="en-US" sz="2400" dirty="0" err="1">
                <a:solidFill>
                  <a:srgbClr val="212121"/>
                </a:solidFill>
              </a:rPr>
              <a:t>penyebabnya</a:t>
            </a:r>
            <a:r>
              <a:rPr lang="en-US" altLang="en-US" sz="2400" dirty="0">
                <a:solidFill>
                  <a:srgbClr val="212121"/>
                </a:solidFill>
              </a:rPr>
              <a:t>;</a:t>
            </a:r>
          </a:p>
          <a:p>
            <a:pPr marL="1320783" lvl="2" indent="-342900">
              <a:buSzPct val="45000"/>
              <a:buFont typeface="+mj-lt"/>
              <a:buAutoNum type="arabicPeriod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sz="2400" dirty="0" err="1">
                <a:solidFill>
                  <a:srgbClr val="212121"/>
                </a:solidFill>
              </a:rPr>
              <a:t>Menyelesaikan</a:t>
            </a:r>
            <a:r>
              <a:rPr lang="en-US" altLang="en-US" sz="2400" dirty="0">
                <a:solidFill>
                  <a:srgbClr val="212121"/>
                </a:solidFill>
              </a:rPr>
              <a:t> </a:t>
            </a:r>
            <a:r>
              <a:rPr lang="en-US" altLang="en-US" sz="2400" dirty="0" err="1">
                <a:solidFill>
                  <a:srgbClr val="212121"/>
                </a:solidFill>
              </a:rPr>
              <a:t>sampai</a:t>
            </a:r>
            <a:r>
              <a:rPr lang="en-US" altLang="en-US" sz="2400" dirty="0">
                <a:solidFill>
                  <a:srgbClr val="212121"/>
                </a:solidFill>
              </a:rPr>
              <a:t> </a:t>
            </a:r>
            <a:r>
              <a:rPr lang="en-US" altLang="en-US" sz="2400" dirty="0" err="1">
                <a:solidFill>
                  <a:srgbClr val="212121"/>
                </a:solidFill>
              </a:rPr>
              <a:t>akar</a:t>
            </a:r>
            <a:r>
              <a:rPr lang="en-US" altLang="en-US" sz="2400" dirty="0">
                <a:solidFill>
                  <a:srgbClr val="212121"/>
                </a:solidFill>
              </a:rPr>
              <a:t>; dan </a:t>
            </a:r>
          </a:p>
          <a:p>
            <a:pPr marL="1320783" lvl="2" indent="-342900">
              <a:buSzPct val="45000"/>
              <a:buFont typeface="+mj-lt"/>
              <a:buAutoNum type="arabicPeriod"/>
              <a:tabLst>
                <a:tab pos="390289" algn="l"/>
                <a:tab pos="485341" algn="l"/>
                <a:tab pos="892912" algn="l"/>
                <a:tab pos="1300483" algn="l"/>
                <a:tab pos="1708053" algn="l"/>
                <a:tab pos="2115625" algn="l"/>
                <a:tab pos="2523195" algn="l"/>
                <a:tab pos="2930767" algn="l"/>
                <a:tab pos="3338337" algn="l"/>
                <a:tab pos="3745909" algn="l"/>
                <a:tab pos="4153479" algn="l"/>
                <a:tab pos="4561051" algn="l"/>
                <a:tab pos="4968621" algn="l"/>
                <a:tab pos="5376192" algn="l"/>
                <a:tab pos="5783763" algn="l"/>
                <a:tab pos="6191334" algn="l"/>
                <a:tab pos="6598905" algn="l"/>
                <a:tab pos="7006476" algn="l"/>
                <a:tab pos="7414047" algn="l"/>
                <a:tab pos="7821618" algn="l"/>
                <a:tab pos="8229189" algn="l"/>
              </a:tabLst>
            </a:pPr>
            <a:r>
              <a:rPr lang="en-US" altLang="en-US" sz="2400" dirty="0" err="1">
                <a:solidFill>
                  <a:srgbClr val="212121"/>
                </a:solidFill>
              </a:rPr>
              <a:t>Mencegah</a:t>
            </a:r>
            <a:r>
              <a:rPr lang="en-US" altLang="en-US" sz="2400" dirty="0">
                <a:solidFill>
                  <a:srgbClr val="212121"/>
                </a:solidFill>
              </a:rPr>
              <a:t> </a:t>
            </a:r>
            <a:r>
              <a:rPr lang="en-US" altLang="en-US" sz="2400" dirty="0" err="1">
                <a:solidFill>
                  <a:srgbClr val="212121"/>
                </a:solidFill>
              </a:rPr>
              <a:t>masalah</a:t>
            </a:r>
            <a:r>
              <a:rPr lang="en-US" altLang="en-US" sz="2400" dirty="0">
                <a:solidFill>
                  <a:srgbClr val="212121"/>
                </a:solidFill>
              </a:rPr>
              <a:t> </a:t>
            </a:r>
            <a:r>
              <a:rPr lang="en-US" altLang="en-US" sz="2400" dirty="0" err="1">
                <a:solidFill>
                  <a:srgbClr val="212121"/>
                </a:solidFill>
              </a:rPr>
              <a:t>terjadi</a:t>
            </a:r>
            <a:r>
              <a:rPr lang="en-US" altLang="en-US" sz="2400" dirty="0">
                <a:solidFill>
                  <a:srgbClr val="212121"/>
                </a:solidFill>
              </a:rPr>
              <a:t> </a:t>
            </a:r>
            <a:r>
              <a:rPr lang="en-US" altLang="en-US" sz="2400" dirty="0" err="1">
                <a:solidFill>
                  <a:srgbClr val="212121"/>
                </a:solidFill>
              </a:rPr>
              <a:t>lagi</a:t>
            </a:r>
            <a:endParaRPr lang="en-US" altLang="en-US" sz="2400" dirty="0">
              <a:solidFill>
                <a:srgbClr val="212121"/>
              </a:solidFill>
            </a:endParaRPr>
          </a:p>
        </p:txBody>
      </p:sp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EF4F48A7-4257-41BA-BB85-89FE8445B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868" y="5969000"/>
            <a:ext cx="542697" cy="279400"/>
          </a:xfrm>
        </p:spPr>
        <p:txBody>
          <a:bodyPr>
            <a:norm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281245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696017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110789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525561" indent="-207386" defTabSz="41477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spcAft>
                <a:spcPts val="600"/>
              </a:spcAft>
            </a:pPr>
            <a:fld id="{3C9A8694-51B0-4CFE-A901-C6A837B80DD5}" type="slidenum">
              <a:rPr lang="en-US" altLang="en-US">
                <a:solidFill>
                  <a:srgbClr val="373737"/>
                </a:solidFill>
                <a:latin typeface="Times New Roman" panose="02020603050405020304" pitchFamily="18" charset="0"/>
              </a:rPr>
              <a:pPr>
                <a:spcAft>
                  <a:spcPts val="600"/>
                </a:spcAft>
              </a:pPr>
              <a:t>9</a:t>
            </a:fld>
            <a:endParaRPr lang="en-US" altLang="en-US">
              <a:solidFill>
                <a:srgbClr val="373737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781</Words>
  <Application>Microsoft Office PowerPoint</Application>
  <PresentationFormat>Widescreen</PresentationFormat>
  <Paragraphs>155</Paragraphs>
  <Slides>21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Garamond</vt:lpstr>
      <vt:lpstr>Symbol</vt:lpstr>
      <vt:lpstr>Times New Roman</vt:lpstr>
      <vt:lpstr>Wingdings</vt:lpstr>
      <vt:lpstr>Organic</vt:lpstr>
      <vt:lpstr>Penjaminan Mutu Perangkat Lunak</vt:lpstr>
      <vt:lpstr>Software Proses</vt:lpstr>
      <vt:lpstr>Manajemen Kualitas PL</vt:lpstr>
      <vt:lpstr>Terminologi Proses Kualitas</vt:lpstr>
      <vt:lpstr>Terminologi Proses Kualitas</vt:lpstr>
      <vt:lpstr>Terminologi Proses Kualitas</vt:lpstr>
      <vt:lpstr>Terminologi Proses Kualitas</vt:lpstr>
      <vt:lpstr>Terminologi Proses Kualitas</vt:lpstr>
      <vt:lpstr>Terminologi Proses Kualitas</vt:lpstr>
      <vt:lpstr>Terminologi Proses Kualitas</vt:lpstr>
      <vt:lpstr>Terminologi Proses Kualitas</vt:lpstr>
      <vt:lpstr>Terminologi Proses Kualitas</vt:lpstr>
      <vt:lpstr>Terminologi Proses Kualitas</vt:lpstr>
      <vt:lpstr>Software Quality Management Environment</vt:lpstr>
      <vt:lpstr>Ukuran Tim Software Quality</vt:lpstr>
      <vt:lpstr>Peran Tim Software Quality</vt:lpstr>
      <vt:lpstr>Tugas Tim Software Quality</vt:lpstr>
      <vt:lpstr>Peran Utama Tim Software Quality</vt:lpstr>
      <vt:lpstr>Apa itu Software Review?</vt:lpstr>
      <vt:lpstr>Tiga Tipe Software Review</vt:lpstr>
      <vt:lpstr>Cont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Penjaminan Mutu Perangkat Lunak</dc:title>
  <dc:creator>Prodi Informatika</dc:creator>
  <cp:lastModifiedBy>Prodi Informatika</cp:lastModifiedBy>
  <cp:revision>1</cp:revision>
  <dcterms:created xsi:type="dcterms:W3CDTF">2019-11-24T14:16:04Z</dcterms:created>
  <dcterms:modified xsi:type="dcterms:W3CDTF">2019-11-24T14:21:16Z</dcterms:modified>
</cp:coreProperties>
</file>