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77" r:id="rId24"/>
    <p:sldId id="278" r:id="rId25"/>
    <p:sldId id="282" r:id="rId26"/>
    <p:sldId id="279" r:id="rId27"/>
    <p:sldId id="280"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324" y="2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4E29B-73A1-435A-8A2A-689D6E599A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1A5BB6-AEE0-44F7-912C-B71B0B3C3027}">
      <dgm:prSet/>
      <dgm:spPr/>
      <dgm:t>
        <a:bodyPr/>
        <a:lstStyle/>
        <a:p>
          <a:r>
            <a:rPr lang="en-US"/>
            <a:t>Analisis terstruktur</a:t>
          </a:r>
        </a:p>
      </dgm:t>
    </dgm:pt>
    <dgm:pt modelId="{B3EB413D-BAB7-4E6B-847F-79EB794AC7CE}" type="parTrans" cxnId="{89D92F08-ABCD-4559-8C4E-37EECDC2D1B7}">
      <dgm:prSet/>
      <dgm:spPr/>
      <dgm:t>
        <a:bodyPr/>
        <a:lstStyle/>
        <a:p>
          <a:endParaRPr lang="en-US"/>
        </a:p>
      </dgm:t>
    </dgm:pt>
    <dgm:pt modelId="{D14B0F9F-3978-49D6-B92A-7C829F19429F}" type="sibTrans" cxnId="{89D92F08-ABCD-4559-8C4E-37EECDC2D1B7}">
      <dgm:prSet/>
      <dgm:spPr/>
      <dgm:t>
        <a:bodyPr/>
        <a:lstStyle/>
        <a:p>
          <a:endParaRPr lang="en-US"/>
        </a:p>
      </dgm:t>
    </dgm:pt>
    <dgm:pt modelId="{4C9529ED-3E4E-470D-B831-CF52E48F586E}">
      <dgm:prSet/>
      <dgm:spPr/>
      <dgm:t>
        <a:bodyPr/>
        <a:lstStyle/>
        <a:p>
          <a:r>
            <a:rPr lang="en-US"/>
            <a:t>Analisis berorientasi objek</a:t>
          </a:r>
        </a:p>
      </dgm:t>
    </dgm:pt>
    <dgm:pt modelId="{DF777FFC-135C-4CA6-BD85-D297EB619267}" type="parTrans" cxnId="{2DE602B2-4BD0-4FEE-A7C5-4389CA7811EF}">
      <dgm:prSet/>
      <dgm:spPr/>
      <dgm:t>
        <a:bodyPr/>
        <a:lstStyle/>
        <a:p>
          <a:endParaRPr lang="en-US"/>
        </a:p>
      </dgm:t>
    </dgm:pt>
    <dgm:pt modelId="{CEF4545C-AFC8-408C-AEAC-BCDB0B1A2817}" type="sibTrans" cxnId="{2DE602B2-4BD0-4FEE-A7C5-4389CA7811EF}">
      <dgm:prSet/>
      <dgm:spPr/>
      <dgm:t>
        <a:bodyPr/>
        <a:lstStyle/>
        <a:p>
          <a:endParaRPr lang="en-US"/>
        </a:p>
      </dgm:t>
    </dgm:pt>
    <dgm:pt modelId="{F3511673-8D77-4DF5-8068-839A512CC06D}" type="pres">
      <dgm:prSet presAssocID="{7744E29B-73A1-435A-8A2A-689D6E599AB4}" presName="root" presStyleCnt="0">
        <dgm:presLayoutVars>
          <dgm:dir/>
          <dgm:resizeHandles val="exact"/>
        </dgm:presLayoutVars>
      </dgm:prSet>
      <dgm:spPr/>
    </dgm:pt>
    <dgm:pt modelId="{86A5ED99-3741-4DF3-8803-09D365D612D7}" type="pres">
      <dgm:prSet presAssocID="{351A5BB6-AEE0-44F7-912C-B71B0B3C3027}" presName="compNode" presStyleCnt="0"/>
      <dgm:spPr/>
    </dgm:pt>
    <dgm:pt modelId="{D3559E5F-2AB7-4DC5-BFA9-F0F49AFA26B5}" type="pres">
      <dgm:prSet presAssocID="{351A5BB6-AEE0-44F7-912C-B71B0B3C3027}" presName="bgRect" presStyleLbl="bgShp" presStyleIdx="0" presStyleCnt="2"/>
      <dgm:spPr/>
    </dgm:pt>
    <dgm:pt modelId="{FADAE6CB-40F4-446C-AC0A-A9856E911635}" type="pres">
      <dgm:prSet presAssocID="{351A5BB6-AEE0-44F7-912C-B71B0B3C302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DE3A8ECE-1DE3-4A23-BEDD-646DBE472EB1}" type="pres">
      <dgm:prSet presAssocID="{351A5BB6-AEE0-44F7-912C-B71B0B3C3027}" presName="spaceRect" presStyleCnt="0"/>
      <dgm:spPr/>
    </dgm:pt>
    <dgm:pt modelId="{01A4658C-084A-46C9-AFF5-B239B3FE6ACE}" type="pres">
      <dgm:prSet presAssocID="{351A5BB6-AEE0-44F7-912C-B71B0B3C3027}" presName="parTx" presStyleLbl="revTx" presStyleIdx="0" presStyleCnt="2">
        <dgm:presLayoutVars>
          <dgm:chMax val="0"/>
          <dgm:chPref val="0"/>
        </dgm:presLayoutVars>
      </dgm:prSet>
      <dgm:spPr/>
    </dgm:pt>
    <dgm:pt modelId="{C5ADBA7C-12EB-4492-9327-08ECB9B80868}" type="pres">
      <dgm:prSet presAssocID="{D14B0F9F-3978-49D6-B92A-7C829F19429F}" presName="sibTrans" presStyleCnt="0"/>
      <dgm:spPr/>
    </dgm:pt>
    <dgm:pt modelId="{CFAC8027-BDCA-444D-93C7-180AA88376DD}" type="pres">
      <dgm:prSet presAssocID="{4C9529ED-3E4E-470D-B831-CF52E48F586E}" presName="compNode" presStyleCnt="0"/>
      <dgm:spPr/>
    </dgm:pt>
    <dgm:pt modelId="{0A024A58-0074-4012-96D1-253E58727904}" type="pres">
      <dgm:prSet presAssocID="{4C9529ED-3E4E-470D-B831-CF52E48F586E}" presName="bgRect" presStyleLbl="bgShp" presStyleIdx="1" presStyleCnt="2"/>
      <dgm:spPr/>
    </dgm:pt>
    <dgm:pt modelId="{E03EB824-114A-4A4C-A0C3-735728CFA5B0}" type="pres">
      <dgm:prSet presAssocID="{4C9529ED-3E4E-470D-B831-CF52E48F58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6387490-E206-4C0B-BE70-E3D518B12DD2}" type="pres">
      <dgm:prSet presAssocID="{4C9529ED-3E4E-470D-B831-CF52E48F586E}" presName="spaceRect" presStyleCnt="0"/>
      <dgm:spPr/>
    </dgm:pt>
    <dgm:pt modelId="{15F142B4-7258-454D-AC9C-7854AB6234B2}" type="pres">
      <dgm:prSet presAssocID="{4C9529ED-3E4E-470D-B831-CF52E48F586E}" presName="parTx" presStyleLbl="revTx" presStyleIdx="1" presStyleCnt="2">
        <dgm:presLayoutVars>
          <dgm:chMax val="0"/>
          <dgm:chPref val="0"/>
        </dgm:presLayoutVars>
      </dgm:prSet>
      <dgm:spPr/>
    </dgm:pt>
  </dgm:ptLst>
  <dgm:cxnLst>
    <dgm:cxn modelId="{89D92F08-ABCD-4559-8C4E-37EECDC2D1B7}" srcId="{7744E29B-73A1-435A-8A2A-689D6E599AB4}" destId="{351A5BB6-AEE0-44F7-912C-B71B0B3C3027}" srcOrd="0" destOrd="0" parTransId="{B3EB413D-BAB7-4E6B-847F-79EB794AC7CE}" sibTransId="{D14B0F9F-3978-49D6-B92A-7C829F19429F}"/>
    <dgm:cxn modelId="{A63EBB70-F02E-46C5-A040-5CCF1EC75E6E}" type="presOf" srcId="{4C9529ED-3E4E-470D-B831-CF52E48F586E}" destId="{15F142B4-7258-454D-AC9C-7854AB6234B2}" srcOrd="0" destOrd="0" presId="urn:microsoft.com/office/officeart/2018/2/layout/IconVerticalSolidList"/>
    <dgm:cxn modelId="{244D7C90-283A-4DFC-8AD3-93C4F21E02A1}" type="presOf" srcId="{351A5BB6-AEE0-44F7-912C-B71B0B3C3027}" destId="{01A4658C-084A-46C9-AFF5-B239B3FE6ACE}" srcOrd="0" destOrd="0" presId="urn:microsoft.com/office/officeart/2018/2/layout/IconVerticalSolidList"/>
    <dgm:cxn modelId="{2DE602B2-4BD0-4FEE-A7C5-4389CA7811EF}" srcId="{7744E29B-73A1-435A-8A2A-689D6E599AB4}" destId="{4C9529ED-3E4E-470D-B831-CF52E48F586E}" srcOrd="1" destOrd="0" parTransId="{DF777FFC-135C-4CA6-BD85-D297EB619267}" sibTransId="{CEF4545C-AFC8-408C-AEAC-BCDB0B1A2817}"/>
    <dgm:cxn modelId="{E91D34DD-2371-44BE-9AC0-2AB08CDDB312}" type="presOf" srcId="{7744E29B-73A1-435A-8A2A-689D6E599AB4}" destId="{F3511673-8D77-4DF5-8068-839A512CC06D}" srcOrd="0" destOrd="0" presId="urn:microsoft.com/office/officeart/2018/2/layout/IconVerticalSolidList"/>
    <dgm:cxn modelId="{D93C49E6-258E-4A47-96B7-DDB7F5563C1E}" type="presParOf" srcId="{F3511673-8D77-4DF5-8068-839A512CC06D}" destId="{86A5ED99-3741-4DF3-8803-09D365D612D7}" srcOrd="0" destOrd="0" presId="urn:microsoft.com/office/officeart/2018/2/layout/IconVerticalSolidList"/>
    <dgm:cxn modelId="{DE8682D5-03A7-45D7-A33A-2B166E0376C0}" type="presParOf" srcId="{86A5ED99-3741-4DF3-8803-09D365D612D7}" destId="{D3559E5F-2AB7-4DC5-BFA9-F0F49AFA26B5}" srcOrd="0" destOrd="0" presId="urn:microsoft.com/office/officeart/2018/2/layout/IconVerticalSolidList"/>
    <dgm:cxn modelId="{60A10757-24F3-411B-9364-359EFD9A64C8}" type="presParOf" srcId="{86A5ED99-3741-4DF3-8803-09D365D612D7}" destId="{FADAE6CB-40F4-446C-AC0A-A9856E911635}" srcOrd="1" destOrd="0" presId="urn:microsoft.com/office/officeart/2018/2/layout/IconVerticalSolidList"/>
    <dgm:cxn modelId="{505F900D-348B-4271-8AB5-E9F468EA65AE}" type="presParOf" srcId="{86A5ED99-3741-4DF3-8803-09D365D612D7}" destId="{DE3A8ECE-1DE3-4A23-BEDD-646DBE472EB1}" srcOrd="2" destOrd="0" presId="urn:microsoft.com/office/officeart/2018/2/layout/IconVerticalSolidList"/>
    <dgm:cxn modelId="{F2852CF8-940E-4715-9B23-378E21EEE502}" type="presParOf" srcId="{86A5ED99-3741-4DF3-8803-09D365D612D7}" destId="{01A4658C-084A-46C9-AFF5-B239B3FE6ACE}" srcOrd="3" destOrd="0" presId="urn:microsoft.com/office/officeart/2018/2/layout/IconVerticalSolidList"/>
    <dgm:cxn modelId="{252BA8F0-1314-4CDA-8945-983298D6216B}" type="presParOf" srcId="{F3511673-8D77-4DF5-8068-839A512CC06D}" destId="{C5ADBA7C-12EB-4492-9327-08ECB9B80868}" srcOrd="1" destOrd="0" presId="urn:microsoft.com/office/officeart/2018/2/layout/IconVerticalSolidList"/>
    <dgm:cxn modelId="{F355C261-EF23-4464-B4B5-180B070AEFA2}" type="presParOf" srcId="{F3511673-8D77-4DF5-8068-839A512CC06D}" destId="{CFAC8027-BDCA-444D-93C7-180AA88376DD}" srcOrd="2" destOrd="0" presId="urn:microsoft.com/office/officeart/2018/2/layout/IconVerticalSolidList"/>
    <dgm:cxn modelId="{EBB14556-AD17-4882-BAD4-BC0F5E89199C}" type="presParOf" srcId="{CFAC8027-BDCA-444D-93C7-180AA88376DD}" destId="{0A024A58-0074-4012-96D1-253E58727904}" srcOrd="0" destOrd="0" presId="urn:microsoft.com/office/officeart/2018/2/layout/IconVerticalSolidList"/>
    <dgm:cxn modelId="{2BC5A401-B1FB-432D-8912-0C165E4EF8A7}" type="presParOf" srcId="{CFAC8027-BDCA-444D-93C7-180AA88376DD}" destId="{E03EB824-114A-4A4C-A0C3-735728CFA5B0}" srcOrd="1" destOrd="0" presId="urn:microsoft.com/office/officeart/2018/2/layout/IconVerticalSolidList"/>
    <dgm:cxn modelId="{4794C2EF-968B-4694-AC2E-F03856DE4E1C}" type="presParOf" srcId="{CFAC8027-BDCA-444D-93C7-180AA88376DD}" destId="{36387490-E206-4C0B-BE70-E3D518B12DD2}" srcOrd="2" destOrd="0" presId="urn:microsoft.com/office/officeart/2018/2/layout/IconVerticalSolidList"/>
    <dgm:cxn modelId="{7686B2A5-2847-4794-82C3-96A3A74F03D8}" type="presParOf" srcId="{CFAC8027-BDCA-444D-93C7-180AA88376DD}" destId="{15F142B4-7258-454D-AC9C-7854AB6234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59E5F-2AB7-4DC5-BFA9-F0F49AFA26B5}">
      <dsp:nvSpPr>
        <dsp:cNvPr id="0" name=""/>
        <dsp:cNvSpPr/>
      </dsp:nvSpPr>
      <dsp:spPr>
        <a:xfrm>
          <a:off x="0" y="852906"/>
          <a:ext cx="5914209" cy="1574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AE6CB-40F4-446C-AC0A-A9856E911635}">
      <dsp:nvSpPr>
        <dsp:cNvPr id="0" name=""/>
        <dsp:cNvSpPr/>
      </dsp:nvSpPr>
      <dsp:spPr>
        <a:xfrm>
          <a:off x="476315" y="1207191"/>
          <a:ext cx="866028" cy="866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A4658C-084A-46C9-AFF5-B239B3FE6ACE}">
      <dsp:nvSpPr>
        <dsp:cNvPr id="0" name=""/>
        <dsp:cNvSpPr/>
      </dsp:nvSpPr>
      <dsp:spPr>
        <a:xfrm>
          <a:off x="1818659" y="852906"/>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1111250">
            <a:lnSpc>
              <a:spcPct val="90000"/>
            </a:lnSpc>
            <a:spcBef>
              <a:spcPct val="0"/>
            </a:spcBef>
            <a:spcAft>
              <a:spcPct val="35000"/>
            </a:spcAft>
            <a:buNone/>
          </a:pPr>
          <a:r>
            <a:rPr lang="en-US" sz="2500" kern="1200"/>
            <a:t>Analisis terstruktur</a:t>
          </a:r>
        </a:p>
      </dsp:txBody>
      <dsp:txXfrm>
        <a:off x="1818659" y="852906"/>
        <a:ext cx="4095549" cy="1574597"/>
      </dsp:txXfrm>
    </dsp:sp>
    <dsp:sp modelId="{0A024A58-0074-4012-96D1-253E58727904}">
      <dsp:nvSpPr>
        <dsp:cNvPr id="0" name=""/>
        <dsp:cNvSpPr/>
      </dsp:nvSpPr>
      <dsp:spPr>
        <a:xfrm>
          <a:off x="0" y="2821153"/>
          <a:ext cx="5914209" cy="1574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EB824-114A-4A4C-A0C3-735728CFA5B0}">
      <dsp:nvSpPr>
        <dsp:cNvPr id="0" name=""/>
        <dsp:cNvSpPr/>
      </dsp:nvSpPr>
      <dsp:spPr>
        <a:xfrm>
          <a:off x="476315" y="3175437"/>
          <a:ext cx="866028" cy="866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F142B4-7258-454D-AC9C-7854AB6234B2}">
      <dsp:nvSpPr>
        <dsp:cNvPr id="0" name=""/>
        <dsp:cNvSpPr/>
      </dsp:nvSpPr>
      <dsp:spPr>
        <a:xfrm>
          <a:off x="1818659" y="2821153"/>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1111250">
            <a:lnSpc>
              <a:spcPct val="90000"/>
            </a:lnSpc>
            <a:spcBef>
              <a:spcPct val="0"/>
            </a:spcBef>
            <a:spcAft>
              <a:spcPct val="35000"/>
            </a:spcAft>
            <a:buNone/>
          </a:pPr>
          <a:r>
            <a:rPr lang="en-US" sz="2500" kern="1200"/>
            <a:t>Analisis berorientasi objek</a:t>
          </a:r>
        </a:p>
      </dsp:txBody>
      <dsp:txXfrm>
        <a:off x="1818659" y="2821153"/>
        <a:ext cx="4095549" cy="15745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3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63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00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55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46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68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61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67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74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47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5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2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63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39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01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72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60033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a:t>Pemodelan</a:t>
            </a:r>
            <a:r>
              <a:rPr lang="en-US" sz="4800" dirty="0"/>
              <a:t> </a:t>
            </a:r>
            <a:r>
              <a:rPr lang="en-US" sz="4800" dirty="0" err="1"/>
              <a:t>Perangkat</a:t>
            </a:r>
            <a:r>
              <a:rPr lang="en-US" sz="4800" dirty="0"/>
              <a:t> </a:t>
            </a:r>
            <a:r>
              <a:rPr lang="en-US" sz="4800" dirty="0" err="1"/>
              <a:t>Lunak</a:t>
            </a:r>
            <a:endParaRPr lang="en-ID" sz="4800" dirty="0"/>
          </a:p>
        </p:txBody>
      </p:sp>
      <p:sp>
        <p:nvSpPr>
          <p:cNvPr id="3" name="Subtitle 2"/>
          <p:cNvSpPr>
            <a:spLocks noGrp="1"/>
          </p:cNvSpPr>
          <p:nvPr>
            <p:ph type="subTitle" idx="1"/>
          </p:nvPr>
        </p:nvSpPr>
        <p:spPr/>
        <p:txBody>
          <a:bodyPr>
            <a:normAutofit/>
          </a:bodyPr>
          <a:lstStyle/>
          <a:p>
            <a:r>
              <a:rPr lang="en-US" sz="2800" dirty="0" err="1">
                <a:solidFill>
                  <a:schemeClr val="tx1"/>
                </a:solidFill>
              </a:rPr>
              <a:t>Safitri</a:t>
            </a:r>
            <a:r>
              <a:rPr lang="en-US" sz="2800" dirty="0">
                <a:solidFill>
                  <a:schemeClr val="tx1"/>
                </a:solidFill>
              </a:rPr>
              <a:t> Jaya</a:t>
            </a:r>
            <a:endParaRPr lang="en-ID" sz="2800" dirty="0">
              <a:solidFill>
                <a:schemeClr val="tx1"/>
              </a:solidFill>
            </a:endParaRPr>
          </a:p>
        </p:txBody>
      </p:sp>
    </p:spTree>
    <p:extLst>
      <p:ext uri="{BB962C8B-B14F-4D97-AF65-F5344CB8AC3E}">
        <p14:creationId xmlns:p14="http://schemas.microsoft.com/office/powerpoint/2010/main" val="41938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8A8B2D-2E45-4CA7-9670-5480FB5A80AD}"/>
              </a:ext>
            </a:extLst>
          </p:cNvPr>
          <p:cNvSpPr>
            <a:spLocks noGrp="1"/>
          </p:cNvSpPr>
          <p:nvPr>
            <p:ph type="title"/>
          </p:nvPr>
        </p:nvSpPr>
        <p:spPr>
          <a:xfrm>
            <a:off x="1295402" y="1508760"/>
            <a:ext cx="2918458" cy="3840480"/>
          </a:xfrm>
        </p:spPr>
        <p:txBody>
          <a:bodyPr>
            <a:normAutofit/>
          </a:bodyPr>
          <a:lstStyle/>
          <a:p>
            <a:r>
              <a:rPr lang="en-US" sz="4400" b="1">
                <a:solidFill>
                  <a:schemeClr val="tx1"/>
                </a:solidFill>
              </a:rPr>
              <a:t>Cont …</a:t>
            </a:r>
            <a:endParaRPr lang="id-ID" sz="4400" b="1">
              <a:solidFill>
                <a:schemeClr val="tx1"/>
              </a:solidFill>
            </a:endParaRPr>
          </a:p>
        </p:txBody>
      </p:sp>
      <p:cxnSp>
        <p:nvCxnSpPr>
          <p:cNvPr id="25" name="Straight Connector 2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3E6612-4F31-41FF-AC72-D8F7290DD332}"/>
              </a:ext>
            </a:extLst>
          </p:cNvPr>
          <p:cNvSpPr>
            <a:spLocks noGrp="1"/>
          </p:cNvSpPr>
          <p:nvPr>
            <p:ph idx="1"/>
          </p:nvPr>
        </p:nvSpPr>
        <p:spPr>
          <a:xfrm>
            <a:off x="4907281" y="890850"/>
            <a:ext cx="5989317" cy="5076299"/>
          </a:xfrm>
        </p:spPr>
        <p:txBody>
          <a:bodyPr anchor="ctr">
            <a:normAutofit/>
          </a:bodyPr>
          <a:lstStyle/>
          <a:p>
            <a:pPr marL="514350" indent="-514350">
              <a:spcBef>
                <a:spcPts val="0"/>
              </a:spcBef>
              <a:buAutoNum type="arabicPeriod" startAt="4"/>
            </a:pPr>
            <a:r>
              <a:rPr lang="id-ID" sz="2800" b="1" dirty="0">
                <a:solidFill>
                  <a:schemeClr val="tx1"/>
                </a:solidFill>
              </a:rPr>
              <a:t>Metode Coad dan Yourdon</a:t>
            </a:r>
            <a:endParaRPr lang="en-US" sz="2800" b="1" dirty="0">
              <a:solidFill>
                <a:schemeClr val="tx1"/>
              </a:solidFill>
            </a:endParaRPr>
          </a:p>
          <a:p>
            <a:pPr marL="0" indent="0">
              <a:spcBef>
                <a:spcPts val="0"/>
              </a:spcBef>
              <a:buNone/>
            </a:pPr>
            <a:r>
              <a:rPr lang="en-US" sz="2800" dirty="0">
                <a:solidFill>
                  <a:schemeClr val="tx1"/>
                </a:solidFill>
              </a:rPr>
              <a:t>	</a:t>
            </a:r>
            <a:r>
              <a:rPr lang="id-ID" sz="2800" dirty="0">
                <a:solidFill>
                  <a:schemeClr val="tx1"/>
                </a:solidFill>
              </a:rPr>
              <a:t>Metode ini didasarkan pada </a:t>
            </a:r>
            <a:r>
              <a:rPr lang="en-US" sz="2800" dirty="0">
                <a:solidFill>
                  <a:schemeClr val="tx1"/>
                </a:solidFill>
              </a:rPr>
              <a:t>	</a:t>
            </a:r>
            <a:r>
              <a:rPr lang="id-ID" sz="2800" dirty="0">
                <a:solidFill>
                  <a:schemeClr val="tx1"/>
                </a:solidFill>
              </a:rPr>
              <a:t>pemodelan </a:t>
            </a:r>
            <a:r>
              <a:rPr lang="en-US" sz="2800" dirty="0">
                <a:solidFill>
                  <a:schemeClr val="tx1"/>
                </a:solidFill>
              </a:rPr>
              <a:t>	</a:t>
            </a:r>
            <a:r>
              <a:rPr lang="id-ID" sz="2800" i="1" dirty="0">
                <a:solidFill>
                  <a:schemeClr val="tx1"/>
                </a:solidFill>
              </a:rPr>
              <a:t>Object Oriented </a:t>
            </a:r>
            <a:r>
              <a:rPr lang="id-ID" sz="2800" dirty="0">
                <a:solidFill>
                  <a:schemeClr val="tx1"/>
                </a:solidFill>
              </a:rPr>
              <a:t>dan </a:t>
            </a:r>
            <a:r>
              <a:rPr lang="id-ID" sz="2800" i="1" dirty="0">
                <a:solidFill>
                  <a:schemeClr val="tx1"/>
                </a:solidFill>
              </a:rPr>
              <a:t>entity</a:t>
            </a:r>
            <a:r>
              <a:rPr lang="en-US" sz="2800" i="1" dirty="0">
                <a:solidFill>
                  <a:schemeClr val="tx1"/>
                </a:solidFill>
              </a:rPr>
              <a:t> 	</a:t>
            </a:r>
            <a:r>
              <a:rPr lang="id-ID" sz="2800" i="1" dirty="0">
                <a:solidFill>
                  <a:schemeClr val="tx1"/>
                </a:solidFill>
              </a:rPr>
              <a:t>relationship</a:t>
            </a:r>
            <a:r>
              <a:rPr lang="id-ID" sz="2800" dirty="0">
                <a:solidFill>
                  <a:schemeClr val="tx1"/>
                </a:solidFill>
              </a:rPr>
              <a:t>. </a:t>
            </a:r>
            <a:r>
              <a:rPr lang="en-US" sz="2800" dirty="0">
                <a:solidFill>
                  <a:schemeClr val="tx1"/>
                </a:solidFill>
              </a:rPr>
              <a:t>	</a:t>
            </a:r>
            <a:r>
              <a:rPr lang="id-ID" sz="2800" dirty="0">
                <a:solidFill>
                  <a:schemeClr val="tx1"/>
                </a:solidFill>
              </a:rPr>
              <a:t>Metode ini mempunyai </a:t>
            </a:r>
            <a:r>
              <a:rPr lang="en-US" sz="2800" dirty="0">
                <a:solidFill>
                  <a:schemeClr val="tx1"/>
                </a:solidFill>
              </a:rPr>
              <a:t>	</a:t>
            </a:r>
            <a:r>
              <a:rPr lang="id-ID" sz="2800" dirty="0">
                <a:solidFill>
                  <a:schemeClr val="tx1"/>
                </a:solidFill>
              </a:rPr>
              <a:t>perancangan yang </a:t>
            </a:r>
            <a:r>
              <a:rPr lang="en-US" sz="2800" dirty="0">
                <a:solidFill>
                  <a:schemeClr val="tx1"/>
                </a:solidFill>
              </a:rPr>
              <a:t>	</a:t>
            </a:r>
            <a:r>
              <a:rPr lang="id-ID" sz="2800" dirty="0">
                <a:solidFill>
                  <a:schemeClr val="tx1"/>
                </a:solidFill>
              </a:rPr>
              <a:t>berfokus pada </a:t>
            </a:r>
            <a:r>
              <a:rPr lang="en-US" sz="2800" dirty="0">
                <a:solidFill>
                  <a:schemeClr val="tx1"/>
                </a:solidFill>
              </a:rPr>
              <a:t>	</a:t>
            </a:r>
            <a:r>
              <a:rPr lang="id-ID" sz="2800" dirty="0">
                <a:solidFill>
                  <a:schemeClr val="tx1"/>
                </a:solidFill>
              </a:rPr>
              <a:t>empat </a:t>
            </a:r>
            <a:r>
              <a:rPr lang="en-US" sz="2800" dirty="0">
                <a:solidFill>
                  <a:schemeClr val="tx1"/>
                </a:solidFill>
              </a:rPr>
              <a:t>	</a:t>
            </a:r>
            <a:r>
              <a:rPr lang="id-ID" sz="2800" dirty="0">
                <a:solidFill>
                  <a:schemeClr val="tx1"/>
                </a:solidFill>
              </a:rPr>
              <a:t>komponen yaitu </a:t>
            </a:r>
            <a:r>
              <a:rPr lang="en-US" sz="2800" dirty="0">
                <a:solidFill>
                  <a:schemeClr val="tx1"/>
                </a:solidFill>
              </a:rPr>
              <a:t>:</a:t>
            </a:r>
          </a:p>
          <a:p>
            <a:pPr marL="1082675" indent="-547688">
              <a:spcBef>
                <a:spcPts val="0"/>
              </a:spcBef>
              <a:buFont typeface="+mj-lt"/>
              <a:buAutoNum type="arabicPeriod"/>
            </a:pPr>
            <a:r>
              <a:rPr lang="id-ID" sz="2800" i="1" dirty="0">
                <a:solidFill>
                  <a:schemeClr val="tx1"/>
                </a:solidFill>
              </a:rPr>
              <a:t>Problem domain componet</a:t>
            </a:r>
            <a:endParaRPr lang="en-US" sz="2800" i="1" dirty="0">
              <a:solidFill>
                <a:schemeClr val="tx1"/>
              </a:solidFill>
            </a:endParaRPr>
          </a:p>
          <a:p>
            <a:pPr marL="1082675" indent="-547688">
              <a:spcBef>
                <a:spcPts val="0"/>
              </a:spcBef>
              <a:buFont typeface="+mj-lt"/>
              <a:buAutoNum type="arabicPeriod"/>
            </a:pPr>
            <a:r>
              <a:rPr lang="id-ID" sz="2800" i="1" dirty="0">
                <a:solidFill>
                  <a:schemeClr val="tx1"/>
                </a:solidFill>
              </a:rPr>
              <a:t>Human interaction componet</a:t>
            </a:r>
            <a:endParaRPr lang="en-US" sz="2800" i="1" dirty="0">
              <a:solidFill>
                <a:schemeClr val="tx1"/>
              </a:solidFill>
            </a:endParaRPr>
          </a:p>
          <a:p>
            <a:pPr marL="1082675" indent="-547688">
              <a:spcBef>
                <a:spcPts val="0"/>
              </a:spcBef>
              <a:buFont typeface="+mj-lt"/>
              <a:buAutoNum type="arabicPeriod"/>
            </a:pPr>
            <a:r>
              <a:rPr lang="id-ID" sz="2800" i="1" dirty="0">
                <a:solidFill>
                  <a:schemeClr val="tx1"/>
                </a:solidFill>
              </a:rPr>
              <a:t>Data management component </a:t>
            </a:r>
            <a:endParaRPr lang="en-US" sz="2800" i="1" dirty="0">
              <a:solidFill>
                <a:schemeClr val="tx1"/>
              </a:solidFill>
            </a:endParaRPr>
          </a:p>
          <a:p>
            <a:pPr marL="1082675" indent="-547688">
              <a:spcBef>
                <a:spcPts val="0"/>
              </a:spcBef>
              <a:buFont typeface="+mj-lt"/>
              <a:buAutoNum type="arabicPeriod"/>
            </a:pPr>
            <a:r>
              <a:rPr lang="id-ID" sz="2800" i="1" dirty="0">
                <a:solidFill>
                  <a:schemeClr val="tx1"/>
                </a:solidFill>
              </a:rPr>
              <a:t>Task management component</a:t>
            </a:r>
          </a:p>
        </p:txBody>
      </p:sp>
    </p:spTree>
    <p:extLst>
      <p:ext uri="{BB962C8B-B14F-4D97-AF65-F5344CB8AC3E}">
        <p14:creationId xmlns:p14="http://schemas.microsoft.com/office/powerpoint/2010/main" val="283377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8A8B2D-2E45-4CA7-9670-5480FB5A80AD}"/>
              </a:ext>
            </a:extLst>
          </p:cNvPr>
          <p:cNvSpPr>
            <a:spLocks noGrp="1"/>
          </p:cNvSpPr>
          <p:nvPr>
            <p:ph type="title"/>
          </p:nvPr>
        </p:nvSpPr>
        <p:spPr>
          <a:xfrm>
            <a:off x="1295402" y="1508760"/>
            <a:ext cx="2918458" cy="3840480"/>
          </a:xfrm>
        </p:spPr>
        <p:txBody>
          <a:bodyPr>
            <a:normAutofit/>
          </a:bodyPr>
          <a:lstStyle/>
          <a:p>
            <a:r>
              <a:rPr lang="en-US" sz="4400" b="1">
                <a:solidFill>
                  <a:schemeClr val="tx1"/>
                </a:solidFill>
              </a:rPr>
              <a:t>Cont …</a:t>
            </a:r>
            <a:endParaRPr lang="id-ID" sz="4400" b="1">
              <a:solidFill>
                <a:schemeClr val="tx1"/>
              </a:solidFill>
            </a:endParaRPr>
          </a:p>
        </p:txBody>
      </p:sp>
      <p:cxnSp>
        <p:nvCxnSpPr>
          <p:cNvPr id="25" name="Straight Connector 2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3E6612-4F31-41FF-AC72-D8F7290DD332}"/>
              </a:ext>
            </a:extLst>
          </p:cNvPr>
          <p:cNvSpPr>
            <a:spLocks noGrp="1"/>
          </p:cNvSpPr>
          <p:nvPr>
            <p:ph idx="1"/>
          </p:nvPr>
        </p:nvSpPr>
        <p:spPr>
          <a:xfrm>
            <a:off x="4907279" y="1016000"/>
            <a:ext cx="5989317" cy="4876800"/>
          </a:xfrm>
        </p:spPr>
        <p:txBody>
          <a:bodyPr anchor="ctr">
            <a:normAutofit fontScale="92500" lnSpcReduction="10000"/>
          </a:bodyPr>
          <a:lstStyle/>
          <a:p>
            <a:pPr marL="742950" indent="-742950">
              <a:lnSpc>
                <a:spcPct val="90000"/>
              </a:lnSpc>
              <a:spcBef>
                <a:spcPts val="0"/>
              </a:spcBef>
              <a:spcAft>
                <a:spcPts val="0"/>
              </a:spcAft>
              <a:buAutoNum type="arabicPeriod" startAt="5"/>
            </a:pPr>
            <a:r>
              <a:rPr lang="id-ID" sz="2800" b="1" dirty="0">
                <a:solidFill>
                  <a:schemeClr val="tx1"/>
                </a:solidFill>
              </a:rPr>
              <a:t>Metode Wirfs-Brock</a:t>
            </a:r>
            <a:endParaRPr lang="en-US" sz="2800" b="1" dirty="0">
              <a:solidFill>
                <a:schemeClr val="tx1"/>
              </a:solidFill>
            </a:endParaRPr>
          </a:p>
          <a:p>
            <a:pPr marL="0" indent="0">
              <a:lnSpc>
                <a:spcPct val="90000"/>
              </a:lnSpc>
              <a:spcBef>
                <a:spcPts val="0"/>
              </a:spcBef>
              <a:spcAft>
                <a:spcPts val="0"/>
              </a:spcAft>
              <a:buNone/>
            </a:pPr>
            <a:endParaRPr lang="en-US" sz="2800" b="1" dirty="0">
              <a:solidFill>
                <a:schemeClr val="tx1"/>
              </a:solidFill>
            </a:endParaRPr>
          </a:p>
          <a:p>
            <a:pPr marL="1074738" indent="-528638">
              <a:lnSpc>
                <a:spcPct val="90000"/>
              </a:lnSpc>
              <a:spcBef>
                <a:spcPts val="0"/>
              </a:spcBef>
              <a:spcAft>
                <a:spcPts val="0"/>
              </a:spcAft>
              <a:buFont typeface="Wingdings" panose="05000000000000000000" pitchFamily="2" charset="2"/>
              <a:buChar char="q"/>
            </a:pPr>
            <a:r>
              <a:rPr lang="id-ID" sz="2800" i="1" dirty="0">
                <a:solidFill>
                  <a:schemeClr val="tx1"/>
                </a:solidFill>
              </a:rPr>
              <a:t>Responsibility Driven Design/Class</a:t>
            </a:r>
            <a:r>
              <a:rPr lang="en-US" sz="2800" i="1" dirty="0">
                <a:solidFill>
                  <a:schemeClr val="tx1"/>
                </a:solidFill>
              </a:rPr>
              <a:t> </a:t>
            </a:r>
            <a:r>
              <a:rPr lang="id-ID" sz="2800" i="1" dirty="0">
                <a:solidFill>
                  <a:schemeClr val="tx1"/>
                </a:solidFill>
              </a:rPr>
              <a:t>Responsibility Collaboration</a:t>
            </a:r>
            <a:r>
              <a:rPr lang="en-US" sz="2800" i="1" dirty="0">
                <a:solidFill>
                  <a:schemeClr val="tx1"/>
                </a:solidFill>
              </a:rPr>
              <a:t> </a:t>
            </a:r>
            <a:r>
              <a:rPr lang="id-ID" sz="2800" dirty="0">
                <a:solidFill>
                  <a:schemeClr val="tx1"/>
                </a:solidFill>
              </a:rPr>
              <a:t>(RDD/CFC) </a:t>
            </a:r>
            <a:endParaRPr lang="en-US" sz="2800" dirty="0">
              <a:solidFill>
                <a:schemeClr val="tx1"/>
              </a:solidFill>
            </a:endParaRPr>
          </a:p>
          <a:p>
            <a:pPr marL="546100" indent="0">
              <a:lnSpc>
                <a:spcPct val="90000"/>
              </a:lnSpc>
              <a:spcBef>
                <a:spcPts val="0"/>
              </a:spcBef>
              <a:spcAft>
                <a:spcPts val="0"/>
              </a:spcAft>
              <a:buNone/>
            </a:pPr>
            <a:r>
              <a:rPr lang="en-US" sz="2800" dirty="0">
                <a:solidFill>
                  <a:schemeClr val="tx1"/>
                </a:solidFill>
              </a:rPr>
              <a:t>		</a:t>
            </a:r>
          </a:p>
          <a:p>
            <a:pPr marL="1074738" indent="-528638">
              <a:lnSpc>
                <a:spcPct val="90000"/>
              </a:lnSpc>
              <a:spcBef>
                <a:spcPts val="0"/>
              </a:spcBef>
              <a:spcAft>
                <a:spcPts val="0"/>
              </a:spcAft>
              <a:buFont typeface="Wingdings" panose="05000000000000000000" pitchFamily="2" charset="2"/>
              <a:buChar char="q"/>
            </a:pPr>
            <a:r>
              <a:rPr lang="id-ID" sz="2800" dirty="0">
                <a:solidFill>
                  <a:schemeClr val="tx1"/>
                </a:solidFill>
              </a:rPr>
              <a:t>Metode ini diarahkan pada desain, tetapi</a:t>
            </a:r>
            <a:r>
              <a:rPr lang="en-US" sz="2800" dirty="0">
                <a:solidFill>
                  <a:schemeClr val="tx1"/>
                </a:solidFill>
              </a:rPr>
              <a:t> </a:t>
            </a:r>
            <a:r>
              <a:rPr lang="id-ID" sz="2800" dirty="0">
                <a:solidFill>
                  <a:schemeClr val="tx1"/>
                </a:solidFill>
              </a:rPr>
              <a:t>sangat berguna</a:t>
            </a:r>
            <a:r>
              <a:rPr lang="en-US" sz="2800" dirty="0">
                <a:solidFill>
                  <a:schemeClr val="tx1"/>
                </a:solidFill>
              </a:rPr>
              <a:t>	</a:t>
            </a:r>
            <a:r>
              <a:rPr lang="id-ID" sz="2800" dirty="0">
                <a:solidFill>
                  <a:schemeClr val="tx1"/>
                </a:solidFill>
              </a:rPr>
              <a:t>untuk memunculkan ide</a:t>
            </a:r>
            <a:r>
              <a:rPr lang="en-US" sz="2800" dirty="0">
                <a:solidFill>
                  <a:schemeClr val="tx1"/>
                </a:solidFill>
              </a:rPr>
              <a:t> </a:t>
            </a:r>
            <a:r>
              <a:rPr lang="id-ID" sz="2800" dirty="0">
                <a:solidFill>
                  <a:schemeClr val="tx1"/>
                </a:solidFill>
              </a:rPr>
              <a:t>dalam tahap</a:t>
            </a:r>
            <a:r>
              <a:rPr lang="en-US" sz="2800" dirty="0">
                <a:solidFill>
                  <a:schemeClr val="tx1"/>
                </a:solidFill>
              </a:rPr>
              <a:t> a</a:t>
            </a:r>
            <a:r>
              <a:rPr lang="id-ID" sz="2800" dirty="0">
                <a:solidFill>
                  <a:schemeClr val="tx1"/>
                </a:solidFill>
              </a:rPr>
              <a:t>nalisis. </a:t>
            </a:r>
            <a:endParaRPr lang="en-US" sz="2800" dirty="0">
              <a:solidFill>
                <a:schemeClr val="tx1"/>
              </a:solidFill>
            </a:endParaRPr>
          </a:p>
          <a:p>
            <a:pPr marL="546100" indent="0">
              <a:lnSpc>
                <a:spcPct val="90000"/>
              </a:lnSpc>
              <a:spcBef>
                <a:spcPts val="0"/>
              </a:spcBef>
              <a:spcAft>
                <a:spcPts val="0"/>
              </a:spcAft>
              <a:buNone/>
            </a:pPr>
            <a:r>
              <a:rPr lang="en-US" sz="2800" dirty="0">
                <a:solidFill>
                  <a:schemeClr val="tx1"/>
                </a:solidFill>
              </a:rPr>
              <a:t>		</a:t>
            </a:r>
          </a:p>
          <a:p>
            <a:pPr marL="1074738" indent="-528638">
              <a:lnSpc>
                <a:spcPct val="90000"/>
              </a:lnSpc>
              <a:spcBef>
                <a:spcPts val="0"/>
              </a:spcBef>
              <a:spcAft>
                <a:spcPts val="0"/>
              </a:spcAft>
              <a:buFont typeface="Wingdings" panose="05000000000000000000" pitchFamily="2" charset="2"/>
              <a:buChar char="q"/>
            </a:pPr>
            <a:r>
              <a:rPr lang="id-ID" sz="2800" dirty="0">
                <a:solidFill>
                  <a:schemeClr val="tx1"/>
                </a:solidFill>
              </a:rPr>
              <a:t>Keunggulannya adalah</a:t>
            </a:r>
            <a:r>
              <a:rPr lang="en-US" sz="2800" dirty="0">
                <a:solidFill>
                  <a:schemeClr val="tx1"/>
                </a:solidFill>
              </a:rPr>
              <a:t>	</a:t>
            </a:r>
            <a:r>
              <a:rPr lang="id-ID" sz="2800" dirty="0">
                <a:solidFill>
                  <a:schemeClr val="tx1"/>
                </a:solidFill>
              </a:rPr>
              <a:t>mudah digunakan, metode ini juga mengidentifikasikan hirarki kelas dan subsistem-subsistem.</a:t>
            </a:r>
            <a:endParaRPr lang="id-ID" sz="2800" i="1" dirty="0">
              <a:solidFill>
                <a:schemeClr val="tx1"/>
              </a:solidFill>
            </a:endParaRPr>
          </a:p>
        </p:txBody>
      </p:sp>
    </p:spTree>
    <p:extLst>
      <p:ext uri="{BB962C8B-B14F-4D97-AF65-F5344CB8AC3E}">
        <p14:creationId xmlns:p14="http://schemas.microsoft.com/office/powerpoint/2010/main" val="103006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8A8B2D-2E45-4CA7-9670-5480FB5A80AD}"/>
              </a:ext>
            </a:extLst>
          </p:cNvPr>
          <p:cNvSpPr>
            <a:spLocks noGrp="1"/>
          </p:cNvSpPr>
          <p:nvPr>
            <p:ph type="title"/>
          </p:nvPr>
        </p:nvSpPr>
        <p:spPr>
          <a:xfrm>
            <a:off x="1295402" y="1508760"/>
            <a:ext cx="2918458" cy="3840480"/>
          </a:xfrm>
        </p:spPr>
        <p:txBody>
          <a:bodyPr>
            <a:normAutofit/>
          </a:bodyPr>
          <a:lstStyle/>
          <a:p>
            <a:r>
              <a:rPr lang="en-US" sz="4400" b="1">
                <a:solidFill>
                  <a:schemeClr val="tx1"/>
                </a:solidFill>
              </a:rPr>
              <a:t>Cont …</a:t>
            </a:r>
            <a:endParaRPr lang="id-ID" sz="4400" b="1">
              <a:solidFill>
                <a:schemeClr val="tx1"/>
              </a:solidFill>
            </a:endParaRPr>
          </a:p>
        </p:txBody>
      </p:sp>
      <p:cxnSp>
        <p:nvCxnSpPr>
          <p:cNvPr id="25" name="Straight Connector 2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3E6612-4F31-41FF-AC72-D8F7290DD332}"/>
              </a:ext>
            </a:extLst>
          </p:cNvPr>
          <p:cNvSpPr>
            <a:spLocks noGrp="1"/>
          </p:cNvSpPr>
          <p:nvPr>
            <p:ph idx="1"/>
          </p:nvPr>
        </p:nvSpPr>
        <p:spPr>
          <a:xfrm>
            <a:off x="4907279" y="1015999"/>
            <a:ext cx="5989317" cy="4920343"/>
          </a:xfrm>
        </p:spPr>
        <p:txBody>
          <a:bodyPr anchor="ctr">
            <a:normAutofit fontScale="92500" lnSpcReduction="10000"/>
          </a:bodyPr>
          <a:lstStyle/>
          <a:p>
            <a:pPr marL="514350" indent="-514350">
              <a:lnSpc>
                <a:spcPct val="90000"/>
              </a:lnSpc>
              <a:spcBef>
                <a:spcPts val="0"/>
              </a:spcBef>
              <a:buAutoNum type="arabicPeriod" startAt="6"/>
            </a:pPr>
            <a:r>
              <a:rPr lang="en-US" sz="2000" b="1" dirty="0" err="1">
                <a:solidFill>
                  <a:schemeClr val="tx1"/>
                </a:solidFill>
              </a:rPr>
              <a:t>Metode</a:t>
            </a:r>
            <a:r>
              <a:rPr lang="en-US" sz="2000" b="1" dirty="0">
                <a:solidFill>
                  <a:schemeClr val="tx1"/>
                </a:solidFill>
              </a:rPr>
              <a:t> </a:t>
            </a:r>
            <a:r>
              <a:rPr lang="en-US" sz="2000" b="1" dirty="0" err="1">
                <a:solidFill>
                  <a:schemeClr val="tx1"/>
                </a:solidFill>
              </a:rPr>
              <a:t>Shlair</a:t>
            </a:r>
            <a:r>
              <a:rPr lang="en-US" sz="2000" b="1" dirty="0">
                <a:solidFill>
                  <a:schemeClr val="tx1"/>
                </a:solidFill>
              </a:rPr>
              <a:t> - </a:t>
            </a:r>
            <a:r>
              <a:rPr lang="en-US" sz="2000" b="1" i="1" dirty="0">
                <a:solidFill>
                  <a:schemeClr val="tx1"/>
                </a:solidFill>
              </a:rPr>
              <a:t>Mellor Object Oriented Analysis/Design </a:t>
            </a:r>
            <a:r>
              <a:rPr lang="en-US" sz="2000" b="1" dirty="0">
                <a:solidFill>
                  <a:schemeClr val="tx1"/>
                </a:solidFill>
              </a:rPr>
              <a:t>(OOA/D)</a:t>
            </a:r>
          </a:p>
          <a:p>
            <a:pPr marL="1074738" indent="-528638">
              <a:lnSpc>
                <a:spcPct val="90000"/>
              </a:lnSpc>
              <a:spcBef>
                <a:spcPts val="0"/>
              </a:spcBef>
              <a:buFont typeface="Wingdings" panose="05000000000000000000" pitchFamily="2" charset="2"/>
              <a:buChar char="q"/>
            </a:pPr>
            <a:r>
              <a:rPr lang="id-ID" sz="2600" dirty="0">
                <a:solidFill>
                  <a:schemeClr val="tx1"/>
                </a:solidFill>
              </a:rPr>
              <a:t>Metode yang menggunakan teknik pemodelan informasi </a:t>
            </a:r>
            <a:r>
              <a:rPr lang="en-US" sz="2600" dirty="0">
                <a:solidFill>
                  <a:schemeClr val="tx1"/>
                </a:solidFill>
              </a:rPr>
              <a:t>	</a:t>
            </a:r>
            <a:r>
              <a:rPr lang="id-ID" sz="2600" dirty="0">
                <a:solidFill>
                  <a:schemeClr val="tx1"/>
                </a:solidFill>
              </a:rPr>
              <a:t>tradisional yang </a:t>
            </a:r>
            <a:r>
              <a:rPr lang="en-US" sz="2600" dirty="0">
                <a:solidFill>
                  <a:schemeClr val="tx1"/>
                </a:solidFill>
              </a:rPr>
              <a:t>	</a:t>
            </a:r>
            <a:r>
              <a:rPr lang="id-ID" sz="2600" dirty="0">
                <a:solidFill>
                  <a:schemeClr val="tx1"/>
                </a:solidFill>
              </a:rPr>
              <a:t>menjelaskan entitas </a:t>
            </a:r>
            <a:r>
              <a:rPr lang="en-US" sz="2600" dirty="0">
                <a:solidFill>
                  <a:schemeClr val="tx1"/>
                </a:solidFill>
              </a:rPr>
              <a:t>	</a:t>
            </a:r>
            <a:r>
              <a:rPr lang="id-ID" sz="2600" dirty="0">
                <a:solidFill>
                  <a:schemeClr val="tx1"/>
                </a:solidFill>
              </a:rPr>
              <a:t>dalam sistem. </a:t>
            </a:r>
            <a:endParaRPr lang="en-US" sz="2600" dirty="0">
              <a:solidFill>
                <a:schemeClr val="tx1"/>
              </a:solidFill>
            </a:endParaRPr>
          </a:p>
          <a:p>
            <a:pPr marL="1074738" indent="-528638">
              <a:lnSpc>
                <a:spcPct val="90000"/>
              </a:lnSpc>
              <a:spcBef>
                <a:spcPts val="0"/>
              </a:spcBef>
              <a:spcAft>
                <a:spcPts val="0"/>
              </a:spcAft>
              <a:buFont typeface="Wingdings" panose="05000000000000000000" pitchFamily="2" charset="2"/>
              <a:buChar char="q"/>
            </a:pPr>
            <a:r>
              <a:rPr lang="id-ID" sz="2600" dirty="0">
                <a:solidFill>
                  <a:schemeClr val="tx1"/>
                </a:solidFill>
              </a:rPr>
              <a:t>Metode ini menghasilkan tiga jenis</a:t>
            </a:r>
            <a:r>
              <a:rPr lang="en-US" sz="2600" dirty="0">
                <a:solidFill>
                  <a:schemeClr val="tx1"/>
                </a:solidFill>
              </a:rPr>
              <a:t> </a:t>
            </a:r>
            <a:r>
              <a:rPr lang="id-ID" sz="2600" dirty="0">
                <a:solidFill>
                  <a:schemeClr val="tx1"/>
                </a:solidFill>
              </a:rPr>
              <a:t>model yaitu</a:t>
            </a:r>
            <a:r>
              <a:rPr lang="en-US" sz="2000" dirty="0">
                <a:solidFill>
                  <a:schemeClr val="tx1"/>
                </a:solidFill>
              </a:rPr>
              <a:t> </a:t>
            </a:r>
            <a:endParaRPr lang="en-US" sz="2000" i="1" dirty="0">
              <a:solidFill>
                <a:schemeClr val="tx1"/>
              </a:solidFill>
            </a:endParaRPr>
          </a:p>
          <a:p>
            <a:pPr marL="1320800" lvl="1" indent="-342900">
              <a:lnSpc>
                <a:spcPct val="90000"/>
              </a:lnSpc>
              <a:spcBef>
                <a:spcPts val="0"/>
              </a:spcBef>
              <a:spcAft>
                <a:spcPts val="0"/>
              </a:spcAft>
              <a:buFont typeface="Arial" panose="020B0604020202020204" pitchFamily="34" charset="0"/>
              <a:buChar char="•"/>
            </a:pPr>
            <a:r>
              <a:rPr lang="id-ID" sz="2400" i="1" dirty="0">
                <a:solidFill>
                  <a:schemeClr val="tx1"/>
                </a:solidFill>
              </a:rPr>
              <a:t>information model</a:t>
            </a:r>
            <a:endParaRPr lang="en-US" sz="2400" i="1" dirty="0">
              <a:solidFill>
                <a:schemeClr val="tx1"/>
              </a:solidFill>
            </a:endParaRPr>
          </a:p>
          <a:p>
            <a:pPr marL="1320800" lvl="1" indent="-342900">
              <a:lnSpc>
                <a:spcPct val="90000"/>
              </a:lnSpc>
              <a:spcBef>
                <a:spcPts val="0"/>
              </a:spcBef>
              <a:spcAft>
                <a:spcPts val="0"/>
              </a:spcAft>
              <a:buFont typeface="Arial" panose="020B0604020202020204" pitchFamily="34" charset="0"/>
              <a:buChar char="•"/>
            </a:pPr>
            <a:r>
              <a:rPr lang="id-ID" sz="2400" i="1" dirty="0">
                <a:solidFill>
                  <a:schemeClr val="tx1"/>
                </a:solidFill>
              </a:rPr>
              <a:t>State</a:t>
            </a:r>
            <a:r>
              <a:rPr lang="en-US" sz="2400" i="1" dirty="0">
                <a:solidFill>
                  <a:schemeClr val="tx1"/>
                </a:solidFill>
              </a:rPr>
              <a:t> m</a:t>
            </a:r>
            <a:r>
              <a:rPr lang="id-ID" sz="2400" i="1" dirty="0">
                <a:solidFill>
                  <a:schemeClr val="tx1"/>
                </a:solidFill>
              </a:rPr>
              <a:t>odel </a:t>
            </a:r>
            <a:endParaRPr lang="en-US" sz="2400" i="1" dirty="0">
              <a:solidFill>
                <a:schemeClr val="tx1"/>
              </a:solidFill>
            </a:endParaRPr>
          </a:p>
          <a:p>
            <a:pPr marL="1320800" lvl="1" indent="-342900">
              <a:lnSpc>
                <a:spcPct val="90000"/>
              </a:lnSpc>
              <a:spcBef>
                <a:spcPts val="0"/>
              </a:spcBef>
              <a:spcAft>
                <a:spcPts val="0"/>
              </a:spcAft>
              <a:buFont typeface="Arial" panose="020B0604020202020204" pitchFamily="34" charset="0"/>
              <a:buChar char="•"/>
            </a:pPr>
            <a:r>
              <a:rPr lang="id-ID" sz="2400" i="1" dirty="0">
                <a:solidFill>
                  <a:schemeClr val="tx1"/>
                </a:solidFill>
              </a:rPr>
              <a:t>process model. </a:t>
            </a:r>
            <a:endParaRPr lang="en-US" sz="2400" i="1" dirty="0">
              <a:solidFill>
                <a:schemeClr val="tx1"/>
              </a:solidFill>
            </a:endParaRPr>
          </a:p>
          <a:p>
            <a:pPr marL="1074738" indent="-528638">
              <a:lnSpc>
                <a:spcPct val="90000"/>
              </a:lnSpc>
              <a:spcBef>
                <a:spcPts val="0"/>
              </a:spcBef>
              <a:buFont typeface="Wingdings" panose="05000000000000000000" pitchFamily="2" charset="2"/>
              <a:buChar char="q"/>
            </a:pPr>
            <a:r>
              <a:rPr lang="id-ID" sz="2600" dirty="0">
                <a:solidFill>
                  <a:schemeClr val="tx1"/>
                </a:solidFill>
              </a:rPr>
              <a:t>Keunggulan</a:t>
            </a:r>
            <a:r>
              <a:rPr lang="en-US" sz="2600" dirty="0">
                <a:solidFill>
                  <a:schemeClr val="tx1"/>
                </a:solidFill>
              </a:rPr>
              <a:t> </a:t>
            </a:r>
            <a:r>
              <a:rPr lang="id-ID" sz="2600" dirty="0">
                <a:solidFill>
                  <a:schemeClr val="tx1"/>
                </a:solidFill>
              </a:rPr>
              <a:t>metode ini adalah dalam</a:t>
            </a:r>
            <a:r>
              <a:rPr lang="en-US" sz="2600" dirty="0">
                <a:solidFill>
                  <a:schemeClr val="tx1"/>
                </a:solidFill>
              </a:rPr>
              <a:t> </a:t>
            </a:r>
            <a:r>
              <a:rPr lang="id-ID" sz="2600" dirty="0">
                <a:solidFill>
                  <a:schemeClr val="tx1"/>
                </a:solidFill>
              </a:rPr>
              <a:t>memandang masalah</a:t>
            </a:r>
            <a:r>
              <a:rPr lang="en-US" sz="2600" dirty="0">
                <a:solidFill>
                  <a:schemeClr val="tx1"/>
                </a:solidFill>
              </a:rPr>
              <a:t> </a:t>
            </a:r>
            <a:r>
              <a:rPr lang="id-ID" sz="2600" dirty="0">
                <a:solidFill>
                  <a:schemeClr val="tx1"/>
                </a:solidFill>
              </a:rPr>
              <a:t>dari sudut pandang</a:t>
            </a:r>
            <a:r>
              <a:rPr lang="en-US" sz="2600" dirty="0">
                <a:solidFill>
                  <a:schemeClr val="tx1"/>
                </a:solidFill>
              </a:rPr>
              <a:t> </a:t>
            </a:r>
            <a:r>
              <a:rPr lang="id-ID" sz="2600" dirty="0">
                <a:solidFill>
                  <a:schemeClr val="tx1"/>
                </a:solidFill>
              </a:rPr>
              <a:t>yang</a:t>
            </a:r>
            <a:r>
              <a:rPr lang="en-US" sz="2600" dirty="0">
                <a:solidFill>
                  <a:schemeClr val="tx1"/>
                </a:solidFill>
              </a:rPr>
              <a:t> </a:t>
            </a:r>
            <a:r>
              <a:rPr lang="id-ID" sz="2600" dirty="0">
                <a:solidFill>
                  <a:schemeClr val="tx1"/>
                </a:solidFill>
              </a:rPr>
              <a:t>berbeda,</a:t>
            </a:r>
            <a:r>
              <a:rPr lang="en-US" sz="2600" dirty="0">
                <a:solidFill>
                  <a:schemeClr val="tx1"/>
                </a:solidFill>
              </a:rPr>
              <a:t> </a:t>
            </a:r>
            <a:r>
              <a:rPr lang="id-ID" sz="2600" dirty="0">
                <a:solidFill>
                  <a:schemeClr val="tx1"/>
                </a:solidFill>
              </a:rPr>
              <a:t>mudah dibuat</a:t>
            </a:r>
            <a:r>
              <a:rPr lang="en-US" sz="2600" dirty="0">
                <a:solidFill>
                  <a:schemeClr val="tx1"/>
                </a:solidFill>
              </a:rPr>
              <a:t> </a:t>
            </a:r>
            <a:r>
              <a:rPr lang="id-ID" sz="2600" dirty="0">
                <a:solidFill>
                  <a:schemeClr val="tx1"/>
                </a:solidFill>
              </a:rPr>
              <a:t>(dikonversi) dari metode struktural.</a:t>
            </a:r>
            <a:endParaRPr lang="id-ID" sz="2600" i="1" dirty="0">
              <a:solidFill>
                <a:schemeClr val="tx1"/>
              </a:solidFill>
            </a:endParaRPr>
          </a:p>
        </p:txBody>
      </p:sp>
    </p:spTree>
    <p:extLst>
      <p:ext uri="{BB962C8B-B14F-4D97-AF65-F5344CB8AC3E}">
        <p14:creationId xmlns:p14="http://schemas.microsoft.com/office/powerpoint/2010/main" val="235015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DDEF-B1CC-4641-AB84-9B07247A85DC}"/>
              </a:ext>
            </a:extLst>
          </p:cNvPr>
          <p:cNvSpPr>
            <a:spLocks noGrp="1"/>
          </p:cNvSpPr>
          <p:nvPr>
            <p:ph type="title"/>
          </p:nvPr>
        </p:nvSpPr>
        <p:spPr/>
        <p:txBody>
          <a:bodyPr/>
          <a:lstStyle/>
          <a:p>
            <a:pPr algn="l"/>
            <a:r>
              <a:rPr lang="id-ID" i="1" dirty="0"/>
              <a:t>Unified Modeling Language </a:t>
            </a:r>
            <a:r>
              <a:rPr lang="id-ID" dirty="0"/>
              <a:t>(UML)</a:t>
            </a:r>
          </a:p>
        </p:txBody>
      </p:sp>
      <p:sp>
        <p:nvSpPr>
          <p:cNvPr id="3" name="Content Placeholder 2">
            <a:extLst>
              <a:ext uri="{FF2B5EF4-FFF2-40B4-BE49-F238E27FC236}">
                <a16:creationId xmlns:a16="http://schemas.microsoft.com/office/drawing/2014/main" id="{619239B4-2B31-46C0-B6FB-E731E4F9AD0A}"/>
              </a:ext>
            </a:extLst>
          </p:cNvPr>
          <p:cNvSpPr>
            <a:spLocks noGrp="1"/>
          </p:cNvSpPr>
          <p:nvPr>
            <p:ph idx="1"/>
          </p:nvPr>
        </p:nvSpPr>
        <p:spPr/>
        <p:txBody>
          <a:bodyPr>
            <a:normAutofit lnSpcReduction="10000"/>
          </a:bodyPr>
          <a:lstStyle/>
          <a:p>
            <a:r>
              <a:rPr lang="id-ID" i="1" dirty="0"/>
              <a:t>Unified Modeling Language </a:t>
            </a:r>
            <a:r>
              <a:rPr lang="id-ID" dirty="0"/>
              <a:t>(UML) adalah notasi yang lengkap untuk membuat visualisasi model suatu sistem</a:t>
            </a:r>
            <a:endParaRPr lang="en-US" dirty="0"/>
          </a:p>
          <a:p>
            <a:r>
              <a:rPr lang="id-ID" dirty="0"/>
              <a:t>Tujuan </a:t>
            </a:r>
            <a:r>
              <a:rPr lang="id-ID" i="1" dirty="0"/>
              <a:t>Unified Modeling Language </a:t>
            </a:r>
            <a:r>
              <a:rPr lang="id-ID" dirty="0"/>
              <a:t>(UML) diantaranya adalah</a:t>
            </a:r>
            <a:r>
              <a:rPr lang="en-US" dirty="0"/>
              <a:t> :</a:t>
            </a:r>
          </a:p>
          <a:p>
            <a:pPr marL="914400" lvl="1" indent="-457200">
              <a:buFont typeface="+mj-lt"/>
              <a:buAutoNum type="arabicPeriod"/>
            </a:pPr>
            <a:r>
              <a:rPr lang="id-ID" dirty="0"/>
              <a:t>Memberikan model yang siap pakai, bahasa pemodelan visual yang ekspresif untuk mengembangkan sistem dan yang dapat saling menukar model dengan mudah dan dimengerti secara umum.</a:t>
            </a:r>
            <a:endParaRPr lang="en-US" dirty="0"/>
          </a:p>
          <a:p>
            <a:pPr marL="914400" lvl="1" indent="-457200">
              <a:buFont typeface="+mj-lt"/>
              <a:buAutoNum type="arabicPeriod"/>
            </a:pPr>
            <a:r>
              <a:rPr lang="id-ID" dirty="0"/>
              <a:t>Memberikan bahasa pemodelan yang bebas dari berbagai bahasa pemrograman dan proses rekayasa. </a:t>
            </a:r>
            <a:endParaRPr lang="en-US" dirty="0"/>
          </a:p>
          <a:p>
            <a:pPr marL="914400" lvl="1" indent="-457200">
              <a:buFont typeface="+mj-lt"/>
              <a:buAutoNum type="arabicPeriod"/>
            </a:pPr>
            <a:r>
              <a:rPr lang="id-ID" dirty="0"/>
              <a:t>Menyatukan praktek – praktek terbaik yang terdapat dalam pemodelan.</a:t>
            </a:r>
          </a:p>
        </p:txBody>
      </p:sp>
    </p:spTree>
    <p:extLst>
      <p:ext uri="{BB962C8B-B14F-4D97-AF65-F5344CB8AC3E}">
        <p14:creationId xmlns:p14="http://schemas.microsoft.com/office/powerpoint/2010/main" val="87372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FF8D-32DE-4257-850A-DC7A08109541}"/>
              </a:ext>
            </a:extLst>
          </p:cNvPr>
          <p:cNvSpPr>
            <a:spLocks noGrp="1"/>
          </p:cNvSpPr>
          <p:nvPr>
            <p:ph type="title"/>
          </p:nvPr>
        </p:nvSpPr>
        <p:spPr>
          <a:xfrm>
            <a:off x="1295402" y="982132"/>
            <a:ext cx="9601196" cy="1303867"/>
          </a:xfrm>
        </p:spPr>
        <p:txBody>
          <a:bodyPr/>
          <a:lstStyle/>
          <a:p>
            <a:pPr algn="l"/>
            <a:r>
              <a:rPr lang="en-US" b="1" dirty="0"/>
              <a:t>1. Use case diagram</a:t>
            </a:r>
            <a:endParaRPr lang="id-ID" b="1" dirty="0"/>
          </a:p>
        </p:txBody>
      </p:sp>
      <p:sp>
        <p:nvSpPr>
          <p:cNvPr id="3" name="Content Placeholder 2">
            <a:extLst>
              <a:ext uri="{FF2B5EF4-FFF2-40B4-BE49-F238E27FC236}">
                <a16:creationId xmlns:a16="http://schemas.microsoft.com/office/drawing/2014/main" id="{A3BEB3F3-8960-493E-99A2-1CC80C9F9EDF}"/>
              </a:ext>
            </a:extLst>
          </p:cNvPr>
          <p:cNvSpPr>
            <a:spLocks noGrp="1"/>
          </p:cNvSpPr>
          <p:nvPr>
            <p:ph idx="1"/>
          </p:nvPr>
        </p:nvSpPr>
        <p:spPr>
          <a:xfrm>
            <a:off x="1295401" y="2556932"/>
            <a:ext cx="9601196" cy="3318936"/>
          </a:xfrm>
        </p:spPr>
        <p:txBody>
          <a:bodyPr/>
          <a:lstStyle/>
          <a:p>
            <a:r>
              <a:rPr lang="id-ID" i="1"/>
              <a:t>Use Case diagram </a:t>
            </a:r>
            <a:r>
              <a:rPr lang="id-ID"/>
              <a:t>merupakan suatu diagram yang menggambarkan fungsionalitas yang diharapkan dari sebuah sistem</a:t>
            </a:r>
            <a:endParaRPr lang="en-US"/>
          </a:p>
          <a:p>
            <a:r>
              <a:rPr lang="id-ID"/>
              <a:t>Sebuah </a:t>
            </a:r>
            <a:r>
              <a:rPr lang="id-ID" i="1"/>
              <a:t>use case </a:t>
            </a:r>
            <a:r>
              <a:rPr lang="id-ID"/>
              <a:t>dapat memrepresentasikan interaksi antara aktor dengan sistem</a:t>
            </a:r>
            <a:endParaRPr lang="en-US"/>
          </a:p>
          <a:p>
            <a:r>
              <a:rPr lang="id-ID" i="1"/>
              <a:t>Use case </a:t>
            </a:r>
            <a:r>
              <a:rPr lang="id-ID"/>
              <a:t>bekerja dengan cara mendeskripsikan tipe interaksi antara user sebuah system dengan systemnya sendiri melalui sebuah cerita bagaimana sebuah system dipakai</a:t>
            </a:r>
            <a:endParaRPr lang="id-ID" dirty="0"/>
          </a:p>
        </p:txBody>
      </p:sp>
    </p:spTree>
    <p:extLst>
      <p:ext uri="{BB962C8B-B14F-4D97-AF65-F5344CB8AC3E}">
        <p14:creationId xmlns:p14="http://schemas.microsoft.com/office/powerpoint/2010/main" val="3097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34" name="Rectangle 33">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4077302"/>
          </a:xfrm>
        </p:spPr>
        <p:txBody>
          <a:bodyPr>
            <a:normAutofit/>
          </a:bodyPr>
          <a:lstStyle/>
          <a:p>
            <a:pPr marL="457200" indent="-457200">
              <a:buAutoNum type="arabicPeriod"/>
            </a:pPr>
            <a:r>
              <a:rPr lang="en-US" sz="2800" b="1" i="1" dirty="0">
                <a:solidFill>
                  <a:schemeClr val="bg1"/>
                </a:solidFill>
              </a:rPr>
              <a:t>System</a:t>
            </a:r>
          </a:p>
          <a:p>
            <a:pPr lvl="1"/>
            <a:r>
              <a:rPr lang="id-ID" sz="2400" dirty="0">
                <a:solidFill>
                  <a:schemeClr val="bg1"/>
                </a:solidFill>
              </a:rPr>
              <a:t>Menyatakan batasan sistem dalam relasi dengan actor-actor yang menggunakannya (di luar sistem) dan fitur-fitur yang harus disediakan (dalam sistem). </a:t>
            </a:r>
            <a:endParaRPr lang="en-US" sz="2400" dirty="0">
              <a:solidFill>
                <a:schemeClr val="bg1"/>
              </a:solidFill>
            </a:endParaRPr>
          </a:p>
          <a:p>
            <a:pPr lvl="1"/>
            <a:r>
              <a:rPr lang="id-ID" sz="2400" dirty="0">
                <a:solidFill>
                  <a:schemeClr val="bg1"/>
                </a:solidFill>
              </a:rPr>
              <a:t>Digambarkan dengan segi empat yang membatasi semua use case dalam sistem terhadap pihak mana sistem akan berinteraksi. </a:t>
            </a:r>
            <a:endParaRPr lang="en-US" sz="2400" dirty="0">
              <a:solidFill>
                <a:schemeClr val="bg1"/>
              </a:solidFill>
            </a:endParaRPr>
          </a:p>
          <a:p>
            <a:pPr lvl="1"/>
            <a:r>
              <a:rPr lang="id-ID" sz="2400" dirty="0">
                <a:solidFill>
                  <a:schemeClr val="bg1"/>
                </a:solidFill>
              </a:rPr>
              <a:t>Sistem disertai label yang menyebutkan nama dari sistem, tapi umumnya tidak digambarkan karena tidak terlalu memberi arti tambahan pada diagram.</a:t>
            </a:r>
            <a:endParaRPr lang="en-US" sz="2400" dirty="0">
              <a:solidFill>
                <a:schemeClr val="bg1"/>
              </a:solidFill>
            </a:endParaRPr>
          </a:p>
        </p:txBody>
      </p:sp>
    </p:spTree>
    <p:extLst>
      <p:ext uri="{BB962C8B-B14F-4D97-AF65-F5344CB8AC3E}">
        <p14:creationId xmlns:p14="http://schemas.microsoft.com/office/powerpoint/2010/main" val="63940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21" name="Rectangle 20">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4245744"/>
          </a:xfrm>
        </p:spPr>
        <p:txBody>
          <a:bodyPr>
            <a:normAutofit/>
          </a:bodyPr>
          <a:lstStyle/>
          <a:p>
            <a:pPr marL="457200" indent="-457200">
              <a:lnSpc>
                <a:spcPct val="90000"/>
              </a:lnSpc>
              <a:buAutoNum type="arabicPeriod" startAt="2"/>
            </a:pPr>
            <a:r>
              <a:rPr lang="en-US" sz="2800" b="1" i="1" dirty="0">
                <a:solidFill>
                  <a:schemeClr val="bg1"/>
                </a:solidFill>
              </a:rPr>
              <a:t>Actor</a:t>
            </a:r>
          </a:p>
          <a:p>
            <a:pPr lvl="1">
              <a:lnSpc>
                <a:spcPct val="90000"/>
              </a:lnSpc>
            </a:pPr>
            <a:r>
              <a:rPr lang="id-ID" sz="2400" dirty="0">
                <a:solidFill>
                  <a:schemeClr val="bg1"/>
                </a:solidFill>
              </a:rPr>
              <a:t>Aktor adalah segala hal diluar sistem yang akan menggunakan sistem tersebut untuk melakukan sesuatu. </a:t>
            </a:r>
            <a:endParaRPr lang="en-US" sz="2400" dirty="0">
              <a:solidFill>
                <a:schemeClr val="bg1"/>
              </a:solidFill>
            </a:endParaRPr>
          </a:p>
          <a:p>
            <a:pPr lvl="1">
              <a:lnSpc>
                <a:spcPct val="90000"/>
              </a:lnSpc>
            </a:pPr>
            <a:r>
              <a:rPr lang="id-ID" sz="2400" dirty="0">
                <a:solidFill>
                  <a:schemeClr val="bg1"/>
                </a:solidFill>
              </a:rPr>
              <a:t>Bisa merupakan manusia, sistem, atau device yang memiliki peranan dalam keberhasilan operasi dari sistem. </a:t>
            </a:r>
            <a:endParaRPr lang="en-US" sz="2400" dirty="0">
              <a:solidFill>
                <a:schemeClr val="bg1"/>
              </a:solidFill>
            </a:endParaRPr>
          </a:p>
          <a:p>
            <a:pPr lvl="1">
              <a:lnSpc>
                <a:spcPct val="90000"/>
              </a:lnSpc>
            </a:pPr>
            <a:r>
              <a:rPr lang="id-ID" sz="2400" dirty="0">
                <a:solidFill>
                  <a:schemeClr val="bg1"/>
                </a:solidFill>
              </a:rPr>
              <a:t>Cara mudah untuk menemukan aktor adalah dengan bertanya hal-hal berikut</a:t>
            </a:r>
            <a:r>
              <a:rPr lang="en-US" sz="2400" dirty="0">
                <a:solidFill>
                  <a:schemeClr val="bg1"/>
                </a:solidFill>
              </a:rPr>
              <a:t> </a:t>
            </a:r>
            <a:r>
              <a:rPr lang="id-ID" sz="2400" dirty="0">
                <a:solidFill>
                  <a:schemeClr val="bg1"/>
                </a:solidFill>
              </a:rPr>
              <a:t>:</a:t>
            </a:r>
            <a:endParaRPr lang="en-US" sz="2400" dirty="0">
              <a:solidFill>
                <a:schemeClr val="bg1"/>
              </a:solidFill>
            </a:endParaRPr>
          </a:p>
          <a:p>
            <a:pPr marL="1082675" lvl="1" indent="-365125">
              <a:lnSpc>
                <a:spcPct val="90000"/>
              </a:lnSpc>
              <a:buFont typeface="+mj-lt"/>
              <a:buAutoNum type="arabicPeriod"/>
            </a:pPr>
            <a:r>
              <a:rPr lang="id-ID" sz="2400" dirty="0">
                <a:solidFill>
                  <a:schemeClr val="bg1"/>
                </a:solidFill>
              </a:rPr>
              <a:t>SIAPA yang akan menggunakan sistem? </a:t>
            </a:r>
            <a:endParaRPr lang="en-US" sz="2400" dirty="0">
              <a:solidFill>
                <a:schemeClr val="bg1"/>
              </a:solidFill>
            </a:endParaRPr>
          </a:p>
          <a:p>
            <a:pPr marL="1082675" lvl="1" indent="-365125">
              <a:lnSpc>
                <a:spcPct val="90000"/>
              </a:lnSpc>
              <a:buFont typeface="+mj-lt"/>
              <a:buAutoNum type="arabicPeriod"/>
            </a:pPr>
            <a:r>
              <a:rPr lang="id-ID" sz="2400" dirty="0">
                <a:solidFill>
                  <a:schemeClr val="bg1"/>
                </a:solidFill>
              </a:rPr>
              <a:t>APAKAH sistem tersebut akan memberikan NILAI bagi aktor?</a:t>
            </a:r>
            <a:endParaRPr lang="en-US" dirty="0">
              <a:solidFill>
                <a:schemeClr val="bg1"/>
              </a:solidFill>
            </a:endParaRPr>
          </a:p>
        </p:txBody>
      </p:sp>
    </p:spTree>
    <p:extLst>
      <p:ext uri="{BB962C8B-B14F-4D97-AF65-F5344CB8AC3E}">
        <p14:creationId xmlns:p14="http://schemas.microsoft.com/office/powerpoint/2010/main" val="271423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21" name="Rectangle 20">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4125428"/>
          </a:xfrm>
        </p:spPr>
        <p:txBody>
          <a:bodyPr>
            <a:normAutofit/>
          </a:bodyPr>
          <a:lstStyle/>
          <a:p>
            <a:pPr marL="457200" indent="-457200">
              <a:lnSpc>
                <a:spcPct val="90000"/>
              </a:lnSpc>
              <a:buAutoNum type="arabicPeriod" startAt="3"/>
            </a:pPr>
            <a:r>
              <a:rPr lang="en-US" sz="2000" b="1" i="1" dirty="0">
                <a:solidFill>
                  <a:schemeClr val="bg1"/>
                </a:solidFill>
              </a:rPr>
              <a:t>Use Case</a:t>
            </a:r>
          </a:p>
          <a:p>
            <a:pPr lvl="1">
              <a:lnSpc>
                <a:spcPct val="90000"/>
              </a:lnSpc>
            </a:pPr>
            <a:r>
              <a:rPr lang="id-ID" dirty="0">
                <a:solidFill>
                  <a:schemeClr val="bg1"/>
                </a:solidFill>
              </a:rPr>
              <a:t>Mengidentifikasi fitur kunci dari sistem. Tanpa fitur ini, sistem tidak akan memenuhi permintaan user/actor. </a:t>
            </a:r>
            <a:endParaRPr lang="en-US" dirty="0">
              <a:solidFill>
                <a:schemeClr val="bg1"/>
              </a:solidFill>
            </a:endParaRPr>
          </a:p>
          <a:p>
            <a:pPr lvl="1">
              <a:lnSpc>
                <a:spcPct val="90000"/>
              </a:lnSpc>
            </a:pPr>
            <a:r>
              <a:rPr lang="id-ID" dirty="0">
                <a:solidFill>
                  <a:schemeClr val="bg1"/>
                </a:solidFill>
              </a:rPr>
              <a:t>Setiap use case mengekspresikan goal dari sistem yang harus dicapai. Diberi nama sesuai dengan goal-nya dan digambarkan dengan elips dengan nama di dalamnya. </a:t>
            </a:r>
            <a:endParaRPr lang="en-US" dirty="0">
              <a:solidFill>
                <a:schemeClr val="bg1"/>
              </a:solidFill>
            </a:endParaRPr>
          </a:p>
          <a:p>
            <a:pPr lvl="1">
              <a:lnSpc>
                <a:spcPct val="90000"/>
              </a:lnSpc>
            </a:pPr>
            <a:r>
              <a:rPr lang="id-ID" dirty="0">
                <a:solidFill>
                  <a:schemeClr val="bg1"/>
                </a:solidFill>
              </a:rPr>
              <a:t>Fokus tetap pada goal bukan bagaimana mengimplementasikannya walaupun use case berimplikasi pada prosesnya nanti. Setiap use case biasanya memiliki trigger/pemicu yang menyebabkan use case memulai (misalnya,Pasien mendaftar dan membuat janji baru atau meminta untuk membatalkan atau mengubah janji yang sudah ada )</a:t>
            </a:r>
            <a:endParaRPr lang="en-US" dirty="0">
              <a:solidFill>
                <a:schemeClr val="bg1"/>
              </a:solidFill>
            </a:endParaRPr>
          </a:p>
          <a:p>
            <a:pPr lvl="1">
              <a:lnSpc>
                <a:spcPct val="90000"/>
              </a:lnSpc>
            </a:pPr>
            <a:r>
              <a:rPr lang="en-US" dirty="0">
                <a:solidFill>
                  <a:schemeClr val="bg1"/>
                </a:solidFill>
              </a:rPr>
              <a:t>A</a:t>
            </a:r>
            <a:r>
              <a:rPr lang="id-ID" dirty="0">
                <a:solidFill>
                  <a:schemeClr val="bg1"/>
                </a:solidFill>
              </a:rPr>
              <a:t>da 2 triger pertama triger eksternal, seperti pelanggan memesan atau alarm kebakaran berbunyi, kedua triger temporal, seperti tanggal pengembalian buku terlewati di perpustakaan atau keterlambatan bayar sewa.</a:t>
            </a:r>
            <a:endParaRPr lang="en-US" dirty="0">
              <a:solidFill>
                <a:schemeClr val="bg1"/>
              </a:solidFill>
            </a:endParaRPr>
          </a:p>
        </p:txBody>
      </p:sp>
    </p:spTree>
    <p:extLst>
      <p:ext uri="{BB962C8B-B14F-4D97-AF65-F5344CB8AC3E}">
        <p14:creationId xmlns:p14="http://schemas.microsoft.com/office/powerpoint/2010/main" val="119408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21" name="Rectangle 20">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3263612"/>
          </a:xfrm>
        </p:spPr>
        <p:txBody>
          <a:bodyPr>
            <a:normAutofit/>
          </a:bodyPr>
          <a:lstStyle/>
          <a:p>
            <a:pPr marL="457200" indent="-457200">
              <a:buAutoNum type="arabicPeriod" startAt="4"/>
            </a:pPr>
            <a:r>
              <a:rPr lang="en-US" b="1" i="1">
                <a:solidFill>
                  <a:schemeClr val="bg1"/>
                </a:solidFill>
              </a:rPr>
              <a:t>Association</a:t>
            </a:r>
          </a:p>
          <a:p>
            <a:pPr lvl="1"/>
            <a:r>
              <a:rPr lang="id-ID">
                <a:solidFill>
                  <a:schemeClr val="bg1"/>
                </a:solidFill>
              </a:rPr>
              <a:t>Mengidentifikasikan interaksi antara setiap actor tertentu dengan setiap use case tertentu. </a:t>
            </a:r>
            <a:endParaRPr lang="en-US">
              <a:solidFill>
                <a:schemeClr val="bg1"/>
              </a:solidFill>
            </a:endParaRPr>
          </a:p>
          <a:p>
            <a:pPr lvl="1"/>
            <a:r>
              <a:rPr lang="id-ID">
                <a:solidFill>
                  <a:schemeClr val="bg1"/>
                </a:solidFill>
              </a:rPr>
              <a:t>Digambarkan sebagai garis antara actor terhadap use case yang bersangkutan. </a:t>
            </a:r>
            <a:endParaRPr lang="en-US">
              <a:solidFill>
                <a:schemeClr val="bg1"/>
              </a:solidFill>
            </a:endParaRPr>
          </a:p>
          <a:p>
            <a:pPr lvl="1"/>
            <a:r>
              <a:rPr lang="id-ID">
                <a:solidFill>
                  <a:schemeClr val="bg1"/>
                </a:solidFill>
              </a:rPr>
              <a:t>Asosiasi bisa berarah (garis dengan anak panah) jika komunikasi satu arah, namun umumnya terjadi kedua arah (tanpa anak panah) karena selalu diperlukan demikian. </a:t>
            </a:r>
            <a:endParaRPr lang="en-US">
              <a:solidFill>
                <a:schemeClr val="bg1"/>
              </a:solidFill>
            </a:endParaRPr>
          </a:p>
        </p:txBody>
      </p:sp>
    </p:spTree>
    <p:extLst>
      <p:ext uri="{BB962C8B-B14F-4D97-AF65-F5344CB8AC3E}">
        <p14:creationId xmlns:p14="http://schemas.microsoft.com/office/powerpoint/2010/main" val="8845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1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4093344"/>
          </a:xfrm>
        </p:spPr>
        <p:txBody>
          <a:bodyPr>
            <a:normAutofit/>
          </a:bodyPr>
          <a:lstStyle/>
          <a:p>
            <a:pPr marL="457200" indent="-457200">
              <a:spcBef>
                <a:spcPts val="0"/>
              </a:spcBef>
              <a:buAutoNum type="arabicPeriod" startAt="5"/>
            </a:pPr>
            <a:r>
              <a:rPr lang="en-US" sz="2800" b="1" i="1" dirty="0">
                <a:solidFill>
                  <a:schemeClr val="bg1"/>
                </a:solidFill>
              </a:rPr>
              <a:t>Dependency</a:t>
            </a:r>
          </a:p>
          <a:p>
            <a:pPr marL="457200" lvl="1" indent="0">
              <a:spcBef>
                <a:spcPts val="0"/>
              </a:spcBef>
              <a:buNone/>
            </a:pPr>
            <a:r>
              <a:rPr lang="id-ID" sz="2400" dirty="0">
                <a:solidFill>
                  <a:schemeClr val="bg1"/>
                </a:solidFill>
              </a:rPr>
              <a:t>Dependensi &lt;</a:t>
            </a:r>
            <a:r>
              <a:rPr lang="en-US" sz="2400" dirty="0">
                <a:solidFill>
                  <a:schemeClr val="bg1"/>
                </a:solidFill>
              </a:rPr>
              <a:t>&lt; include &gt;&gt;</a:t>
            </a:r>
          </a:p>
          <a:p>
            <a:pPr marL="1082675" lvl="2" indent="-365125">
              <a:spcBef>
                <a:spcPts val="0"/>
              </a:spcBef>
              <a:buFont typeface="+mj-lt"/>
              <a:buAutoNum type="arabicPeriod"/>
            </a:pPr>
            <a:r>
              <a:rPr lang="id-ID" sz="2000" dirty="0">
                <a:solidFill>
                  <a:schemeClr val="bg1"/>
                </a:solidFill>
              </a:rPr>
              <a:t>Mengidentifikasi hubungan antar dua use case di mana yang satu memanggil yang lain. </a:t>
            </a:r>
            <a:endParaRPr lang="en-US" sz="2000" dirty="0">
              <a:solidFill>
                <a:schemeClr val="bg1"/>
              </a:solidFill>
            </a:endParaRPr>
          </a:p>
          <a:p>
            <a:pPr marL="1082675" lvl="2" indent="-365125">
              <a:spcBef>
                <a:spcPts val="0"/>
              </a:spcBef>
              <a:buFont typeface="+mj-lt"/>
              <a:buAutoNum type="arabicPeriod"/>
            </a:pPr>
            <a:r>
              <a:rPr lang="id-ID" sz="2000" dirty="0">
                <a:solidFill>
                  <a:schemeClr val="bg1"/>
                </a:solidFill>
              </a:rPr>
              <a:t>Jika pada beberapa use case terdapat bagian yang memiliki aktivitas yang sama maka bagian aktivitas tersebut biasanya dijadikan use case tersendiri dengan relasi dependensi setiap use case semula ke use case yang baru ini sehingga memudahkan pemeliharaan. </a:t>
            </a:r>
            <a:endParaRPr lang="en-US" sz="2000" dirty="0">
              <a:solidFill>
                <a:schemeClr val="bg1"/>
              </a:solidFill>
            </a:endParaRPr>
          </a:p>
          <a:p>
            <a:pPr marL="1082675" lvl="2" indent="-365125">
              <a:spcBef>
                <a:spcPts val="0"/>
              </a:spcBef>
              <a:buFont typeface="+mj-lt"/>
              <a:buAutoNum type="arabicPeriod"/>
            </a:pPr>
            <a:r>
              <a:rPr lang="id-ID" sz="2000" dirty="0">
                <a:solidFill>
                  <a:schemeClr val="bg1"/>
                </a:solidFill>
              </a:rPr>
              <a:t>Digambarkan dengan garis putus-putus bermata panah dengan notasi &lt;</a:t>
            </a:r>
            <a:r>
              <a:rPr lang="en-US" sz="2000" dirty="0">
                <a:solidFill>
                  <a:schemeClr val="bg1"/>
                </a:solidFill>
              </a:rPr>
              <a:t>&lt;include&gt;</a:t>
            </a:r>
            <a:r>
              <a:rPr lang="id-ID" sz="2000" dirty="0">
                <a:solidFill>
                  <a:schemeClr val="bg1"/>
                </a:solidFill>
              </a:rPr>
              <a:t>&gt; pada garis. </a:t>
            </a:r>
            <a:endParaRPr lang="en-US" sz="2000" dirty="0">
              <a:solidFill>
                <a:schemeClr val="bg1"/>
              </a:solidFill>
            </a:endParaRPr>
          </a:p>
          <a:p>
            <a:pPr marL="1082675" lvl="2" indent="-365125">
              <a:spcBef>
                <a:spcPts val="0"/>
              </a:spcBef>
              <a:buFont typeface="+mj-lt"/>
              <a:buAutoNum type="arabicPeriod"/>
            </a:pPr>
            <a:r>
              <a:rPr lang="id-ID" sz="2000" dirty="0">
                <a:solidFill>
                  <a:schemeClr val="bg1"/>
                </a:solidFill>
              </a:rPr>
              <a:t>Arah mata panah sesuai dengan arah pemanggilan. </a:t>
            </a:r>
            <a:endParaRPr lang="en-US" sz="2000" dirty="0">
              <a:solidFill>
                <a:schemeClr val="bg1"/>
              </a:solidFill>
            </a:endParaRPr>
          </a:p>
        </p:txBody>
      </p:sp>
    </p:spTree>
    <p:extLst>
      <p:ext uri="{BB962C8B-B14F-4D97-AF65-F5344CB8AC3E}">
        <p14:creationId xmlns:p14="http://schemas.microsoft.com/office/powerpoint/2010/main" val="226494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6"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416F3BF-4F2D-4124-8CC8-5A3A8C3A96E9}"/>
              </a:ext>
            </a:extLst>
          </p:cNvPr>
          <p:cNvSpPr>
            <a:spLocks noGrp="1"/>
          </p:cNvSpPr>
          <p:nvPr>
            <p:ph type="title"/>
          </p:nvPr>
        </p:nvSpPr>
        <p:spPr>
          <a:xfrm>
            <a:off x="1295402" y="1508760"/>
            <a:ext cx="2918458" cy="3840480"/>
          </a:xfrm>
        </p:spPr>
        <p:txBody>
          <a:bodyPr>
            <a:normAutofit/>
          </a:bodyPr>
          <a:lstStyle/>
          <a:p>
            <a:r>
              <a:rPr lang="en-US" sz="4400" b="1">
                <a:solidFill>
                  <a:schemeClr val="tx1"/>
                </a:solidFill>
              </a:rPr>
              <a:t>Defenisi </a:t>
            </a:r>
            <a:endParaRPr lang="id-ID" sz="4400" b="1">
              <a:solidFill>
                <a:schemeClr val="tx1"/>
              </a:solidFill>
            </a:endParaRPr>
          </a:p>
        </p:txBody>
      </p:sp>
      <p:cxnSp>
        <p:nvCxnSpPr>
          <p:cNvPr id="18"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F76A01-FBF3-47EA-B7B0-D32562B8B235}"/>
              </a:ext>
            </a:extLst>
          </p:cNvPr>
          <p:cNvSpPr>
            <a:spLocks noGrp="1"/>
          </p:cNvSpPr>
          <p:nvPr>
            <p:ph idx="1"/>
          </p:nvPr>
        </p:nvSpPr>
        <p:spPr>
          <a:xfrm>
            <a:off x="4907279" y="1508760"/>
            <a:ext cx="5989317" cy="3840480"/>
          </a:xfrm>
        </p:spPr>
        <p:txBody>
          <a:bodyPr anchor="ctr">
            <a:normAutofit/>
          </a:bodyPr>
          <a:lstStyle/>
          <a:p>
            <a:pPr>
              <a:lnSpc>
                <a:spcPct val="90000"/>
              </a:lnSpc>
            </a:pPr>
            <a:r>
              <a:rPr lang="en-US" sz="2000">
                <a:solidFill>
                  <a:schemeClr val="tx1"/>
                </a:solidFill>
              </a:rPr>
              <a:t>Pemodelan (model) adalah </a:t>
            </a:r>
            <a:r>
              <a:rPr lang="nn-NO" sz="2000">
                <a:solidFill>
                  <a:schemeClr val="tx1"/>
                </a:solidFill>
              </a:rPr>
              <a:t>representasi dari sistem yang disederhanakan.</a:t>
            </a:r>
          </a:p>
          <a:p>
            <a:pPr>
              <a:lnSpc>
                <a:spcPct val="90000"/>
              </a:lnSpc>
            </a:pPr>
            <a:r>
              <a:rPr lang="nn-NO" sz="2000">
                <a:solidFill>
                  <a:schemeClr val="tx1"/>
                </a:solidFill>
              </a:rPr>
              <a:t>Macam-macam representasi sistem :</a:t>
            </a:r>
          </a:p>
          <a:p>
            <a:pPr marL="914400" lvl="1" indent="-457200">
              <a:lnSpc>
                <a:spcPct val="90000"/>
              </a:lnSpc>
              <a:buFont typeface="+mj-lt"/>
              <a:buAutoNum type="arabicPeriod"/>
            </a:pPr>
            <a:r>
              <a:rPr lang="nn-NO" sz="2000" b="1" i="1">
                <a:solidFill>
                  <a:schemeClr val="tx1"/>
                </a:solidFill>
              </a:rPr>
              <a:t>Physical</a:t>
            </a:r>
          </a:p>
          <a:p>
            <a:pPr marL="914400" lvl="2" indent="0">
              <a:lnSpc>
                <a:spcPct val="90000"/>
              </a:lnSpc>
              <a:buNone/>
            </a:pPr>
            <a:r>
              <a:rPr lang="id-ID" sz="2000">
                <a:solidFill>
                  <a:schemeClr val="tx1"/>
                </a:solidFill>
              </a:rPr>
              <a:t>dengan membuat </a:t>
            </a:r>
            <a:r>
              <a:rPr lang="id-ID" sz="2000" i="1">
                <a:solidFill>
                  <a:schemeClr val="tx1"/>
                </a:solidFill>
              </a:rPr>
              <a:t>scaled</a:t>
            </a:r>
            <a:r>
              <a:rPr lang="en-US" sz="2000" i="1">
                <a:solidFill>
                  <a:schemeClr val="tx1"/>
                </a:solidFill>
              </a:rPr>
              <a:t> </a:t>
            </a:r>
            <a:r>
              <a:rPr lang="id-ID" sz="2000" i="1">
                <a:solidFill>
                  <a:schemeClr val="tx1"/>
                </a:solidFill>
              </a:rPr>
              <a:t>down version </a:t>
            </a:r>
            <a:r>
              <a:rPr lang="id-ID" sz="2000">
                <a:solidFill>
                  <a:schemeClr val="tx1"/>
                </a:solidFill>
              </a:rPr>
              <a:t>dari sistem yang dipelajari (model pesawat, model kereta api)</a:t>
            </a:r>
            <a:endParaRPr lang="nn-NO" sz="2000">
              <a:solidFill>
                <a:schemeClr val="tx1"/>
              </a:solidFill>
            </a:endParaRPr>
          </a:p>
          <a:p>
            <a:pPr marL="914400" lvl="1" indent="-457200">
              <a:lnSpc>
                <a:spcPct val="90000"/>
              </a:lnSpc>
              <a:buFont typeface="+mj-lt"/>
              <a:buAutoNum type="arabicPeriod"/>
            </a:pPr>
            <a:r>
              <a:rPr lang="nn-NO" sz="2000" b="1" i="1">
                <a:solidFill>
                  <a:schemeClr val="tx1"/>
                </a:solidFill>
              </a:rPr>
              <a:t>Pictorial</a:t>
            </a:r>
          </a:p>
          <a:p>
            <a:pPr marL="914400" lvl="2" indent="0">
              <a:lnSpc>
                <a:spcPct val="90000"/>
              </a:lnSpc>
              <a:buNone/>
            </a:pPr>
            <a:r>
              <a:rPr lang="id-ID" sz="2000">
                <a:solidFill>
                  <a:schemeClr val="tx1"/>
                </a:solidFill>
              </a:rPr>
              <a:t>representasi dengan gambar untuk menggambarkan kontur permukaan bumi seperti peta topografi dan bola dunia</a:t>
            </a:r>
            <a:endParaRPr lang="nn-NO" sz="2000">
              <a:solidFill>
                <a:schemeClr val="tx1"/>
              </a:solidFill>
            </a:endParaRPr>
          </a:p>
          <a:p>
            <a:pPr marL="914400" lvl="1" indent="-457200">
              <a:lnSpc>
                <a:spcPct val="90000"/>
              </a:lnSpc>
              <a:buFont typeface="+mj-lt"/>
              <a:buAutoNum type="arabicPeriod"/>
            </a:pPr>
            <a:endParaRPr lang="id-ID" sz="2000">
              <a:solidFill>
                <a:schemeClr val="tx1"/>
              </a:solidFill>
            </a:endParaRPr>
          </a:p>
        </p:txBody>
      </p:sp>
    </p:spTree>
    <p:extLst>
      <p:ext uri="{BB962C8B-B14F-4D97-AF65-F5344CB8AC3E}">
        <p14:creationId xmlns:p14="http://schemas.microsoft.com/office/powerpoint/2010/main" val="1192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1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4245744"/>
          </a:xfrm>
        </p:spPr>
        <p:txBody>
          <a:bodyPr>
            <a:normAutofit/>
          </a:bodyPr>
          <a:lstStyle/>
          <a:p>
            <a:pPr marL="457200" indent="-457200">
              <a:spcBef>
                <a:spcPts val="0"/>
              </a:spcBef>
              <a:buAutoNum type="arabicPeriod" startAt="5"/>
            </a:pPr>
            <a:r>
              <a:rPr lang="en-US" sz="3600" b="1" i="1" dirty="0">
                <a:solidFill>
                  <a:schemeClr val="bg1"/>
                </a:solidFill>
              </a:rPr>
              <a:t>Dependency</a:t>
            </a:r>
          </a:p>
          <a:p>
            <a:pPr marL="457200" lvl="1" indent="0">
              <a:spcBef>
                <a:spcPts val="0"/>
              </a:spcBef>
              <a:buNone/>
            </a:pPr>
            <a:r>
              <a:rPr lang="id-ID" sz="3200" dirty="0">
                <a:solidFill>
                  <a:schemeClr val="bg1"/>
                </a:solidFill>
              </a:rPr>
              <a:t>Dependensi &lt;</a:t>
            </a:r>
            <a:r>
              <a:rPr lang="en-US" sz="3200" dirty="0">
                <a:solidFill>
                  <a:schemeClr val="bg1"/>
                </a:solidFill>
              </a:rPr>
              <a:t>&lt; extend &gt;&gt;</a:t>
            </a:r>
          </a:p>
          <a:p>
            <a:pPr marL="1082675" lvl="2" indent="-365125">
              <a:spcBef>
                <a:spcPts val="0"/>
              </a:spcBef>
              <a:buFont typeface="+mj-lt"/>
              <a:buAutoNum type="arabicPeriod"/>
            </a:pPr>
            <a:r>
              <a:rPr lang="id-ID" sz="2800" dirty="0">
                <a:solidFill>
                  <a:schemeClr val="bg1"/>
                </a:solidFill>
              </a:rPr>
              <a:t>Jika pemanggilan memerlukan adanya kondisi tertentu maka berlaku dependensi &lt;</a:t>
            </a:r>
            <a:r>
              <a:rPr lang="en-US" sz="2800" dirty="0">
                <a:solidFill>
                  <a:schemeClr val="bg1"/>
                </a:solidFill>
              </a:rPr>
              <a:t>&lt;extend&gt;</a:t>
            </a:r>
            <a:r>
              <a:rPr lang="id-ID" sz="2800" dirty="0">
                <a:solidFill>
                  <a:schemeClr val="bg1"/>
                </a:solidFill>
              </a:rPr>
              <a:t>&gt;. </a:t>
            </a:r>
            <a:endParaRPr lang="en-US" sz="2800" dirty="0">
              <a:solidFill>
                <a:schemeClr val="bg1"/>
              </a:solidFill>
            </a:endParaRPr>
          </a:p>
          <a:p>
            <a:pPr marL="1082675" lvl="2" indent="-365125">
              <a:spcBef>
                <a:spcPts val="0"/>
              </a:spcBef>
              <a:buFont typeface="+mj-lt"/>
              <a:buAutoNum type="arabicPeriod"/>
            </a:pPr>
            <a:r>
              <a:rPr lang="id-ID" sz="2800" dirty="0">
                <a:solidFill>
                  <a:schemeClr val="bg1"/>
                </a:solidFill>
              </a:rPr>
              <a:t>Note: konsep “extend” ini berbeda dengan “extend” dalam Java! </a:t>
            </a:r>
            <a:endParaRPr lang="en-US" sz="2800" dirty="0">
              <a:solidFill>
                <a:schemeClr val="bg1"/>
              </a:solidFill>
            </a:endParaRPr>
          </a:p>
          <a:p>
            <a:pPr marL="1082675" lvl="2" indent="-365125">
              <a:spcBef>
                <a:spcPts val="0"/>
              </a:spcBef>
              <a:buFont typeface="+mj-lt"/>
              <a:buAutoNum type="arabicPeriod"/>
            </a:pPr>
            <a:r>
              <a:rPr lang="id-ID" sz="2800" dirty="0">
                <a:solidFill>
                  <a:schemeClr val="bg1"/>
                </a:solidFill>
              </a:rPr>
              <a:t>Digambarkan serupa dengan dependensi &lt;</a:t>
            </a:r>
            <a:r>
              <a:rPr lang="en-US" sz="2800" dirty="0">
                <a:solidFill>
                  <a:schemeClr val="bg1"/>
                </a:solidFill>
              </a:rPr>
              <a:t>&lt;include&gt;</a:t>
            </a:r>
            <a:r>
              <a:rPr lang="id-ID" sz="2800" dirty="0">
                <a:solidFill>
                  <a:schemeClr val="bg1"/>
                </a:solidFill>
              </a:rPr>
              <a:t>&gt; kecuali arah panah berlawanan</a:t>
            </a:r>
            <a:endParaRPr lang="en-US" sz="2800" dirty="0">
              <a:solidFill>
                <a:schemeClr val="bg1"/>
              </a:solidFill>
            </a:endParaRPr>
          </a:p>
        </p:txBody>
      </p:sp>
    </p:spTree>
    <p:extLst>
      <p:ext uri="{BB962C8B-B14F-4D97-AF65-F5344CB8AC3E}">
        <p14:creationId xmlns:p14="http://schemas.microsoft.com/office/powerpoint/2010/main" val="338494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D82B1-07B4-49CD-974A-7A6E9C6AFD8F}"/>
              </a:ext>
            </a:extLst>
          </p:cNvPr>
          <p:cNvSpPr>
            <a:spLocks noGrp="1"/>
          </p:cNvSpPr>
          <p:nvPr>
            <p:ph type="title"/>
          </p:nvPr>
        </p:nvSpPr>
        <p:spPr>
          <a:xfrm>
            <a:off x="804421" y="796374"/>
            <a:ext cx="10583158" cy="880027"/>
          </a:xfrm>
        </p:spPr>
        <p:txBody>
          <a:bodyPr>
            <a:normAutofit/>
          </a:bodyPr>
          <a:lstStyle/>
          <a:p>
            <a:r>
              <a:rPr lang="en-US" sz="4400" b="1">
                <a:solidFill>
                  <a:schemeClr val="tx2"/>
                </a:solidFill>
              </a:rPr>
              <a:t>6 bagian dari </a:t>
            </a:r>
            <a:r>
              <a:rPr lang="en-US" sz="4400" b="1" i="1">
                <a:solidFill>
                  <a:schemeClr val="tx2"/>
                </a:solidFill>
              </a:rPr>
              <a:t>use case</a:t>
            </a:r>
          </a:p>
        </p:txBody>
      </p:sp>
      <p:sp>
        <p:nvSpPr>
          <p:cNvPr id="1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A38C84-B065-4DAD-B42E-D632A9F64836}"/>
              </a:ext>
            </a:extLst>
          </p:cNvPr>
          <p:cNvSpPr>
            <a:spLocks noGrp="1"/>
          </p:cNvSpPr>
          <p:nvPr>
            <p:ph idx="1"/>
          </p:nvPr>
        </p:nvSpPr>
        <p:spPr>
          <a:xfrm>
            <a:off x="1295401" y="2612256"/>
            <a:ext cx="9601196" cy="3263612"/>
          </a:xfrm>
        </p:spPr>
        <p:txBody>
          <a:bodyPr>
            <a:normAutofit fontScale="92500"/>
          </a:bodyPr>
          <a:lstStyle/>
          <a:p>
            <a:pPr marL="457200" indent="-457200">
              <a:spcBef>
                <a:spcPts val="0"/>
              </a:spcBef>
              <a:buAutoNum type="arabicPeriod" startAt="6"/>
            </a:pPr>
            <a:r>
              <a:rPr lang="en-US" sz="3600" b="1" i="1" dirty="0" err="1">
                <a:solidFill>
                  <a:schemeClr val="bg1"/>
                </a:solidFill>
              </a:rPr>
              <a:t>Generalitation</a:t>
            </a:r>
            <a:endParaRPr lang="en-US" sz="3600" b="1" i="1" dirty="0">
              <a:solidFill>
                <a:schemeClr val="bg1"/>
              </a:solidFill>
            </a:endParaRPr>
          </a:p>
          <a:p>
            <a:pPr marL="457200" lvl="1" indent="0">
              <a:spcBef>
                <a:spcPts val="0"/>
              </a:spcBef>
              <a:buNone/>
            </a:pPr>
            <a:r>
              <a:rPr lang="id-ID" sz="3200" dirty="0">
                <a:solidFill>
                  <a:schemeClr val="bg1"/>
                </a:solidFill>
              </a:rPr>
              <a:t>Mendefinisikan relasi antara dua actor atau dua use case yang mana salah satunya meng-inherit dan menambahkan atau override sifat dari yang lainnya. Penggambaran menggunakan garis bermata panah kosong dari yang meng-inherit mengarah ke yang di-inherit</a:t>
            </a:r>
            <a:endParaRPr lang="en-US" sz="3200" dirty="0">
              <a:solidFill>
                <a:schemeClr val="bg1"/>
              </a:solidFill>
            </a:endParaRPr>
          </a:p>
        </p:txBody>
      </p:sp>
    </p:spTree>
    <p:extLst>
      <p:ext uri="{BB962C8B-B14F-4D97-AF65-F5344CB8AC3E}">
        <p14:creationId xmlns:p14="http://schemas.microsoft.com/office/powerpoint/2010/main" val="350394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contoh use case diagram">
            <a:extLst>
              <a:ext uri="{FF2B5EF4-FFF2-40B4-BE49-F238E27FC236}">
                <a16:creationId xmlns:a16="http://schemas.microsoft.com/office/drawing/2014/main" id="{0C79692C-5D3A-4BD1-AF45-759E5BFBC7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4769" y="666795"/>
            <a:ext cx="6442462" cy="552441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233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4298-3FEC-478B-955D-073A7E11239E}"/>
              </a:ext>
            </a:extLst>
          </p:cNvPr>
          <p:cNvSpPr>
            <a:spLocks noGrp="1"/>
          </p:cNvSpPr>
          <p:nvPr>
            <p:ph type="title"/>
          </p:nvPr>
        </p:nvSpPr>
        <p:spPr/>
        <p:txBody>
          <a:bodyPr/>
          <a:lstStyle/>
          <a:p>
            <a:pPr algn="l"/>
            <a:r>
              <a:rPr lang="en-US" b="1" dirty="0"/>
              <a:t>2. Activity Diagram</a:t>
            </a:r>
            <a:endParaRPr lang="id-ID" b="1" dirty="0"/>
          </a:p>
        </p:txBody>
      </p:sp>
      <p:sp>
        <p:nvSpPr>
          <p:cNvPr id="3" name="Content Placeholder 2">
            <a:extLst>
              <a:ext uri="{FF2B5EF4-FFF2-40B4-BE49-F238E27FC236}">
                <a16:creationId xmlns:a16="http://schemas.microsoft.com/office/drawing/2014/main" id="{E96DFF9A-980C-4F7F-BFAC-4A49C2B55878}"/>
              </a:ext>
            </a:extLst>
          </p:cNvPr>
          <p:cNvSpPr>
            <a:spLocks noGrp="1"/>
          </p:cNvSpPr>
          <p:nvPr>
            <p:ph idx="1"/>
          </p:nvPr>
        </p:nvSpPr>
        <p:spPr>
          <a:xfrm>
            <a:off x="1295401" y="2556931"/>
            <a:ext cx="9601196" cy="3717259"/>
          </a:xfrm>
        </p:spPr>
        <p:txBody>
          <a:bodyPr>
            <a:normAutofit fontScale="92500" lnSpcReduction="10000"/>
          </a:bodyPr>
          <a:lstStyle/>
          <a:p>
            <a:pPr marL="546100" indent="-546100">
              <a:buFont typeface="Wingdings" panose="05000000000000000000" pitchFamily="2" charset="2"/>
              <a:buChar char="q"/>
            </a:pPr>
            <a:r>
              <a:rPr lang="id-ID" dirty="0"/>
              <a:t>Activity diagram menggambarkan berbagai alur aktivitas dalam sistem yang sedang dirancang, bagaimana masing-masing alur berawal, decision yang mungkin terjadi, dan bagaimana mereka berakhir. </a:t>
            </a:r>
            <a:endParaRPr lang="en-US" dirty="0"/>
          </a:p>
          <a:p>
            <a:pPr marL="546100" indent="-546100">
              <a:buFont typeface="Wingdings" panose="05000000000000000000" pitchFamily="2" charset="2"/>
              <a:buChar char="q"/>
            </a:pPr>
            <a:r>
              <a:rPr lang="id-ID" dirty="0"/>
              <a:t>Activity diagram juga dapat menggambarkan proses paralel yang mungkin terjadi pada beberapa eksekusi. </a:t>
            </a:r>
            <a:endParaRPr lang="en-US" dirty="0"/>
          </a:p>
          <a:p>
            <a:pPr marL="546100" indent="-546100">
              <a:buFont typeface="Wingdings" panose="05000000000000000000" pitchFamily="2" charset="2"/>
              <a:buChar char="q"/>
            </a:pPr>
            <a:r>
              <a:rPr lang="id-ID" dirty="0"/>
              <a:t>Activity diagram merupakan state diagram khusus, di mana sebagian besar state adalah action dan sebagian besar transisi di-trigger oleh selesainya state sebelumnya (internal processing). Oleh karena itu activity diagram tidak</a:t>
            </a:r>
            <a:r>
              <a:rPr lang="en-US" dirty="0"/>
              <a:t> </a:t>
            </a:r>
            <a:r>
              <a:rPr lang="en-US" dirty="0" err="1"/>
              <a:t>menggambarkan</a:t>
            </a:r>
            <a:r>
              <a:rPr lang="en-US" dirty="0"/>
              <a:t> </a:t>
            </a:r>
            <a:r>
              <a:rPr lang="en-US" dirty="0" err="1"/>
              <a:t>behaviour</a:t>
            </a:r>
            <a:r>
              <a:rPr lang="en-US" dirty="0"/>
              <a:t> internal </a:t>
            </a:r>
            <a:r>
              <a:rPr lang="en-US" dirty="0" err="1"/>
              <a:t>sebuah</a:t>
            </a:r>
            <a:r>
              <a:rPr lang="en-US" dirty="0"/>
              <a:t> </a:t>
            </a:r>
            <a:r>
              <a:rPr lang="en-US" dirty="0" err="1"/>
              <a:t>sistem</a:t>
            </a:r>
            <a:r>
              <a:rPr lang="en-US" dirty="0"/>
              <a:t> (dan </a:t>
            </a:r>
            <a:r>
              <a:rPr lang="en-US" dirty="0" err="1"/>
              <a:t>interaksi</a:t>
            </a:r>
            <a:r>
              <a:rPr lang="en-US" dirty="0"/>
              <a:t> </a:t>
            </a:r>
            <a:r>
              <a:rPr lang="en-US" dirty="0" err="1"/>
              <a:t>antar</a:t>
            </a:r>
            <a:r>
              <a:rPr lang="en-US" dirty="0"/>
              <a:t> </a:t>
            </a:r>
            <a:r>
              <a:rPr lang="en-US" dirty="0" err="1"/>
              <a:t>subsistem</a:t>
            </a:r>
            <a:r>
              <a:rPr lang="en-US" dirty="0"/>
              <a:t>) </a:t>
            </a:r>
            <a:r>
              <a:rPr lang="en-US" dirty="0" err="1"/>
              <a:t>secara</a:t>
            </a:r>
            <a:r>
              <a:rPr lang="en-US" dirty="0"/>
              <a:t> </a:t>
            </a:r>
            <a:r>
              <a:rPr lang="en-US" dirty="0" err="1"/>
              <a:t>eksak</a:t>
            </a:r>
            <a:r>
              <a:rPr lang="en-US" dirty="0"/>
              <a:t>, </a:t>
            </a:r>
            <a:r>
              <a:rPr lang="en-US" dirty="0" err="1"/>
              <a:t>tetapi</a:t>
            </a:r>
            <a:r>
              <a:rPr lang="en-US" dirty="0"/>
              <a:t> </a:t>
            </a:r>
            <a:r>
              <a:rPr lang="en-US" dirty="0" err="1"/>
              <a:t>lebih</a:t>
            </a:r>
            <a:r>
              <a:rPr lang="en-US" dirty="0"/>
              <a:t> </a:t>
            </a:r>
            <a:r>
              <a:rPr lang="en-US" dirty="0" err="1"/>
              <a:t>menggambarkan</a:t>
            </a:r>
            <a:r>
              <a:rPr lang="en-US" dirty="0"/>
              <a:t> proses-proses dan </a:t>
            </a:r>
            <a:r>
              <a:rPr lang="en-US" dirty="0" err="1"/>
              <a:t>jalur-jalur</a:t>
            </a:r>
            <a:r>
              <a:rPr lang="en-US" dirty="0"/>
              <a:t> </a:t>
            </a:r>
            <a:r>
              <a:rPr lang="en-US" dirty="0" err="1"/>
              <a:t>aktivitas</a:t>
            </a:r>
            <a:r>
              <a:rPr lang="en-US" dirty="0"/>
              <a:t> </a:t>
            </a:r>
            <a:r>
              <a:rPr lang="en-US" dirty="0" err="1"/>
              <a:t>dari</a:t>
            </a:r>
            <a:r>
              <a:rPr lang="en-US" dirty="0"/>
              <a:t> level </a:t>
            </a:r>
            <a:r>
              <a:rPr lang="en-US" dirty="0" err="1"/>
              <a:t>atas</a:t>
            </a:r>
            <a:r>
              <a:rPr lang="en-US" dirty="0"/>
              <a:t> </a:t>
            </a:r>
            <a:r>
              <a:rPr lang="en-US" dirty="0" err="1"/>
              <a:t>secara</a:t>
            </a:r>
            <a:r>
              <a:rPr lang="en-US" dirty="0"/>
              <a:t> </a:t>
            </a:r>
            <a:r>
              <a:rPr lang="en-US" dirty="0" err="1"/>
              <a:t>umum</a:t>
            </a:r>
            <a:r>
              <a:rPr lang="en-US" dirty="0"/>
              <a:t>.</a:t>
            </a:r>
            <a:endParaRPr lang="id-ID" dirty="0"/>
          </a:p>
        </p:txBody>
      </p:sp>
    </p:spTree>
    <p:extLst>
      <p:ext uri="{BB962C8B-B14F-4D97-AF65-F5344CB8AC3E}">
        <p14:creationId xmlns:p14="http://schemas.microsoft.com/office/powerpoint/2010/main" val="106221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78" name="Rectangle 77">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00BDEE"/>
            </a:solidFill>
            <a:miter lim="800000"/>
          </a:ln>
        </p:spPr>
        <p:style>
          <a:lnRef idx="1">
            <a:schemeClr val="accent1"/>
          </a:lnRef>
          <a:fillRef idx="3">
            <a:schemeClr val="accent1"/>
          </a:fillRef>
          <a:effectRef idx="2">
            <a:schemeClr val="accent1"/>
          </a:effectRef>
          <a:fontRef idx="minor">
            <a:schemeClr val="lt1"/>
          </a:fontRef>
        </p:style>
      </p:sp>
      <p:pic>
        <p:nvPicPr>
          <p:cNvPr id="80" name="Picture 79">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026" name="Picture 2" descr="Image result for simbol-simbol activity diagram">
            <a:extLst>
              <a:ext uri="{FF2B5EF4-FFF2-40B4-BE49-F238E27FC236}">
                <a16:creationId xmlns:a16="http://schemas.microsoft.com/office/drawing/2014/main" id="{5FEBB425-41B0-46C5-B427-B132272C82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19370" y="1149305"/>
            <a:ext cx="6334347" cy="461547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390503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6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contoh activity diagram atm">
            <a:extLst>
              <a:ext uri="{FF2B5EF4-FFF2-40B4-BE49-F238E27FC236}">
                <a16:creationId xmlns:a16="http://schemas.microsoft.com/office/drawing/2014/main" id="{7BA53C2B-3D7B-4C8F-A72C-1780E89F08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2922" y="666795"/>
            <a:ext cx="5566157" cy="552441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FAF5A4"/>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407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6FF1-0AC3-47ED-BAA4-11825C6A3D6C}"/>
              </a:ext>
            </a:extLst>
          </p:cNvPr>
          <p:cNvSpPr>
            <a:spLocks noGrp="1"/>
          </p:cNvSpPr>
          <p:nvPr>
            <p:ph type="title"/>
          </p:nvPr>
        </p:nvSpPr>
        <p:spPr>
          <a:xfrm>
            <a:off x="1295402" y="982132"/>
            <a:ext cx="9601196" cy="1303867"/>
          </a:xfrm>
        </p:spPr>
        <p:txBody>
          <a:bodyPr/>
          <a:lstStyle/>
          <a:p>
            <a:pPr algn="l"/>
            <a:r>
              <a:rPr lang="en-US" b="1"/>
              <a:t>3.  Sequence Diagram</a:t>
            </a:r>
            <a:endParaRPr lang="id-ID" b="1" dirty="0"/>
          </a:p>
        </p:txBody>
      </p:sp>
      <p:sp>
        <p:nvSpPr>
          <p:cNvPr id="3" name="Content Placeholder 2">
            <a:extLst>
              <a:ext uri="{FF2B5EF4-FFF2-40B4-BE49-F238E27FC236}">
                <a16:creationId xmlns:a16="http://schemas.microsoft.com/office/drawing/2014/main" id="{5B0EB816-5F97-41B8-86CB-B5CBEB2A0815}"/>
              </a:ext>
            </a:extLst>
          </p:cNvPr>
          <p:cNvSpPr>
            <a:spLocks noGrp="1"/>
          </p:cNvSpPr>
          <p:nvPr>
            <p:ph idx="1"/>
          </p:nvPr>
        </p:nvSpPr>
        <p:spPr/>
        <p:txBody>
          <a:bodyPr/>
          <a:lstStyle/>
          <a:p>
            <a:pPr marL="546100" indent="-546100">
              <a:buFont typeface="Wingdings" panose="05000000000000000000" pitchFamily="2" charset="2"/>
              <a:buChar char="q"/>
            </a:pPr>
            <a:r>
              <a:rPr lang="id-ID" dirty="0"/>
              <a:t>Sequence diagram menggambarkan interaksi antar objek di dalam dan di sekitar sistem (termasuk pengguna, display, dan sebagainya) berupa message yang digambarkan terhadap waktu. </a:t>
            </a:r>
            <a:endParaRPr lang="en-US" dirty="0"/>
          </a:p>
          <a:p>
            <a:pPr marL="546100" indent="-546100">
              <a:buFont typeface="Wingdings" panose="05000000000000000000" pitchFamily="2" charset="2"/>
              <a:buChar char="q"/>
            </a:pPr>
            <a:r>
              <a:rPr lang="id-ID" dirty="0"/>
              <a:t>Sequence diagram terdiri atar dimensi vertikal (waktu) dan dimensi horizontal (objek-objek yang terkait). </a:t>
            </a:r>
            <a:endParaRPr lang="en-US" dirty="0"/>
          </a:p>
          <a:p>
            <a:pPr marL="546100" indent="-546100">
              <a:buFont typeface="Wingdings" panose="05000000000000000000" pitchFamily="2" charset="2"/>
              <a:buChar char="q"/>
            </a:pPr>
            <a:r>
              <a:rPr lang="id-ID" dirty="0"/>
              <a:t>Sequence diagram dapat digunakan untuk menggambarkan skenario atau rangkaian langkah-langkah yang dilakukan sebagai respons dari sebuah event untuk menghasilkan output tertentu. </a:t>
            </a:r>
          </a:p>
        </p:txBody>
      </p:sp>
    </p:spTree>
    <p:extLst>
      <p:ext uri="{BB962C8B-B14F-4D97-AF65-F5344CB8AC3E}">
        <p14:creationId xmlns:p14="http://schemas.microsoft.com/office/powerpoint/2010/main" val="222738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imbol sequence diagram">
            <a:extLst>
              <a:ext uri="{FF2B5EF4-FFF2-40B4-BE49-F238E27FC236}">
                <a16:creationId xmlns:a16="http://schemas.microsoft.com/office/drawing/2014/main" id="{BA7E4131-F30B-4A04-9B1D-C9E38DA6FC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457" y="698229"/>
            <a:ext cx="10923087" cy="546154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FF4500"/>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1311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contoh sequence diagram atm">
            <a:extLst>
              <a:ext uri="{FF2B5EF4-FFF2-40B4-BE49-F238E27FC236}">
                <a16:creationId xmlns:a16="http://schemas.microsoft.com/office/drawing/2014/main" id="{4C0ECEF4-53AC-42C6-90FB-47C26A5944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051"/>
          <a:stretch/>
        </p:blipFill>
        <p:spPr bwMode="auto">
          <a:xfrm>
            <a:off x="486138" y="488137"/>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75" name="Group 74">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76"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7" name="Picture 76">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78"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9" name="Picture 78">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37354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416F3BF-4F2D-4124-8CC8-5A3A8C3A96E9}"/>
              </a:ext>
            </a:extLst>
          </p:cNvPr>
          <p:cNvSpPr>
            <a:spLocks noGrp="1"/>
          </p:cNvSpPr>
          <p:nvPr>
            <p:ph type="title"/>
          </p:nvPr>
        </p:nvSpPr>
        <p:spPr>
          <a:xfrm>
            <a:off x="1295402" y="1508760"/>
            <a:ext cx="2918458" cy="3840480"/>
          </a:xfrm>
        </p:spPr>
        <p:txBody>
          <a:bodyPr>
            <a:normAutofit/>
          </a:bodyPr>
          <a:lstStyle/>
          <a:p>
            <a:r>
              <a:rPr lang="en-US" sz="4400" b="1">
                <a:solidFill>
                  <a:schemeClr val="tx1"/>
                </a:solidFill>
              </a:rPr>
              <a:t>Cont …</a:t>
            </a:r>
            <a:endParaRPr lang="id-ID" sz="4400" b="1">
              <a:solidFill>
                <a:schemeClr val="tx1"/>
              </a:solidFill>
            </a:endParaRP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F76A01-FBF3-47EA-B7B0-D32562B8B235}"/>
              </a:ext>
            </a:extLst>
          </p:cNvPr>
          <p:cNvSpPr>
            <a:spLocks noGrp="1"/>
          </p:cNvSpPr>
          <p:nvPr>
            <p:ph idx="1"/>
          </p:nvPr>
        </p:nvSpPr>
        <p:spPr>
          <a:xfrm>
            <a:off x="4907279" y="1508760"/>
            <a:ext cx="5989317" cy="3840480"/>
          </a:xfrm>
        </p:spPr>
        <p:txBody>
          <a:bodyPr anchor="ctr">
            <a:normAutofit/>
          </a:bodyPr>
          <a:lstStyle/>
          <a:p>
            <a:pPr marL="450850" lvl="1" indent="-450850">
              <a:lnSpc>
                <a:spcPct val="90000"/>
              </a:lnSpc>
              <a:spcBef>
                <a:spcPts val="0"/>
              </a:spcBef>
              <a:buAutoNum type="arabicPeriod" startAt="3"/>
            </a:pPr>
            <a:r>
              <a:rPr lang="id-ID" sz="2000" b="1" i="1">
                <a:solidFill>
                  <a:schemeClr val="tx1"/>
                </a:solidFill>
              </a:rPr>
              <a:t>Verbal</a:t>
            </a:r>
            <a:endParaRPr lang="en-US" sz="2000" b="1" i="1">
              <a:solidFill>
                <a:schemeClr val="tx1"/>
              </a:solidFill>
            </a:endParaRPr>
          </a:p>
          <a:p>
            <a:pPr marL="450850" lvl="2" indent="0">
              <a:lnSpc>
                <a:spcPct val="90000"/>
              </a:lnSpc>
              <a:spcBef>
                <a:spcPts val="0"/>
              </a:spcBef>
              <a:buNone/>
            </a:pPr>
            <a:r>
              <a:rPr lang="id-ID" sz="2000">
                <a:solidFill>
                  <a:schemeClr val="tx1"/>
                </a:solidFill>
              </a:rPr>
              <a:t>yaitu representasi suatu sistem ke dalam kalimat verbal yang mengambarkan ukuran, bentuk dan karakteristik</a:t>
            </a:r>
            <a:endParaRPr lang="en-US" sz="2000">
              <a:solidFill>
                <a:schemeClr val="tx1"/>
              </a:solidFill>
            </a:endParaRPr>
          </a:p>
          <a:p>
            <a:pPr marL="450850" lvl="2" indent="-450850">
              <a:lnSpc>
                <a:spcPct val="90000"/>
              </a:lnSpc>
              <a:spcBef>
                <a:spcPts val="0"/>
              </a:spcBef>
              <a:buAutoNum type="arabicPeriod" startAt="4"/>
            </a:pPr>
            <a:r>
              <a:rPr lang="id-ID" sz="2000" b="1" i="1">
                <a:solidFill>
                  <a:schemeClr val="tx1"/>
                </a:solidFill>
              </a:rPr>
              <a:t>Schematic</a:t>
            </a:r>
            <a:endParaRPr lang="en-US" sz="2000" b="1" i="1">
              <a:solidFill>
                <a:schemeClr val="tx1"/>
              </a:solidFill>
            </a:endParaRPr>
          </a:p>
          <a:p>
            <a:pPr marL="365125" lvl="2" indent="0">
              <a:lnSpc>
                <a:spcPct val="90000"/>
              </a:lnSpc>
              <a:spcBef>
                <a:spcPts val="0"/>
              </a:spcBef>
              <a:buNone/>
            </a:pPr>
            <a:r>
              <a:rPr lang="en-US" sz="2000">
                <a:solidFill>
                  <a:schemeClr val="tx1"/>
                </a:solidFill>
              </a:rPr>
              <a:t>	</a:t>
            </a:r>
            <a:r>
              <a:rPr lang="id-ID" sz="2000">
                <a:solidFill>
                  <a:schemeClr val="tx1"/>
                </a:solidFill>
              </a:rPr>
              <a:t>yaitu representasi dalam bentuk skema figurative misalnya model rangkaian</a:t>
            </a:r>
            <a:r>
              <a:rPr lang="en-US" sz="2000">
                <a:solidFill>
                  <a:schemeClr val="tx1"/>
                </a:solidFill>
              </a:rPr>
              <a:t> </a:t>
            </a:r>
            <a:r>
              <a:rPr lang="id-ID" sz="2000">
                <a:solidFill>
                  <a:schemeClr val="tx1"/>
                </a:solidFill>
              </a:rPr>
              <a:t>listrik, model Atom Bohr dan lain-lain</a:t>
            </a:r>
            <a:endParaRPr lang="en-US" sz="2000">
              <a:solidFill>
                <a:schemeClr val="tx1"/>
              </a:solidFill>
            </a:endParaRPr>
          </a:p>
          <a:p>
            <a:pPr marL="450850" lvl="2" indent="-450850">
              <a:lnSpc>
                <a:spcPct val="90000"/>
              </a:lnSpc>
              <a:spcBef>
                <a:spcPts val="0"/>
              </a:spcBef>
              <a:buAutoNum type="arabicPeriod" startAt="5"/>
            </a:pPr>
            <a:r>
              <a:rPr lang="id-ID" sz="2000" b="1" i="1">
                <a:solidFill>
                  <a:schemeClr val="tx1"/>
                </a:solidFill>
              </a:rPr>
              <a:t>Symbolic</a:t>
            </a:r>
            <a:endParaRPr lang="en-US" sz="2000" b="1" i="1">
              <a:solidFill>
                <a:schemeClr val="tx1"/>
              </a:solidFill>
            </a:endParaRPr>
          </a:p>
          <a:p>
            <a:pPr marL="450850" lvl="3" indent="0">
              <a:lnSpc>
                <a:spcPct val="90000"/>
              </a:lnSpc>
              <a:spcBef>
                <a:spcPts val="0"/>
              </a:spcBef>
              <a:buNone/>
            </a:pPr>
            <a:r>
              <a:rPr lang="id-ID" sz="2000">
                <a:solidFill>
                  <a:schemeClr val="tx1"/>
                </a:solidFill>
              </a:rPr>
              <a:t>yaitu representasi ke dalam simbol-simbol matematik dimana variable hasil karakterisasi proses atau sistem ke dalam variable formulasi menggunakan simbol-simbol matematik</a:t>
            </a:r>
          </a:p>
        </p:txBody>
      </p:sp>
    </p:spTree>
    <p:extLst>
      <p:ext uri="{BB962C8B-B14F-4D97-AF65-F5344CB8AC3E}">
        <p14:creationId xmlns:p14="http://schemas.microsoft.com/office/powerpoint/2010/main" val="352451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1B1952-A46B-40BC-991A-5F05E8AEAD68}"/>
              </a:ext>
            </a:extLst>
          </p:cNvPr>
          <p:cNvSpPr>
            <a:spLocks noGrp="1"/>
          </p:cNvSpPr>
          <p:nvPr>
            <p:ph type="title"/>
          </p:nvPr>
        </p:nvSpPr>
        <p:spPr>
          <a:xfrm>
            <a:off x="1295402" y="1508760"/>
            <a:ext cx="2918458" cy="3840480"/>
          </a:xfrm>
        </p:spPr>
        <p:txBody>
          <a:bodyPr>
            <a:normAutofit/>
          </a:bodyPr>
          <a:lstStyle/>
          <a:p>
            <a:r>
              <a:rPr lang="id-ID" sz="4400" b="1">
                <a:solidFill>
                  <a:schemeClr val="tx1"/>
                </a:solidFill>
              </a:rPr>
              <a:t>Proses pemodelan analisis</a:t>
            </a: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68C14C-C03D-488F-98B3-9DD326DDAB1F}"/>
              </a:ext>
            </a:extLst>
          </p:cNvPr>
          <p:cNvSpPr>
            <a:spLocks noGrp="1"/>
          </p:cNvSpPr>
          <p:nvPr>
            <p:ph idx="1"/>
          </p:nvPr>
        </p:nvSpPr>
        <p:spPr>
          <a:xfrm>
            <a:off x="4907279" y="994610"/>
            <a:ext cx="5989317" cy="4828674"/>
          </a:xfrm>
        </p:spPr>
        <p:txBody>
          <a:bodyPr anchor="ctr">
            <a:normAutofit fontScale="92500"/>
          </a:bodyPr>
          <a:lstStyle/>
          <a:p>
            <a:pPr marL="457200" indent="-457200">
              <a:lnSpc>
                <a:spcPct val="90000"/>
              </a:lnSpc>
              <a:buFont typeface="+mj-lt"/>
              <a:buAutoNum type="arabicPeriod"/>
            </a:pPr>
            <a:r>
              <a:rPr lang="id-ID" sz="2000" b="1" i="1" dirty="0">
                <a:solidFill>
                  <a:schemeClr val="tx1"/>
                </a:solidFill>
              </a:rPr>
              <a:t>Understandability</a:t>
            </a:r>
            <a:endParaRPr lang="en-US" sz="2000" b="1" i="1" dirty="0">
              <a:solidFill>
                <a:schemeClr val="tx1"/>
              </a:solidFill>
            </a:endParaRPr>
          </a:p>
          <a:p>
            <a:pPr marL="457200" lvl="1" indent="0">
              <a:lnSpc>
                <a:spcPct val="90000"/>
              </a:lnSpc>
              <a:buNone/>
            </a:pPr>
            <a:r>
              <a:rPr lang="id-ID" dirty="0">
                <a:solidFill>
                  <a:schemeClr val="tx1"/>
                </a:solidFill>
              </a:rPr>
              <a:t>yaitu sejauh mana proses secara eksplisit ditentukan dan bagaimana kemudahan definisi proses itu dimengerti. </a:t>
            </a:r>
            <a:endParaRPr lang="en-US" dirty="0">
              <a:solidFill>
                <a:schemeClr val="tx1"/>
              </a:solidFill>
            </a:endParaRPr>
          </a:p>
          <a:p>
            <a:pPr marL="457200" indent="-457200">
              <a:lnSpc>
                <a:spcPct val="90000"/>
              </a:lnSpc>
              <a:buFont typeface="+mj-lt"/>
              <a:buAutoNum type="arabicPeriod"/>
            </a:pPr>
            <a:r>
              <a:rPr lang="id-ID" sz="2000" b="1" i="1" dirty="0">
                <a:solidFill>
                  <a:schemeClr val="tx1"/>
                </a:solidFill>
              </a:rPr>
              <a:t>Visibility</a:t>
            </a:r>
            <a:endParaRPr lang="en-US" sz="2000" b="1" i="1" dirty="0">
              <a:solidFill>
                <a:schemeClr val="tx1"/>
              </a:solidFill>
            </a:endParaRPr>
          </a:p>
          <a:p>
            <a:pPr marL="457200" lvl="1" indent="0">
              <a:lnSpc>
                <a:spcPct val="90000"/>
              </a:lnSpc>
              <a:buNone/>
            </a:pPr>
            <a:r>
              <a:rPr lang="id-ID" dirty="0">
                <a:solidFill>
                  <a:schemeClr val="tx1"/>
                </a:solidFill>
              </a:rPr>
              <a:t>apakah aktivitas-aktivitas proses mencapai titik akhir dalam hasil yang jelas sehingga kemajuan dari proses Tersebut dapat terlihat nyata/jelas.</a:t>
            </a:r>
            <a:endParaRPr lang="en-US" dirty="0">
              <a:solidFill>
                <a:schemeClr val="tx1"/>
              </a:solidFill>
            </a:endParaRPr>
          </a:p>
          <a:p>
            <a:pPr marL="457200" indent="-457200">
              <a:lnSpc>
                <a:spcPct val="90000"/>
              </a:lnSpc>
              <a:buFont typeface="+mj-lt"/>
              <a:buAutoNum type="arabicPeriod"/>
            </a:pPr>
            <a:r>
              <a:rPr lang="id-ID" sz="2000" b="1" i="1" dirty="0">
                <a:solidFill>
                  <a:schemeClr val="tx1"/>
                </a:solidFill>
              </a:rPr>
              <a:t>Supportability</a:t>
            </a:r>
            <a:endParaRPr lang="en-US" sz="2000" b="1" i="1" dirty="0">
              <a:solidFill>
                <a:schemeClr val="tx1"/>
              </a:solidFill>
            </a:endParaRPr>
          </a:p>
          <a:p>
            <a:pPr marL="457200" lvl="1" indent="0">
              <a:lnSpc>
                <a:spcPct val="90000"/>
              </a:lnSpc>
              <a:buNone/>
            </a:pPr>
            <a:r>
              <a:rPr lang="id-ID" dirty="0">
                <a:solidFill>
                  <a:schemeClr val="tx1"/>
                </a:solidFill>
              </a:rPr>
              <a:t>yaitu sejauh mana aktivitas proses dapat didukung oleh CASE </a:t>
            </a:r>
            <a:endParaRPr lang="en-US" dirty="0">
              <a:solidFill>
                <a:schemeClr val="tx1"/>
              </a:solidFill>
            </a:endParaRPr>
          </a:p>
          <a:p>
            <a:pPr marL="457200" indent="-457200">
              <a:lnSpc>
                <a:spcPct val="90000"/>
              </a:lnSpc>
              <a:buFont typeface="+mj-lt"/>
              <a:buAutoNum type="arabicPeriod"/>
            </a:pPr>
            <a:r>
              <a:rPr lang="id-ID" sz="2000" b="1" i="1" dirty="0">
                <a:solidFill>
                  <a:schemeClr val="tx1"/>
                </a:solidFill>
              </a:rPr>
              <a:t>Acceptability</a:t>
            </a:r>
            <a:endParaRPr lang="en-US" sz="2000" b="1" i="1" dirty="0">
              <a:solidFill>
                <a:schemeClr val="tx1"/>
              </a:solidFill>
            </a:endParaRPr>
          </a:p>
          <a:p>
            <a:pPr marL="457200" lvl="1" indent="0">
              <a:lnSpc>
                <a:spcPct val="90000"/>
              </a:lnSpc>
              <a:buNone/>
            </a:pPr>
            <a:r>
              <a:rPr lang="id-ID" dirty="0">
                <a:solidFill>
                  <a:schemeClr val="tx1"/>
                </a:solidFill>
              </a:rPr>
              <a:t>apakah proses yang telah ditentukan oleh insinyur dapat diterima dan digunakan dan mampu bertanggung jawab selama pembuatan produk perangkat lunak </a:t>
            </a:r>
            <a:endParaRPr lang="en-US" dirty="0">
              <a:solidFill>
                <a:schemeClr val="tx1"/>
              </a:solidFill>
            </a:endParaRPr>
          </a:p>
        </p:txBody>
      </p:sp>
    </p:spTree>
    <p:extLst>
      <p:ext uri="{BB962C8B-B14F-4D97-AF65-F5344CB8AC3E}">
        <p14:creationId xmlns:p14="http://schemas.microsoft.com/office/powerpoint/2010/main" val="25197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1B1952-A46B-40BC-991A-5F05E8AEAD68}"/>
              </a:ext>
            </a:extLst>
          </p:cNvPr>
          <p:cNvSpPr>
            <a:spLocks noGrp="1"/>
          </p:cNvSpPr>
          <p:nvPr>
            <p:ph type="title"/>
          </p:nvPr>
        </p:nvSpPr>
        <p:spPr>
          <a:xfrm>
            <a:off x="1295402" y="1508760"/>
            <a:ext cx="2918458" cy="3840480"/>
          </a:xfrm>
        </p:spPr>
        <p:txBody>
          <a:bodyPr>
            <a:normAutofit/>
          </a:bodyPr>
          <a:lstStyle/>
          <a:p>
            <a:r>
              <a:rPr lang="id-ID" sz="4400" b="1">
                <a:solidFill>
                  <a:schemeClr val="tx1"/>
                </a:solidFill>
              </a:rPr>
              <a:t>Proses pemodelan analisis</a:t>
            </a: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68C14C-C03D-488F-98B3-9DD326DDAB1F}"/>
              </a:ext>
            </a:extLst>
          </p:cNvPr>
          <p:cNvSpPr>
            <a:spLocks noGrp="1"/>
          </p:cNvSpPr>
          <p:nvPr>
            <p:ph idx="1"/>
          </p:nvPr>
        </p:nvSpPr>
        <p:spPr>
          <a:xfrm>
            <a:off x="4907279" y="994611"/>
            <a:ext cx="5989317" cy="4892842"/>
          </a:xfrm>
        </p:spPr>
        <p:txBody>
          <a:bodyPr anchor="ctr">
            <a:normAutofit/>
          </a:bodyPr>
          <a:lstStyle/>
          <a:p>
            <a:pPr marL="457200" indent="-457200">
              <a:lnSpc>
                <a:spcPct val="90000"/>
              </a:lnSpc>
              <a:buAutoNum type="arabicPeriod" startAt="5"/>
            </a:pPr>
            <a:r>
              <a:rPr lang="id-ID" sz="2000" b="1" i="1" dirty="0">
                <a:solidFill>
                  <a:schemeClr val="tx1"/>
                </a:solidFill>
              </a:rPr>
              <a:t>Reliability</a:t>
            </a:r>
            <a:endParaRPr lang="en-US" sz="2000" b="1" i="1" dirty="0">
              <a:solidFill>
                <a:schemeClr val="tx1"/>
              </a:solidFill>
            </a:endParaRPr>
          </a:p>
          <a:p>
            <a:pPr marL="457200" lvl="1" indent="0">
              <a:lnSpc>
                <a:spcPct val="90000"/>
              </a:lnSpc>
              <a:buNone/>
            </a:pPr>
            <a:r>
              <a:rPr lang="id-ID" dirty="0">
                <a:solidFill>
                  <a:schemeClr val="tx1"/>
                </a:solidFill>
              </a:rPr>
              <a:t>apakah proses didesain sedikian rupa sehingga kesalahan proses dapat dihindari sebelum terjadi kesalahan pada produk. </a:t>
            </a:r>
            <a:endParaRPr lang="en-US" dirty="0">
              <a:solidFill>
                <a:schemeClr val="tx1"/>
              </a:solidFill>
            </a:endParaRPr>
          </a:p>
          <a:p>
            <a:pPr marL="457200" indent="-457200">
              <a:lnSpc>
                <a:spcPct val="90000"/>
              </a:lnSpc>
              <a:buAutoNum type="arabicPeriod" startAt="6"/>
            </a:pPr>
            <a:r>
              <a:rPr lang="id-ID" sz="2000" b="1" i="1" dirty="0">
                <a:solidFill>
                  <a:schemeClr val="tx1"/>
                </a:solidFill>
              </a:rPr>
              <a:t>Robustness</a:t>
            </a:r>
            <a:endParaRPr lang="en-US" sz="2000" b="1" i="1" dirty="0">
              <a:solidFill>
                <a:schemeClr val="tx1"/>
              </a:solidFill>
            </a:endParaRPr>
          </a:p>
          <a:p>
            <a:pPr marL="457200" lvl="1" indent="0">
              <a:lnSpc>
                <a:spcPct val="90000"/>
              </a:lnSpc>
              <a:buNone/>
            </a:pPr>
            <a:r>
              <a:rPr lang="id-ID" dirty="0">
                <a:solidFill>
                  <a:schemeClr val="tx1"/>
                </a:solidFill>
              </a:rPr>
              <a:t>dapatkah proses terus berjalan walaupun terjadi masalah yang tak diduga. </a:t>
            </a:r>
            <a:endParaRPr lang="en-US" dirty="0">
              <a:solidFill>
                <a:schemeClr val="tx1"/>
              </a:solidFill>
            </a:endParaRPr>
          </a:p>
          <a:p>
            <a:pPr marL="457200" indent="-457200">
              <a:lnSpc>
                <a:spcPct val="90000"/>
              </a:lnSpc>
              <a:buAutoNum type="arabicPeriod" startAt="7"/>
            </a:pPr>
            <a:r>
              <a:rPr lang="id-ID" sz="2000" b="1" i="1" dirty="0">
                <a:solidFill>
                  <a:schemeClr val="tx1"/>
                </a:solidFill>
              </a:rPr>
              <a:t>Maintainability</a:t>
            </a:r>
            <a:endParaRPr lang="en-US" sz="2000" b="1" i="1" dirty="0">
              <a:solidFill>
                <a:schemeClr val="tx1"/>
              </a:solidFill>
            </a:endParaRPr>
          </a:p>
          <a:p>
            <a:pPr marL="457200" lvl="1" indent="0">
              <a:lnSpc>
                <a:spcPct val="90000"/>
              </a:lnSpc>
              <a:buNone/>
            </a:pPr>
            <a:r>
              <a:rPr lang="en-US" dirty="0">
                <a:solidFill>
                  <a:schemeClr val="tx1"/>
                </a:solidFill>
              </a:rPr>
              <a:t>d</a:t>
            </a:r>
            <a:r>
              <a:rPr lang="id-ID" dirty="0">
                <a:solidFill>
                  <a:schemeClr val="tx1"/>
                </a:solidFill>
              </a:rPr>
              <a:t>apatkah proses berkembang untuk mengikuti kebutuhan atau perbaikan. </a:t>
            </a:r>
            <a:endParaRPr lang="en-US" dirty="0">
              <a:solidFill>
                <a:schemeClr val="tx1"/>
              </a:solidFill>
            </a:endParaRPr>
          </a:p>
          <a:p>
            <a:pPr marL="457200" indent="-457200">
              <a:lnSpc>
                <a:spcPct val="90000"/>
              </a:lnSpc>
              <a:buAutoNum type="arabicPeriod" startAt="8"/>
            </a:pPr>
            <a:r>
              <a:rPr lang="id-ID" sz="2000" b="1" i="1" dirty="0">
                <a:solidFill>
                  <a:schemeClr val="tx1"/>
                </a:solidFill>
              </a:rPr>
              <a:t>Rapidity</a:t>
            </a:r>
            <a:endParaRPr lang="en-US" sz="2000" b="1" i="1" dirty="0">
              <a:solidFill>
                <a:schemeClr val="tx1"/>
              </a:solidFill>
            </a:endParaRPr>
          </a:p>
          <a:p>
            <a:pPr marL="0" indent="0">
              <a:lnSpc>
                <a:spcPct val="90000"/>
              </a:lnSpc>
              <a:buNone/>
            </a:pPr>
            <a:r>
              <a:rPr lang="en-US" sz="2000" b="1" i="1" dirty="0">
                <a:solidFill>
                  <a:schemeClr val="tx1"/>
                </a:solidFill>
              </a:rPr>
              <a:t>	</a:t>
            </a:r>
            <a:r>
              <a:rPr lang="id-ID" sz="2000" dirty="0">
                <a:solidFill>
                  <a:schemeClr val="tx1"/>
                </a:solidFill>
              </a:rPr>
              <a:t>bagaimana kecepatan proses pengiriman sistem dapat </a:t>
            </a:r>
            <a:r>
              <a:rPr lang="en-US" sz="2000" dirty="0">
                <a:solidFill>
                  <a:schemeClr val="tx1"/>
                </a:solidFill>
              </a:rPr>
              <a:t>	</a:t>
            </a:r>
            <a:r>
              <a:rPr lang="id-ID" sz="2000" dirty="0">
                <a:solidFill>
                  <a:schemeClr val="tx1"/>
                </a:solidFill>
              </a:rPr>
              <a:t>secara</a:t>
            </a:r>
            <a:r>
              <a:rPr lang="en-US" sz="2000" dirty="0">
                <a:solidFill>
                  <a:schemeClr val="tx1"/>
                </a:solidFill>
              </a:rPr>
              <a:t> </a:t>
            </a:r>
            <a:r>
              <a:rPr lang="id-ID" sz="2000" dirty="0">
                <a:solidFill>
                  <a:schemeClr val="tx1"/>
                </a:solidFill>
              </a:rPr>
              <a:t>lengkap memenuhi spesifikasi.</a:t>
            </a:r>
          </a:p>
        </p:txBody>
      </p:sp>
    </p:spTree>
    <p:extLst>
      <p:ext uri="{BB962C8B-B14F-4D97-AF65-F5344CB8AC3E}">
        <p14:creationId xmlns:p14="http://schemas.microsoft.com/office/powerpoint/2010/main" val="211644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A4239-CBFA-454F-80EA-24165B3460FE}"/>
              </a:ext>
            </a:extLst>
          </p:cNvPr>
          <p:cNvSpPr>
            <a:spLocks noGrp="1"/>
          </p:cNvSpPr>
          <p:nvPr>
            <p:ph type="title"/>
          </p:nvPr>
        </p:nvSpPr>
        <p:spPr>
          <a:xfrm>
            <a:off x="1055599" y="1055077"/>
            <a:ext cx="2532909" cy="4794578"/>
          </a:xfrm>
        </p:spPr>
        <p:txBody>
          <a:bodyPr>
            <a:normAutofit/>
          </a:bodyPr>
          <a:lstStyle/>
          <a:p>
            <a:r>
              <a:rPr lang="en-US" sz="3700" b="1">
                <a:solidFill>
                  <a:srgbClr val="262626"/>
                </a:solidFill>
              </a:rPr>
              <a:t>Landskap pemodelan analisis</a:t>
            </a:r>
            <a:endParaRPr lang="id-ID" sz="3700" b="1">
              <a:solidFill>
                <a:srgbClr val="262626"/>
              </a:solidFill>
            </a:endParaRPr>
          </a:p>
        </p:txBody>
      </p:sp>
      <p:sp useBgFill="1">
        <p:nvSpPr>
          <p:cNvPr id="14"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C45D884-F353-4EDF-9D7C-DFE4E2C2F65A}"/>
              </a:ext>
            </a:extLst>
          </p:cNvPr>
          <p:cNvGraphicFramePr>
            <a:graphicFrameLocks noGrp="1"/>
          </p:cNvGraphicFramePr>
          <p:nvPr>
            <p:ph idx="1"/>
            <p:extLst>
              <p:ext uri="{D42A27DB-BD31-4B8C-83A1-F6EECF244321}">
                <p14:modId xmlns:p14="http://schemas.microsoft.com/office/powerpoint/2010/main" val="249523141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66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0B8D04-7886-495E-8603-ED50935EA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A8B2D-2E45-4CA7-9670-5480FB5A80AD}"/>
              </a:ext>
            </a:extLst>
          </p:cNvPr>
          <p:cNvSpPr>
            <a:spLocks noGrp="1"/>
          </p:cNvSpPr>
          <p:nvPr>
            <p:ph type="title"/>
          </p:nvPr>
        </p:nvSpPr>
        <p:spPr>
          <a:xfrm>
            <a:off x="8214359" y="982132"/>
            <a:ext cx="3352291" cy="4519508"/>
          </a:xfrm>
        </p:spPr>
        <p:txBody>
          <a:bodyPr>
            <a:normAutofit/>
          </a:bodyPr>
          <a:lstStyle/>
          <a:p>
            <a:pPr algn="l"/>
            <a:r>
              <a:rPr lang="en-US" sz="4000" b="1"/>
              <a:t>Metodologi berorientasi objek</a:t>
            </a:r>
            <a:endParaRPr lang="id-ID" sz="4000" b="1"/>
          </a:p>
        </p:txBody>
      </p:sp>
      <p:sp>
        <p:nvSpPr>
          <p:cNvPr id="10" name="Rectangle 9">
            <a:extLst>
              <a:ext uri="{FF2B5EF4-FFF2-40B4-BE49-F238E27FC236}">
                <a16:creationId xmlns:a16="http://schemas.microsoft.com/office/drawing/2014/main" id="{90B0DBFB-5FF6-42C2-B70F-42562653D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dpi="0" rotWithShape="1">
            <a:blip r:embed="rId2"/>
            <a:srcRect/>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EEBD239-4698-4CD7-8B33-54FB055A0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79BDDAC-D9CD-4654-A166-CF321C0CED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C3E6612-4F31-41FF-AC72-D8F7290DD332}"/>
              </a:ext>
            </a:extLst>
          </p:cNvPr>
          <p:cNvSpPr>
            <a:spLocks noGrp="1"/>
          </p:cNvSpPr>
          <p:nvPr>
            <p:ph idx="1"/>
          </p:nvPr>
        </p:nvSpPr>
        <p:spPr>
          <a:xfrm>
            <a:off x="643467" y="643467"/>
            <a:ext cx="6247722" cy="5554133"/>
          </a:xfrm>
        </p:spPr>
        <p:txBody>
          <a:bodyPr anchor="ctr">
            <a:normAutofit/>
          </a:bodyPr>
          <a:lstStyle/>
          <a:p>
            <a:pPr marL="457200" indent="-457200">
              <a:buFont typeface="+mj-lt"/>
              <a:buAutoNum type="arabicPeriod"/>
            </a:pPr>
            <a:r>
              <a:rPr lang="en-US" b="1" i="1">
                <a:solidFill>
                  <a:srgbClr val="212121"/>
                </a:solidFill>
              </a:rPr>
              <a:t>Metode Booch</a:t>
            </a:r>
          </a:p>
          <a:p>
            <a:pPr marL="457200" lvl="1" indent="0">
              <a:buNone/>
            </a:pPr>
            <a:r>
              <a:rPr lang="id-ID">
                <a:solidFill>
                  <a:srgbClr val="212121"/>
                </a:solidFill>
              </a:rPr>
              <a:t>Dikenal dengan nama </a:t>
            </a:r>
            <a:r>
              <a:rPr lang="id-ID" i="1">
                <a:solidFill>
                  <a:srgbClr val="212121"/>
                </a:solidFill>
              </a:rPr>
              <a:t>Metode Desain Object Oriented</a:t>
            </a:r>
            <a:r>
              <a:rPr lang="id-ID">
                <a:solidFill>
                  <a:srgbClr val="212121"/>
                </a:solidFill>
              </a:rPr>
              <a:t>. Metode ini menjadikan proses analisis dan desain ke dalam empat tahapan yang iteratif (dapat berulang), yaitu </a:t>
            </a:r>
            <a:r>
              <a:rPr lang="en-US">
                <a:solidFill>
                  <a:srgbClr val="212121"/>
                </a:solidFill>
              </a:rPr>
              <a:t>:</a:t>
            </a:r>
          </a:p>
          <a:p>
            <a:pPr marL="914400" lvl="1" indent="-457200">
              <a:buAutoNum type="arabicPeriod"/>
            </a:pPr>
            <a:r>
              <a:rPr lang="id-ID">
                <a:solidFill>
                  <a:srgbClr val="212121"/>
                </a:solidFill>
              </a:rPr>
              <a:t>identifikasi kelas-kelas dan objek-objek</a:t>
            </a:r>
            <a:endParaRPr lang="en-US">
              <a:solidFill>
                <a:srgbClr val="212121"/>
              </a:solidFill>
            </a:endParaRPr>
          </a:p>
          <a:p>
            <a:pPr marL="914400" lvl="1" indent="-457200">
              <a:buAutoNum type="arabicPeriod"/>
            </a:pPr>
            <a:r>
              <a:rPr lang="id-ID">
                <a:solidFill>
                  <a:srgbClr val="212121"/>
                </a:solidFill>
              </a:rPr>
              <a:t>identifikasi semantik dan hubungan objek dan kelas tersebut</a:t>
            </a:r>
            <a:endParaRPr lang="en-US">
              <a:solidFill>
                <a:srgbClr val="212121"/>
              </a:solidFill>
            </a:endParaRPr>
          </a:p>
          <a:p>
            <a:pPr marL="914400" lvl="1" indent="-457200">
              <a:buAutoNum type="arabicPeriod"/>
            </a:pPr>
            <a:r>
              <a:rPr lang="id-ID">
                <a:solidFill>
                  <a:srgbClr val="212121"/>
                </a:solidFill>
              </a:rPr>
              <a:t>perincian interface </a:t>
            </a:r>
            <a:endParaRPr lang="en-US">
              <a:solidFill>
                <a:srgbClr val="212121"/>
              </a:solidFill>
            </a:endParaRPr>
          </a:p>
          <a:p>
            <a:pPr marL="914400" lvl="1" indent="-457200">
              <a:buAutoNum type="arabicPeriod"/>
            </a:pPr>
            <a:r>
              <a:rPr lang="id-ID">
                <a:solidFill>
                  <a:srgbClr val="212121"/>
                </a:solidFill>
              </a:rPr>
              <a:t>implementasi.</a:t>
            </a:r>
          </a:p>
        </p:txBody>
      </p:sp>
    </p:spTree>
    <p:extLst>
      <p:ext uri="{BB962C8B-B14F-4D97-AF65-F5344CB8AC3E}">
        <p14:creationId xmlns:p14="http://schemas.microsoft.com/office/powerpoint/2010/main" val="41629427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0B8D04-7886-495E-8603-ED50935EA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A8B2D-2E45-4CA7-9670-5480FB5A80AD}"/>
              </a:ext>
            </a:extLst>
          </p:cNvPr>
          <p:cNvSpPr>
            <a:spLocks noGrp="1"/>
          </p:cNvSpPr>
          <p:nvPr>
            <p:ph type="title"/>
          </p:nvPr>
        </p:nvSpPr>
        <p:spPr>
          <a:xfrm>
            <a:off x="8214359" y="982132"/>
            <a:ext cx="3352291" cy="4519508"/>
          </a:xfrm>
        </p:spPr>
        <p:txBody>
          <a:bodyPr>
            <a:normAutofit/>
          </a:bodyPr>
          <a:lstStyle/>
          <a:p>
            <a:pPr algn="l"/>
            <a:r>
              <a:rPr lang="en-US" sz="4000" b="1"/>
              <a:t>Cont …</a:t>
            </a:r>
            <a:endParaRPr lang="id-ID" sz="4000" b="1"/>
          </a:p>
        </p:txBody>
      </p:sp>
      <p:sp>
        <p:nvSpPr>
          <p:cNvPr id="10" name="Rectangle 9">
            <a:extLst>
              <a:ext uri="{FF2B5EF4-FFF2-40B4-BE49-F238E27FC236}">
                <a16:creationId xmlns:a16="http://schemas.microsoft.com/office/drawing/2014/main" id="{90B0DBFB-5FF6-42C2-B70F-42562653D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dpi="0" rotWithShape="1">
            <a:blip r:embed="rId2"/>
            <a:srcRect/>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EEBD239-4698-4CD7-8B33-54FB055A0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79BDDAC-D9CD-4654-A166-CF321C0CED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C3E6612-4F31-41FF-AC72-D8F7290DD332}"/>
              </a:ext>
            </a:extLst>
          </p:cNvPr>
          <p:cNvSpPr>
            <a:spLocks noGrp="1"/>
          </p:cNvSpPr>
          <p:nvPr>
            <p:ph idx="1"/>
          </p:nvPr>
        </p:nvSpPr>
        <p:spPr>
          <a:xfrm>
            <a:off x="643467" y="643467"/>
            <a:ext cx="6247722" cy="5554133"/>
          </a:xfrm>
        </p:spPr>
        <p:txBody>
          <a:bodyPr anchor="ctr">
            <a:normAutofit/>
          </a:bodyPr>
          <a:lstStyle/>
          <a:p>
            <a:pPr marL="514350" indent="-514350">
              <a:buAutoNum type="arabicPeriod" startAt="2"/>
            </a:pPr>
            <a:r>
              <a:rPr lang="id-ID" b="1">
                <a:solidFill>
                  <a:srgbClr val="212121"/>
                </a:solidFill>
              </a:rPr>
              <a:t>Metode Rumbaugh (</a:t>
            </a:r>
            <a:r>
              <a:rPr lang="id-ID" b="1" i="1">
                <a:solidFill>
                  <a:srgbClr val="212121"/>
                </a:solidFill>
              </a:rPr>
              <a:t>Object Modelling Technique </a:t>
            </a:r>
            <a:r>
              <a:rPr lang="id-ID" b="1">
                <a:solidFill>
                  <a:srgbClr val="212121"/>
                </a:solidFill>
              </a:rPr>
              <a:t>- OMT)</a:t>
            </a:r>
            <a:endParaRPr lang="en-US" b="1" i="1">
              <a:solidFill>
                <a:srgbClr val="212121"/>
              </a:solidFill>
            </a:endParaRPr>
          </a:p>
          <a:p>
            <a:pPr marL="457200" lvl="1" indent="0">
              <a:buNone/>
            </a:pPr>
            <a:r>
              <a:rPr lang="id-ID">
                <a:solidFill>
                  <a:srgbClr val="212121"/>
                </a:solidFill>
              </a:rPr>
              <a:t>Metode ini berdasarkan pada analisis terstruktur dan pemodelan </a:t>
            </a:r>
            <a:r>
              <a:rPr lang="id-ID" i="1">
                <a:solidFill>
                  <a:srgbClr val="212121"/>
                </a:solidFill>
              </a:rPr>
              <a:t>entity</a:t>
            </a:r>
            <a:r>
              <a:rPr lang="en-US" i="1">
                <a:solidFill>
                  <a:srgbClr val="212121"/>
                </a:solidFill>
              </a:rPr>
              <a:t> </a:t>
            </a:r>
            <a:r>
              <a:rPr lang="id-ID" i="1">
                <a:solidFill>
                  <a:srgbClr val="212121"/>
                </a:solidFill>
              </a:rPr>
              <a:t>relationship</a:t>
            </a:r>
            <a:r>
              <a:rPr lang="id-ID">
                <a:solidFill>
                  <a:srgbClr val="212121"/>
                </a:solidFill>
              </a:rPr>
              <a:t>. Tahapan utama dalam metodologi ini adalah </a:t>
            </a:r>
            <a:endParaRPr lang="en-US">
              <a:solidFill>
                <a:srgbClr val="212121"/>
              </a:solidFill>
            </a:endParaRPr>
          </a:p>
          <a:p>
            <a:pPr marL="914400" lvl="1" indent="-457200">
              <a:buAutoNum type="arabicPeriod"/>
            </a:pPr>
            <a:r>
              <a:rPr lang="id-ID">
                <a:solidFill>
                  <a:srgbClr val="212121"/>
                </a:solidFill>
              </a:rPr>
              <a:t>Analisis</a:t>
            </a:r>
            <a:endParaRPr lang="en-US">
              <a:solidFill>
                <a:srgbClr val="212121"/>
              </a:solidFill>
            </a:endParaRPr>
          </a:p>
          <a:p>
            <a:pPr marL="914400" lvl="1" indent="-457200">
              <a:buAutoNum type="arabicPeriod"/>
            </a:pPr>
            <a:r>
              <a:rPr lang="id-ID">
                <a:solidFill>
                  <a:srgbClr val="212121"/>
                </a:solidFill>
              </a:rPr>
              <a:t>desain sistem dan desain objek</a:t>
            </a:r>
            <a:endParaRPr lang="en-US">
              <a:solidFill>
                <a:srgbClr val="212121"/>
              </a:solidFill>
            </a:endParaRPr>
          </a:p>
          <a:p>
            <a:pPr marL="914400" lvl="1" indent="-457200">
              <a:buAutoNum type="arabicPeriod"/>
            </a:pPr>
            <a:r>
              <a:rPr lang="id-ID">
                <a:solidFill>
                  <a:srgbClr val="212121"/>
                </a:solidFill>
              </a:rPr>
              <a:t>implementasi. </a:t>
            </a:r>
            <a:endParaRPr lang="en-US">
              <a:solidFill>
                <a:srgbClr val="212121"/>
              </a:solidFill>
            </a:endParaRPr>
          </a:p>
          <a:p>
            <a:pPr marL="457200" lvl="1" indent="0">
              <a:buNone/>
            </a:pPr>
            <a:r>
              <a:rPr lang="id-ID">
                <a:solidFill>
                  <a:srgbClr val="212121"/>
                </a:solidFill>
              </a:rPr>
              <a:t>Keunggulan metode ini adalah dalam penotasian yang mendukung semua konsep </a:t>
            </a:r>
            <a:r>
              <a:rPr lang="id-ID" i="1">
                <a:solidFill>
                  <a:srgbClr val="212121"/>
                </a:solidFill>
              </a:rPr>
              <a:t>object oriented</a:t>
            </a:r>
            <a:r>
              <a:rPr lang="id-ID">
                <a:solidFill>
                  <a:srgbClr val="212121"/>
                </a:solidFill>
              </a:rPr>
              <a:t>.</a:t>
            </a:r>
          </a:p>
        </p:txBody>
      </p:sp>
    </p:spTree>
    <p:extLst>
      <p:ext uri="{BB962C8B-B14F-4D97-AF65-F5344CB8AC3E}">
        <p14:creationId xmlns:p14="http://schemas.microsoft.com/office/powerpoint/2010/main" val="26462966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38" name="Rectangle 29">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39" name="Rectangle 31">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3">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D8A8B2D-2E45-4CA7-9670-5480FB5A80AD}"/>
              </a:ext>
            </a:extLst>
          </p:cNvPr>
          <p:cNvSpPr>
            <a:spLocks noGrp="1"/>
          </p:cNvSpPr>
          <p:nvPr>
            <p:ph type="title"/>
          </p:nvPr>
        </p:nvSpPr>
        <p:spPr>
          <a:xfrm>
            <a:off x="1295402" y="1508760"/>
            <a:ext cx="2918458" cy="3840480"/>
          </a:xfrm>
        </p:spPr>
        <p:txBody>
          <a:bodyPr>
            <a:normAutofit/>
          </a:bodyPr>
          <a:lstStyle/>
          <a:p>
            <a:r>
              <a:rPr lang="en-US" sz="4400" b="1">
                <a:solidFill>
                  <a:schemeClr val="tx1"/>
                </a:solidFill>
              </a:rPr>
              <a:t>Cont …</a:t>
            </a:r>
            <a:endParaRPr lang="id-ID" sz="4400" b="1">
              <a:solidFill>
                <a:schemeClr val="tx1"/>
              </a:solidFill>
            </a:endParaRPr>
          </a:p>
        </p:txBody>
      </p:sp>
      <p:cxnSp>
        <p:nvCxnSpPr>
          <p:cNvPr id="41" name="Straight Connector 35">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3E6612-4F31-41FF-AC72-D8F7290DD332}"/>
              </a:ext>
            </a:extLst>
          </p:cNvPr>
          <p:cNvSpPr>
            <a:spLocks noGrp="1"/>
          </p:cNvSpPr>
          <p:nvPr>
            <p:ph idx="1"/>
          </p:nvPr>
        </p:nvSpPr>
        <p:spPr>
          <a:xfrm>
            <a:off x="4907281" y="986244"/>
            <a:ext cx="5989317" cy="5062511"/>
          </a:xfrm>
        </p:spPr>
        <p:txBody>
          <a:bodyPr anchor="ctr">
            <a:normAutofit lnSpcReduction="10000"/>
          </a:bodyPr>
          <a:lstStyle/>
          <a:p>
            <a:pPr marL="514350" indent="-514350">
              <a:buAutoNum type="arabicPeriod" startAt="3"/>
            </a:pPr>
            <a:r>
              <a:rPr lang="en-US" b="1" dirty="0" err="1">
                <a:solidFill>
                  <a:schemeClr val="tx1"/>
                </a:solidFill>
              </a:rPr>
              <a:t>Metode</a:t>
            </a:r>
            <a:r>
              <a:rPr lang="en-US" b="1" dirty="0">
                <a:solidFill>
                  <a:schemeClr val="tx1"/>
                </a:solidFill>
              </a:rPr>
              <a:t> Jacobson (</a:t>
            </a:r>
            <a:r>
              <a:rPr lang="en-US" b="1" i="1" dirty="0">
                <a:solidFill>
                  <a:schemeClr val="tx1"/>
                </a:solidFill>
              </a:rPr>
              <a:t>Object Oriented Software Engineering </a:t>
            </a:r>
            <a:r>
              <a:rPr lang="en-US" b="1" dirty="0">
                <a:solidFill>
                  <a:schemeClr val="tx1"/>
                </a:solidFill>
              </a:rPr>
              <a:t>- 	OOSE)</a:t>
            </a:r>
          </a:p>
          <a:p>
            <a:pPr marL="0" indent="0">
              <a:buNone/>
            </a:pPr>
            <a:r>
              <a:rPr lang="en-US" dirty="0">
                <a:solidFill>
                  <a:schemeClr val="tx1"/>
                </a:solidFill>
              </a:rPr>
              <a:t>	</a:t>
            </a:r>
            <a:r>
              <a:rPr lang="id-ID" dirty="0">
                <a:solidFill>
                  <a:schemeClr val="tx1"/>
                </a:solidFill>
              </a:rPr>
              <a:t>Metode ini memberi penekanan lebih pada </a:t>
            </a:r>
            <a:r>
              <a:rPr lang="en-US" dirty="0">
                <a:solidFill>
                  <a:schemeClr val="tx1"/>
                </a:solidFill>
              </a:rPr>
              <a:t>	</a:t>
            </a:r>
            <a:r>
              <a:rPr lang="id-ID" i="1" dirty="0">
                <a:solidFill>
                  <a:schemeClr val="tx1"/>
                </a:solidFill>
              </a:rPr>
              <a:t>use-</a:t>
            </a:r>
            <a:r>
              <a:rPr lang="en-US" i="1" dirty="0">
                <a:solidFill>
                  <a:schemeClr val="tx1"/>
                </a:solidFill>
              </a:rPr>
              <a:t>	</a:t>
            </a:r>
            <a:r>
              <a:rPr lang="id-ID" i="1" dirty="0">
                <a:solidFill>
                  <a:schemeClr val="tx1"/>
                </a:solidFill>
              </a:rPr>
              <a:t>case</a:t>
            </a:r>
            <a:r>
              <a:rPr lang="id-ID" dirty="0">
                <a:solidFill>
                  <a:schemeClr val="tx1"/>
                </a:solidFill>
              </a:rPr>
              <a:t>. </a:t>
            </a:r>
            <a:r>
              <a:rPr lang="en-US" dirty="0">
                <a:solidFill>
                  <a:schemeClr val="tx1"/>
                </a:solidFill>
              </a:rPr>
              <a:t>	</a:t>
            </a:r>
          </a:p>
          <a:p>
            <a:pPr marL="0" indent="0">
              <a:buNone/>
            </a:pPr>
            <a:r>
              <a:rPr lang="en-US" dirty="0">
                <a:solidFill>
                  <a:schemeClr val="tx1"/>
                </a:solidFill>
              </a:rPr>
              <a:t>	</a:t>
            </a:r>
            <a:r>
              <a:rPr lang="id-ID" dirty="0">
                <a:solidFill>
                  <a:schemeClr val="tx1"/>
                </a:solidFill>
              </a:rPr>
              <a:t>OOSE memiliki tiga</a:t>
            </a:r>
            <a:r>
              <a:rPr lang="en-US" dirty="0">
                <a:solidFill>
                  <a:schemeClr val="tx1"/>
                </a:solidFill>
              </a:rPr>
              <a:t> </a:t>
            </a:r>
            <a:r>
              <a:rPr lang="id-ID" dirty="0">
                <a:solidFill>
                  <a:schemeClr val="tx1"/>
                </a:solidFill>
              </a:rPr>
              <a:t>tahapan </a:t>
            </a:r>
            <a:r>
              <a:rPr lang="en-US" dirty="0">
                <a:solidFill>
                  <a:schemeClr val="tx1"/>
                </a:solidFill>
              </a:rPr>
              <a:t>	</a:t>
            </a:r>
            <a:r>
              <a:rPr lang="id-ID" dirty="0">
                <a:solidFill>
                  <a:schemeClr val="tx1"/>
                </a:solidFill>
              </a:rPr>
              <a:t>yaitu </a:t>
            </a:r>
            <a:r>
              <a:rPr lang="en-US" dirty="0">
                <a:solidFill>
                  <a:schemeClr val="tx1"/>
                </a:solidFill>
              </a:rPr>
              <a:t>:</a:t>
            </a:r>
          </a:p>
          <a:p>
            <a:pPr marL="900113" indent="-449263">
              <a:buAutoNum type="arabicPeriod"/>
            </a:pPr>
            <a:r>
              <a:rPr lang="id-ID" dirty="0">
                <a:solidFill>
                  <a:schemeClr val="tx1"/>
                </a:solidFill>
              </a:rPr>
              <a:t>membuat model </a:t>
            </a:r>
            <a:r>
              <a:rPr lang="id-ID" i="1" dirty="0">
                <a:solidFill>
                  <a:schemeClr val="tx1"/>
                </a:solidFill>
              </a:rPr>
              <a:t>requirement</a:t>
            </a:r>
            <a:r>
              <a:rPr lang="id-ID" dirty="0">
                <a:solidFill>
                  <a:schemeClr val="tx1"/>
                </a:solidFill>
              </a:rPr>
              <a:t> dan analisis</a:t>
            </a:r>
            <a:endParaRPr lang="en-US" dirty="0">
              <a:solidFill>
                <a:schemeClr val="tx1"/>
              </a:solidFill>
            </a:endParaRPr>
          </a:p>
          <a:p>
            <a:pPr marL="900113" indent="-449263">
              <a:buAutoNum type="arabicPeriod"/>
            </a:pPr>
            <a:r>
              <a:rPr lang="id-ID" dirty="0">
                <a:solidFill>
                  <a:schemeClr val="tx1"/>
                </a:solidFill>
              </a:rPr>
              <a:t>desain dan implementasi</a:t>
            </a:r>
            <a:endParaRPr lang="en-US" dirty="0">
              <a:solidFill>
                <a:schemeClr val="tx1"/>
              </a:solidFill>
            </a:endParaRPr>
          </a:p>
          <a:p>
            <a:pPr marL="900113" indent="-449263">
              <a:buAutoNum type="arabicPeriod"/>
            </a:pPr>
            <a:r>
              <a:rPr lang="id-ID" dirty="0">
                <a:solidFill>
                  <a:schemeClr val="tx1"/>
                </a:solidFill>
              </a:rPr>
              <a:t>model pengujian (tes model). </a:t>
            </a:r>
            <a:endParaRPr lang="en-US" dirty="0">
              <a:solidFill>
                <a:schemeClr val="tx1"/>
              </a:solidFill>
            </a:endParaRPr>
          </a:p>
          <a:p>
            <a:pPr marL="0" indent="0">
              <a:buNone/>
            </a:pPr>
            <a:r>
              <a:rPr lang="en-US" dirty="0">
                <a:solidFill>
                  <a:schemeClr val="tx1"/>
                </a:solidFill>
              </a:rPr>
              <a:t>	</a:t>
            </a:r>
            <a:r>
              <a:rPr lang="id-ID" dirty="0">
                <a:solidFill>
                  <a:schemeClr val="tx1"/>
                </a:solidFill>
              </a:rPr>
              <a:t>Keunggulan metode ini adalah mudah untuk </a:t>
            </a:r>
            <a:r>
              <a:rPr lang="en-US" dirty="0">
                <a:solidFill>
                  <a:schemeClr val="tx1"/>
                </a:solidFill>
              </a:rPr>
              <a:t>	</a:t>
            </a:r>
            <a:r>
              <a:rPr lang="id-ID" dirty="0">
                <a:solidFill>
                  <a:schemeClr val="tx1"/>
                </a:solidFill>
              </a:rPr>
              <a:t>dipelajari karena memiliki</a:t>
            </a:r>
            <a:r>
              <a:rPr lang="en-US" dirty="0">
                <a:solidFill>
                  <a:schemeClr val="tx1"/>
                </a:solidFill>
              </a:rPr>
              <a:t> </a:t>
            </a:r>
            <a:r>
              <a:rPr lang="id-ID" dirty="0">
                <a:solidFill>
                  <a:schemeClr val="tx1"/>
                </a:solidFill>
              </a:rPr>
              <a:t>notasi yang </a:t>
            </a:r>
            <a:r>
              <a:rPr lang="en-US" dirty="0">
                <a:solidFill>
                  <a:schemeClr val="tx1"/>
                </a:solidFill>
              </a:rPr>
              <a:t>	</a:t>
            </a:r>
            <a:r>
              <a:rPr lang="id-ID" dirty="0">
                <a:solidFill>
                  <a:schemeClr val="tx1"/>
                </a:solidFill>
              </a:rPr>
              <a:t>sederhana, </a:t>
            </a:r>
            <a:r>
              <a:rPr lang="en-US" dirty="0">
                <a:solidFill>
                  <a:schemeClr val="tx1"/>
                </a:solidFill>
              </a:rPr>
              <a:t>	</a:t>
            </a:r>
            <a:r>
              <a:rPr lang="id-ID" dirty="0">
                <a:solidFill>
                  <a:schemeClr val="tx1"/>
                </a:solidFill>
              </a:rPr>
              <a:t>mencakup seluruh tahapan dalam </a:t>
            </a:r>
            <a:r>
              <a:rPr lang="en-US" dirty="0">
                <a:solidFill>
                  <a:schemeClr val="tx1"/>
                </a:solidFill>
              </a:rPr>
              <a:t>	</a:t>
            </a:r>
            <a:r>
              <a:rPr lang="id-ID" dirty="0">
                <a:solidFill>
                  <a:schemeClr val="tx1"/>
                </a:solidFill>
              </a:rPr>
              <a:t>rekayasa </a:t>
            </a:r>
            <a:r>
              <a:rPr lang="id-ID" i="1" dirty="0">
                <a:solidFill>
                  <a:schemeClr val="tx1"/>
                </a:solidFill>
              </a:rPr>
              <a:t>software</a:t>
            </a:r>
            <a:r>
              <a:rPr lang="id-ID" dirty="0">
                <a:solidFill>
                  <a:schemeClr val="tx1"/>
                </a:solidFill>
              </a:rPr>
              <a:t>.</a:t>
            </a:r>
          </a:p>
        </p:txBody>
      </p:sp>
    </p:spTree>
    <p:extLst>
      <p:ext uri="{BB962C8B-B14F-4D97-AF65-F5344CB8AC3E}">
        <p14:creationId xmlns:p14="http://schemas.microsoft.com/office/powerpoint/2010/main" val="39976229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1</TotalTime>
  <Words>1402</Words>
  <Application>Microsoft Office PowerPoint</Application>
  <PresentationFormat>Widescreen</PresentationFormat>
  <Paragraphs>139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Garamond</vt:lpstr>
      <vt:lpstr>Wingdings</vt:lpstr>
      <vt:lpstr>Organic</vt:lpstr>
      <vt:lpstr>Pemodelan Perangkat Lunak</vt:lpstr>
      <vt:lpstr>Defenisi </vt:lpstr>
      <vt:lpstr>Cont …</vt:lpstr>
      <vt:lpstr>Proses pemodelan analisis</vt:lpstr>
      <vt:lpstr>Proses pemodelan analisis</vt:lpstr>
      <vt:lpstr>Landskap pemodelan analisis</vt:lpstr>
      <vt:lpstr>Metodologi berorientasi objek</vt:lpstr>
      <vt:lpstr>Cont …</vt:lpstr>
      <vt:lpstr>Cont …</vt:lpstr>
      <vt:lpstr>Cont …</vt:lpstr>
      <vt:lpstr>Cont …</vt:lpstr>
      <vt:lpstr>Cont …</vt:lpstr>
      <vt:lpstr>Unified Modeling Language (UML)</vt:lpstr>
      <vt:lpstr>1. Use case diagram</vt:lpstr>
      <vt:lpstr>6 bagian dari use case</vt:lpstr>
      <vt:lpstr>6 bagian dari use case</vt:lpstr>
      <vt:lpstr>6 bagian dari use case</vt:lpstr>
      <vt:lpstr>6 bagian dari use case</vt:lpstr>
      <vt:lpstr>6 bagian dari use case</vt:lpstr>
      <vt:lpstr>6 bagian dari use case</vt:lpstr>
      <vt:lpstr>6 bagian dari use case</vt:lpstr>
      <vt:lpstr>PowerPoint Presentation</vt:lpstr>
      <vt:lpstr>2. Activity Diagram</vt:lpstr>
      <vt:lpstr>PowerPoint Presentation</vt:lpstr>
      <vt:lpstr>PowerPoint Presentation</vt:lpstr>
      <vt:lpstr>3.  Sequence Diagram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Pemodelan Perangkat Lunak</dc:title>
  <dc:creator>Prodi Informatika</dc:creator>
  <cp:lastModifiedBy>Prodi Informatika</cp:lastModifiedBy>
  <cp:revision>1</cp:revision>
  <dcterms:created xsi:type="dcterms:W3CDTF">2019-11-03T08:03:55Z</dcterms:created>
  <dcterms:modified xsi:type="dcterms:W3CDTF">2019-11-03T08:05:05Z</dcterms:modified>
</cp:coreProperties>
</file>