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1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3600" dirty="0"/>
              <a:t>PROSES PERANGKAT LUNAK DAN REKAYASA SISTEM</a:t>
            </a:r>
            <a:endParaRPr lang="en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Safitri</a:t>
            </a:r>
            <a:r>
              <a:rPr lang="en-US" dirty="0" smtClean="0">
                <a:solidFill>
                  <a:schemeClr val="tx1"/>
                </a:solidFill>
              </a:rPr>
              <a:t> Jaya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506" y="564776"/>
            <a:ext cx="665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PROCESS MODEL – DATA FLOW DIAGRAM</a:t>
            </a:r>
            <a:endParaRPr lang="en-ID" b="1" dirty="0"/>
          </a:p>
        </p:txBody>
      </p:sp>
      <p:pic>
        <p:nvPicPr>
          <p:cNvPr id="3074" name="Picture 2" descr="Hasil gambar untuk DATA flow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00" y="1070628"/>
            <a:ext cx="9055660" cy="46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0612" y="578224"/>
            <a:ext cx="665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PROCESS MODEL – WATERFALL DIAGRAM</a:t>
            </a:r>
            <a:endParaRPr lang="en-ID" b="1" dirty="0"/>
          </a:p>
        </p:txBody>
      </p:sp>
      <p:pic>
        <p:nvPicPr>
          <p:cNvPr id="4098" name="Picture 2" descr="Hasil gambar untuk waterfall diagram press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22" y="1296801"/>
            <a:ext cx="8746378" cy="38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183" y="591671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PROCESS MODEL – ITERATIVE AND INCREMENTAL DEVELOPMENT DIAGRAM</a:t>
            </a:r>
            <a:endParaRPr lang="en-ID" b="1" dirty="0"/>
          </a:p>
        </p:txBody>
      </p:sp>
      <p:pic>
        <p:nvPicPr>
          <p:cNvPr id="5124" name="Picture 4" descr="Hasil gambar untuk ITERATIVE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6" y="1205100"/>
            <a:ext cx="10302834" cy="42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sil gambar untuk PROTOTYP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36" y="809253"/>
            <a:ext cx="5424953" cy="50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Tugas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Survey </a:t>
            </a:r>
            <a:r>
              <a:rPr lang="en-US" sz="1800" dirty="0" err="1" smtClean="0">
                <a:solidFill>
                  <a:schemeClr val="tx1"/>
                </a:solidFill>
              </a:rPr>
              <a:t>sebuah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perangkat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lunak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</a:rPr>
              <a:t>Lakukan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analisis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terhadap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tersebut</a:t>
            </a:r>
            <a:r>
              <a:rPr lang="en-US" sz="1800" dirty="0" smtClean="0">
                <a:solidFill>
                  <a:schemeClr val="tx1"/>
                </a:solidFill>
              </a:rPr>
              <a:t> :</a:t>
            </a: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solidFill>
                  <a:schemeClr val="tx1"/>
                </a:solidFill>
              </a:rPr>
              <a:t>Skenario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sistem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urutan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prosedur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solidFill>
                  <a:schemeClr val="tx1"/>
                </a:solidFill>
              </a:rPr>
              <a:t>Mekanisme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sistem</a:t>
            </a:r>
            <a:r>
              <a:rPr lang="en-US" sz="1800" dirty="0">
                <a:solidFill>
                  <a:schemeClr val="tx1"/>
                </a:solidFill>
              </a:rPr>
              <a:t> (input, </a:t>
            </a:r>
            <a:r>
              <a:rPr lang="en-US" sz="1800" dirty="0" err="1">
                <a:solidFill>
                  <a:schemeClr val="tx1"/>
                </a:solidFill>
              </a:rPr>
              <a:t>validasi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output)</a:t>
            </a:r>
            <a:endParaRPr lang="en-ID" sz="1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1800" dirty="0" err="1" smtClean="0">
                <a:solidFill>
                  <a:schemeClr val="tx1"/>
                </a:solidFill>
              </a:rPr>
              <a:t>Tentukan</a:t>
            </a:r>
            <a:r>
              <a:rPr lang="en-US" sz="1800" dirty="0" smtClean="0">
                <a:solidFill>
                  <a:schemeClr val="tx1"/>
                </a:solidFill>
              </a:rPr>
              <a:t> 1 </a:t>
            </a:r>
            <a:r>
              <a:rPr lang="en-US" sz="1800" dirty="0" err="1" smtClean="0">
                <a:solidFill>
                  <a:schemeClr val="tx1"/>
                </a:solidFill>
              </a:rPr>
              <a:t>atau</a:t>
            </a:r>
            <a:r>
              <a:rPr lang="en-US" sz="1800" dirty="0" smtClean="0">
                <a:solidFill>
                  <a:schemeClr val="tx1"/>
                </a:solidFill>
              </a:rPr>
              <a:t> 2 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contoh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untuk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acuan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pengembangan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rencana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rekayasa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1800" dirty="0" err="1" smtClean="0">
                <a:solidFill>
                  <a:schemeClr val="tx1"/>
                </a:solidFill>
              </a:rPr>
              <a:t>Lakukan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pemodelan</a:t>
            </a:r>
            <a:r>
              <a:rPr lang="en-US" sz="1800" dirty="0" smtClean="0">
                <a:solidFill>
                  <a:schemeClr val="tx1"/>
                </a:solidFill>
              </a:rPr>
              <a:t> proses </a:t>
            </a:r>
            <a:r>
              <a:rPr lang="en-US" sz="1800" dirty="0" err="1" smtClean="0">
                <a:solidFill>
                  <a:schemeClr val="tx1"/>
                </a:solidFill>
              </a:rPr>
              <a:t>berdasarkan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rencana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pengembangan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800" dirty="0" err="1" smtClean="0">
                <a:solidFill>
                  <a:schemeClr val="tx1"/>
                </a:solidFill>
              </a:rPr>
              <a:t>Defenisi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lphaLcPeriod"/>
            </a:pPr>
            <a:r>
              <a:rPr lang="en-US" sz="1800" dirty="0" err="1">
                <a:solidFill>
                  <a:schemeClr val="tx1"/>
                </a:solidFill>
              </a:rPr>
              <a:t>Ruang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lingkup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AutoNum type="alphaLcPeriod"/>
            </a:pPr>
            <a:r>
              <a:rPr lang="en-US" sz="1800" dirty="0" err="1" smtClean="0">
                <a:solidFill>
                  <a:schemeClr val="tx1"/>
                </a:solidFill>
              </a:rPr>
              <a:t>Keunggulan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serupa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lainnya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aplikasi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referensi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800" dirty="0" err="1" smtClean="0">
                <a:solidFill>
                  <a:schemeClr val="tx1"/>
                </a:solidFill>
              </a:rPr>
              <a:t>Skenario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urutan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prosedur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800" dirty="0" err="1" smtClean="0">
                <a:solidFill>
                  <a:schemeClr val="tx1"/>
                </a:solidFill>
              </a:rPr>
              <a:t>Mekanisme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</a:rPr>
              <a:t> (input, </a:t>
            </a:r>
            <a:r>
              <a:rPr lang="en-US" sz="1800" dirty="0" err="1" smtClean="0">
                <a:solidFill>
                  <a:schemeClr val="tx1"/>
                </a:solidFill>
              </a:rPr>
              <a:t>validasi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output)</a:t>
            </a:r>
          </a:p>
        </p:txBody>
      </p:sp>
    </p:spTree>
    <p:extLst>
      <p:ext uri="{BB962C8B-B14F-4D97-AF65-F5344CB8AC3E}">
        <p14:creationId xmlns:p14="http://schemas.microsoft.com/office/powerpoint/2010/main" val="228869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program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  <a:p>
            <a:pPr marL="666900" lvl="1" indent="-342900">
              <a:buAutoNum type="arabicPeriod"/>
            </a:pPr>
            <a:r>
              <a:rPr lang="en-US" dirty="0"/>
              <a:t>Program</a:t>
            </a:r>
          </a:p>
          <a:p>
            <a:pPr marL="666900" lvl="1" indent="-342900">
              <a:buAutoNum type="arabicPeriod"/>
            </a:pPr>
            <a:r>
              <a:rPr lang="en-US" dirty="0" err="1"/>
              <a:t>Konfigurasi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endParaRPr lang="en-US" dirty="0"/>
          </a:p>
          <a:p>
            <a:pPr marL="666900" lvl="1" indent="-342900">
              <a:buAutoNum type="arabicPeriod"/>
            </a:pPr>
            <a:r>
              <a:rPr lang="en-US" dirty="0" err="1"/>
              <a:t>Dokumentasi</a:t>
            </a:r>
            <a:r>
              <a:rPr lang="en-US" dirty="0"/>
              <a:t> (</a:t>
            </a:r>
            <a:r>
              <a:rPr lang="en-US" dirty="0" err="1"/>
              <a:t>struktur</a:t>
            </a:r>
            <a:r>
              <a:rPr lang="en-US" dirty="0"/>
              <a:t> program,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)</a:t>
            </a:r>
          </a:p>
          <a:p>
            <a:pPr marL="666900" lvl="1" indent="-342900">
              <a:buAutoNum type="arabicPeriod"/>
            </a:pPr>
            <a:r>
              <a:rPr lang="en-US" dirty="0" err="1"/>
              <a:t>Lisensi</a:t>
            </a:r>
            <a:endParaRPr lang="en-US" dirty="0"/>
          </a:p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:</a:t>
            </a:r>
          </a:p>
          <a:p>
            <a:pPr marL="666900" lvl="1" indent="-342900">
              <a:buAutoNum type="arabicPeriod"/>
            </a:pP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Generik</a:t>
            </a:r>
            <a:r>
              <a:rPr lang="en-US" dirty="0"/>
              <a:t> (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)</a:t>
            </a:r>
          </a:p>
          <a:p>
            <a:pPr marL="666900" lvl="1" indent="-342900">
              <a:buAutoNum type="arabicPeriod"/>
            </a:pP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(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 smtClean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183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Pentingnya</a:t>
            </a:r>
            <a:r>
              <a:rPr lang="en-US" b="1" dirty="0"/>
              <a:t> </a:t>
            </a:r>
            <a:r>
              <a:rPr lang="en-US" b="1" dirty="0" err="1" smtClean="0"/>
              <a:t>Rekayasa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16974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ekonominya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(PL)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Makin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dikendalikan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Pengeluaran</a:t>
            </a:r>
            <a:r>
              <a:rPr lang="en-US" dirty="0"/>
              <a:t> dana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di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mendominasi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Personal Computer (PC)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kerasnya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pembuatannya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 smtClean="0"/>
              <a:t>Lunak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563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600" b="1" i="1" dirty="0" smtClean="0"/>
              <a:t>System </a:t>
            </a:r>
            <a:r>
              <a:rPr lang="en-US" sz="3600" b="1" i="1" dirty="0" smtClean="0"/>
              <a:t>Engineering  </a:t>
            </a:r>
            <a:r>
              <a:rPr lang="en-US" sz="3600" b="1" dirty="0" smtClean="0"/>
              <a:t>vs  </a:t>
            </a:r>
            <a:r>
              <a:rPr lang="en-US" sz="3600" b="1" i="1" dirty="0" smtClean="0"/>
              <a:t>Software Engineering</a:t>
            </a:r>
            <a:endParaRPr lang="en-ID" sz="3600" b="1" i="1" dirty="0"/>
          </a:p>
        </p:txBody>
      </p:sp>
      <p:pic>
        <p:nvPicPr>
          <p:cNvPr id="1026" name="Picture 2" descr="Hasil gambar untuk rekayasa si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3" y="2538225"/>
            <a:ext cx="5438401" cy="29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rekayasa perangkat lu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96" y="2538225"/>
            <a:ext cx="5238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973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endParaRPr lang="en-US" dirty="0"/>
          </a:p>
          <a:p>
            <a:pPr marL="666900" lvl="1" indent="-342900">
              <a:buAutoNum type="alphaLcPeriod"/>
            </a:pPr>
            <a:r>
              <a:rPr lang="en-US" dirty="0" err="1"/>
              <a:t>Spesifikasi</a:t>
            </a:r>
            <a:endParaRPr lang="en-US" dirty="0"/>
          </a:p>
          <a:p>
            <a:pPr marL="666900" lvl="1" indent="-342900">
              <a:buAutoNum type="alphaLcPeriod"/>
            </a:pPr>
            <a:r>
              <a:rPr lang="en-US" dirty="0" err="1"/>
              <a:t>Perancangan</a:t>
            </a:r>
            <a:endParaRPr lang="en-US" dirty="0"/>
          </a:p>
          <a:p>
            <a:pPr marL="666900" lvl="1" indent="-342900">
              <a:buAutoNum type="alphaLcPeriod"/>
            </a:pPr>
            <a:r>
              <a:rPr lang="en-US" dirty="0" err="1"/>
              <a:t>Pengembangan</a:t>
            </a:r>
            <a:endParaRPr lang="en-US" dirty="0"/>
          </a:p>
          <a:p>
            <a:pPr marL="666900" lvl="1" indent="-342900">
              <a:buAutoNum type="alphaLcPeriod"/>
            </a:pP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pengujian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evolusioner</a:t>
            </a:r>
            <a:endParaRPr lang="en-US" dirty="0"/>
          </a:p>
          <a:p>
            <a:pPr marL="666900" lvl="1" indent="-342900">
              <a:buAutoNum type="alphaLcPeriod"/>
            </a:pPr>
            <a:r>
              <a:rPr lang="en-US" dirty="0" err="1"/>
              <a:t>Spesifikasi</a:t>
            </a:r>
            <a:endParaRPr lang="en-US" dirty="0"/>
          </a:p>
          <a:p>
            <a:pPr marL="666900" lvl="1" indent="-342900">
              <a:buAutoNum type="alphaL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evolusioner</a:t>
            </a:r>
            <a:endParaRPr lang="en-US" dirty="0"/>
          </a:p>
          <a:p>
            <a:pPr marL="666900" lvl="1" indent="-342900">
              <a:buAutoNum type="alphaLcPeriod"/>
            </a:pP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185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Software </a:t>
            </a:r>
            <a:r>
              <a:rPr lang="en-US" i="1" dirty="0" smtClean="0"/>
              <a:t>Engineering Method</a:t>
            </a:r>
            <a:endParaRPr lang="en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9397"/>
          </a:xfrm>
        </p:spPr>
        <p:txBody>
          <a:bodyPr>
            <a:normAutofit/>
          </a:bodyPr>
          <a:lstStyle/>
          <a:p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pendekatan-pendekatan</a:t>
            </a:r>
            <a:r>
              <a:rPr lang="en-US" sz="2800" dirty="0"/>
              <a:t> </a:t>
            </a:r>
            <a:r>
              <a:rPr lang="en-US" sz="2800" dirty="0" err="1"/>
              <a:t>terstruktur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model, </a:t>
            </a:r>
            <a:r>
              <a:rPr lang="en-US" sz="2800" dirty="0" err="1"/>
              <a:t>notasi</a:t>
            </a:r>
            <a:r>
              <a:rPr lang="en-US" sz="2800" dirty="0"/>
              <a:t>, </a:t>
            </a:r>
            <a:r>
              <a:rPr lang="en-US" sz="2800" dirty="0" err="1"/>
              <a:t>aturan</a:t>
            </a:r>
            <a:r>
              <a:rPr lang="en-US" sz="2800" dirty="0"/>
              <a:t>, saran </a:t>
            </a:r>
            <a:r>
              <a:rPr lang="en-US" sz="2800" dirty="0" err="1"/>
              <a:t>perancangan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panduan</a:t>
            </a:r>
            <a:r>
              <a:rPr lang="en-US" sz="2800" dirty="0"/>
              <a:t> proses</a:t>
            </a:r>
          </a:p>
          <a:p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rekayasa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endParaRPr lang="en-US" sz="2800" dirty="0"/>
          </a:p>
          <a:p>
            <a:pPr marL="666900" lvl="1" indent="-342900">
              <a:buAutoNum type="arabicPeriod"/>
            </a:pPr>
            <a:r>
              <a:rPr lang="en-US" sz="2400" i="1" dirty="0"/>
              <a:t>Structure Analysis </a:t>
            </a:r>
            <a:r>
              <a:rPr lang="en-US" sz="2400" dirty="0"/>
              <a:t>(DeMarco 1978)</a:t>
            </a:r>
          </a:p>
          <a:p>
            <a:pPr marL="666900" lvl="1" indent="-342900">
              <a:buAutoNum type="arabicPeriod"/>
            </a:pPr>
            <a:r>
              <a:rPr lang="en-US" sz="2400" dirty="0"/>
              <a:t>OO (</a:t>
            </a:r>
            <a:r>
              <a:rPr lang="en-US" sz="2400" i="1" dirty="0"/>
              <a:t>Object Oriented</a:t>
            </a:r>
            <a:r>
              <a:rPr lang="en-US" sz="2400" dirty="0"/>
              <a:t>) – </a:t>
            </a:r>
            <a:r>
              <a:rPr lang="en-US" sz="2400" dirty="0" err="1"/>
              <a:t>Booch</a:t>
            </a:r>
            <a:r>
              <a:rPr lang="en-US" sz="2400" dirty="0"/>
              <a:t> 1994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Rambaugh</a:t>
            </a:r>
            <a:r>
              <a:rPr lang="en-US" sz="2400" dirty="0"/>
              <a:t> et al 1991</a:t>
            </a:r>
          </a:p>
          <a:p>
            <a:pPr marL="666900" lvl="1" indent="-342900">
              <a:buAutoNum type="arabicPeriod"/>
            </a:pPr>
            <a:r>
              <a:rPr lang="en-ID" sz="2400" i="1" dirty="0"/>
              <a:t>Unified </a:t>
            </a:r>
            <a:r>
              <a:rPr lang="en-ID" sz="2400" i="1" dirty="0" err="1"/>
              <a:t>Modeling</a:t>
            </a:r>
            <a:r>
              <a:rPr lang="en-ID" sz="2400" i="1" dirty="0"/>
              <a:t> Language </a:t>
            </a:r>
            <a:r>
              <a:rPr lang="en-ID" sz="2400" dirty="0"/>
              <a:t>(</a:t>
            </a:r>
            <a:r>
              <a:rPr lang="en-ID" sz="2400" b="1" dirty="0"/>
              <a:t>UML</a:t>
            </a:r>
            <a:r>
              <a:rPr lang="en-ID" sz="2400" dirty="0"/>
              <a:t>) – Flower and Scoot 1997, </a:t>
            </a:r>
            <a:r>
              <a:rPr lang="en-ID" sz="2400" dirty="0" err="1"/>
              <a:t>Booch</a:t>
            </a:r>
            <a:r>
              <a:rPr lang="en-ID" sz="2400" dirty="0"/>
              <a:t> et al 1999, </a:t>
            </a:r>
            <a:r>
              <a:rPr lang="en-US" sz="2400" dirty="0" err="1"/>
              <a:t>Rambaugh</a:t>
            </a:r>
            <a:r>
              <a:rPr lang="en-US" sz="2400" dirty="0"/>
              <a:t> et al 1999</a:t>
            </a:r>
            <a:endParaRPr lang="en-ID" sz="24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182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Komponen-komponen</a:t>
            </a:r>
            <a:r>
              <a:rPr lang="en-US" b="1" dirty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/>
              <a:t>RPL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362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Deskripsi</a:t>
            </a:r>
            <a:r>
              <a:rPr lang="en-US" sz="2800" dirty="0"/>
              <a:t> model </a:t>
            </a:r>
            <a:r>
              <a:rPr lang="en-US" sz="2800" dirty="0" err="1"/>
              <a:t>sistem</a:t>
            </a:r>
            <a:endParaRPr lang="en-US" sz="2800" dirty="0"/>
          </a:p>
          <a:p>
            <a:pPr marL="324000" lvl="1" indent="0">
              <a:buNone/>
            </a:pPr>
            <a:r>
              <a:rPr lang="en-US" sz="2600" dirty="0"/>
              <a:t>		</a:t>
            </a:r>
            <a:r>
              <a:rPr lang="en-US" sz="2600" dirty="0" err="1"/>
              <a:t>Representasi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notasi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mendefenisikan</a:t>
            </a:r>
            <a:r>
              <a:rPr lang="en-US" sz="2600" dirty="0"/>
              <a:t> model </a:t>
            </a:r>
            <a:r>
              <a:rPr lang="en-US" sz="2600" dirty="0" err="1"/>
              <a:t>sitem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Aturan</a:t>
            </a:r>
            <a:endParaRPr lang="en-US" sz="2800" dirty="0"/>
          </a:p>
          <a:p>
            <a:pPr marL="324000" lvl="1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Batasan</a:t>
            </a:r>
            <a:r>
              <a:rPr lang="en-US" sz="2400" dirty="0"/>
              <a:t> yang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model </a:t>
            </a:r>
            <a:r>
              <a:rPr lang="en-US" sz="2400" dirty="0" err="1"/>
              <a:t>sistem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Rekomendasi</a:t>
            </a:r>
            <a:endParaRPr lang="en-US" sz="2800" dirty="0"/>
          </a:p>
          <a:p>
            <a:pPr marL="324000" lvl="1" indent="0">
              <a:buNone/>
            </a:pPr>
            <a:r>
              <a:rPr lang="en-US" sz="2200" dirty="0"/>
              <a:t>		</a:t>
            </a:r>
            <a:r>
              <a:rPr lang="en-US" sz="2200" dirty="0" err="1"/>
              <a:t>Heuristik</a:t>
            </a:r>
            <a:r>
              <a:rPr lang="en-US" sz="2200" dirty="0"/>
              <a:t> yang </a:t>
            </a:r>
            <a:r>
              <a:rPr lang="en-US" sz="2200" dirty="0" err="1"/>
              <a:t>mengkarakterisasi</a:t>
            </a:r>
            <a:r>
              <a:rPr lang="en-US" sz="2200" dirty="0"/>
              <a:t> </a:t>
            </a:r>
            <a:r>
              <a:rPr lang="en-US" sz="2200" dirty="0" err="1"/>
              <a:t>praktek</a:t>
            </a:r>
            <a:r>
              <a:rPr lang="en-US" sz="2200" dirty="0"/>
              <a:t> </a:t>
            </a:r>
            <a:r>
              <a:rPr lang="en-US" sz="2200" dirty="0" err="1"/>
              <a:t>perancangan</a:t>
            </a:r>
            <a:r>
              <a:rPr lang="en-US" sz="2200" dirty="0"/>
              <a:t> yang </a:t>
            </a:r>
            <a:r>
              <a:rPr lang="en-US" sz="2200" dirty="0" err="1"/>
              <a:t>baik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Panduan</a:t>
            </a:r>
            <a:r>
              <a:rPr lang="en-US" sz="2800" dirty="0"/>
              <a:t> proses</a:t>
            </a:r>
          </a:p>
          <a:p>
            <a:pPr marL="324000" lvl="1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Deskripsi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model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lang="en-ID" sz="24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1049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Software </a:t>
            </a:r>
            <a:r>
              <a:rPr lang="en-US" i="1" dirty="0" smtClean="0"/>
              <a:t>Process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837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800" dirty="0" err="1"/>
              <a:t>Serangkaian</a:t>
            </a:r>
            <a:r>
              <a:rPr lang="en-US" sz="2800" dirty="0"/>
              <a:t> </a:t>
            </a:r>
            <a:r>
              <a:rPr lang="en-US" sz="2800" dirty="0" err="1"/>
              <a:t>aktifitas</a:t>
            </a:r>
            <a:r>
              <a:rPr lang="en-US" sz="2800" dirty="0"/>
              <a:t> yang </a:t>
            </a:r>
            <a:r>
              <a:rPr lang="en-US" sz="2800" dirty="0" err="1"/>
              <a:t>tujuannya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evolusi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endParaRPr lang="en-US" sz="4800" dirty="0"/>
          </a:p>
          <a:p>
            <a:pPr marL="0" lvl="0" indent="0">
              <a:buNone/>
            </a:pPr>
            <a:r>
              <a:rPr lang="en-US" sz="2800" dirty="0" err="1"/>
              <a:t>Aktifitas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proses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:</a:t>
            </a:r>
            <a:endParaRPr lang="en-US" sz="4800" dirty="0"/>
          </a:p>
          <a:p>
            <a:pPr lvl="1"/>
            <a:r>
              <a:rPr lang="en-US" sz="2400" b="1" dirty="0" err="1"/>
              <a:t>Spesifikasi</a:t>
            </a:r>
            <a:r>
              <a:rPr lang="en-US" sz="2400" dirty="0"/>
              <a:t> (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/>
              <a:t>Pembangunan</a:t>
            </a:r>
            <a:r>
              <a:rPr lang="en-US" sz="2400" dirty="0"/>
              <a:t> (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 err="1"/>
              <a:t>Validasi</a:t>
            </a:r>
            <a:r>
              <a:rPr lang="en-US" sz="2400" dirty="0"/>
              <a:t> (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r>
              <a:rPr lang="en-US" sz="2400" dirty="0" err="1"/>
              <a:t>pemesan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 err="1"/>
              <a:t>Evolusi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menyesuaikan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803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34" y="886341"/>
            <a:ext cx="7918637" cy="53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4059" y="517009"/>
            <a:ext cx="665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PROCESS MODEL – WORKFLOW DIAGRAM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968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413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 2</vt:lpstr>
      <vt:lpstr>Organic</vt:lpstr>
      <vt:lpstr>PROSES PERANGKAT LUNAK DAN REKAYASA SISTEM</vt:lpstr>
      <vt:lpstr>Perangkat lunak</vt:lpstr>
      <vt:lpstr>Pentingnya Rekayasa Perangkat Lunak</vt:lpstr>
      <vt:lpstr>System Engineering  vs  Software Engineering</vt:lpstr>
      <vt:lpstr>Biaya Perangkat Lunak</vt:lpstr>
      <vt:lpstr>Software Engineering Method</vt:lpstr>
      <vt:lpstr>Komponen-komponen Metode RPL</vt:lpstr>
      <vt:lpstr>Software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 rekayasa perangkat lunak</dc:title>
  <dc:creator>Prodi Informatika</dc:creator>
  <cp:lastModifiedBy>Prodi Informatika</cp:lastModifiedBy>
  <cp:revision>4</cp:revision>
  <dcterms:created xsi:type="dcterms:W3CDTF">2019-10-13T11:37:54Z</dcterms:created>
  <dcterms:modified xsi:type="dcterms:W3CDTF">2019-10-13T11:59:48Z</dcterms:modified>
</cp:coreProperties>
</file>