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705" r:id="rId1"/>
  </p:sldMasterIdLst>
  <p:sldIdLst>
    <p:sldId id="256" r:id="rId2"/>
    <p:sldId id="262" r:id="rId3"/>
    <p:sldId id="263" r:id="rId4"/>
    <p:sldId id="264" r:id="rId5"/>
    <p:sldId id="265" r:id="rId6"/>
    <p:sldId id="266" r:id="rId7"/>
    <p:sldId id="257" r:id="rId8"/>
    <p:sldId id="258" r:id="rId9"/>
    <p:sldId id="259" r:id="rId10"/>
    <p:sldId id="260" r:id="rId11"/>
    <p:sldId id="261" r:id="rId12"/>
    <p:sldId id="267" r:id="rId13"/>
    <p:sldId id="269" r:id="rId14"/>
    <p:sldId id="270" r:id="rId15"/>
    <p:sldId id="268" r:id="rId16"/>
    <p:sldId id="271" r:id="rId17"/>
    <p:sldId id="272" r:id="rId18"/>
    <p:sldId id="273" r:id="rId1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68" d="100"/>
          <a:sy n="68" d="100"/>
        </p:scale>
        <p:origin x="73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2448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PanelTitle-GrommetsCombine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48A87A34-81AB-432B-8DAE-1953F412C126}" type="datetimeFigureOut">
              <a:rPr lang="en-US" smtClean="0"/>
              <a:t>11/24/2019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69327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11/24/2019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586387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11/24/2019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0700824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11/24/2019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3405576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11/24/2019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3846408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11/24/2019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3668236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11/24/2019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0961735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11/24/2019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3967584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11/24/2019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267426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11/24/2019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247236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11/24/2019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144933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11/24/2019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775354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1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1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11/24/2019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822898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11/24/2019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016349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11/24/2019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453959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11/24/2019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570135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11/24/2019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397272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PanelContent-GrommetsCombined.pn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48A87A34-81AB-432B-8DAE-1953F412C126}" type="datetimeFigureOut">
              <a:rPr lang="en-US" smtClean="0"/>
              <a:pPr/>
              <a:t>11/24/2019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760033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6" r:id="rId1"/>
    <p:sldLayoutId id="2147483707" r:id="rId2"/>
    <p:sldLayoutId id="2147483708" r:id="rId3"/>
    <p:sldLayoutId id="2147483709" r:id="rId4"/>
    <p:sldLayoutId id="2147483710" r:id="rId5"/>
    <p:sldLayoutId id="2147483711" r:id="rId6"/>
    <p:sldLayoutId id="2147483712" r:id="rId7"/>
    <p:sldLayoutId id="2147483713" r:id="rId8"/>
    <p:sldLayoutId id="2147483714" r:id="rId9"/>
    <p:sldLayoutId id="2147483715" r:id="rId10"/>
    <p:sldLayoutId id="2147483716" r:id="rId11"/>
    <p:sldLayoutId id="2147483717" r:id="rId12"/>
    <p:sldLayoutId id="2147483718" r:id="rId13"/>
    <p:sldLayoutId id="2147483719" r:id="rId14"/>
    <p:sldLayoutId id="2147483720" r:id="rId15"/>
    <p:sldLayoutId id="2147483721" r:id="rId16"/>
    <p:sldLayoutId id="2147483722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4800" dirty="0" err="1"/>
              <a:t>Pengujian</a:t>
            </a:r>
            <a:r>
              <a:rPr lang="en-US" sz="4800" dirty="0"/>
              <a:t> </a:t>
            </a:r>
            <a:r>
              <a:rPr lang="en-US" sz="4800" dirty="0" err="1"/>
              <a:t>Perangkat</a:t>
            </a:r>
            <a:r>
              <a:rPr lang="en-US" sz="4800" dirty="0"/>
              <a:t> </a:t>
            </a:r>
            <a:r>
              <a:rPr lang="en-US" sz="4800" dirty="0" err="1"/>
              <a:t>Lunak</a:t>
            </a:r>
            <a:endParaRPr lang="en-ID" sz="48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sz="2800" dirty="0" err="1">
                <a:solidFill>
                  <a:schemeClr val="tx1"/>
                </a:solidFill>
              </a:rPr>
              <a:t>Safitri</a:t>
            </a:r>
            <a:r>
              <a:rPr lang="en-US" sz="2800" dirty="0">
                <a:solidFill>
                  <a:schemeClr val="tx1"/>
                </a:solidFill>
              </a:rPr>
              <a:t> Jaya</a:t>
            </a:r>
            <a:endParaRPr lang="en-ID" sz="28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380267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EE3C7D-5D96-44FF-B572-000E902193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err="1"/>
              <a:t>Kesalahan</a:t>
            </a:r>
            <a:r>
              <a:rPr lang="en-US" dirty="0"/>
              <a:t> </a:t>
            </a:r>
            <a:r>
              <a:rPr lang="en-US" dirty="0" err="1"/>
              <a:t>dalam</a:t>
            </a:r>
            <a:r>
              <a:rPr lang="en-US" dirty="0"/>
              <a:t> Black Box Testing</a:t>
            </a:r>
            <a:endParaRPr lang="id-ID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9A6CE95-E986-44FE-84BF-B86C40B0B5E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450850" indent="-450850">
              <a:buFont typeface="Wingdings" panose="05000000000000000000" pitchFamily="2" charset="2"/>
              <a:buChar char="ü"/>
            </a:pPr>
            <a:r>
              <a:rPr lang="id-ID" sz="2800" dirty="0">
                <a:solidFill>
                  <a:schemeClr val="tx1"/>
                </a:solidFill>
              </a:rPr>
              <a:t>Fungsi-fungsi yang salah atau hilang </a:t>
            </a:r>
            <a:endParaRPr lang="en-US" sz="2800" dirty="0">
              <a:solidFill>
                <a:schemeClr val="tx1"/>
              </a:solidFill>
            </a:endParaRPr>
          </a:p>
          <a:p>
            <a:pPr marL="450850" indent="-450850">
              <a:buFont typeface="Wingdings" panose="05000000000000000000" pitchFamily="2" charset="2"/>
              <a:buChar char="ü"/>
            </a:pPr>
            <a:r>
              <a:rPr lang="id-ID" sz="2800" dirty="0">
                <a:solidFill>
                  <a:schemeClr val="tx1"/>
                </a:solidFill>
              </a:rPr>
              <a:t>Kesalahan interface </a:t>
            </a:r>
            <a:endParaRPr lang="en-US" sz="2800" dirty="0">
              <a:solidFill>
                <a:schemeClr val="tx1"/>
              </a:solidFill>
            </a:endParaRPr>
          </a:p>
          <a:p>
            <a:pPr marL="450850" indent="-450850">
              <a:buFont typeface="Wingdings" panose="05000000000000000000" pitchFamily="2" charset="2"/>
              <a:buChar char="ü"/>
            </a:pPr>
            <a:r>
              <a:rPr lang="id-ID" sz="2800" dirty="0">
                <a:solidFill>
                  <a:schemeClr val="tx1"/>
                </a:solidFill>
              </a:rPr>
              <a:t>Kesalahan dalam struktur data atau akses data eksternal </a:t>
            </a:r>
            <a:endParaRPr lang="en-US" sz="2800" dirty="0">
              <a:solidFill>
                <a:schemeClr val="tx1"/>
              </a:solidFill>
            </a:endParaRPr>
          </a:p>
          <a:p>
            <a:pPr marL="450850" indent="-450850">
              <a:buFont typeface="Wingdings" panose="05000000000000000000" pitchFamily="2" charset="2"/>
              <a:buChar char="ü"/>
            </a:pPr>
            <a:r>
              <a:rPr lang="id-ID" sz="2800" dirty="0">
                <a:solidFill>
                  <a:schemeClr val="tx1"/>
                </a:solidFill>
              </a:rPr>
              <a:t>Kesalahan performansi </a:t>
            </a:r>
            <a:endParaRPr lang="en-US" sz="2800" dirty="0">
              <a:solidFill>
                <a:schemeClr val="tx1"/>
              </a:solidFill>
            </a:endParaRPr>
          </a:p>
          <a:p>
            <a:pPr marL="450850" indent="-450850">
              <a:buFont typeface="Wingdings" panose="05000000000000000000" pitchFamily="2" charset="2"/>
              <a:buChar char="ü"/>
            </a:pPr>
            <a:r>
              <a:rPr lang="id-ID" sz="2800" dirty="0">
                <a:solidFill>
                  <a:schemeClr val="tx1"/>
                </a:solidFill>
              </a:rPr>
              <a:t>Kesalahan inisialisasi dan terminasi</a:t>
            </a:r>
          </a:p>
        </p:txBody>
      </p:sp>
    </p:spTree>
    <p:extLst>
      <p:ext uri="{BB962C8B-B14F-4D97-AF65-F5344CB8AC3E}">
        <p14:creationId xmlns:p14="http://schemas.microsoft.com/office/powerpoint/2010/main" val="300310375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AD18AC-D241-4852-93B4-274CF31F57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id-ID" dirty="0"/>
              <a:t>Metode Black Box Testing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DB636B5-A88D-4218-B9C0-5F71FDA5BBE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numCol="2">
            <a:no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id-ID" sz="2000" i="1" dirty="0"/>
              <a:t>Equivalence Partitioning </a:t>
            </a:r>
            <a:endParaRPr lang="en-US" sz="2000" i="1" dirty="0"/>
          </a:p>
          <a:p>
            <a:pPr marL="457200" indent="-457200">
              <a:buFont typeface="+mj-lt"/>
              <a:buAutoNum type="arabicPeriod"/>
            </a:pPr>
            <a:r>
              <a:rPr lang="id-ID" sz="2000" i="1" dirty="0"/>
              <a:t>Boundary Value Analysis </a:t>
            </a:r>
            <a:endParaRPr lang="en-US" sz="2000" i="1" dirty="0"/>
          </a:p>
          <a:p>
            <a:pPr marL="457200" indent="-457200">
              <a:buFont typeface="+mj-lt"/>
              <a:buAutoNum type="arabicPeriod"/>
            </a:pPr>
            <a:r>
              <a:rPr lang="id-ID" sz="2000" i="1" dirty="0"/>
              <a:t>Comparison Testing </a:t>
            </a:r>
            <a:endParaRPr lang="en-US" sz="2000" i="1" dirty="0"/>
          </a:p>
          <a:p>
            <a:pPr marL="457200" indent="-457200">
              <a:buFont typeface="+mj-lt"/>
              <a:buAutoNum type="arabicPeriod"/>
            </a:pPr>
            <a:r>
              <a:rPr lang="id-ID" sz="2000" i="1" dirty="0"/>
              <a:t>Sample Testing </a:t>
            </a:r>
            <a:endParaRPr lang="en-US" sz="2000" i="1" dirty="0"/>
          </a:p>
          <a:p>
            <a:pPr marL="457200" indent="-457200">
              <a:buFont typeface="+mj-lt"/>
              <a:buAutoNum type="arabicPeriod"/>
            </a:pPr>
            <a:r>
              <a:rPr lang="id-ID" sz="2000" i="1" dirty="0"/>
              <a:t>RobustnessTesting </a:t>
            </a:r>
            <a:endParaRPr lang="en-US" sz="2000" i="1" dirty="0"/>
          </a:p>
          <a:p>
            <a:pPr marL="457200" indent="-457200">
              <a:buFont typeface="+mj-lt"/>
              <a:buAutoNum type="arabicPeriod"/>
            </a:pPr>
            <a:r>
              <a:rPr lang="id-ID" sz="2000" i="1" dirty="0"/>
              <a:t>Behavior Testing </a:t>
            </a:r>
            <a:endParaRPr lang="en-US" sz="2000" i="1" dirty="0"/>
          </a:p>
          <a:p>
            <a:pPr marL="457200" indent="-457200">
              <a:buFont typeface="+mj-lt"/>
              <a:buAutoNum type="arabicPeriod"/>
            </a:pPr>
            <a:r>
              <a:rPr lang="id-ID" sz="2000" i="1" dirty="0"/>
              <a:t>Requirement Testing </a:t>
            </a:r>
            <a:endParaRPr lang="en-US" sz="2000" i="1" dirty="0"/>
          </a:p>
          <a:p>
            <a:pPr marL="457200" indent="-457200">
              <a:buFont typeface="+mj-lt"/>
              <a:buAutoNum type="arabicPeriod"/>
            </a:pPr>
            <a:r>
              <a:rPr lang="id-ID" sz="2000" i="1" dirty="0"/>
              <a:t>Performance Testing </a:t>
            </a:r>
            <a:endParaRPr lang="en-US" sz="2000" i="1" dirty="0"/>
          </a:p>
          <a:p>
            <a:pPr marL="457200" indent="-457200">
              <a:buFont typeface="+mj-lt"/>
              <a:buAutoNum type="arabicPeriod"/>
            </a:pPr>
            <a:r>
              <a:rPr lang="id-ID" sz="2000" i="1" dirty="0"/>
              <a:t>Smoke Test </a:t>
            </a:r>
            <a:endParaRPr lang="en-US" sz="2000" i="1" dirty="0"/>
          </a:p>
          <a:p>
            <a:pPr marL="457200" indent="-457200">
              <a:buFont typeface="+mj-lt"/>
              <a:buAutoNum type="arabicPeriod"/>
            </a:pPr>
            <a:r>
              <a:rPr lang="id-ID" sz="2000" i="1" dirty="0"/>
              <a:t>Regression Testing </a:t>
            </a:r>
            <a:endParaRPr lang="en-US" sz="2000" i="1" dirty="0"/>
          </a:p>
          <a:p>
            <a:pPr marL="457200" indent="-457200">
              <a:buFont typeface="+mj-lt"/>
              <a:buAutoNum type="arabicPeriod"/>
            </a:pPr>
            <a:r>
              <a:rPr lang="id-ID" sz="2000" i="1" dirty="0"/>
              <a:t>Sanity </a:t>
            </a:r>
            <a:endParaRPr lang="en-US" sz="2000" i="1" dirty="0"/>
          </a:p>
          <a:p>
            <a:pPr marL="457200" indent="-457200">
              <a:buFont typeface="+mj-lt"/>
              <a:buAutoNum type="arabicPeriod"/>
            </a:pPr>
            <a:r>
              <a:rPr lang="id-ID" sz="2000" i="1" dirty="0"/>
              <a:t>Graph Based Testing Methods</a:t>
            </a:r>
            <a:endParaRPr lang="en-US" sz="2000" i="1" dirty="0"/>
          </a:p>
          <a:p>
            <a:pPr marL="457200" indent="-457200">
              <a:buFont typeface="+mj-lt"/>
              <a:buAutoNum type="arabicPeriod"/>
            </a:pPr>
            <a:r>
              <a:rPr lang="id-ID" sz="2000" i="1" dirty="0"/>
              <a:t>Error Guessing Testing</a:t>
            </a:r>
          </a:p>
        </p:txBody>
      </p:sp>
    </p:spTree>
    <p:extLst>
      <p:ext uri="{BB962C8B-B14F-4D97-AF65-F5344CB8AC3E}">
        <p14:creationId xmlns:p14="http://schemas.microsoft.com/office/powerpoint/2010/main" val="53477050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9F54AF-1CBD-40C8-9F31-F2E46DBD49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/>
              <a:t>White box testing</a:t>
            </a:r>
            <a:endParaRPr lang="id-ID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85BFEFD-286F-484E-8358-70C116ECBA1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0850" indent="-450850">
              <a:buFont typeface="Wingdings" panose="05000000000000000000" pitchFamily="2" charset="2"/>
              <a:buChar char="ü"/>
            </a:pPr>
            <a:r>
              <a:rPr lang="en-US" altLang="id-ID" dirty="0"/>
              <a:t>Teknik </a:t>
            </a:r>
            <a:r>
              <a:rPr lang="en-US" altLang="id-ID" dirty="0" err="1"/>
              <a:t>ini</a:t>
            </a:r>
            <a:r>
              <a:rPr lang="en-US" altLang="id-ID" dirty="0"/>
              <a:t> </a:t>
            </a:r>
            <a:r>
              <a:rPr lang="en-US" altLang="id-ID" dirty="0" err="1"/>
              <a:t>digunakan</a:t>
            </a:r>
            <a:r>
              <a:rPr lang="en-US" altLang="id-ID" dirty="0"/>
              <a:t> </a:t>
            </a:r>
            <a:r>
              <a:rPr lang="en-US" altLang="id-ID" dirty="0" err="1"/>
              <a:t>untuk</a:t>
            </a:r>
            <a:r>
              <a:rPr lang="en-US" altLang="id-ID" dirty="0"/>
              <a:t> </a:t>
            </a:r>
            <a:r>
              <a:rPr lang="en-US" altLang="id-ID" dirty="0" err="1"/>
              <a:t>mengetahui</a:t>
            </a:r>
            <a:r>
              <a:rPr lang="en-US" altLang="id-ID" dirty="0"/>
              <a:t> </a:t>
            </a:r>
            <a:r>
              <a:rPr lang="en-US" altLang="id-ID" dirty="0" err="1"/>
              <a:t>cara</a:t>
            </a:r>
            <a:r>
              <a:rPr lang="en-US" altLang="id-ID" dirty="0"/>
              <a:t> </a:t>
            </a:r>
            <a:r>
              <a:rPr lang="en-US" altLang="id-ID" dirty="0" err="1"/>
              <a:t>kerja</a:t>
            </a:r>
            <a:r>
              <a:rPr lang="en-US" altLang="id-ID" dirty="0"/>
              <a:t> PL </a:t>
            </a:r>
            <a:r>
              <a:rPr lang="en-US" altLang="id-ID" dirty="0" err="1"/>
              <a:t>secara</a:t>
            </a:r>
            <a:r>
              <a:rPr lang="en-US" altLang="id-ID" dirty="0"/>
              <a:t> internal. </a:t>
            </a:r>
          </a:p>
          <a:p>
            <a:pPr marL="450850" indent="-450850">
              <a:buFont typeface="Wingdings" panose="05000000000000000000" pitchFamily="2" charset="2"/>
              <a:buChar char="ü"/>
            </a:pPr>
            <a:r>
              <a:rPr lang="en-US" altLang="id-ID" dirty="0" err="1"/>
              <a:t>Pengujian</a:t>
            </a:r>
            <a:r>
              <a:rPr lang="en-US" altLang="id-ID" dirty="0"/>
              <a:t> </a:t>
            </a:r>
            <a:r>
              <a:rPr lang="en-US" altLang="id-ID" dirty="0" err="1"/>
              <a:t>dilakukan</a:t>
            </a:r>
            <a:r>
              <a:rPr lang="en-US" altLang="id-ID" dirty="0"/>
              <a:t> </a:t>
            </a:r>
            <a:r>
              <a:rPr lang="en-US" altLang="id-ID" dirty="0" err="1"/>
              <a:t>untuk</a:t>
            </a:r>
            <a:r>
              <a:rPr lang="en-US" altLang="id-ID" dirty="0"/>
              <a:t> </a:t>
            </a:r>
            <a:r>
              <a:rPr lang="en-US" altLang="id-ID" dirty="0" err="1"/>
              <a:t>menjamin</a:t>
            </a:r>
            <a:r>
              <a:rPr lang="en-US" altLang="id-ID" dirty="0"/>
              <a:t> </a:t>
            </a:r>
            <a:r>
              <a:rPr lang="en-US" altLang="id-ID" dirty="0" err="1"/>
              <a:t>operasi-operasi</a:t>
            </a:r>
            <a:r>
              <a:rPr lang="en-US" altLang="id-ID" dirty="0"/>
              <a:t> internal </a:t>
            </a:r>
            <a:r>
              <a:rPr lang="en-US" altLang="id-ID" dirty="0" err="1"/>
              <a:t>sesuai</a:t>
            </a:r>
            <a:r>
              <a:rPr lang="en-US" altLang="id-ID" dirty="0"/>
              <a:t> </a:t>
            </a:r>
            <a:r>
              <a:rPr lang="en-US" altLang="id-ID" dirty="0" err="1"/>
              <a:t>dengan</a:t>
            </a:r>
            <a:r>
              <a:rPr lang="en-US" altLang="id-ID" dirty="0"/>
              <a:t> </a:t>
            </a:r>
            <a:r>
              <a:rPr lang="en-US" altLang="id-ID" dirty="0" err="1"/>
              <a:t>spesifikasi</a:t>
            </a:r>
            <a:r>
              <a:rPr lang="en-US" altLang="id-ID" dirty="0"/>
              <a:t> yang </a:t>
            </a:r>
            <a:r>
              <a:rPr lang="en-US" altLang="id-ID" dirty="0" err="1"/>
              <a:t>telah</a:t>
            </a:r>
            <a:r>
              <a:rPr lang="en-US" altLang="id-ID" dirty="0"/>
              <a:t> </a:t>
            </a:r>
            <a:r>
              <a:rPr lang="en-US" altLang="id-ID" dirty="0" err="1"/>
              <a:t>ditetapkan</a:t>
            </a:r>
            <a:r>
              <a:rPr lang="en-US" altLang="id-ID" dirty="0"/>
              <a:t> </a:t>
            </a:r>
            <a:r>
              <a:rPr lang="en-US" altLang="id-ID" dirty="0" err="1"/>
              <a:t>dengan</a:t>
            </a:r>
            <a:r>
              <a:rPr lang="en-US" altLang="id-ID" dirty="0"/>
              <a:t> </a:t>
            </a:r>
            <a:r>
              <a:rPr lang="en-US" altLang="id-ID" dirty="0" err="1"/>
              <a:t>menggunakan</a:t>
            </a:r>
            <a:r>
              <a:rPr lang="en-US" altLang="id-ID" dirty="0"/>
              <a:t> </a:t>
            </a:r>
            <a:r>
              <a:rPr lang="en-US" altLang="id-ID" dirty="0" err="1"/>
              <a:t>struktur</a:t>
            </a:r>
            <a:r>
              <a:rPr lang="en-US" altLang="id-ID" dirty="0"/>
              <a:t> </a:t>
            </a:r>
            <a:r>
              <a:rPr lang="en-US" altLang="id-ID" dirty="0" err="1"/>
              <a:t>kendali</a:t>
            </a:r>
            <a:r>
              <a:rPr lang="en-US" altLang="id-ID" dirty="0"/>
              <a:t> </a:t>
            </a:r>
            <a:r>
              <a:rPr lang="en-US" altLang="id-ID" dirty="0" err="1"/>
              <a:t>dari</a:t>
            </a:r>
            <a:r>
              <a:rPr lang="en-US" altLang="id-ID" dirty="0"/>
              <a:t> </a:t>
            </a:r>
            <a:r>
              <a:rPr lang="en-US" altLang="id-ID" dirty="0" err="1"/>
              <a:t>prosedur</a:t>
            </a:r>
            <a:r>
              <a:rPr lang="en-US" altLang="id-ID" dirty="0"/>
              <a:t> yang </a:t>
            </a:r>
            <a:r>
              <a:rPr lang="en-US" altLang="id-ID" dirty="0" err="1"/>
              <a:t>dirancang</a:t>
            </a:r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222678757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C90474-97EE-4DC9-8503-567D95B6DF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err="1"/>
              <a:t>Cont</a:t>
            </a:r>
            <a:r>
              <a:rPr lang="en-US" dirty="0"/>
              <a:t> …</a:t>
            </a:r>
            <a:endParaRPr lang="id-ID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2162681-5097-457B-80B2-B5825AAADA2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34988" indent="-534988">
              <a:buFont typeface="Wingdings" panose="05000000000000000000" pitchFamily="2" charset="2"/>
              <a:buChar char="ü"/>
            </a:pPr>
            <a:r>
              <a:rPr lang="id-ID" sz="2800" dirty="0">
                <a:solidFill>
                  <a:schemeClr val="tx1"/>
                </a:solidFill>
              </a:rPr>
              <a:t>Structural Testing or Logic-driven Testing or Glass Box Testing </a:t>
            </a:r>
            <a:endParaRPr lang="en-US" sz="2800" dirty="0">
              <a:solidFill>
                <a:schemeClr val="tx1"/>
              </a:solidFill>
            </a:endParaRPr>
          </a:p>
          <a:p>
            <a:pPr marL="534988" indent="-534988">
              <a:buFont typeface="Wingdings" panose="05000000000000000000" pitchFamily="2" charset="2"/>
              <a:buChar char="ü"/>
            </a:pPr>
            <a:r>
              <a:rPr lang="id-ID" sz="2800" dirty="0">
                <a:solidFill>
                  <a:schemeClr val="tx1"/>
                </a:solidFill>
              </a:rPr>
              <a:t>Yang dibutuhkan &gt; Source code </a:t>
            </a:r>
            <a:endParaRPr lang="en-US" sz="2800" dirty="0">
              <a:solidFill>
                <a:schemeClr val="tx1"/>
              </a:solidFill>
            </a:endParaRPr>
          </a:p>
          <a:p>
            <a:pPr marL="534988" indent="-534988">
              <a:buFont typeface="Wingdings" panose="05000000000000000000" pitchFamily="2" charset="2"/>
              <a:buChar char="ü"/>
            </a:pPr>
            <a:r>
              <a:rPr lang="id-ID" sz="2800" dirty="0">
                <a:solidFill>
                  <a:schemeClr val="tx1"/>
                </a:solidFill>
              </a:rPr>
              <a:t>Menguji lebih “dekat” tentang detail prosedur perangkat lunak. </a:t>
            </a:r>
            <a:endParaRPr lang="en-US" sz="2800" dirty="0">
              <a:solidFill>
                <a:schemeClr val="tx1"/>
              </a:solidFill>
            </a:endParaRPr>
          </a:p>
          <a:p>
            <a:pPr marL="534988" indent="-534988">
              <a:buFont typeface="Wingdings" panose="05000000000000000000" pitchFamily="2" charset="2"/>
              <a:buChar char="ü"/>
            </a:pPr>
            <a:r>
              <a:rPr lang="id-ID" sz="2800" dirty="0">
                <a:solidFill>
                  <a:schemeClr val="tx1"/>
                </a:solidFill>
              </a:rPr>
              <a:t>Yang diselidiki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id-ID" sz="2800" dirty="0">
                <a:solidFill>
                  <a:schemeClr val="tx1"/>
                </a:solidFill>
              </a:rPr>
              <a:t>: logical path (jalur logika) perangkat lunak</a:t>
            </a:r>
          </a:p>
        </p:txBody>
      </p:sp>
    </p:spTree>
    <p:extLst>
      <p:ext uri="{BB962C8B-B14F-4D97-AF65-F5344CB8AC3E}">
        <p14:creationId xmlns:p14="http://schemas.microsoft.com/office/powerpoint/2010/main" val="188376335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469C3F-C9A2-4ECA-B149-26B8976B08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err="1"/>
              <a:t>Mengapa</a:t>
            </a:r>
            <a:r>
              <a:rPr lang="en-US" dirty="0"/>
              <a:t> source code</a:t>
            </a:r>
            <a:endParaRPr lang="id-ID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BF4B862-8F22-4586-9D83-DC8F86F8408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id-ID" sz="2800" dirty="0">
                <a:solidFill>
                  <a:schemeClr val="tx1"/>
                </a:solidFill>
              </a:rPr>
              <a:t>Dengan source code, dapat dilakukan pengujian tentang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id-ID" sz="2800" dirty="0">
                <a:solidFill>
                  <a:schemeClr val="tx1"/>
                </a:solidFill>
              </a:rPr>
              <a:t>:</a:t>
            </a:r>
            <a:endParaRPr lang="en-US" sz="2800" dirty="0">
              <a:solidFill>
                <a:schemeClr val="tx1"/>
              </a:solidFill>
            </a:endParaRPr>
          </a:p>
          <a:p>
            <a:pPr marL="534988" indent="-534988">
              <a:buFont typeface="Wingdings" panose="05000000000000000000" pitchFamily="2" charset="2"/>
              <a:buChar char="ü"/>
            </a:pPr>
            <a:r>
              <a:rPr lang="id-ID" sz="2800" i="1" dirty="0">
                <a:solidFill>
                  <a:schemeClr val="tx1"/>
                </a:solidFill>
              </a:rPr>
              <a:t>Structural Testing process </a:t>
            </a:r>
            <a:endParaRPr lang="en-US" sz="2800" i="1" dirty="0">
              <a:solidFill>
                <a:schemeClr val="tx1"/>
              </a:solidFill>
            </a:endParaRPr>
          </a:p>
          <a:p>
            <a:pPr marL="534988" indent="-534988">
              <a:buFont typeface="Wingdings" panose="05000000000000000000" pitchFamily="2" charset="2"/>
              <a:buChar char="ü"/>
            </a:pPr>
            <a:r>
              <a:rPr lang="id-ID" sz="2800" i="1" dirty="0">
                <a:solidFill>
                  <a:schemeClr val="tx1"/>
                </a:solidFill>
              </a:rPr>
              <a:t>Program Logic-driven Testing </a:t>
            </a:r>
            <a:endParaRPr lang="en-US" sz="2800" i="1" dirty="0">
              <a:solidFill>
                <a:schemeClr val="tx1"/>
              </a:solidFill>
            </a:endParaRPr>
          </a:p>
          <a:p>
            <a:pPr marL="534988" indent="-534988">
              <a:buFont typeface="Wingdings" panose="05000000000000000000" pitchFamily="2" charset="2"/>
              <a:buChar char="ü"/>
            </a:pPr>
            <a:r>
              <a:rPr lang="id-ID" sz="2800" i="1" dirty="0">
                <a:solidFill>
                  <a:schemeClr val="tx1"/>
                </a:solidFill>
              </a:rPr>
              <a:t>Design-based Testing </a:t>
            </a:r>
            <a:endParaRPr lang="en-US" sz="2800" i="1" dirty="0">
              <a:solidFill>
                <a:schemeClr val="tx1"/>
              </a:solidFill>
            </a:endParaRPr>
          </a:p>
          <a:p>
            <a:pPr marL="534988" indent="-534988">
              <a:buFont typeface="Wingdings" panose="05000000000000000000" pitchFamily="2" charset="2"/>
              <a:buChar char="ü"/>
            </a:pPr>
            <a:r>
              <a:rPr lang="id-ID" sz="2800" i="1" dirty="0">
                <a:solidFill>
                  <a:schemeClr val="tx1"/>
                </a:solidFill>
              </a:rPr>
              <a:t>Examines the internal structure of program</a:t>
            </a:r>
            <a:endParaRPr lang="id-ID" i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136856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ADB900-8CD8-46F4-90EF-7E0CAA2FBB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err="1"/>
              <a:t>Pengujian</a:t>
            </a:r>
            <a:r>
              <a:rPr lang="en-US" dirty="0"/>
              <a:t> white box testing</a:t>
            </a:r>
            <a:endParaRPr lang="id-ID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683EA3A-ABE9-4E2D-BAAB-4752C2D563E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marL="457200" indent="-457200">
              <a:buFont typeface="+mj-lt"/>
              <a:buAutoNum type="arabicPeriod"/>
            </a:pPr>
            <a:r>
              <a:rPr lang="en-US" altLang="id-ID" sz="2800" dirty="0" err="1">
                <a:solidFill>
                  <a:schemeClr val="tx1"/>
                </a:solidFill>
              </a:rPr>
              <a:t>Menjamin</a:t>
            </a:r>
            <a:r>
              <a:rPr lang="en-US" altLang="id-ID" sz="2800" dirty="0">
                <a:solidFill>
                  <a:schemeClr val="tx1"/>
                </a:solidFill>
              </a:rPr>
              <a:t> </a:t>
            </a:r>
            <a:r>
              <a:rPr lang="en-US" altLang="id-ID" sz="2800" dirty="0" err="1">
                <a:solidFill>
                  <a:schemeClr val="tx1"/>
                </a:solidFill>
              </a:rPr>
              <a:t>seluruh</a:t>
            </a:r>
            <a:r>
              <a:rPr lang="en-US" altLang="id-ID" sz="2800" dirty="0">
                <a:solidFill>
                  <a:schemeClr val="tx1"/>
                </a:solidFill>
              </a:rPr>
              <a:t> independent Path </a:t>
            </a:r>
            <a:r>
              <a:rPr lang="en-US" altLang="id-ID" sz="2800" dirty="0" err="1">
                <a:solidFill>
                  <a:schemeClr val="tx1"/>
                </a:solidFill>
              </a:rPr>
              <a:t>dieksekusi</a:t>
            </a:r>
            <a:r>
              <a:rPr lang="en-US" altLang="id-ID" sz="2800" dirty="0">
                <a:solidFill>
                  <a:schemeClr val="tx1"/>
                </a:solidFill>
              </a:rPr>
              <a:t> paling </a:t>
            </a:r>
            <a:r>
              <a:rPr lang="en-US" altLang="id-ID" sz="2800" dirty="0" err="1">
                <a:solidFill>
                  <a:schemeClr val="tx1"/>
                </a:solidFill>
              </a:rPr>
              <a:t>sediki</a:t>
            </a:r>
            <a:r>
              <a:rPr lang="en-US" altLang="id-ID" sz="2800" dirty="0">
                <a:solidFill>
                  <a:schemeClr val="tx1"/>
                </a:solidFill>
              </a:rPr>
              <a:t> </a:t>
            </a:r>
            <a:r>
              <a:rPr lang="en-US" altLang="id-ID" sz="2800" dirty="0" err="1">
                <a:solidFill>
                  <a:schemeClr val="tx1"/>
                </a:solidFill>
              </a:rPr>
              <a:t>satu</a:t>
            </a:r>
            <a:r>
              <a:rPr lang="en-US" altLang="id-ID" sz="2800" dirty="0">
                <a:solidFill>
                  <a:schemeClr val="tx1"/>
                </a:solidFill>
              </a:rPr>
              <a:t> kali. </a:t>
            </a:r>
          </a:p>
          <a:p>
            <a:pPr marL="457200" indent="-457200">
              <a:buFont typeface="+mj-lt"/>
              <a:buAutoNum type="arabicPeriod"/>
            </a:pPr>
            <a:r>
              <a:rPr lang="en-US" altLang="id-ID" sz="2800" dirty="0">
                <a:solidFill>
                  <a:schemeClr val="tx1"/>
                </a:solidFill>
              </a:rPr>
              <a:t>Independent Path </a:t>
            </a:r>
            <a:r>
              <a:rPr lang="en-US" altLang="id-ID" sz="2800" dirty="0" err="1">
                <a:solidFill>
                  <a:schemeClr val="tx1"/>
                </a:solidFill>
              </a:rPr>
              <a:t>adalah</a:t>
            </a:r>
            <a:r>
              <a:rPr lang="en-US" altLang="id-ID" sz="2800" dirty="0">
                <a:solidFill>
                  <a:schemeClr val="tx1"/>
                </a:solidFill>
              </a:rPr>
              <a:t> </a:t>
            </a:r>
            <a:r>
              <a:rPr lang="en-US" altLang="id-ID" sz="2800" dirty="0" err="1">
                <a:solidFill>
                  <a:schemeClr val="tx1"/>
                </a:solidFill>
              </a:rPr>
              <a:t>jalur</a:t>
            </a:r>
            <a:r>
              <a:rPr lang="en-US" altLang="id-ID" sz="2800" dirty="0">
                <a:solidFill>
                  <a:schemeClr val="tx1"/>
                </a:solidFill>
              </a:rPr>
              <a:t> </a:t>
            </a:r>
            <a:r>
              <a:rPr lang="en-US" altLang="id-ID" sz="2800" dirty="0" err="1">
                <a:solidFill>
                  <a:schemeClr val="tx1"/>
                </a:solidFill>
              </a:rPr>
              <a:t>dalam</a:t>
            </a:r>
            <a:r>
              <a:rPr lang="en-US" altLang="id-ID" sz="2800" dirty="0">
                <a:solidFill>
                  <a:schemeClr val="tx1"/>
                </a:solidFill>
              </a:rPr>
              <a:t> program yang </a:t>
            </a:r>
            <a:r>
              <a:rPr lang="en-US" altLang="id-ID" sz="2800" dirty="0" err="1">
                <a:solidFill>
                  <a:schemeClr val="tx1"/>
                </a:solidFill>
              </a:rPr>
              <a:t>menunjukkan</a:t>
            </a:r>
            <a:r>
              <a:rPr lang="en-US" altLang="id-ID" sz="2800" dirty="0">
                <a:solidFill>
                  <a:schemeClr val="tx1"/>
                </a:solidFill>
              </a:rPr>
              <a:t> paling </a:t>
            </a:r>
            <a:r>
              <a:rPr lang="en-US" altLang="id-ID" sz="2800" dirty="0" err="1">
                <a:solidFill>
                  <a:schemeClr val="tx1"/>
                </a:solidFill>
              </a:rPr>
              <a:t>sedikit</a:t>
            </a:r>
            <a:r>
              <a:rPr lang="en-US" altLang="id-ID" sz="2800" dirty="0">
                <a:solidFill>
                  <a:schemeClr val="tx1"/>
                </a:solidFill>
              </a:rPr>
              <a:t> </a:t>
            </a:r>
            <a:r>
              <a:rPr lang="en-US" altLang="id-ID" sz="2800" dirty="0" err="1">
                <a:solidFill>
                  <a:schemeClr val="tx1"/>
                </a:solidFill>
              </a:rPr>
              <a:t>satu</a:t>
            </a:r>
            <a:r>
              <a:rPr lang="en-US" altLang="id-ID" sz="2800" dirty="0">
                <a:solidFill>
                  <a:schemeClr val="tx1"/>
                </a:solidFill>
              </a:rPr>
              <a:t> </a:t>
            </a:r>
            <a:r>
              <a:rPr lang="en-US" altLang="id-ID" sz="2800" dirty="0" err="1">
                <a:solidFill>
                  <a:schemeClr val="tx1"/>
                </a:solidFill>
              </a:rPr>
              <a:t>kumpulan</a:t>
            </a:r>
            <a:r>
              <a:rPr lang="en-US" altLang="id-ID" sz="2800" dirty="0">
                <a:solidFill>
                  <a:schemeClr val="tx1"/>
                </a:solidFill>
              </a:rPr>
              <a:t> proses </a:t>
            </a:r>
            <a:r>
              <a:rPr lang="en-US" altLang="id-ID" sz="2800" dirty="0" err="1">
                <a:solidFill>
                  <a:schemeClr val="tx1"/>
                </a:solidFill>
              </a:rPr>
              <a:t>atau</a:t>
            </a:r>
            <a:r>
              <a:rPr lang="en-US" altLang="id-ID" sz="2800" dirty="0">
                <a:solidFill>
                  <a:schemeClr val="tx1"/>
                </a:solidFill>
              </a:rPr>
              <a:t> </a:t>
            </a:r>
            <a:r>
              <a:rPr lang="en-US" altLang="id-ID" sz="2800" dirty="0" err="1">
                <a:solidFill>
                  <a:schemeClr val="tx1"/>
                </a:solidFill>
              </a:rPr>
              <a:t>kondisi</a:t>
            </a:r>
            <a:r>
              <a:rPr lang="en-US" altLang="id-ID" sz="2800" dirty="0">
                <a:solidFill>
                  <a:schemeClr val="tx1"/>
                </a:solidFill>
              </a:rPr>
              <a:t> </a:t>
            </a:r>
            <a:r>
              <a:rPr lang="en-US" altLang="id-ID" sz="2800" dirty="0" err="1">
                <a:solidFill>
                  <a:schemeClr val="tx1"/>
                </a:solidFill>
              </a:rPr>
              <a:t>baru</a:t>
            </a:r>
            <a:r>
              <a:rPr lang="en-US" altLang="id-ID" sz="2800" dirty="0">
                <a:solidFill>
                  <a:schemeClr val="tx1"/>
                </a:solidFill>
              </a:rPr>
              <a:t>.</a:t>
            </a:r>
          </a:p>
          <a:p>
            <a:pPr marL="457200" indent="-457200">
              <a:buFont typeface="+mj-lt"/>
              <a:buAutoNum type="arabicPeriod"/>
            </a:pPr>
            <a:r>
              <a:rPr lang="en-US" altLang="id-ID" sz="2800" dirty="0" err="1">
                <a:solidFill>
                  <a:schemeClr val="tx1"/>
                </a:solidFill>
              </a:rPr>
              <a:t>Mengeksekusi</a:t>
            </a:r>
            <a:r>
              <a:rPr lang="en-US" altLang="id-ID" sz="2800" dirty="0">
                <a:solidFill>
                  <a:schemeClr val="tx1"/>
                </a:solidFill>
              </a:rPr>
              <a:t> </a:t>
            </a:r>
            <a:r>
              <a:rPr lang="en-US" altLang="id-ID" sz="2800" dirty="0" err="1">
                <a:solidFill>
                  <a:schemeClr val="tx1"/>
                </a:solidFill>
              </a:rPr>
              <a:t>pengulangan</a:t>
            </a:r>
            <a:r>
              <a:rPr lang="en-US" altLang="id-ID" sz="2800" dirty="0">
                <a:solidFill>
                  <a:schemeClr val="tx1"/>
                </a:solidFill>
              </a:rPr>
              <a:t> (Looping) </a:t>
            </a:r>
            <a:r>
              <a:rPr lang="en-US" altLang="id-ID" sz="2800" dirty="0" err="1">
                <a:solidFill>
                  <a:schemeClr val="tx1"/>
                </a:solidFill>
              </a:rPr>
              <a:t>dalam</a:t>
            </a:r>
            <a:r>
              <a:rPr lang="en-US" altLang="id-ID" sz="2800" dirty="0">
                <a:solidFill>
                  <a:schemeClr val="tx1"/>
                </a:solidFill>
              </a:rPr>
              <a:t> </a:t>
            </a:r>
            <a:r>
              <a:rPr lang="en-US" altLang="id-ID" sz="2800" dirty="0" err="1">
                <a:solidFill>
                  <a:schemeClr val="tx1"/>
                </a:solidFill>
              </a:rPr>
              <a:t>batas</a:t>
            </a:r>
            <a:r>
              <a:rPr lang="en-US" altLang="id-ID" sz="2800" dirty="0">
                <a:solidFill>
                  <a:schemeClr val="tx1"/>
                </a:solidFill>
              </a:rPr>
              <a:t> </a:t>
            </a:r>
            <a:r>
              <a:rPr lang="en-US" altLang="id-ID" sz="2800" dirty="0" err="1">
                <a:solidFill>
                  <a:schemeClr val="tx1"/>
                </a:solidFill>
              </a:rPr>
              <a:t>batas</a:t>
            </a:r>
            <a:r>
              <a:rPr lang="en-US" altLang="id-ID" sz="2800" dirty="0">
                <a:solidFill>
                  <a:schemeClr val="tx1"/>
                </a:solidFill>
              </a:rPr>
              <a:t> yang </a:t>
            </a:r>
            <a:r>
              <a:rPr lang="en-US" altLang="id-ID" sz="2800" dirty="0" err="1">
                <a:solidFill>
                  <a:schemeClr val="tx1"/>
                </a:solidFill>
              </a:rPr>
              <a:t>ditentukan</a:t>
            </a:r>
            <a:r>
              <a:rPr lang="en-US" altLang="id-ID" sz="2800" dirty="0">
                <a:solidFill>
                  <a:schemeClr val="tx1"/>
                </a:solidFill>
              </a:rPr>
              <a:t>.</a:t>
            </a:r>
          </a:p>
          <a:p>
            <a:pPr marL="457200" indent="-457200">
              <a:buFont typeface="+mj-lt"/>
              <a:buAutoNum type="arabicPeriod"/>
            </a:pPr>
            <a:r>
              <a:rPr lang="en-US" altLang="id-ID" sz="2800" dirty="0" err="1">
                <a:solidFill>
                  <a:schemeClr val="tx1"/>
                </a:solidFill>
              </a:rPr>
              <a:t>Menguji</a:t>
            </a:r>
            <a:r>
              <a:rPr lang="en-US" altLang="id-ID" sz="2800" dirty="0">
                <a:solidFill>
                  <a:schemeClr val="tx1"/>
                </a:solidFill>
              </a:rPr>
              <a:t> </a:t>
            </a:r>
            <a:r>
              <a:rPr lang="en-US" altLang="id-ID" sz="2800" dirty="0" err="1">
                <a:solidFill>
                  <a:schemeClr val="tx1"/>
                </a:solidFill>
              </a:rPr>
              <a:t>struktur</a:t>
            </a:r>
            <a:r>
              <a:rPr lang="en-US" altLang="id-ID" sz="2800" dirty="0">
                <a:solidFill>
                  <a:schemeClr val="tx1"/>
                </a:solidFill>
              </a:rPr>
              <a:t> data internal</a:t>
            </a:r>
            <a:endParaRPr lang="id-ID" sz="28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1490019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F588B3-3D9A-4521-8AC4-6311DE6284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err="1"/>
              <a:t>Keuntungan</a:t>
            </a:r>
            <a:r>
              <a:rPr lang="en-US" dirty="0"/>
              <a:t> white box testing</a:t>
            </a:r>
            <a:endParaRPr lang="id-ID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9C8F9B3-C4A9-41D7-BAF4-7A89AD7F67E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id-ID" b="1" dirty="0"/>
              <a:t>Menghasilkan program yang benar dan sempurna 100%, karena</a:t>
            </a:r>
            <a:endParaRPr lang="en-US" b="1" dirty="0"/>
          </a:p>
          <a:p>
            <a:pPr lvl="1">
              <a:buFont typeface="Wingdings" panose="05000000000000000000" pitchFamily="2" charset="2"/>
              <a:buChar char="ü"/>
            </a:pPr>
            <a:r>
              <a:rPr lang="id-ID" dirty="0"/>
              <a:t>Mengerjakan seluruh keputusan logika </a:t>
            </a:r>
            <a:endParaRPr lang="en-US" dirty="0"/>
          </a:p>
          <a:p>
            <a:pPr lvl="1">
              <a:buFont typeface="Wingdings" panose="05000000000000000000" pitchFamily="2" charset="2"/>
              <a:buChar char="ü"/>
            </a:pPr>
            <a:r>
              <a:rPr lang="id-ID" dirty="0"/>
              <a:t>Mengerjakan seluruh loop (sesuai batas) </a:t>
            </a:r>
            <a:endParaRPr lang="en-US" dirty="0"/>
          </a:p>
          <a:p>
            <a:pPr lvl="1">
              <a:buFont typeface="Wingdings" panose="05000000000000000000" pitchFamily="2" charset="2"/>
              <a:buChar char="ü"/>
            </a:pPr>
            <a:r>
              <a:rPr lang="id-ID" dirty="0"/>
              <a:t>Menjamin seluruh jalur independen dalam modul dikerjakan minimal 1x </a:t>
            </a:r>
            <a:endParaRPr lang="en-US" dirty="0"/>
          </a:p>
          <a:p>
            <a:pPr lvl="1">
              <a:buFont typeface="Wingdings" panose="05000000000000000000" pitchFamily="2" charset="2"/>
              <a:buChar char="ü"/>
            </a:pPr>
            <a:r>
              <a:rPr lang="id-ID" dirty="0"/>
              <a:t>Mengerjakan seluruh data internal yang menjamin validitas </a:t>
            </a:r>
            <a:endParaRPr lang="en-US" dirty="0"/>
          </a:p>
          <a:p>
            <a:r>
              <a:rPr lang="id-ID" b="1" dirty="0"/>
              <a:t>Syarat</a:t>
            </a:r>
            <a:r>
              <a:rPr lang="en-US" b="1" dirty="0"/>
              <a:t> 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id-ID" dirty="0"/>
              <a:t>Mendefinisikan semua logical path </a:t>
            </a:r>
            <a:endParaRPr lang="en-US" dirty="0"/>
          </a:p>
          <a:p>
            <a:pPr lvl="1">
              <a:buFont typeface="Wingdings" panose="05000000000000000000" pitchFamily="2" charset="2"/>
              <a:buChar char="ü"/>
            </a:pPr>
            <a:r>
              <a:rPr lang="id-ID" dirty="0"/>
              <a:t>Membangun kasus untuk pengujian </a:t>
            </a:r>
            <a:endParaRPr lang="en-US" dirty="0"/>
          </a:p>
          <a:p>
            <a:pPr lvl="1">
              <a:buFont typeface="Wingdings" panose="05000000000000000000" pitchFamily="2" charset="2"/>
              <a:buChar char="ü"/>
            </a:pPr>
            <a:r>
              <a:rPr lang="id-ID" dirty="0"/>
              <a:t>Mengevaluasi hasilnya </a:t>
            </a:r>
            <a:endParaRPr lang="en-US" dirty="0"/>
          </a:p>
          <a:p>
            <a:pPr lvl="1">
              <a:buFont typeface="Wingdings" panose="05000000000000000000" pitchFamily="2" charset="2"/>
              <a:buChar char="ü"/>
            </a:pPr>
            <a:r>
              <a:rPr lang="id-ID" dirty="0"/>
              <a:t>Menguji secara menyeluruh</a:t>
            </a:r>
          </a:p>
        </p:txBody>
      </p:sp>
    </p:spTree>
    <p:extLst>
      <p:ext uri="{BB962C8B-B14F-4D97-AF65-F5344CB8AC3E}">
        <p14:creationId xmlns:p14="http://schemas.microsoft.com/office/powerpoint/2010/main" val="43454430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7411F7-CA66-4400-8392-01EB3BC6D1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err="1"/>
              <a:t>Kekurangan</a:t>
            </a:r>
            <a:r>
              <a:rPr lang="en-US" dirty="0"/>
              <a:t> white box testing</a:t>
            </a:r>
            <a:endParaRPr lang="id-ID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B3D094B-5E33-4679-884F-B0BA895DAAC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34988" indent="-534988">
              <a:buFont typeface="Wingdings" panose="05000000000000000000" pitchFamily="2" charset="2"/>
              <a:buChar char="ü"/>
            </a:pPr>
            <a:r>
              <a:rPr lang="id-ID" sz="3200" dirty="0"/>
              <a:t>Pengujian secara menyeluruh justru menimbulkan masalah sumber daya </a:t>
            </a:r>
            <a:endParaRPr lang="en-US" sz="3200" dirty="0"/>
          </a:p>
          <a:p>
            <a:pPr marL="534988" indent="-534988">
              <a:buFont typeface="Wingdings" panose="05000000000000000000" pitchFamily="2" charset="2"/>
              <a:buChar char="ü"/>
            </a:pPr>
            <a:r>
              <a:rPr lang="id-ID" sz="3200" dirty="0"/>
              <a:t>Program yang kecil bisa menghasilkan banyak sekali jalur logika</a:t>
            </a:r>
          </a:p>
        </p:txBody>
      </p:sp>
    </p:spTree>
    <p:extLst>
      <p:ext uri="{BB962C8B-B14F-4D97-AF65-F5344CB8AC3E}">
        <p14:creationId xmlns:p14="http://schemas.microsoft.com/office/powerpoint/2010/main" val="236174707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E6B80853-775B-47C1-A508-0AAD6FCE5AD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794B3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9BF62520-0403-497A-958B-FD6E8037E8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3685" y="471792"/>
            <a:ext cx="11264630" cy="5914417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 descr="A screenshot of a cell phone&#10;&#10;Description automatically generated">
            <a:extLst>
              <a:ext uri="{FF2B5EF4-FFF2-40B4-BE49-F238E27FC236}">
                <a16:creationId xmlns:a16="http://schemas.microsoft.com/office/drawing/2014/main" id="{F1D0DB2C-63B1-47CB-9C78-29A7CE11B50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6905" t="36607" r="28095" b="16809"/>
          <a:stretch/>
        </p:blipFill>
        <p:spPr>
          <a:xfrm>
            <a:off x="2122543" y="1115259"/>
            <a:ext cx="7946914" cy="4627483"/>
          </a:xfrm>
          <a:prstGeom prst="rect">
            <a:avLst/>
          </a:prstGeom>
        </p:spPr>
      </p:pic>
      <p:sp>
        <p:nvSpPr>
          <p:cNvPr id="15" name="Rectangle 12">
            <a:extLst>
              <a:ext uri="{FF2B5EF4-FFF2-40B4-BE49-F238E27FC236}">
                <a16:creationId xmlns:a16="http://schemas.microsoft.com/office/drawing/2014/main" id="{BB3A422A-21ED-464B-B2EF-EE5B061BED4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18744" y="635508"/>
            <a:ext cx="10954512" cy="5586984"/>
          </a:xfrm>
          <a:prstGeom prst="rect">
            <a:avLst/>
          </a:prstGeom>
          <a:noFill/>
          <a:ln w="22225" cap="flat">
            <a:solidFill>
              <a:srgbClr val="61DAFF"/>
            </a:solidFill>
            <a:miter lim="800000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13818502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E5CB7A-BAA3-46C7-B9DE-F51334F5D8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err="1"/>
              <a:t>Pendahuluan</a:t>
            </a:r>
            <a:r>
              <a:rPr lang="en-US" dirty="0"/>
              <a:t> </a:t>
            </a:r>
            <a:endParaRPr lang="id-ID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693ECA7-1551-4DB4-8A87-D3A4B25712E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marL="450850" indent="-450850">
              <a:lnSpc>
                <a:spcPct val="90000"/>
              </a:lnSpc>
              <a:buFont typeface="Wingdings" panose="05000000000000000000" pitchFamily="2" charset="2"/>
              <a:buChar char="ü"/>
            </a:pPr>
            <a:r>
              <a:rPr lang="en-US" altLang="id-ID" sz="3200" dirty="0" err="1"/>
              <a:t>Pengujian</a:t>
            </a:r>
            <a:r>
              <a:rPr lang="en-US" altLang="id-ID" sz="3200" dirty="0"/>
              <a:t> </a:t>
            </a:r>
            <a:r>
              <a:rPr lang="en-US" altLang="id-ID" sz="3200" dirty="0" err="1"/>
              <a:t>Perangkat</a:t>
            </a:r>
            <a:r>
              <a:rPr lang="en-US" altLang="id-ID" sz="3200" dirty="0"/>
              <a:t> </a:t>
            </a:r>
            <a:r>
              <a:rPr lang="en-US" altLang="id-ID" sz="3200" dirty="0" err="1"/>
              <a:t>Lunak</a:t>
            </a:r>
            <a:r>
              <a:rPr lang="en-US" altLang="id-ID" sz="3200" dirty="0"/>
              <a:t> </a:t>
            </a:r>
            <a:r>
              <a:rPr lang="en-US" altLang="id-ID" sz="3200" dirty="0" err="1"/>
              <a:t>merupakan</a:t>
            </a:r>
            <a:r>
              <a:rPr lang="en-US" altLang="id-ID" sz="3200" dirty="0"/>
              <a:t> </a:t>
            </a:r>
            <a:r>
              <a:rPr lang="en-US" altLang="id-ID" sz="3200" dirty="0" err="1"/>
              <a:t>suatu</a:t>
            </a:r>
            <a:r>
              <a:rPr lang="en-US" altLang="id-ID" sz="3200" dirty="0"/>
              <a:t> </a:t>
            </a:r>
            <a:r>
              <a:rPr lang="en-US" altLang="id-ID" sz="3200" dirty="0" err="1"/>
              <a:t>tahapan</a:t>
            </a:r>
            <a:r>
              <a:rPr lang="en-US" altLang="id-ID" sz="3200" dirty="0"/>
              <a:t> </a:t>
            </a:r>
            <a:r>
              <a:rPr lang="en-US" altLang="id-ID" sz="3200" dirty="0" err="1"/>
              <a:t>penting</a:t>
            </a:r>
            <a:r>
              <a:rPr lang="en-US" altLang="id-ID" sz="3200" dirty="0"/>
              <a:t> </a:t>
            </a:r>
            <a:r>
              <a:rPr lang="en-US" altLang="id-ID" sz="3200" dirty="0" err="1"/>
              <a:t>dalam</a:t>
            </a:r>
            <a:r>
              <a:rPr lang="en-US" altLang="id-ID" sz="3200" dirty="0"/>
              <a:t> </a:t>
            </a:r>
            <a:r>
              <a:rPr lang="en-US" altLang="id-ID" sz="3200" dirty="0" err="1"/>
              <a:t>pembangunan</a:t>
            </a:r>
            <a:r>
              <a:rPr lang="en-US" altLang="id-ID" sz="3200" dirty="0"/>
              <a:t> </a:t>
            </a:r>
            <a:r>
              <a:rPr lang="en-US" altLang="id-ID" sz="3200" dirty="0" err="1"/>
              <a:t>perangkat</a:t>
            </a:r>
            <a:r>
              <a:rPr lang="en-US" altLang="id-ID" sz="3200" dirty="0"/>
              <a:t> </a:t>
            </a:r>
            <a:r>
              <a:rPr lang="en-US" altLang="id-ID" sz="3200" dirty="0" err="1"/>
              <a:t>lunak</a:t>
            </a:r>
            <a:r>
              <a:rPr lang="en-US" altLang="id-ID" sz="3200" dirty="0"/>
              <a:t>.</a:t>
            </a:r>
          </a:p>
          <a:p>
            <a:pPr marL="450850" indent="-450850">
              <a:lnSpc>
                <a:spcPct val="90000"/>
              </a:lnSpc>
              <a:buFont typeface="Wingdings" panose="05000000000000000000" pitchFamily="2" charset="2"/>
              <a:buChar char="ü"/>
            </a:pPr>
            <a:r>
              <a:rPr lang="en-US" altLang="id-ID" sz="3200" dirty="0" err="1"/>
              <a:t>Pengujian</a:t>
            </a:r>
            <a:r>
              <a:rPr lang="en-US" altLang="id-ID" sz="3200" dirty="0"/>
              <a:t> </a:t>
            </a:r>
            <a:r>
              <a:rPr lang="en-US" altLang="id-ID" sz="3200" dirty="0" err="1"/>
              <a:t>dilakukan</a:t>
            </a:r>
            <a:r>
              <a:rPr lang="en-US" altLang="id-ID" sz="3200" dirty="0"/>
              <a:t> </a:t>
            </a:r>
            <a:r>
              <a:rPr lang="en-US" altLang="id-ID" sz="3200" dirty="0" err="1"/>
              <a:t>dengan</a:t>
            </a:r>
            <a:r>
              <a:rPr lang="en-US" altLang="id-ID" sz="3200" dirty="0"/>
              <a:t> </a:t>
            </a:r>
            <a:r>
              <a:rPr lang="en-US" altLang="id-ID" sz="3200" dirty="0" err="1"/>
              <a:t>cara</a:t>
            </a:r>
            <a:r>
              <a:rPr lang="en-US" altLang="id-ID" sz="3200" dirty="0"/>
              <a:t> </a:t>
            </a:r>
            <a:r>
              <a:rPr lang="en-US" altLang="id-ID" sz="3200" dirty="0" err="1"/>
              <a:t>mengevaluasi</a:t>
            </a:r>
            <a:r>
              <a:rPr lang="en-US" altLang="id-ID" sz="3200" dirty="0"/>
              <a:t> </a:t>
            </a:r>
            <a:r>
              <a:rPr lang="en-US" altLang="id-ID" sz="3200" dirty="0" err="1"/>
              <a:t>kofigurasi</a:t>
            </a:r>
            <a:r>
              <a:rPr lang="en-US" altLang="id-ID" sz="3200" dirty="0"/>
              <a:t> </a:t>
            </a:r>
            <a:r>
              <a:rPr lang="en-US" altLang="id-ID" sz="3200" dirty="0" err="1"/>
              <a:t>perangkat</a:t>
            </a:r>
            <a:r>
              <a:rPr lang="en-US" altLang="id-ID" sz="3200" dirty="0"/>
              <a:t> </a:t>
            </a:r>
            <a:r>
              <a:rPr lang="en-US" altLang="id-ID" sz="3200" dirty="0" err="1"/>
              <a:t>lunak</a:t>
            </a:r>
            <a:r>
              <a:rPr lang="en-US" altLang="id-ID" sz="3200" dirty="0"/>
              <a:t> yang </a:t>
            </a:r>
            <a:r>
              <a:rPr lang="en-US" altLang="id-ID" sz="3200" dirty="0" err="1"/>
              <a:t>terdiri</a:t>
            </a:r>
            <a:r>
              <a:rPr lang="en-US" altLang="id-ID" sz="3200" dirty="0"/>
              <a:t> </a:t>
            </a:r>
            <a:r>
              <a:rPr lang="en-US" altLang="id-ID" sz="3200" dirty="0" err="1"/>
              <a:t>dari</a:t>
            </a:r>
            <a:r>
              <a:rPr lang="en-US" altLang="id-ID" sz="3200" dirty="0"/>
              <a:t> </a:t>
            </a:r>
            <a:r>
              <a:rPr lang="en-US" altLang="id-ID" sz="3200" dirty="0" err="1"/>
              <a:t>spesifikasi</a:t>
            </a:r>
            <a:r>
              <a:rPr lang="en-US" altLang="id-ID" sz="3200" dirty="0"/>
              <a:t> </a:t>
            </a:r>
            <a:r>
              <a:rPr lang="en-US" altLang="id-ID" sz="3200" dirty="0" err="1"/>
              <a:t>kebutuhan,deskripsi</a:t>
            </a:r>
            <a:r>
              <a:rPr lang="en-US" altLang="id-ID" sz="3200" dirty="0"/>
              <a:t> </a:t>
            </a:r>
            <a:r>
              <a:rPr lang="en-US" altLang="id-ID" sz="3200" dirty="0" err="1"/>
              <a:t>perancangan</a:t>
            </a:r>
            <a:r>
              <a:rPr lang="en-US" altLang="id-ID" sz="3200" dirty="0"/>
              <a:t> dan program yang </a:t>
            </a:r>
            <a:r>
              <a:rPr lang="en-US" altLang="id-ID" sz="3200" dirty="0" err="1"/>
              <a:t>dihasilkan</a:t>
            </a:r>
            <a:endParaRPr lang="en-US" altLang="id-ID" sz="3200" dirty="0"/>
          </a:p>
          <a:p>
            <a:pPr marL="450850" indent="-450850">
              <a:lnSpc>
                <a:spcPct val="90000"/>
              </a:lnSpc>
              <a:buFont typeface="Wingdings" panose="05000000000000000000" pitchFamily="2" charset="2"/>
              <a:buChar char="ü"/>
            </a:pPr>
            <a:r>
              <a:rPr lang="en-US" altLang="id-ID" sz="3200" dirty="0"/>
              <a:t>Hasil </a:t>
            </a:r>
            <a:r>
              <a:rPr lang="en-US" altLang="id-ID" sz="3200" dirty="0" err="1"/>
              <a:t>evaluasi</a:t>
            </a:r>
            <a:r>
              <a:rPr lang="en-US" altLang="id-ID" sz="3200" dirty="0"/>
              <a:t> </a:t>
            </a:r>
            <a:r>
              <a:rPr lang="en-US" altLang="id-ID" sz="3200" dirty="0" err="1"/>
              <a:t>kemudian</a:t>
            </a:r>
            <a:r>
              <a:rPr lang="en-US" altLang="id-ID" sz="3200" dirty="0"/>
              <a:t> </a:t>
            </a:r>
            <a:r>
              <a:rPr lang="en-US" altLang="id-ID" sz="3200" dirty="0" err="1"/>
              <a:t>dibandingkn</a:t>
            </a:r>
            <a:r>
              <a:rPr lang="en-US" altLang="id-ID" sz="3200" dirty="0"/>
              <a:t> </a:t>
            </a:r>
            <a:r>
              <a:rPr lang="en-US" altLang="id-ID" sz="3200" dirty="0" err="1"/>
              <a:t>dengan</a:t>
            </a:r>
            <a:r>
              <a:rPr lang="en-US" altLang="id-ID" sz="3200" dirty="0"/>
              <a:t> </a:t>
            </a:r>
            <a:r>
              <a:rPr lang="en-US" altLang="id-ID" sz="3200" dirty="0" err="1"/>
              <a:t>hasil</a:t>
            </a:r>
            <a:r>
              <a:rPr lang="en-US" altLang="id-ID" sz="3200" dirty="0"/>
              <a:t> uji yang </a:t>
            </a:r>
            <a:r>
              <a:rPr lang="en-US" altLang="id-ID" sz="3200" dirty="0" err="1"/>
              <a:t>diharapkan</a:t>
            </a:r>
            <a:r>
              <a:rPr lang="en-US" altLang="id-ID" sz="3200" dirty="0"/>
              <a:t>.</a:t>
            </a:r>
          </a:p>
          <a:p>
            <a:pPr marL="450850" indent="-450850">
              <a:lnSpc>
                <a:spcPct val="90000"/>
              </a:lnSpc>
              <a:buFont typeface="Wingdings" panose="05000000000000000000" pitchFamily="2" charset="2"/>
              <a:buChar char="ü"/>
            </a:pPr>
            <a:r>
              <a:rPr lang="en-US" altLang="id-ID" sz="3200" dirty="0" err="1"/>
              <a:t>Jika</a:t>
            </a:r>
            <a:r>
              <a:rPr lang="en-US" altLang="id-ID" sz="3200" dirty="0"/>
              <a:t> </a:t>
            </a:r>
            <a:r>
              <a:rPr lang="en-US" altLang="id-ID" sz="3200" dirty="0" err="1"/>
              <a:t>ditemukan</a:t>
            </a:r>
            <a:r>
              <a:rPr lang="en-US" altLang="id-ID" sz="3200" dirty="0"/>
              <a:t> </a:t>
            </a:r>
            <a:r>
              <a:rPr lang="en-US" altLang="id-ID" sz="3200" dirty="0" err="1"/>
              <a:t>kesalahan</a:t>
            </a:r>
            <a:r>
              <a:rPr lang="en-US" altLang="id-ID" sz="3200" dirty="0"/>
              <a:t> </a:t>
            </a:r>
            <a:r>
              <a:rPr lang="en-US" altLang="id-ID" sz="3200" dirty="0" err="1"/>
              <a:t>maka</a:t>
            </a:r>
            <a:r>
              <a:rPr lang="en-US" altLang="id-ID" sz="3200" dirty="0"/>
              <a:t> </a:t>
            </a:r>
            <a:r>
              <a:rPr lang="en-US" altLang="id-ID" sz="3200" dirty="0" err="1"/>
              <a:t>perbaikan</a:t>
            </a:r>
            <a:r>
              <a:rPr lang="en-US" altLang="id-ID" sz="3200" dirty="0"/>
              <a:t> </a:t>
            </a:r>
            <a:r>
              <a:rPr lang="en-US" altLang="id-ID" sz="3200" dirty="0" err="1"/>
              <a:t>perangkat</a:t>
            </a:r>
            <a:r>
              <a:rPr lang="en-US" altLang="id-ID" sz="3200" dirty="0"/>
              <a:t> </a:t>
            </a:r>
            <a:r>
              <a:rPr lang="en-US" altLang="id-ID" sz="3200" dirty="0" err="1"/>
              <a:t>lunak</a:t>
            </a:r>
            <a:r>
              <a:rPr lang="en-US" altLang="id-ID" sz="3200" dirty="0"/>
              <a:t> </a:t>
            </a:r>
            <a:r>
              <a:rPr lang="en-US" altLang="id-ID" sz="3200" dirty="0" err="1"/>
              <a:t>harus</a:t>
            </a:r>
            <a:r>
              <a:rPr lang="en-US" altLang="id-ID" sz="3200" dirty="0"/>
              <a:t> </a:t>
            </a:r>
            <a:r>
              <a:rPr lang="en-US" altLang="id-ID" sz="3200" dirty="0" err="1"/>
              <a:t>dilakukan</a:t>
            </a:r>
            <a:r>
              <a:rPr lang="en-US" altLang="id-ID" sz="3200" dirty="0"/>
              <a:t> </a:t>
            </a:r>
            <a:r>
              <a:rPr lang="en-US" altLang="id-ID" sz="3200" dirty="0" err="1"/>
              <a:t>untuk</a:t>
            </a:r>
            <a:r>
              <a:rPr lang="en-US" altLang="id-ID" sz="3200" dirty="0"/>
              <a:t> </a:t>
            </a:r>
            <a:r>
              <a:rPr lang="en-US" altLang="id-ID" sz="3200" dirty="0" err="1"/>
              <a:t>kemudian</a:t>
            </a:r>
            <a:r>
              <a:rPr lang="en-US" altLang="id-ID" sz="3200" dirty="0"/>
              <a:t> </a:t>
            </a:r>
            <a:r>
              <a:rPr lang="en-US" altLang="id-ID" sz="3200" dirty="0" err="1"/>
              <a:t>diuji</a:t>
            </a:r>
            <a:r>
              <a:rPr lang="en-US" altLang="id-ID" sz="3200" dirty="0"/>
              <a:t> </a:t>
            </a:r>
            <a:r>
              <a:rPr lang="en-US" altLang="id-ID" sz="3200" dirty="0" err="1"/>
              <a:t>kembali</a:t>
            </a:r>
            <a:endParaRPr lang="id-ID" sz="3200" dirty="0"/>
          </a:p>
        </p:txBody>
      </p:sp>
    </p:spTree>
    <p:extLst>
      <p:ext uri="{BB962C8B-B14F-4D97-AF65-F5344CB8AC3E}">
        <p14:creationId xmlns:p14="http://schemas.microsoft.com/office/powerpoint/2010/main" val="95977771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80F1B5-98D9-4B6B-9ADE-A8284B8202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err="1"/>
              <a:t>Pengertian</a:t>
            </a:r>
            <a:r>
              <a:rPr lang="en-US" dirty="0"/>
              <a:t> </a:t>
            </a:r>
            <a:endParaRPr lang="id-ID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72561C6-5BC2-436C-86DC-5846F321B9A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altLang="id-ID" sz="3200" dirty="0" err="1"/>
              <a:t>Pengujian</a:t>
            </a:r>
            <a:r>
              <a:rPr lang="en-US" altLang="id-ID" sz="3200" dirty="0"/>
              <a:t> </a:t>
            </a:r>
            <a:r>
              <a:rPr lang="en-US" altLang="id-ID" sz="3200" dirty="0" err="1"/>
              <a:t>Perangkat</a:t>
            </a:r>
            <a:r>
              <a:rPr lang="en-US" altLang="id-ID" sz="3200" dirty="0"/>
              <a:t> </a:t>
            </a:r>
            <a:r>
              <a:rPr lang="en-US" altLang="id-ID" sz="3200" dirty="0" err="1"/>
              <a:t>Lunak</a:t>
            </a:r>
            <a:r>
              <a:rPr lang="en-US" altLang="id-ID" sz="3200" dirty="0"/>
              <a:t> </a:t>
            </a:r>
            <a:r>
              <a:rPr lang="en-US" altLang="id-ID" sz="3200" dirty="0" err="1"/>
              <a:t>adalah</a:t>
            </a:r>
            <a:r>
              <a:rPr lang="en-US" altLang="id-ID" sz="3200" dirty="0"/>
              <a:t> proses </a:t>
            </a:r>
            <a:r>
              <a:rPr lang="en-US" altLang="id-ID" sz="3200" dirty="0" err="1"/>
              <a:t>menjalankan</a:t>
            </a:r>
            <a:r>
              <a:rPr lang="en-US" altLang="id-ID" sz="3200" dirty="0"/>
              <a:t> dan </a:t>
            </a:r>
            <a:r>
              <a:rPr lang="en-US" altLang="id-ID" sz="3200" dirty="0" err="1"/>
              <a:t>mengevaluasi</a:t>
            </a:r>
            <a:r>
              <a:rPr lang="en-US" altLang="id-ID" sz="3200" dirty="0"/>
              <a:t> </a:t>
            </a:r>
            <a:r>
              <a:rPr lang="en-US" altLang="id-ID" sz="3200" dirty="0" err="1"/>
              <a:t>sebuah</a:t>
            </a:r>
            <a:r>
              <a:rPr lang="en-US" altLang="id-ID" sz="3200" dirty="0"/>
              <a:t> PL </a:t>
            </a:r>
            <a:r>
              <a:rPr lang="en-US" altLang="id-ID" sz="3200" dirty="0" err="1"/>
              <a:t>secara</a:t>
            </a:r>
            <a:r>
              <a:rPr lang="en-US" altLang="id-ID" sz="3200" dirty="0"/>
              <a:t> manual </a:t>
            </a:r>
            <a:r>
              <a:rPr lang="en-US" altLang="id-ID" sz="3200" dirty="0" err="1"/>
              <a:t>maupun</a:t>
            </a:r>
            <a:r>
              <a:rPr lang="en-US" altLang="id-ID" sz="3200" dirty="0"/>
              <a:t> </a:t>
            </a:r>
            <a:r>
              <a:rPr lang="en-US" altLang="id-ID" sz="3200" dirty="0" err="1"/>
              <a:t>otomatis</a:t>
            </a:r>
            <a:r>
              <a:rPr lang="en-US" altLang="id-ID" sz="3200" dirty="0"/>
              <a:t> </a:t>
            </a:r>
            <a:r>
              <a:rPr lang="en-US" altLang="id-ID" sz="3200" dirty="0" err="1"/>
              <a:t>untuk</a:t>
            </a:r>
            <a:r>
              <a:rPr lang="en-US" altLang="id-ID" sz="3200" dirty="0"/>
              <a:t> </a:t>
            </a:r>
            <a:r>
              <a:rPr lang="en-US" altLang="id-ID" sz="3200" dirty="0" err="1"/>
              <a:t>menguji</a:t>
            </a:r>
            <a:r>
              <a:rPr lang="en-US" altLang="id-ID" sz="3200" dirty="0"/>
              <a:t> </a:t>
            </a:r>
            <a:r>
              <a:rPr lang="en-US" altLang="id-ID" sz="3200" dirty="0" err="1"/>
              <a:t>apakah</a:t>
            </a:r>
            <a:r>
              <a:rPr lang="en-US" altLang="id-ID" sz="3200" dirty="0"/>
              <a:t> PL </a:t>
            </a:r>
            <a:r>
              <a:rPr lang="en-US" altLang="id-ID" sz="3200" dirty="0" err="1"/>
              <a:t>sudah</a:t>
            </a:r>
            <a:r>
              <a:rPr lang="en-US" altLang="id-ID" sz="3200" dirty="0"/>
              <a:t> </a:t>
            </a:r>
            <a:r>
              <a:rPr lang="en-US" altLang="id-ID" sz="3200" dirty="0" err="1"/>
              <a:t>memenuhi</a:t>
            </a:r>
            <a:r>
              <a:rPr lang="en-US" altLang="id-ID" sz="3200" dirty="0"/>
              <a:t> </a:t>
            </a:r>
            <a:r>
              <a:rPr lang="en-US" altLang="id-ID" sz="3200" dirty="0" err="1"/>
              <a:t>persyaratan</a:t>
            </a:r>
            <a:r>
              <a:rPr lang="en-US" altLang="id-ID" sz="3200" dirty="0"/>
              <a:t> </a:t>
            </a:r>
            <a:r>
              <a:rPr lang="en-US" altLang="id-ID" sz="3200" dirty="0" err="1"/>
              <a:t>atau</a:t>
            </a:r>
            <a:r>
              <a:rPr lang="en-US" altLang="id-ID" sz="3200" dirty="0"/>
              <a:t> </a:t>
            </a:r>
            <a:r>
              <a:rPr lang="en-US" altLang="id-ID" sz="3200" dirty="0" err="1"/>
              <a:t>belum</a:t>
            </a:r>
            <a:r>
              <a:rPr lang="en-US" altLang="id-ID" sz="3200" dirty="0"/>
              <a:t> </a:t>
            </a:r>
            <a:r>
              <a:rPr lang="en-US" altLang="id-ID" sz="3200" dirty="0" err="1"/>
              <a:t>atau</a:t>
            </a:r>
            <a:r>
              <a:rPr lang="en-US" altLang="id-ID" sz="3200" dirty="0"/>
              <a:t> </a:t>
            </a:r>
            <a:r>
              <a:rPr lang="en-US" altLang="id-ID" sz="3200" dirty="0" err="1"/>
              <a:t>untuk</a:t>
            </a:r>
            <a:r>
              <a:rPr lang="en-US" altLang="id-ID" sz="3200" dirty="0"/>
              <a:t> </a:t>
            </a:r>
            <a:r>
              <a:rPr lang="en-US" altLang="id-ID" sz="3200" dirty="0" err="1"/>
              <a:t>menentukan</a:t>
            </a:r>
            <a:r>
              <a:rPr lang="en-US" altLang="id-ID" sz="3200" dirty="0"/>
              <a:t> </a:t>
            </a:r>
            <a:r>
              <a:rPr lang="en-US" altLang="id-ID" sz="3200" dirty="0" err="1"/>
              <a:t>perbedaan</a:t>
            </a:r>
            <a:r>
              <a:rPr lang="en-US" altLang="id-ID" sz="3200" dirty="0"/>
              <a:t> </a:t>
            </a:r>
            <a:r>
              <a:rPr lang="en-US" altLang="id-ID" sz="3200" dirty="0" err="1"/>
              <a:t>antara</a:t>
            </a:r>
            <a:r>
              <a:rPr lang="en-US" altLang="id-ID" sz="3200" dirty="0"/>
              <a:t> </a:t>
            </a:r>
            <a:r>
              <a:rPr lang="en-US" altLang="id-ID" sz="3200" dirty="0" err="1"/>
              <a:t>hasil</a:t>
            </a:r>
            <a:r>
              <a:rPr lang="en-US" altLang="id-ID" sz="3200" dirty="0"/>
              <a:t> yang </a:t>
            </a:r>
            <a:r>
              <a:rPr lang="en-US" altLang="id-ID" sz="3200" dirty="0" err="1"/>
              <a:t>diharapkan</a:t>
            </a:r>
            <a:r>
              <a:rPr lang="en-US" altLang="id-ID" sz="3200" dirty="0"/>
              <a:t> </a:t>
            </a:r>
            <a:r>
              <a:rPr lang="en-US" altLang="id-ID" sz="3200" dirty="0" err="1"/>
              <a:t>dengan</a:t>
            </a:r>
            <a:r>
              <a:rPr lang="en-US" altLang="id-ID" sz="3200" dirty="0"/>
              <a:t> </a:t>
            </a:r>
            <a:r>
              <a:rPr lang="en-US" altLang="id-ID" sz="3200" dirty="0" err="1"/>
              <a:t>hasil</a:t>
            </a:r>
            <a:r>
              <a:rPr lang="en-US" altLang="id-ID" sz="3200" dirty="0"/>
              <a:t> </a:t>
            </a:r>
            <a:r>
              <a:rPr lang="en-US" altLang="id-ID" sz="3200" dirty="0" err="1"/>
              <a:t>sebenarnya</a:t>
            </a:r>
            <a:r>
              <a:rPr lang="en-US" altLang="id-ID" sz="3200" dirty="0"/>
              <a:t>.</a:t>
            </a:r>
          </a:p>
          <a:p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138248277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235342-4ED5-4BCB-BDBC-14AFE7971A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err="1"/>
              <a:t>Prinsip</a:t>
            </a:r>
            <a:r>
              <a:rPr lang="en-US" dirty="0"/>
              <a:t> </a:t>
            </a:r>
            <a:r>
              <a:rPr lang="en-US" dirty="0" err="1"/>
              <a:t>pengujian</a:t>
            </a:r>
            <a:endParaRPr lang="id-ID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2A46B6D-E0CD-427E-B9C9-B2AAE24AA42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609600" indent="-609600">
              <a:buFont typeface="+mj-lt"/>
              <a:buAutoNum type="arabicPeriod"/>
            </a:pPr>
            <a:r>
              <a:rPr lang="en-US" altLang="id-ID" dirty="0" err="1"/>
              <a:t>Dapat</a:t>
            </a:r>
            <a:r>
              <a:rPr lang="en-US" altLang="id-ID" dirty="0"/>
              <a:t> </a:t>
            </a:r>
            <a:r>
              <a:rPr lang="en-US" altLang="id-ID" dirty="0" err="1"/>
              <a:t>dilacak</a:t>
            </a:r>
            <a:r>
              <a:rPr lang="en-US" altLang="id-ID" dirty="0"/>
              <a:t> </a:t>
            </a:r>
            <a:r>
              <a:rPr lang="en-US" altLang="id-ID" dirty="0" err="1"/>
              <a:t>hingga</a:t>
            </a:r>
            <a:r>
              <a:rPr lang="en-US" altLang="id-ID" dirty="0"/>
              <a:t> </a:t>
            </a:r>
            <a:r>
              <a:rPr lang="en-US" altLang="id-ID" dirty="0" err="1"/>
              <a:t>ke</a:t>
            </a:r>
            <a:r>
              <a:rPr lang="en-US" altLang="id-ID" dirty="0"/>
              <a:t> </a:t>
            </a:r>
            <a:r>
              <a:rPr lang="en-US" altLang="id-ID" dirty="0" err="1"/>
              <a:t>persyaratan</a:t>
            </a:r>
            <a:r>
              <a:rPr lang="en-US" altLang="id-ID" dirty="0"/>
              <a:t> </a:t>
            </a:r>
            <a:r>
              <a:rPr lang="en-US" altLang="id-ID" dirty="0" err="1"/>
              <a:t>atau</a:t>
            </a:r>
            <a:r>
              <a:rPr lang="en-US" altLang="id-ID" dirty="0"/>
              <a:t> </a:t>
            </a:r>
            <a:r>
              <a:rPr lang="en-US" altLang="id-ID" dirty="0" err="1"/>
              <a:t>dokumen</a:t>
            </a:r>
            <a:r>
              <a:rPr lang="en-US" altLang="id-ID" dirty="0"/>
              <a:t> SRS</a:t>
            </a:r>
          </a:p>
          <a:p>
            <a:pPr marL="609600" indent="-609600">
              <a:lnSpc>
                <a:spcPct val="90000"/>
              </a:lnSpc>
              <a:buFontTx/>
              <a:buAutoNum type="arabicPeriod" startAt="2"/>
            </a:pPr>
            <a:r>
              <a:rPr lang="en-US" altLang="id-ID" dirty="0" err="1"/>
              <a:t>Pengujian</a:t>
            </a:r>
            <a:r>
              <a:rPr lang="en-US" altLang="id-ID" dirty="0"/>
              <a:t> </a:t>
            </a:r>
            <a:r>
              <a:rPr lang="en-US" altLang="id-ID" dirty="0" err="1"/>
              <a:t>harus</a:t>
            </a:r>
            <a:r>
              <a:rPr lang="en-US" altLang="id-ID" dirty="0"/>
              <a:t> </a:t>
            </a:r>
            <a:r>
              <a:rPr lang="en-US" altLang="id-ID" dirty="0" err="1"/>
              <a:t>direncanakan</a:t>
            </a:r>
            <a:r>
              <a:rPr lang="en-US" altLang="id-ID" dirty="0"/>
              <a:t> </a:t>
            </a:r>
            <a:r>
              <a:rPr lang="en-US" altLang="id-ID" dirty="0" err="1"/>
              <a:t>sebelum</a:t>
            </a:r>
            <a:r>
              <a:rPr lang="en-US" altLang="id-ID" dirty="0"/>
              <a:t> </a:t>
            </a:r>
            <a:r>
              <a:rPr lang="en-US" altLang="id-ID" dirty="0" err="1"/>
              <a:t>pelaksanaan</a:t>
            </a:r>
            <a:r>
              <a:rPr lang="en-US" altLang="id-ID" dirty="0"/>
              <a:t> </a:t>
            </a:r>
            <a:r>
              <a:rPr lang="en-US" altLang="id-ID" dirty="0" err="1"/>
              <a:t>pengujian</a:t>
            </a:r>
            <a:r>
              <a:rPr lang="en-US" altLang="id-ID" dirty="0"/>
              <a:t>.</a:t>
            </a:r>
          </a:p>
          <a:p>
            <a:pPr marL="609600" indent="-609600">
              <a:lnSpc>
                <a:spcPct val="90000"/>
              </a:lnSpc>
              <a:buFontTx/>
              <a:buAutoNum type="arabicPeriod" startAt="2"/>
            </a:pPr>
            <a:r>
              <a:rPr lang="en-US" altLang="id-ID" dirty="0" err="1"/>
              <a:t>Pengujian</a:t>
            </a:r>
            <a:r>
              <a:rPr lang="en-US" altLang="id-ID" dirty="0"/>
              <a:t> </a:t>
            </a:r>
            <a:r>
              <a:rPr lang="en-US" altLang="id-ID" dirty="0" err="1"/>
              <a:t>harus</a:t>
            </a:r>
            <a:r>
              <a:rPr lang="en-US" altLang="id-ID" dirty="0"/>
              <a:t> </a:t>
            </a:r>
            <a:r>
              <a:rPr lang="en-US" altLang="id-ID" dirty="0" err="1"/>
              <a:t>dimulai</a:t>
            </a:r>
            <a:r>
              <a:rPr lang="en-US" altLang="id-ID" dirty="0"/>
              <a:t> </a:t>
            </a:r>
            <a:r>
              <a:rPr lang="en-US" altLang="id-ID" dirty="0" err="1"/>
              <a:t>dari</a:t>
            </a:r>
            <a:r>
              <a:rPr lang="en-US" altLang="id-ID" dirty="0"/>
              <a:t> </a:t>
            </a:r>
            <a:r>
              <a:rPr lang="en-US" altLang="id-ID" dirty="0" err="1"/>
              <a:t>hasil</a:t>
            </a:r>
            <a:r>
              <a:rPr lang="en-US" altLang="id-ID" dirty="0"/>
              <a:t> yang </a:t>
            </a:r>
            <a:r>
              <a:rPr lang="en-US" altLang="id-ID" dirty="0" err="1"/>
              <a:t>kecil,diteruskan</a:t>
            </a:r>
            <a:r>
              <a:rPr lang="en-US" altLang="id-ID" dirty="0"/>
              <a:t> </a:t>
            </a:r>
            <a:r>
              <a:rPr lang="en-US" altLang="id-ID" dirty="0" err="1"/>
              <a:t>ke</a:t>
            </a:r>
            <a:r>
              <a:rPr lang="en-US" altLang="id-ID" dirty="0"/>
              <a:t> </a:t>
            </a:r>
            <a:r>
              <a:rPr lang="en-US" altLang="id-ID" dirty="0" err="1"/>
              <a:t>hal-hal</a:t>
            </a:r>
            <a:r>
              <a:rPr lang="en-US" altLang="id-ID" dirty="0"/>
              <a:t> yang </a:t>
            </a:r>
            <a:r>
              <a:rPr lang="en-US" altLang="id-ID" dirty="0" err="1"/>
              <a:t>besar</a:t>
            </a:r>
            <a:r>
              <a:rPr lang="en-US" altLang="id-ID" dirty="0"/>
              <a:t>.</a:t>
            </a:r>
          </a:p>
          <a:p>
            <a:pPr marL="609600" indent="-609600">
              <a:lnSpc>
                <a:spcPct val="90000"/>
              </a:lnSpc>
              <a:buFontTx/>
              <a:buAutoNum type="arabicPeriod" startAt="2"/>
            </a:pPr>
            <a:r>
              <a:rPr lang="en-US" altLang="id-ID" dirty="0" err="1"/>
              <a:t>Pengujian</a:t>
            </a:r>
            <a:r>
              <a:rPr lang="en-US" altLang="id-ID" dirty="0"/>
              <a:t> yang </a:t>
            </a:r>
            <a:r>
              <a:rPr lang="en-US" altLang="id-ID" dirty="0" err="1"/>
              <a:t>berlebihan</a:t>
            </a:r>
            <a:r>
              <a:rPr lang="en-US" altLang="id-ID" dirty="0"/>
              <a:t> </a:t>
            </a:r>
            <a:r>
              <a:rPr lang="en-US" altLang="id-ID" dirty="0" err="1"/>
              <a:t>tidak</a:t>
            </a:r>
            <a:r>
              <a:rPr lang="en-US" altLang="id-ID" dirty="0"/>
              <a:t> </a:t>
            </a:r>
            <a:r>
              <a:rPr lang="en-US" altLang="id-ID" dirty="0" err="1"/>
              <a:t>akan</a:t>
            </a:r>
            <a:r>
              <a:rPr lang="en-US" altLang="id-ID" dirty="0"/>
              <a:t> </a:t>
            </a:r>
            <a:r>
              <a:rPr lang="en-US" altLang="id-ID" dirty="0" err="1"/>
              <a:t>mungkin</a:t>
            </a:r>
            <a:r>
              <a:rPr lang="en-US" altLang="id-ID" dirty="0"/>
              <a:t> </a:t>
            </a:r>
            <a:r>
              <a:rPr lang="en-US" altLang="id-ID" dirty="0" err="1"/>
              <a:t>dilaksanakan</a:t>
            </a:r>
            <a:r>
              <a:rPr lang="en-US" altLang="id-ID" dirty="0"/>
              <a:t>.</a:t>
            </a:r>
          </a:p>
          <a:p>
            <a:pPr marL="609600" indent="-609600">
              <a:lnSpc>
                <a:spcPct val="90000"/>
              </a:lnSpc>
              <a:buFontTx/>
              <a:buAutoNum type="arabicPeriod" startAt="2"/>
            </a:pPr>
            <a:r>
              <a:rPr lang="en-US" altLang="id-ID" dirty="0" err="1"/>
              <a:t>Pengujian</a:t>
            </a:r>
            <a:r>
              <a:rPr lang="en-US" altLang="id-ID" dirty="0"/>
              <a:t> </a:t>
            </a:r>
            <a:r>
              <a:rPr lang="en-US" altLang="id-ID" dirty="0" err="1"/>
              <a:t>sebaiknya</a:t>
            </a:r>
            <a:r>
              <a:rPr lang="en-US" altLang="id-ID" dirty="0"/>
              <a:t> </a:t>
            </a:r>
            <a:r>
              <a:rPr lang="en-US" altLang="id-ID" dirty="0" err="1"/>
              <a:t>dilakukan</a:t>
            </a:r>
            <a:r>
              <a:rPr lang="en-US" altLang="id-ID" dirty="0"/>
              <a:t> </a:t>
            </a:r>
            <a:r>
              <a:rPr lang="en-US" altLang="id-ID" dirty="0" err="1"/>
              <a:t>pihak</a:t>
            </a:r>
            <a:r>
              <a:rPr lang="en-US" altLang="id-ID" dirty="0"/>
              <a:t> </a:t>
            </a:r>
            <a:r>
              <a:rPr lang="en-US" altLang="id-ID" dirty="0" err="1"/>
              <a:t>ketiga</a:t>
            </a:r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75061521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40CF72-3E2F-4A26-A377-A0AE86FFB7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err="1"/>
              <a:t>Tujuan</a:t>
            </a:r>
            <a:r>
              <a:rPr lang="en-US" dirty="0"/>
              <a:t> </a:t>
            </a:r>
            <a:r>
              <a:rPr lang="en-US" dirty="0" err="1"/>
              <a:t>pengujian</a:t>
            </a:r>
            <a:endParaRPr lang="id-ID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50E4449-13D8-44B3-AD6F-40501A426C6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609600" indent="-609600">
              <a:lnSpc>
                <a:spcPct val="90000"/>
              </a:lnSpc>
              <a:buFontTx/>
              <a:buAutoNum type="arabicPeriod"/>
            </a:pPr>
            <a:r>
              <a:rPr lang="en-US" altLang="id-ID" dirty="0" err="1"/>
              <a:t>Menilai</a:t>
            </a:r>
            <a:r>
              <a:rPr lang="en-US" altLang="id-ID" dirty="0"/>
              <a:t> </a:t>
            </a:r>
            <a:r>
              <a:rPr lang="en-US" altLang="id-ID" dirty="0" err="1"/>
              <a:t>apakah</a:t>
            </a:r>
            <a:r>
              <a:rPr lang="en-US" altLang="id-ID" dirty="0"/>
              <a:t> </a:t>
            </a:r>
            <a:r>
              <a:rPr lang="en-US" altLang="id-ID" dirty="0" err="1"/>
              <a:t>perangkat</a:t>
            </a:r>
            <a:r>
              <a:rPr lang="en-US" altLang="id-ID" dirty="0"/>
              <a:t> </a:t>
            </a:r>
            <a:r>
              <a:rPr lang="en-US" altLang="id-ID" dirty="0" err="1"/>
              <a:t>lunak</a:t>
            </a:r>
            <a:r>
              <a:rPr lang="en-US" altLang="id-ID" dirty="0"/>
              <a:t> yang </a:t>
            </a:r>
            <a:r>
              <a:rPr lang="en-US" altLang="id-ID" dirty="0" err="1"/>
              <a:t>dikembangkan</a:t>
            </a:r>
            <a:r>
              <a:rPr lang="en-US" altLang="id-ID" dirty="0"/>
              <a:t> </a:t>
            </a:r>
            <a:r>
              <a:rPr lang="en-US" altLang="id-ID" dirty="0" err="1"/>
              <a:t>telah</a:t>
            </a:r>
            <a:r>
              <a:rPr lang="en-US" altLang="id-ID" dirty="0"/>
              <a:t> </a:t>
            </a:r>
            <a:r>
              <a:rPr lang="en-US" altLang="id-ID" dirty="0" err="1"/>
              <a:t>memenuhi</a:t>
            </a:r>
            <a:r>
              <a:rPr lang="en-US" altLang="id-ID" dirty="0"/>
              <a:t> </a:t>
            </a:r>
            <a:r>
              <a:rPr lang="en-US" altLang="id-ID" dirty="0" err="1"/>
              <a:t>kebutuhan</a:t>
            </a:r>
            <a:r>
              <a:rPr lang="en-US" altLang="id-ID" dirty="0"/>
              <a:t> </a:t>
            </a:r>
            <a:r>
              <a:rPr lang="en-US" altLang="id-ID" dirty="0" err="1"/>
              <a:t>pemakai</a:t>
            </a:r>
            <a:r>
              <a:rPr lang="en-US" altLang="id-ID" dirty="0"/>
              <a:t>.</a:t>
            </a:r>
          </a:p>
          <a:p>
            <a:pPr marL="609600" indent="-609600">
              <a:lnSpc>
                <a:spcPct val="90000"/>
              </a:lnSpc>
              <a:buFontTx/>
              <a:buAutoNum type="arabicPeriod"/>
            </a:pPr>
            <a:r>
              <a:rPr lang="en-US" altLang="id-ID" dirty="0" err="1"/>
              <a:t>Menilai</a:t>
            </a:r>
            <a:r>
              <a:rPr lang="en-US" altLang="id-ID" dirty="0"/>
              <a:t> </a:t>
            </a:r>
            <a:r>
              <a:rPr lang="en-US" altLang="id-ID" dirty="0" err="1"/>
              <a:t>apakah</a:t>
            </a:r>
            <a:r>
              <a:rPr lang="en-US" altLang="id-ID" dirty="0"/>
              <a:t> </a:t>
            </a:r>
            <a:r>
              <a:rPr lang="en-US" altLang="id-ID" dirty="0" err="1"/>
              <a:t>tahap</a:t>
            </a:r>
            <a:r>
              <a:rPr lang="en-US" altLang="id-ID" dirty="0"/>
              <a:t> </a:t>
            </a:r>
            <a:r>
              <a:rPr lang="en-US" altLang="id-ID" dirty="0" err="1"/>
              <a:t>pengembangan</a:t>
            </a:r>
            <a:r>
              <a:rPr lang="en-US" altLang="id-ID" dirty="0"/>
              <a:t> PL </a:t>
            </a:r>
            <a:r>
              <a:rPr lang="en-US" altLang="id-ID" dirty="0" err="1"/>
              <a:t>sesuai</a:t>
            </a:r>
            <a:r>
              <a:rPr lang="en-US" altLang="id-ID" dirty="0"/>
              <a:t> </a:t>
            </a:r>
            <a:r>
              <a:rPr lang="en-US" altLang="id-ID" dirty="0" err="1"/>
              <a:t>dengan</a:t>
            </a:r>
            <a:r>
              <a:rPr lang="en-US" altLang="id-ID" dirty="0"/>
              <a:t> </a:t>
            </a:r>
            <a:r>
              <a:rPr lang="en-US" altLang="id-ID" dirty="0" err="1"/>
              <a:t>metodologi</a:t>
            </a:r>
            <a:r>
              <a:rPr lang="en-US" altLang="id-ID" dirty="0"/>
              <a:t> yang </a:t>
            </a:r>
            <a:r>
              <a:rPr lang="en-US" altLang="id-ID" dirty="0" err="1"/>
              <a:t>digunakan</a:t>
            </a:r>
            <a:r>
              <a:rPr lang="en-US" altLang="id-ID" dirty="0"/>
              <a:t>.</a:t>
            </a:r>
          </a:p>
          <a:p>
            <a:pPr marL="609600" indent="-609600">
              <a:lnSpc>
                <a:spcPct val="90000"/>
              </a:lnSpc>
              <a:buFontTx/>
              <a:buAutoNum type="arabicPeriod"/>
            </a:pPr>
            <a:r>
              <a:rPr lang="en-US" altLang="id-ID" dirty="0" err="1"/>
              <a:t>Membuat</a:t>
            </a:r>
            <a:r>
              <a:rPr lang="en-US" altLang="id-ID" dirty="0"/>
              <a:t> </a:t>
            </a:r>
            <a:r>
              <a:rPr lang="en-US" altLang="id-ID" dirty="0" err="1"/>
              <a:t>dokumentasi</a:t>
            </a:r>
            <a:r>
              <a:rPr lang="en-US" altLang="id-ID" dirty="0"/>
              <a:t> </a:t>
            </a:r>
            <a:r>
              <a:rPr lang="en-US" altLang="id-ID" dirty="0" err="1"/>
              <a:t>hasil</a:t>
            </a:r>
            <a:r>
              <a:rPr lang="en-US" altLang="id-ID" dirty="0"/>
              <a:t> </a:t>
            </a:r>
            <a:r>
              <a:rPr lang="en-US" altLang="id-ID" dirty="0" err="1"/>
              <a:t>pengujian</a:t>
            </a:r>
            <a:r>
              <a:rPr lang="en-US" altLang="id-ID" dirty="0"/>
              <a:t> yang </a:t>
            </a:r>
            <a:r>
              <a:rPr lang="en-US" altLang="id-ID" dirty="0" err="1"/>
              <a:t>menginformasikan</a:t>
            </a:r>
            <a:r>
              <a:rPr lang="en-US" altLang="id-ID" dirty="0"/>
              <a:t> </a:t>
            </a:r>
            <a:r>
              <a:rPr lang="en-US" altLang="id-ID" dirty="0" err="1"/>
              <a:t>kesesuai</a:t>
            </a:r>
            <a:r>
              <a:rPr lang="en-US" altLang="id-ID" dirty="0"/>
              <a:t> PL yang </a:t>
            </a:r>
            <a:r>
              <a:rPr lang="en-US" altLang="id-ID" dirty="0" err="1"/>
              <a:t>diuji</a:t>
            </a:r>
            <a:r>
              <a:rPr lang="en-US" altLang="id-ID" dirty="0"/>
              <a:t> </a:t>
            </a:r>
            <a:r>
              <a:rPr lang="en-US" altLang="id-ID" dirty="0" err="1"/>
              <a:t>dengan</a:t>
            </a:r>
            <a:r>
              <a:rPr lang="en-US" altLang="id-ID" dirty="0"/>
              <a:t> </a:t>
            </a:r>
            <a:r>
              <a:rPr lang="en-US" altLang="id-ID" dirty="0" err="1"/>
              <a:t>spesifikasi</a:t>
            </a:r>
            <a:r>
              <a:rPr lang="en-US" altLang="id-ID" dirty="0"/>
              <a:t> yang </a:t>
            </a:r>
            <a:r>
              <a:rPr lang="en-US" altLang="id-ID" dirty="0" err="1"/>
              <a:t>ditentukan</a:t>
            </a:r>
            <a:r>
              <a:rPr lang="en-US" altLang="id-ID" dirty="0"/>
              <a:t>.</a:t>
            </a:r>
          </a:p>
          <a:p>
            <a:pPr marL="0" indent="0">
              <a:buNone/>
            </a:pPr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340718543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EED4A5-1FD6-4603-8819-82859464E3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err="1"/>
              <a:t>Tahap</a:t>
            </a:r>
            <a:r>
              <a:rPr lang="en-US" dirty="0"/>
              <a:t> </a:t>
            </a:r>
            <a:r>
              <a:rPr lang="en-US" dirty="0" err="1"/>
              <a:t>pengujian</a:t>
            </a:r>
            <a:endParaRPr lang="id-ID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032598D-0DF8-49B2-A927-C030FCBAE13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609600" indent="-609600">
              <a:lnSpc>
                <a:spcPct val="90000"/>
              </a:lnSpc>
              <a:buFontTx/>
              <a:buAutoNum type="arabicPeriod"/>
            </a:pPr>
            <a:r>
              <a:rPr lang="en-US" altLang="id-ID" dirty="0" err="1"/>
              <a:t>Tentukan</a:t>
            </a:r>
            <a:r>
              <a:rPr lang="en-US" altLang="id-ID" dirty="0"/>
              <a:t> </a:t>
            </a:r>
            <a:r>
              <a:rPr lang="en-US" altLang="id-ID" dirty="0" err="1"/>
              <a:t>apa</a:t>
            </a:r>
            <a:r>
              <a:rPr lang="en-US" altLang="id-ID" dirty="0"/>
              <a:t> yang </a:t>
            </a:r>
            <a:r>
              <a:rPr lang="en-US" altLang="id-ID" dirty="0" err="1"/>
              <a:t>akan</a:t>
            </a:r>
            <a:r>
              <a:rPr lang="en-US" altLang="id-ID" dirty="0"/>
              <a:t> </a:t>
            </a:r>
            <a:r>
              <a:rPr lang="en-US" altLang="id-ID" dirty="0" err="1"/>
              <a:t>diukur</a:t>
            </a:r>
            <a:r>
              <a:rPr lang="en-US" altLang="id-ID" dirty="0"/>
              <a:t> </a:t>
            </a:r>
            <a:r>
              <a:rPr lang="en-US" altLang="id-ID" dirty="0" err="1"/>
              <a:t>melalui</a:t>
            </a:r>
            <a:r>
              <a:rPr lang="en-US" altLang="id-ID" dirty="0"/>
              <a:t> </a:t>
            </a:r>
            <a:r>
              <a:rPr lang="en-US" altLang="id-ID" dirty="0" err="1"/>
              <a:t>pengujian</a:t>
            </a:r>
            <a:r>
              <a:rPr lang="en-US" altLang="id-ID" dirty="0"/>
              <a:t>.</a:t>
            </a:r>
          </a:p>
          <a:p>
            <a:pPr marL="609600" indent="-609600">
              <a:lnSpc>
                <a:spcPct val="90000"/>
              </a:lnSpc>
              <a:buFontTx/>
              <a:buAutoNum type="arabicPeriod"/>
            </a:pPr>
            <a:r>
              <a:rPr lang="en-US" altLang="id-ID" dirty="0" err="1"/>
              <a:t>Bagaimana</a:t>
            </a:r>
            <a:r>
              <a:rPr lang="en-US" altLang="id-ID" dirty="0"/>
              <a:t> </a:t>
            </a:r>
            <a:r>
              <a:rPr lang="en-US" altLang="id-ID" dirty="0" err="1"/>
              <a:t>pengujian</a:t>
            </a:r>
            <a:r>
              <a:rPr lang="en-US" altLang="id-ID" dirty="0"/>
              <a:t> </a:t>
            </a:r>
            <a:r>
              <a:rPr lang="en-US" altLang="id-ID" dirty="0" err="1"/>
              <a:t>akan</a:t>
            </a:r>
            <a:r>
              <a:rPr lang="en-US" altLang="id-ID" dirty="0"/>
              <a:t> </a:t>
            </a:r>
            <a:r>
              <a:rPr lang="en-US" altLang="id-ID" dirty="0" err="1"/>
              <a:t>dilaksanakan</a:t>
            </a:r>
            <a:r>
              <a:rPr lang="en-US" altLang="id-ID" dirty="0"/>
              <a:t>.</a:t>
            </a:r>
          </a:p>
          <a:p>
            <a:pPr marL="609600" indent="-609600">
              <a:lnSpc>
                <a:spcPct val="90000"/>
              </a:lnSpc>
              <a:buFontTx/>
              <a:buAutoNum type="arabicPeriod"/>
            </a:pPr>
            <a:r>
              <a:rPr lang="en-US" altLang="id-ID" dirty="0" err="1"/>
              <a:t>Membangun</a:t>
            </a:r>
            <a:r>
              <a:rPr lang="en-US" altLang="id-ID" dirty="0"/>
              <a:t> </a:t>
            </a:r>
            <a:r>
              <a:rPr lang="en-US" altLang="id-ID" dirty="0" err="1"/>
              <a:t>suatu</a:t>
            </a:r>
            <a:r>
              <a:rPr lang="en-US" altLang="id-ID" dirty="0"/>
              <a:t> </a:t>
            </a:r>
            <a:r>
              <a:rPr lang="en-US" altLang="id-ID" dirty="0" err="1"/>
              <a:t>kasus</a:t>
            </a:r>
            <a:r>
              <a:rPr lang="en-US" altLang="id-ID" dirty="0"/>
              <a:t> uji (test case) </a:t>
            </a:r>
            <a:r>
              <a:rPr lang="en-US" altLang="id-ID" dirty="0" err="1"/>
              <a:t>yaitu</a:t>
            </a:r>
            <a:r>
              <a:rPr lang="en-US" altLang="id-ID" dirty="0"/>
              <a:t> </a:t>
            </a:r>
            <a:r>
              <a:rPr lang="en-US" altLang="id-ID" dirty="0" err="1"/>
              <a:t>sekumpulan</a:t>
            </a:r>
            <a:r>
              <a:rPr lang="en-US" altLang="id-ID" dirty="0"/>
              <a:t> data </a:t>
            </a:r>
            <a:r>
              <a:rPr lang="en-US" altLang="id-ID" dirty="0" err="1"/>
              <a:t>atau</a:t>
            </a:r>
            <a:r>
              <a:rPr lang="en-US" altLang="id-ID" dirty="0"/>
              <a:t> </a:t>
            </a:r>
            <a:r>
              <a:rPr lang="en-US" altLang="id-ID" dirty="0" err="1"/>
              <a:t>situasi</a:t>
            </a:r>
            <a:r>
              <a:rPr lang="en-US" altLang="id-ID" dirty="0"/>
              <a:t> yang </a:t>
            </a:r>
            <a:r>
              <a:rPr lang="en-US" altLang="id-ID" dirty="0" err="1"/>
              <a:t>akan</a:t>
            </a:r>
            <a:r>
              <a:rPr lang="en-US" altLang="id-ID" dirty="0"/>
              <a:t> </a:t>
            </a:r>
            <a:r>
              <a:rPr lang="en-US" altLang="id-ID" dirty="0" err="1"/>
              <a:t>digunakan</a:t>
            </a:r>
            <a:r>
              <a:rPr lang="en-US" altLang="id-ID" dirty="0"/>
              <a:t> </a:t>
            </a:r>
            <a:r>
              <a:rPr lang="en-US" altLang="id-ID" dirty="0" err="1"/>
              <a:t>dalam</a:t>
            </a:r>
            <a:r>
              <a:rPr lang="en-US" altLang="id-ID" dirty="0"/>
              <a:t> </a:t>
            </a:r>
            <a:r>
              <a:rPr lang="en-US" altLang="id-ID" dirty="0" err="1"/>
              <a:t>pengujian</a:t>
            </a:r>
            <a:r>
              <a:rPr lang="en-US" altLang="id-ID" dirty="0"/>
              <a:t>.</a:t>
            </a:r>
          </a:p>
          <a:p>
            <a:pPr marL="609600" indent="-609600">
              <a:lnSpc>
                <a:spcPct val="90000"/>
              </a:lnSpc>
              <a:buFontTx/>
              <a:buAutoNum type="arabicPeriod"/>
            </a:pPr>
            <a:r>
              <a:rPr lang="en-US" altLang="id-ID" dirty="0" err="1"/>
              <a:t>Tentukan</a:t>
            </a:r>
            <a:r>
              <a:rPr lang="en-US" altLang="id-ID" dirty="0"/>
              <a:t> </a:t>
            </a:r>
            <a:r>
              <a:rPr lang="en-US" altLang="id-ID" dirty="0" err="1"/>
              <a:t>hasil</a:t>
            </a:r>
            <a:r>
              <a:rPr lang="en-US" altLang="id-ID" dirty="0"/>
              <a:t> yang </a:t>
            </a:r>
            <a:r>
              <a:rPr lang="en-US" altLang="id-ID" dirty="0" err="1"/>
              <a:t>akan</a:t>
            </a:r>
            <a:r>
              <a:rPr lang="en-US" altLang="id-ID" dirty="0"/>
              <a:t> </a:t>
            </a:r>
            <a:r>
              <a:rPr lang="en-US" altLang="id-ID" dirty="0" err="1"/>
              <a:t>diharapkn</a:t>
            </a:r>
            <a:r>
              <a:rPr lang="en-US" altLang="id-ID" dirty="0"/>
              <a:t> </a:t>
            </a:r>
            <a:r>
              <a:rPr lang="en-US" altLang="id-ID" dirty="0" err="1"/>
              <a:t>atau</a:t>
            </a:r>
            <a:r>
              <a:rPr lang="en-US" altLang="id-ID" dirty="0"/>
              <a:t> </a:t>
            </a:r>
            <a:r>
              <a:rPr lang="en-US" altLang="id-ID" dirty="0" err="1"/>
              <a:t>hasil</a:t>
            </a:r>
            <a:r>
              <a:rPr lang="en-US" altLang="id-ID" dirty="0"/>
              <a:t> yang </a:t>
            </a:r>
            <a:r>
              <a:rPr lang="en-US" altLang="id-ID" dirty="0" err="1"/>
              <a:t>sebenarnya</a:t>
            </a:r>
            <a:r>
              <a:rPr lang="en-US" altLang="id-ID" dirty="0"/>
              <a:t>.</a:t>
            </a:r>
          </a:p>
          <a:p>
            <a:pPr marL="609600" indent="-609600">
              <a:lnSpc>
                <a:spcPct val="90000"/>
              </a:lnSpc>
              <a:buFontTx/>
              <a:buAutoNum type="arabicPeriod"/>
            </a:pPr>
            <a:r>
              <a:rPr lang="en-US" altLang="id-ID" dirty="0" err="1"/>
              <a:t>Jalankan</a:t>
            </a:r>
            <a:r>
              <a:rPr lang="en-US" altLang="id-ID" dirty="0"/>
              <a:t> </a:t>
            </a:r>
            <a:r>
              <a:rPr lang="en-US" altLang="id-ID" dirty="0" err="1"/>
              <a:t>Kasus</a:t>
            </a:r>
            <a:r>
              <a:rPr lang="en-US" altLang="id-ID" dirty="0"/>
              <a:t> </a:t>
            </a:r>
            <a:r>
              <a:rPr lang="en-US" altLang="id-ID" dirty="0" err="1"/>
              <a:t>pengujian</a:t>
            </a:r>
            <a:r>
              <a:rPr lang="en-US" altLang="id-ID" dirty="0"/>
              <a:t>.</a:t>
            </a:r>
          </a:p>
          <a:p>
            <a:pPr marL="609600" indent="-609600">
              <a:lnSpc>
                <a:spcPct val="90000"/>
              </a:lnSpc>
              <a:buFontTx/>
              <a:buAutoNum type="arabicPeriod"/>
            </a:pPr>
            <a:r>
              <a:rPr lang="en-US" altLang="id-ID" dirty="0" err="1"/>
              <a:t>Bandingkan</a:t>
            </a:r>
            <a:r>
              <a:rPr lang="en-US" altLang="id-ID" dirty="0"/>
              <a:t> </a:t>
            </a:r>
            <a:r>
              <a:rPr lang="en-US" altLang="id-ID" dirty="0" err="1"/>
              <a:t>hasil</a:t>
            </a:r>
            <a:r>
              <a:rPr lang="en-US" altLang="id-ID" dirty="0"/>
              <a:t> </a:t>
            </a:r>
            <a:r>
              <a:rPr lang="en-US" altLang="id-ID" dirty="0" err="1"/>
              <a:t>pengujian</a:t>
            </a:r>
            <a:r>
              <a:rPr lang="en-US" altLang="id-ID" dirty="0"/>
              <a:t> dan </a:t>
            </a:r>
            <a:r>
              <a:rPr lang="en-US" altLang="id-ID" dirty="0" err="1"/>
              <a:t>hasil</a:t>
            </a:r>
            <a:r>
              <a:rPr lang="en-US" altLang="id-ID" dirty="0"/>
              <a:t> yang </a:t>
            </a:r>
            <a:r>
              <a:rPr lang="en-US" altLang="id-ID" dirty="0" err="1"/>
              <a:t>diharapkan</a:t>
            </a:r>
            <a:r>
              <a:rPr lang="en-US" altLang="id-ID" dirty="0"/>
              <a:t>. </a:t>
            </a:r>
          </a:p>
          <a:p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245420823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F7B70B-F68B-4A67-B751-71E161286C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id-ID" dirty="0"/>
              <a:t>Black Box Testing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1C72E92-CFCF-4E45-8105-613569B5263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450850" indent="-450850">
              <a:buFont typeface="Wingdings" panose="05000000000000000000" pitchFamily="2" charset="2"/>
              <a:buChar char="ü"/>
            </a:pPr>
            <a:r>
              <a:rPr lang="en-US" sz="2800" dirty="0">
                <a:solidFill>
                  <a:schemeClr val="tx1"/>
                </a:solidFill>
              </a:rPr>
              <a:t>M</a:t>
            </a:r>
            <a:r>
              <a:rPr lang="id-ID" sz="2800" dirty="0">
                <a:solidFill>
                  <a:schemeClr val="tx1"/>
                </a:solidFill>
              </a:rPr>
              <a:t>enfokuskan pada keperluan fungsional dari software. </a:t>
            </a:r>
            <a:endParaRPr lang="en-US" sz="2800" dirty="0">
              <a:solidFill>
                <a:schemeClr val="tx1"/>
              </a:solidFill>
            </a:endParaRPr>
          </a:p>
          <a:p>
            <a:pPr marL="450850" indent="-450850">
              <a:buFont typeface="Wingdings" panose="05000000000000000000" pitchFamily="2" charset="2"/>
              <a:buChar char="ü"/>
            </a:pPr>
            <a:r>
              <a:rPr lang="id-ID" sz="2800" dirty="0">
                <a:solidFill>
                  <a:schemeClr val="tx1"/>
                </a:solidFill>
              </a:rPr>
              <a:t>Blackbox testing merupakan pendekatan untuk menemukan kesalahan selain menggunakan whitebox testing. </a:t>
            </a:r>
            <a:endParaRPr lang="en-US" sz="2800" dirty="0">
              <a:solidFill>
                <a:schemeClr val="tx1"/>
              </a:solidFill>
            </a:endParaRPr>
          </a:p>
          <a:p>
            <a:pPr marL="450850" indent="-450850">
              <a:buFont typeface="Wingdings" panose="05000000000000000000" pitchFamily="2" charset="2"/>
              <a:buChar char="ü"/>
            </a:pPr>
            <a:r>
              <a:rPr lang="id-ID" sz="2800" dirty="0">
                <a:solidFill>
                  <a:schemeClr val="tx1"/>
                </a:solidFill>
              </a:rPr>
              <a:t>Blackbox testing mengabaikan struktur kontrol dan difokuskan pada informasi domain.</a:t>
            </a:r>
          </a:p>
        </p:txBody>
      </p:sp>
    </p:spTree>
    <p:extLst>
      <p:ext uri="{BB962C8B-B14F-4D97-AF65-F5344CB8AC3E}">
        <p14:creationId xmlns:p14="http://schemas.microsoft.com/office/powerpoint/2010/main" val="362831427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D78036-1D16-425D-B1FE-E82B762260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id-ID" dirty="0"/>
              <a:t>Keuntungan Black Box Testing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03EAB6D-AAD5-408D-B259-7302C45BF7D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34988" indent="-534988">
              <a:buFont typeface="Wingdings" panose="05000000000000000000" pitchFamily="2" charset="2"/>
              <a:buChar char="ü"/>
            </a:pPr>
            <a:r>
              <a:rPr lang="id-ID" sz="2800" dirty="0"/>
              <a:t>Pengujian tidak berupa non teknis. </a:t>
            </a:r>
            <a:endParaRPr lang="en-US" sz="2800" dirty="0"/>
          </a:p>
          <a:p>
            <a:pPr marL="534988" indent="-534988">
              <a:buFont typeface="Wingdings" panose="05000000000000000000" pitchFamily="2" charset="2"/>
              <a:buChar char="ü"/>
            </a:pPr>
            <a:r>
              <a:rPr lang="id-ID" sz="2800" dirty="0"/>
              <a:t>Pengujian kasus dirancang segera setelah spesifikasi fungsional yang lengkap. </a:t>
            </a:r>
            <a:endParaRPr lang="en-US" sz="2800" dirty="0"/>
          </a:p>
          <a:p>
            <a:pPr marL="534988" indent="-534988">
              <a:buFont typeface="Wingdings" panose="05000000000000000000" pitchFamily="2" charset="2"/>
              <a:buChar char="ü"/>
            </a:pPr>
            <a:r>
              <a:rPr lang="id-ID" sz="2800" dirty="0"/>
              <a:t>Digunakan untuk memverifikasi kontradiksi dalam sistem aktual dan spesifikasi.</a:t>
            </a:r>
          </a:p>
        </p:txBody>
      </p:sp>
    </p:spTree>
    <p:extLst>
      <p:ext uri="{BB962C8B-B14F-4D97-AF65-F5344CB8AC3E}">
        <p14:creationId xmlns:p14="http://schemas.microsoft.com/office/powerpoint/2010/main" val="313171009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B19859-F863-4143-BD8A-C4710C3596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id-ID" dirty="0"/>
              <a:t>Kekurangan Black Box Testing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2D1A434-3755-44C8-B408-31D4EC2DFD4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450850" indent="-450850">
              <a:buFont typeface="Wingdings" panose="05000000000000000000" pitchFamily="2" charset="2"/>
              <a:buChar char="ü"/>
            </a:pPr>
            <a:r>
              <a:rPr lang="id-ID" sz="2800" dirty="0"/>
              <a:t>Inputan pengujian berasal dari ruang sampel yang besar. </a:t>
            </a:r>
            <a:endParaRPr lang="en-US" sz="2800" dirty="0"/>
          </a:p>
          <a:p>
            <a:pPr marL="450850" indent="-450850">
              <a:buFont typeface="Wingdings" panose="05000000000000000000" pitchFamily="2" charset="2"/>
              <a:buChar char="ü"/>
            </a:pPr>
            <a:r>
              <a:rPr lang="id-ID" sz="2800" dirty="0"/>
              <a:t>Sulit untuk mengidentifikasi semua inputan dalam waktu pengujian yang terbatas. Test case menjadi lambat dan sulit. </a:t>
            </a:r>
            <a:endParaRPr lang="en-US" sz="2800" dirty="0"/>
          </a:p>
          <a:p>
            <a:pPr marL="450850" indent="-450850">
              <a:buFont typeface="Wingdings" panose="05000000000000000000" pitchFamily="2" charset="2"/>
              <a:buChar char="ü"/>
            </a:pPr>
            <a:r>
              <a:rPr lang="id-ID" sz="2800" dirty="0"/>
              <a:t>Kemungkinan memiliki jalur yang tidak dikenal selama pengujian</a:t>
            </a:r>
          </a:p>
        </p:txBody>
      </p:sp>
    </p:spTree>
    <p:extLst>
      <p:ext uri="{BB962C8B-B14F-4D97-AF65-F5344CB8AC3E}">
        <p14:creationId xmlns:p14="http://schemas.microsoft.com/office/powerpoint/2010/main" val="425597181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D9B247"/>
      </a:accent1>
      <a:accent2>
        <a:srgbClr val="CC702D"/>
      </a:accent2>
      <a:accent3>
        <a:srgbClr val="B53A31"/>
      </a:accent3>
      <a:accent4>
        <a:srgbClr val="815F56"/>
      </a:accent4>
      <a:accent5>
        <a:srgbClr val="AE9E7C"/>
      </a:accent5>
      <a:accent6>
        <a:srgbClr val="7B8865"/>
      </a:accent6>
      <a:hlink>
        <a:srgbClr val="BB7826"/>
      </a:hlink>
      <a:folHlink>
        <a:srgbClr val="CF9C5F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E4E49EB0-FB00-41F5-9359-4843D783A23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616</Words>
  <Application>Microsoft Office PowerPoint</Application>
  <PresentationFormat>Widescreen</PresentationFormat>
  <Paragraphs>91</Paragraphs>
  <Slides>18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2" baseType="lpstr">
      <vt:lpstr>Arial</vt:lpstr>
      <vt:lpstr>Garamond</vt:lpstr>
      <vt:lpstr>Wingdings</vt:lpstr>
      <vt:lpstr>Organic</vt:lpstr>
      <vt:lpstr>Pengujian Perangkat Lunak</vt:lpstr>
      <vt:lpstr>Pendahuluan </vt:lpstr>
      <vt:lpstr>Pengertian </vt:lpstr>
      <vt:lpstr>Prinsip pengujian</vt:lpstr>
      <vt:lpstr>Tujuan pengujian</vt:lpstr>
      <vt:lpstr>Tahap pengujian</vt:lpstr>
      <vt:lpstr>Black Box Testing</vt:lpstr>
      <vt:lpstr>Keuntungan Black Box Testing</vt:lpstr>
      <vt:lpstr>Kekurangan Black Box Testing</vt:lpstr>
      <vt:lpstr>Kesalahan dalam Black Box Testing</vt:lpstr>
      <vt:lpstr>Metode Black Box Testing</vt:lpstr>
      <vt:lpstr>White box testing</vt:lpstr>
      <vt:lpstr>Cont …</vt:lpstr>
      <vt:lpstr>Mengapa source code</vt:lpstr>
      <vt:lpstr>Pengujian white box testing</vt:lpstr>
      <vt:lpstr>Keuntungan white box testing</vt:lpstr>
      <vt:lpstr>Kekurangan white box testing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Pengujian Perangkat Lunak</dc:title>
  <dc:creator>Prodi Informatika</dc:creator>
  <cp:lastModifiedBy>Prodi Informatika</cp:lastModifiedBy>
  <cp:revision>1</cp:revision>
  <dcterms:created xsi:type="dcterms:W3CDTF">2019-11-24T14:01:20Z</dcterms:created>
  <dcterms:modified xsi:type="dcterms:W3CDTF">2019-11-24T14:01:37Z</dcterms:modified>
</cp:coreProperties>
</file>