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12/2/2019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12/2/2019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12/2/2019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Lecture </a:t>
            </a:r>
            <a:r>
              <a:rPr lang="en-US" sz="2700" dirty="0" smtClean="0"/>
              <a:t>14: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graph </a:t>
            </a:r>
            <a:r>
              <a:rPr lang="en-US" dirty="0"/>
              <a:t>consists of a non-empty set of points, called </a:t>
            </a:r>
            <a:r>
              <a:rPr lang="en-US" i="1" dirty="0"/>
              <a:t>vertices </a:t>
            </a:r>
            <a:r>
              <a:rPr lang="en-US" dirty="0"/>
              <a:t>(singular</a:t>
            </a:r>
            <a:r>
              <a:rPr lang="en-US" dirty="0" smtClean="0"/>
              <a:t>: </a:t>
            </a:r>
            <a:r>
              <a:rPr lang="en-US" i="1" dirty="0" smtClean="0"/>
              <a:t>vertex</a:t>
            </a:r>
            <a:r>
              <a:rPr lang="en-US" dirty="0"/>
              <a:t>), and a set of lines or curves, called </a:t>
            </a:r>
            <a:r>
              <a:rPr lang="en-US" i="1" dirty="0"/>
              <a:t>edges</a:t>
            </a:r>
            <a:r>
              <a:rPr lang="en-US" dirty="0"/>
              <a:t>, such that every edge </a:t>
            </a:r>
            <a:r>
              <a:rPr lang="en-US" dirty="0" smtClean="0"/>
              <a:t>is attached </a:t>
            </a:r>
            <a:r>
              <a:rPr lang="en-US" dirty="0"/>
              <a:t>at each end to a vertex.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276" y="3179403"/>
            <a:ext cx="3635713" cy="299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4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603811"/>
            <a:ext cx="7886700" cy="2573151"/>
          </a:xfrm>
        </p:spPr>
        <p:txBody>
          <a:bodyPr>
            <a:normAutofit/>
          </a:bodyPr>
          <a:lstStyle/>
          <a:p>
            <a:r>
              <a:rPr lang="en-US" dirty="0"/>
              <a:t>An edge is said to be </a:t>
            </a:r>
            <a:r>
              <a:rPr lang="en-US" i="1" dirty="0"/>
              <a:t>incident </a:t>
            </a:r>
            <a:r>
              <a:rPr lang="en-US" dirty="0"/>
              <a:t>to the vertices to which it is attached. </a:t>
            </a:r>
            <a:r>
              <a:rPr lang="en-US" dirty="0" smtClean="0"/>
              <a:t>For example</a:t>
            </a:r>
            <a:r>
              <a:rPr lang="en-US" dirty="0"/>
              <a:t>, the edge </a:t>
            </a:r>
            <a:r>
              <a:rPr lang="en-US" i="1" dirty="0"/>
              <a:t>e</a:t>
            </a:r>
            <a:r>
              <a:rPr lang="en-US" dirty="0"/>
              <a:t>1 is incident to the vertices </a:t>
            </a:r>
            <a:r>
              <a:rPr lang="en-US" i="1" dirty="0"/>
              <a:t>v</a:t>
            </a:r>
            <a:r>
              <a:rPr lang="en-US" dirty="0"/>
              <a:t>1 and </a:t>
            </a:r>
            <a:r>
              <a:rPr lang="en-US" i="1" dirty="0"/>
              <a:t>v</a:t>
            </a:r>
            <a:r>
              <a:rPr lang="en-US" dirty="0"/>
              <a:t>2 in the </a:t>
            </a:r>
            <a:r>
              <a:rPr lang="en-US" dirty="0" smtClean="0"/>
              <a:t>graph.</a:t>
            </a:r>
          </a:p>
          <a:p>
            <a:endParaRPr lang="en-US" dirty="0" smtClean="0"/>
          </a:p>
          <a:p>
            <a:r>
              <a:rPr lang="en-US" dirty="0"/>
              <a:t>Two vertices that are joined by an edge are said to be </a:t>
            </a:r>
            <a:r>
              <a:rPr lang="en-US" i="1" dirty="0"/>
              <a:t>adjacent</a:t>
            </a:r>
            <a:r>
              <a:rPr lang="en-US" dirty="0"/>
              <a:t>. In </a:t>
            </a:r>
            <a:r>
              <a:rPr lang="en-US" dirty="0" smtClean="0"/>
              <a:t>the graph </a:t>
            </a:r>
            <a:r>
              <a:rPr lang="en-US" dirty="0"/>
              <a:t>in Figure 10.1, </a:t>
            </a:r>
            <a:r>
              <a:rPr lang="en-US" i="1" dirty="0"/>
              <a:t>v</a:t>
            </a:r>
            <a:r>
              <a:rPr lang="en-US" dirty="0"/>
              <a:t>1 and </a:t>
            </a:r>
            <a:r>
              <a:rPr lang="en-US" i="1" dirty="0"/>
              <a:t>v</a:t>
            </a:r>
            <a:r>
              <a:rPr lang="en-US" dirty="0"/>
              <a:t>2 are adjacent, while </a:t>
            </a:r>
            <a:r>
              <a:rPr lang="en-US" i="1" dirty="0"/>
              <a:t>v</a:t>
            </a:r>
            <a:r>
              <a:rPr lang="en-US" dirty="0"/>
              <a:t>1 and </a:t>
            </a:r>
            <a:r>
              <a:rPr lang="en-US" i="1" dirty="0"/>
              <a:t>v</a:t>
            </a:r>
            <a:r>
              <a:rPr lang="en-US" dirty="0"/>
              <a:t>3 are </a:t>
            </a:r>
            <a:r>
              <a:rPr lang="en-US" dirty="0" smtClean="0"/>
              <a:t>not adjacent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888" y="606251"/>
            <a:ext cx="3635713" cy="299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Djikstra</a:t>
            </a:r>
            <a:r>
              <a:rPr lang="en-ID" dirty="0" smtClean="0"/>
              <a:t>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2034648"/>
            <a:ext cx="6982385" cy="461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Rooted trees can be used to model problems in which a series of decisions leads to a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824" y="2755185"/>
            <a:ext cx="5127974" cy="378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5270</TotalTime>
  <Words>148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Discrete Mathematics  Lecture 14:   Review</vt:lpstr>
      <vt:lpstr>Definition</vt:lpstr>
      <vt:lpstr>Definition</vt:lpstr>
      <vt:lpstr>Djikstra Algorithm</vt:lpstr>
      <vt:lpstr>Decision Tree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151</cp:revision>
  <dcterms:created xsi:type="dcterms:W3CDTF">2017-06-12T04:19:19Z</dcterms:created>
  <dcterms:modified xsi:type="dcterms:W3CDTF">2019-12-02T01:21:10Z</dcterms:modified>
</cp:coreProperties>
</file>