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/>
              <a:t>Lecture </a:t>
            </a:r>
            <a:r>
              <a:rPr lang="en-US" sz="2700" dirty="0"/>
              <a:t>9</a:t>
            </a:r>
            <a:r>
              <a:rPr lang="en-US" sz="2700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Graph Theory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81" y="1690688"/>
            <a:ext cx="8826137" cy="595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210" y="2510417"/>
            <a:ext cx="5775180" cy="2133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881" y="4804634"/>
            <a:ext cx="9093212" cy="170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61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Degree of a </a:t>
            </a:r>
            <a:r>
              <a:rPr lang="en-ID" dirty="0" smtClean="0"/>
              <a:t>vertex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99" y="1918442"/>
            <a:ext cx="8539342" cy="6051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54" y="3204185"/>
            <a:ext cx="8483872" cy="175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2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Complete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graph is </a:t>
            </a:r>
            <a:r>
              <a:rPr lang="en-US" i="1" dirty="0"/>
              <a:t>complete </a:t>
            </a:r>
            <a:r>
              <a:rPr lang="en-US" dirty="0"/>
              <a:t>if each vertex of the graph is adjacent to </a:t>
            </a:r>
            <a:r>
              <a:rPr lang="en-US" dirty="0" smtClean="0"/>
              <a:t>every other </a:t>
            </a:r>
            <a:r>
              <a:rPr lang="en-US" dirty="0"/>
              <a:t>vertex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There is essentially only one complete graph with any given number </a:t>
            </a:r>
            <a:r>
              <a:rPr lang="en-US" dirty="0" smtClean="0"/>
              <a:t>of vertices.</a:t>
            </a:r>
          </a:p>
          <a:p>
            <a:endParaRPr lang="en-US" dirty="0" smtClean="0"/>
          </a:p>
          <a:p>
            <a:r>
              <a:rPr lang="en-US" dirty="0"/>
              <a:t>The complete graph with five vertices is </a:t>
            </a:r>
            <a:r>
              <a:rPr lang="en-US" dirty="0" smtClean="0"/>
              <a:t>shown as follows: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064" y="4746016"/>
            <a:ext cx="2006300" cy="181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Number Complete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obtain a formula for the number of edges in the complete </a:t>
            </a:r>
            <a:r>
              <a:rPr lang="en-US" dirty="0" smtClean="0"/>
              <a:t>graph with </a:t>
            </a:r>
            <a:r>
              <a:rPr lang="en-US" i="1" dirty="0"/>
              <a:t>n </a:t>
            </a:r>
            <a:r>
              <a:rPr lang="en-US" dirty="0"/>
              <a:t>vertices, using the following reasoning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Each edge in the </a:t>
            </a:r>
            <a:r>
              <a:rPr lang="en-US" dirty="0" smtClean="0"/>
              <a:t>graph corresponds </a:t>
            </a:r>
            <a:r>
              <a:rPr lang="en-US" dirty="0"/>
              <a:t>to a selection of two distinct vertices from the set of </a:t>
            </a:r>
            <a:r>
              <a:rPr lang="en-US" i="1" dirty="0"/>
              <a:t>n </a:t>
            </a:r>
            <a:r>
              <a:rPr lang="en-US" dirty="0"/>
              <a:t>vertices</a:t>
            </a:r>
            <a:r>
              <a:rPr lang="en-US" dirty="0" smtClean="0"/>
              <a:t>, without </a:t>
            </a:r>
            <a:r>
              <a:rPr lang="en-US" dirty="0"/>
              <a:t>taking order into account.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This selection can be carried out in </a:t>
            </a:r>
            <a:r>
              <a:rPr lang="pt-BR" dirty="0" smtClean="0"/>
              <a:t>[</a:t>
            </a:r>
            <a:r>
              <a:rPr lang="pt-BR" i="1" dirty="0"/>
              <a:t>n</a:t>
            </a:r>
            <a:r>
              <a:rPr lang="pt-BR" dirty="0"/>
              <a:t>(</a:t>
            </a:r>
            <a:r>
              <a:rPr lang="pt-BR" i="1" dirty="0"/>
              <a:t>n </a:t>
            </a:r>
            <a:r>
              <a:rPr lang="pt-BR" dirty="0"/>
              <a:t>– 1)]/</a:t>
            </a:r>
            <a:r>
              <a:rPr lang="pt-BR" dirty="0" smtClean="0"/>
              <a:t>2  ways.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2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Matrix representation of a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08" y="2050901"/>
            <a:ext cx="8451741" cy="18487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43" y="4325482"/>
            <a:ext cx="8189313" cy="160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44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 the adjacency </a:t>
            </a:r>
            <a:r>
              <a:rPr lang="en-US" dirty="0" smtClean="0"/>
              <a:t>matrix of the following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97" y="3060023"/>
            <a:ext cx="2964416" cy="21305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969" y="2883995"/>
            <a:ext cx="2969502" cy="28206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28650" y="6081991"/>
            <a:ext cx="5069541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SMinionTabRegular"/>
              </a:rPr>
              <a:t>Adjacency </a:t>
            </a:r>
            <a:r>
              <a:rPr lang="en-US" b="1" dirty="0">
                <a:solidFill>
                  <a:srgbClr val="0070C0"/>
                </a:solidFill>
                <a:latin typeface="SMinionTabRegular"/>
              </a:rPr>
              <a:t>matrix of any graph is </a:t>
            </a:r>
            <a:r>
              <a:rPr lang="en-US" b="1" i="1" dirty="0">
                <a:solidFill>
                  <a:srgbClr val="0070C0"/>
                </a:solidFill>
                <a:latin typeface="SMinionTabItalic"/>
              </a:rPr>
              <a:t>symmetric</a:t>
            </a:r>
            <a:r>
              <a:rPr lang="en-US" b="1" dirty="0">
                <a:solidFill>
                  <a:srgbClr val="0070C0"/>
                </a:solidFill>
                <a:latin typeface="SMinionTabRegular"/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6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Draw the graph of the following adjacency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87" y="2040563"/>
            <a:ext cx="3080951" cy="26659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934" y="2040563"/>
            <a:ext cx="2840031" cy="245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3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theory </a:t>
            </a:r>
            <a:r>
              <a:rPr lang="en-US" dirty="0"/>
              <a:t>are not graphs drawn with </a:t>
            </a:r>
            <a:r>
              <a:rPr lang="en-US" i="1" dirty="0"/>
              <a:t>x </a:t>
            </a:r>
            <a:r>
              <a:rPr lang="en-US" dirty="0"/>
              <a:t>and </a:t>
            </a:r>
            <a:r>
              <a:rPr lang="en-US" i="1" dirty="0"/>
              <a:t>y </a:t>
            </a:r>
            <a:r>
              <a:rPr lang="en-US" dirty="0"/>
              <a:t>axes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In this </a:t>
            </a:r>
            <a:r>
              <a:rPr lang="en-US" dirty="0" smtClean="0"/>
              <a:t>topic, </a:t>
            </a:r>
            <a:r>
              <a:rPr lang="en-US" dirty="0"/>
              <a:t>the </a:t>
            </a:r>
            <a:r>
              <a:rPr lang="en-US" dirty="0" smtClean="0"/>
              <a:t>word ‘</a:t>
            </a:r>
            <a:r>
              <a:rPr lang="en-US" dirty="0"/>
              <a:t>graph’ refers to a structure consisting of points (called ‘vertices’), </a:t>
            </a:r>
            <a:r>
              <a:rPr lang="en-US" dirty="0" smtClean="0"/>
              <a:t>some of </a:t>
            </a:r>
            <a:r>
              <a:rPr lang="en-US" dirty="0"/>
              <a:t>which may be joined to other vertices by lines (called ‘edges’) to form </a:t>
            </a:r>
            <a:r>
              <a:rPr lang="en-US" dirty="0" smtClean="0"/>
              <a:t>a network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1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graph </a:t>
            </a:r>
            <a:r>
              <a:rPr lang="en-US" dirty="0"/>
              <a:t>consists of a non-empty set of points, called </a:t>
            </a:r>
            <a:r>
              <a:rPr lang="en-US" i="1" dirty="0"/>
              <a:t>vertices </a:t>
            </a:r>
            <a:r>
              <a:rPr lang="en-US" dirty="0"/>
              <a:t>(singular</a:t>
            </a:r>
            <a:r>
              <a:rPr lang="en-US" dirty="0" smtClean="0"/>
              <a:t>: </a:t>
            </a:r>
            <a:r>
              <a:rPr lang="en-US" i="1" dirty="0" smtClean="0"/>
              <a:t>vertex</a:t>
            </a:r>
            <a:r>
              <a:rPr lang="en-US" dirty="0"/>
              <a:t>), and a set of lines or curves, called </a:t>
            </a:r>
            <a:r>
              <a:rPr lang="en-US" i="1" dirty="0"/>
              <a:t>edges</a:t>
            </a:r>
            <a:r>
              <a:rPr lang="en-US" dirty="0"/>
              <a:t>, such that every edge </a:t>
            </a:r>
            <a:r>
              <a:rPr lang="en-US" dirty="0" smtClean="0"/>
              <a:t>is attached </a:t>
            </a:r>
            <a:r>
              <a:rPr lang="en-US" dirty="0"/>
              <a:t>at each end to a vertex.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276" y="3179403"/>
            <a:ext cx="3635713" cy="299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603811"/>
            <a:ext cx="7886700" cy="2573151"/>
          </a:xfrm>
        </p:spPr>
        <p:txBody>
          <a:bodyPr>
            <a:normAutofit/>
          </a:bodyPr>
          <a:lstStyle/>
          <a:p>
            <a:r>
              <a:rPr lang="en-US" dirty="0"/>
              <a:t>An edge is said to be </a:t>
            </a:r>
            <a:r>
              <a:rPr lang="en-US" i="1" dirty="0"/>
              <a:t>incident </a:t>
            </a:r>
            <a:r>
              <a:rPr lang="en-US" dirty="0"/>
              <a:t>to the vertices to which it is attached. </a:t>
            </a:r>
            <a:r>
              <a:rPr lang="en-US" dirty="0" smtClean="0"/>
              <a:t>For example</a:t>
            </a:r>
            <a:r>
              <a:rPr lang="en-US" dirty="0"/>
              <a:t>, the edge </a:t>
            </a:r>
            <a:r>
              <a:rPr lang="en-US" i="1" dirty="0"/>
              <a:t>e</a:t>
            </a:r>
            <a:r>
              <a:rPr lang="en-US" dirty="0"/>
              <a:t>1 is incident to the vertices </a:t>
            </a:r>
            <a:r>
              <a:rPr lang="en-US" i="1" dirty="0"/>
              <a:t>v</a:t>
            </a:r>
            <a:r>
              <a:rPr lang="en-US" dirty="0"/>
              <a:t>1 and </a:t>
            </a:r>
            <a:r>
              <a:rPr lang="en-US" i="1" dirty="0"/>
              <a:t>v</a:t>
            </a:r>
            <a:r>
              <a:rPr lang="en-US" dirty="0"/>
              <a:t>2 in the </a:t>
            </a:r>
            <a:r>
              <a:rPr lang="en-US" dirty="0" smtClean="0"/>
              <a:t>graph.</a:t>
            </a:r>
          </a:p>
          <a:p>
            <a:endParaRPr lang="en-US" dirty="0" smtClean="0"/>
          </a:p>
          <a:p>
            <a:r>
              <a:rPr lang="en-US" dirty="0"/>
              <a:t>Two vertices that are joined by an edge are said to be </a:t>
            </a:r>
            <a:r>
              <a:rPr lang="en-US" i="1" dirty="0"/>
              <a:t>adjacent</a:t>
            </a:r>
            <a:r>
              <a:rPr lang="en-US" dirty="0"/>
              <a:t>. In </a:t>
            </a:r>
            <a:r>
              <a:rPr lang="en-US" dirty="0" smtClean="0"/>
              <a:t>the graph </a:t>
            </a:r>
            <a:r>
              <a:rPr lang="en-US" dirty="0"/>
              <a:t>in Figure 10.1, </a:t>
            </a:r>
            <a:r>
              <a:rPr lang="en-US" i="1" dirty="0"/>
              <a:t>v</a:t>
            </a:r>
            <a:r>
              <a:rPr lang="en-US" dirty="0"/>
              <a:t>1 and </a:t>
            </a:r>
            <a:r>
              <a:rPr lang="en-US" i="1" dirty="0"/>
              <a:t>v</a:t>
            </a:r>
            <a:r>
              <a:rPr lang="en-US" dirty="0"/>
              <a:t>2 are adjacent, while </a:t>
            </a:r>
            <a:r>
              <a:rPr lang="en-US" i="1" dirty="0"/>
              <a:t>v</a:t>
            </a:r>
            <a:r>
              <a:rPr lang="en-US" dirty="0"/>
              <a:t>1 and </a:t>
            </a:r>
            <a:r>
              <a:rPr lang="en-US" i="1" dirty="0"/>
              <a:t>v</a:t>
            </a:r>
            <a:r>
              <a:rPr lang="en-US" dirty="0"/>
              <a:t>3 are </a:t>
            </a:r>
            <a:r>
              <a:rPr lang="en-US" dirty="0" smtClean="0"/>
              <a:t>not adjacent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888" y="606251"/>
            <a:ext cx="3635713" cy="299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Graph representation (Examples)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graph could represent </a:t>
            </a:r>
            <a:r>
              <a:rPr lang="en-US" dirty="0" smtClean="0"/>
              <a:t>a road </a:t>
            </a:r>
            <a:r>
              <a:rPr lang="en-US" dirty="0"/>
              <a:t>system, in which the edges are the roads and the vertices are </a:t>
            </a:r>
            <a:r>
              <a:rPr lang="en-US" dirty="0" smtClean="0"/>
              <a:t>the towns </a:t>
            </a:r>
            <a:r>
              <a:rPr lang="en-US" dirty="0"/>
              <a:t>and road junctions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graph could represent </a:t>
            </a:r>
            <a:r>
              <a:rPr lang="en-US" dirty="0" smtClean="0"/>
              <a:t>computer </a:t>
            </a:r>
            <a:r>
              <a:rPr lang="en-US" dirty="0"/>
              <a:t>laboratories in a local area network (LAN), with the </a:t>
            </a:r>
            <a:r>
              <a:rPr lang="en-US" dirty="0" smtClean="0"/>
              <a:t>edges representing </a:t>
            </a:r>
            <a:r>
              <a:rPr lang="en-US" dirty="0"/>
              <a:t>the links in the network</a:t>
            </a:r>
            <a:r>
              <a:rPr lang="en-US" dirty="0" smtClean="0"/>
              <a:t>.</a:t>
            </a:r>
          </a:p>
          <a:p>
            <a:endParaRPr lang="en-ID" dirty="0"/>
          </a:p>
          <a:p>
            <a:r>
              <a:rPr lang="en-US" dirty="0"/>
              <a:t>More abstract interpretations are also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8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38817"/>
            <a:ext cx="7886700" cy="421753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a graph </a:t>
            </a:r>
            <a:r>
              <a:rPr lang="en-US" i="1" dirty="0"/>
              <a:t>is </a:t>
            </a:r>
            <a:r>
              <a:rPr lang="en-US" dirty="0"/>
              <a:t>in one piece, it is said to be </a:t>
            </a:r>
            <a:r>
              <a:rPr lang="en-US" i="1" dirty="0"/>
              <a:t>connected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It is permissible for a graph to have no edges; </a:t>
            </a:r>
            <a:r>
              <a:rPr lang="en-US" dirty="0" smtClean="0"/>
              <a:t>such graphs </a:t>
            </a:r>
            <a:r>
              <a:rPr lang="en-US" dirty="0"/>
              <a:t>are called </a:t>
            </a:r>
            <a:r>
              <a:rPr lang="en-US" i="1" dirty="0"/>
              <a:t>null </a:t>
            </a:r>
            <a:r>
              <a:rPr lang="en-US" dirty="0"/>
              <a:t>graphs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A graph may have </a:t>
            </a:r>
            <a:r>
              <a:rPr lang="en-US" i="1" dirty="0"/>
              <a:t>loops </a:t>
            </a:r>
            <a:r>
              <a:rPr lang="en-US" dirty="0"/>
              <a:t>(an edge from one vertex to the same vertex</a:t>
            </a:r>
            <a:r>
              <a:rPr lang="en-US" dirty="0" smtClean="0"/>
              <a:t>).</a:t>
            </a:r>
          </a:p>
          <a:p>
            <a:endParaRPr lang="en-ID" dirty="0" smtClean="0"/>
          </a:p>
          <a:p>
            <a:r>
              <a:rPr lang="en-US" dirty="0"/>
              <a:t>A graph may also have </a:t>
            </a:r>
            <a:r>
              <a:rPr lang="en-US" i="1" dirty="0"/>
              <a:t>parallel </a:t>
            </a:r>
            <a:r>
              <a:rPr lang="en-US" dirty="0"/>
              <a:t>edges (two or more edges linking </a:t>
            </a:r>
            <a:r>
              <a:rPr lang="en-US" dirty="0" smtClean="0"/>
              <a:t>the same </a:t>
            </a:r>
            <a:r>
              <a:rPr lang="en-US" dirty="0"/>
              <a:t>pair of vertices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 graph with directed edges is called a </a:t>
            </a:r>
            <a:r>
              <a:rPr lang="en-US" i="1" dirty="0" smtClean="0"/>
              <a:t>directed </a:t>
            </a:r>
            <a:r>
              <a:rPr lang="en-US" dirty="0" smtClean="0"/>
              <a:t>graph.</a:t>
            </a:r>
          </a:p>
          <a:p>
            <a:endParaRPr lang="en-US" dirty="0" smtClean="0"/>
          </a:p>
          <a:p>
            <a:r>
              <a:rPr lang="en-US" dirty="0"/>
              <a:t>A graph is said to be </a:t>
            </a:r>
            <a:r>
              <a:rPr lang="en-US" i="1" dirty="0"/>
              <a:t>simple </a:t>
            </a:r>
            <a:r>
              <a:rPr lang="en-US" dirty="0"/>
              <a:t>if it has no loops and no parallel edges.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373" y="841252"/>
            <a:ext cx="1447873" cy="10735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9549" y="850971"/>
            <a:ext cx="2455801" cy="95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73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Drawing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4753"/>
            <a:ext cx="7886700" cy="4217534"/>
          </a:xfrm>
        </p:spPr>
        <p:txBody>
          <a:bodyPr/>
          <a:lstStyle/>
          <a:p>
            <a:r>
              <a:rPr lang="en-US" dirty="0"/>
              <a:t>all that matters is which vertices </a:t>
            </a:r>
            <a:r>
              <a:rPr lang="en-US" dirty="0" smtClean="0"/>
              <a:t>are adjacent </a:t>
            </a:r>
            <a:r>
              <a:rPr lang="en-US" dirty="0"/>
              <a:t>(joined by an edge) and which are not</a:t>
            </a:r>
            <a:r>
              <a:rPr lang="en-US" dirty="0" smtClean="0"/>
              <a:t>;</a:t>
            </a:r>
          </a:p>
          <a:p>
            <a:r>
              <a:rPr lang="en-US" dirty="0" smtClean="0"/>
              <a:t>the </a:t>
            </a:r>
            <a:r>
              <a:rPr lang="en-US" dirty="0"/>
              <a:t>precise location of </a:t>
            </a:r>
            <a:r>
              <a:rPr lang="en-US" dirty="0" smtClean="0"/>
              <a:t>the vertices </a:t>
            </a:r>
            <a:r>
              <a:rPr lang="en-US" dirty="0"/>
              <a:t>and the lengths and shapes of the edges are irrelevant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</a:t>
            </a:r>
            <a:r>
              <a:rPr lang="en-US" dirty="0"/>
              <a:t>the relationship between these two graphs clearer</a:t>
            </a:r>
            <a:r>
              <a:rPr lang="en-US" dirty="0" smtClean="0"/>
              <a:t>, corresponding </a:t>
            </a:r>
            <a:r>
              <a:rPr lang="en-US" dirty="0"/>
              <a:t>vertices </a:t>
            </a:r>
            <a:r>
              <a:rPr lang="en-US" dirty="0" smtClean="0"/>
              <a:t>are labelled </a:t>
            </a:r>
            <a:r>
              <a:rPr lang="en-US" dirty="0"/>
              <a:t>with the same letter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Graphs that are </a:t>
            </a:r>
            <a:r>
              <a:rPr lang="en-US" dirty="0"/>
              <a:t>essentially the same </a:t>
            </a:r>
            <a:r>
              <a:rPr lang="en-US" dirty="0" smtClean="0"/>
              <a:t>are called isomorphic.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369" y="79073"/>
            <a:ext cx="3086561" cy="18976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815" y="4818017"/>
            <a:ext cx="2666384" cy="17208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0155" y="5168663"/>
            <a:ext cx="2968551" cy="137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1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Simple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graph is said to be </a:t>
            </a:r>
            <a:r>
              <a:rPr lang="en-US" i="1" dirty="0"/>
              <a:t>simple </a:t>
            </a:r>
            <a:r>
              <a:rPr lang="en-US" dirty="0"/>
              <a:t>if it has no loops and no parallel edges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simple graph has one vertex, then it must have no </a:t>
            </a:r>
            <a:r>
              <a:rPr lang="en-US" dirty="0" smtClean="0"/>
              <a:t>edges.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simple graph has two vertices, then either there is an edge </a:t>
            </a:r>
            <a:r>
              <a:rPr lang="en-US" dirty="0" smtClean="0"/>
              <a:t>joining the </a:t>
            </a:r>
            <a:r>
              <a:rPr lang="en-US" dirty="0"/>
              <a:t>vertices or there is not</a:t>
            </a:r>
            <a:r>
              <a:rPr lang="en-US" dirty="0" smtClean="0"/>
              <a:t>.</a:t>
            </a:r>
          </a:p>
          <a:p>
            <a:endParaRPr lang="en-ID" dirty="0" smtClean="0"/>
          </a:p>
          <a:p>
            <a:r>
              <a:rPr lang="en-US" dirty="0"/>
              <a:t>With three vertices, things start to get more complicated.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625" y="3529350"/>
            <a:ext cx="512750" cy="256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711" y="4596656"/>
            <a:ext cx="3427327" cy="384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5479163"/>
            <a:ext cx="7340416" cy="105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3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Degree of a vertex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degree </a:t>
            </a:r>
            <a:r>
              <a:rPr lang="en-US" dirty="0"/>
              <a:t>of a vertex </a:t>
            </a:r>
            <a:r>
              <a:rPr lang="en-US" i="1" dirty="0"/>
              <a:t>v </a:t>
            </a:r>
            <a:r>
              <a:rPr lang="en-US" dirty="0"/>
              <a:t>in a graph is the number of edges incident to </a:t>
            </a:r>
            <a:r>
              <a:rPr lang="en-US" i="1" dirty="0"/>
              <a:t>v</a:t>
            </a:r>
            <a:r>
              <a:rPr lang="en-US" dirty="0" smtClean="0"/>
              <a:t>, with </a:t>
            </a:r>
            <a:r>
              <a:rPr lang="en-US" dirty="0"/>
              <a:t>a loop counting 2 towards the degree of the vertex to which it </a:t>
            </a:r>
            <a:r>
              <a:rPr lang="en-US" dirty="0" smtClean="0"/>
              <a:t>is incident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degree of </a:t>
            </a:r>
            <a:r>
              <a:rPr lang="en-US" i="1" dirty="0"/>
              <a:t>v </a:t>
            </a:r>
            <a:r>
              <a:rPr lang="en-US" dirty="0"/>
              <a:t>is denoted by </a:t>
            </a:r>
            <a:r>
              <a:rPr lang="en-US" dirty="0" err="1"/>
              <a:t>deg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 smtClean="0"/>
              <a:t>).</a:t>
            </a:r>
          </a:p>
          <a:p>
            <a:r>
              <a:rPr lang="en-US" dirty="0"/>
              <a:t>A vertex with degree 0 is said to be </a:t>
            </a:r>
            <a:r>
              <a:rPr lang="en-US" i="1" dirty="0"/>
              <a:t>isolated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501" y="4110032"/>
            <a:ext cx="5586720" cy="206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5038</TotalTime>
  <Words>692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SMinionTabItalic</vt:lpstr>
      <vt:lpstr>SMinionTabRegular</vt:lpstr>
      <vt:lpstr>Office Theme</vt:lpstr>
      <vt:lpstr>Discrete Mathematics  Lecture 9:   Graph Theory</vt:lpstr>
      <vt:lpstr>Introduction</vt:lpstr>
      <vt:lpstr>Definition</vt:lpstr>
      <vt:lpstr>Definition</vt:lpstr>
      <vt:lpstr>Graph representation (Examples)</vt:lpstr>
      <vt:lpstr>Definition</vt:lpstr>
      <vt:lpstr>Drawing a graph</vt:lpstr>
      <vt:lpstr>Simple graph</vt:lpstr>
      <vt:lpstr>Degree of a vertex</vt:lpstr>
      <vt:lpstr>Exercise 1</vt:lpstr>
      <vt:lpstr>Degree of a vertex</vt:lpstr>
      <vt:lpstr>Complete graph</vt:lpstr>
      <vt:lpstr>Number Complete graph</vt:lpstr>
      <vt:lpstr>Matrix representation of a graph</vt:lpstr>
      <vt:lpstr>Example 1</vt:lpstr>
      <vt:lpstr>Draw the graph of the following adjacency matrix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138</cp:revision>
  <dcterms:created xsi:type="dcterms:W3CDTF">2017-06-12T04:19:19Z</dcterms:created>
  <dcterms:modified xsi:type="dcterms:W3CDTF">2019-10-21T00:49:40Z</dcterms:modified>
</cp:coreProperties>
</file>