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/>
              <a:t>Lecture </a:t>
            </a:r>
            <a:r>
              <a:rPr lang="en-US" sz="2700" smtClean="0"/>
              <a:t>4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Predicate </a:t>
            </a:r>
            <a:r>
              <a:rPr lang="en-US" smtClean="0"/>
              <a:t>and Quantifier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03723C-7D9D-405B-AC24-D556F865D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Universal Quantifier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D1C3AB7-5494-421C-8850-10DB057AE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9ED4A8B-B2FC-4EEA-AA94-8620B4259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21" y="2182527"/>
            <a:ext cx="8972011" cy="2361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74CB3B9-B565-4AAB-8F4E-65B693BC4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1" y="5233244"/>
            <a:ext cx="8822493" cy="8627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4AE99E4-0BFF-4D21-9788-0912A4BC9FF5}"/>
              </a:ext>
            </a:extLst>
          </p:cNvPr>
          <p:cNvSpPr txBox="1"/>
          <p:nvPr/>
        </p:nvSpPr>
        <p:spPr>
          <a:xfrm>
            <a:off x="0" y="1739660"/>
            <a:ext cx="105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b="1" dirty="0"/>
              <a:t>Example: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45A76B9-5127-45C4-9DDE-491982AD4C96}"/>
              </a:ext>
            </a:extLst>
          </p:cNvPr>
          <p:cNvSpPr txBox="1"/>
          <p:nvPr/>
        </p:nvSpPr>
        <p:spPr>
          <a:xfrm>
            <a:off x="31823" y="4849098"/>
            <a:ext cx="105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b="1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557018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3CE9E9-FDDF-4151-ADD9-349CAAA05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Existensial</a:t>
            </a:r>
            <a:r>
              <a:rPr lang="en-ID" dirty="0"/>
              <a:t> Quantifier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F6577D7-EC7C-4DBE-94DD-C303BC53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7AF8BAF-8E5B-4A47-B8BE-080D80688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12" y="1773818"/>
            <a:ext cx="9045283" cy="173831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2AF03F3-38F6-426C-825A-4049D3533797}"/>
              </a:ext>
            </a:extLst>
          </p:cNvPr>
          <p:cNvSpPr/>
          <p:nvPr/>
        </p:nvSpPr>
        <p:spPr>
          <a:xfrm>
            <a:off x="152399" y="3867973"/>
            <a:ext cx="8930995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-Roman"/>
              </a:rPr>
              <a:t>Besides the phrase “there </a:t>
            </a:r>
            <a:r>
              <a:rPr lang="en-US" sz="2000" dirty="0" err="1">
                <a:latin typeface="Times-Roman"/>
              </a:rPr>
              <a:t>exists,”we</a:t>
            </a:r>
            <a:r>
              <a:rPr lang="en-US" sz="2000" dirty="0">
                <a:latin typeface="Times-Roman"/>
              </a:rPr>
              <a:t> can also express existential quantification in many </a:t>
            </a:r>
            <a:r>
              <a:rPr lang="en-US" sz="2000" dirty="0" err="1">
                <a:latin typeface="Times-Roman"/>
              </a:rPr>
              <a:t>otherways</a:t>
            </a:r>
            <a:r>
              <a:rPr lang="en-US" sz="2000" dirty="0">
                <a:latin typeface="Times-Roman"/>
              </a:rPr>
              <a:t>, such as by using the words “for some,” “for at least one,” or “there is.” The existential quantification </a:t>
            </a:r>
            <a:r>
              <a:rPr lang="en-US" sz="2000" dirty="0">
                <a:latin typeface="MTSYN"/>
              </a:rPr>
              <a:t>∃</a:t>
            </a:r>
            <a:r>
              <a:rPr lang="en-US" sz="2000" i="1" dirty="0" err="1">
                <a:latin typeface="MTMI"/>
              </a:rPr>
              <a:t>xP</a:t>
            </a:r>
            <a:r>
              <a:rPr lang="en-US" sz="2000" i="1" dirty="0">
                <a:latin typeface="MTMI"/>
              </a:rPr>
              <a:t>(x) </a:t>
            </a:r>
            <a:r>
              <a:rPr lang="en-US" sz="2000" dirty="0">
                <a:latin typeface="Times-Roman"/>
              </a:rPr>
              <a:t>is read as:</a:t>
            </a:r>
          </a:p>
          <a:p>
            <a:r>
              <a:rPr lang="en-US" dirty="0"/>
              <a:t>“There is an </a:t>
            </a:r>
            <a:r>
              <a:rPr lang="en-US" i="1" dirty="0"/>
              <a:t>x </a:t>
            </a:r>
            <a:r>
              <a:rPr lang="en-US" dirty="0"/>
              <a:t>such that </a:t>
            </a:r>
            <a:r>
              <a:rPr lang="en-US" i="1" dirty="0"/>
              <a:t>P(x)</a:t>
            </a:r>
            <a:r>
              <a:rPr lang="en-US" dirty="0"/>
              <a:t>,”</a:t>
            </a:r>
          </a:p>
          <a:p>
            <a:r>
              <a:rPr lang="en-US" dirty="0"/>
              <a:t>“There is at least one </a:t>
            </a:r>
            <a:r>
              <a:rPr lang="en-US" i="1" dirty="0"/>
              <a:t>x </a:t>
            </a:r>
            <a:r>
              <a:rPr lang="en-US" dirty="0"/>
              <a:t>such that </a:t>
            </a:r>
            <a:r>
              <a:rPr lang="en-US" i="1" dirty="0"/>
              <a:t>P(x)</a:t>
            </a:r>
            <a:r>
              <a:rPr lang="en-US" dirty="0"/>
              <a:t>,”</a:t>
            </a:r>
            <a:endParaRPr lang="en-ID" dirty="0"/>
          </a:p>
          <a:p>
            <a:r>
              <a:rPr lang="en-ID" dirty="0"/>
              <a:t>“For some </a:t>
            </a:r>
            <a:r>
              <a:rPr lang="en-ID" i="1" dirty="0" err="1"/>
              <a:t>xP</a:t>
            </a:r>
            <a:r>
              <a:rPr lang="en-ID" i="1" dirty="0"/>
              <a:t>(x)</a:t>
            </a:r>
            <a:r>
              <a:rPr lang="en-ID" dirty="0"/>
              <a:t>.”</a:t>
            </a:r>
            <a:endParaRPr lang="en-US" sz="2000" dirty="0">
              <a:latin typeface="Times-Roman"/>
            </a:endParaRPr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577718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DF71C5-48D0-4D36-918C-3C6C91733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Existensial</a:t>
            </a:r>
            <a:r>
              <a:rPr lang="en-ID" dirty="0"/>
              <a:t> Quantifier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8519504-B732-4F55-BD75-A725C3F2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46D3F8B-7A45-4C96-9889-0619048A7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80" y="2466609"/>
            <a:ext cx="8734632" cy="13255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41123A9-0C79-4D5C-9B97-6D8B44D3B5DC}"/>
              </a:ext>
            </a:extLst>
          </p:cNvPr>
          <p:cNvSpPr txBox="1"/>
          <p:nvPr/>
        </p:nvSpPr>
        <p:spPr>
          <a:xfrm>
            <a:off x="63208" y="2003282"/>
            <a:ext cx="130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/>
              <a:t>Example 1: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8B9F507-3644-4FB3-80A1-9D9AF367242D}"/>
              </a:ext>
            </a:extLst>
          </p:cNvPr>
          <p:cNvSpPr txBox="1"/>
          <p:nvPr/>
        </p:nvSpPr>
        <p:spPr>
          <a:xfrm>
            <a:off x="63208" y="4220842"/>
            <a:ext cx="130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/>
              <a:t>Example 2:</a:t>
            </a:r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E1D9BE7-36FB-4297-B9D0-29E807556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181" y="4639646"/>
            <a:ext cx="8821802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22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52B0A4-CE9B-49F7-8B31-1AEC5DC6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The Uniqueness Quantifier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B52E76-D2BD-416A-AD5C-009F753AB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dirty="0"/>
              <a:t>uniqueness quantifier</a:t>
            </a:r>
            <a:r>
              <a:rPr lang="en-US" dirty="0"/>
              <a:t>, denoted by ∃! or ∃1.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notation ∃!</a:t>
            </a:r>
            <a:r>
              <a:rPr lang="en-US" i="1" dirty="0" err="1"/>
              <a:t>xP</a:t>
            </a:r>
            <a:r>
              <a:rPr lang="en-US" i="1" dirty="0"/>
              <a:t>(x) or </a:t>
            </a:r>
            <a:r>
              <a:rPr lang="en-US" dirty="0"/>
              <a:t>[∃1</a:t>
            </a:r>
            <a:r>
              <a:rPr lang="en-US" i="1" dirty="0"/>
              <a:t>xP(x)</a:t>
            </a:r>
            <a:r>
              <a:rPr lang="en-US" dirty="0"/>
              <a:t>] states “There exists a unique </a:t>
            </a:r>
            <a:r>
              <a:rPr lang="en-US" i="1" dirty="0"/>
              <a:t>x </a:t>
            </a:r>
            <a:r>
              <a:rPr lang="en-US" dirty="0"/>
              <a:t>such that </a:t>
            </a:r>
            <a:r>
              <a:rPr lang="en-US" i="1" dirty="0"/>
              <a:t>P(x) </a:t>
            </a:r>
            <a:r>
              <a:rPr lang="en-US" dirty="0"/>
              <a:t>is true.”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For example, ∃!</a:t>
            </a:r>
            <a:r>
              <a:rPr lang="en-US" i="1" dirty="0"/>
              <a:t>x(x </a:t>
            </a:r>
            <a:r>
              <a:rPr lang="en-US" dirty="0"/>
              <a:t>− 1 = 0</a:t>
            </a:r>
            <a:r>
              <a:rPr lang="en-US" i="1" dirty="0"/>
              <a:t>)</a:t>
            </a:r>
            <a:r>
              <a:rPr lang="en-US" dirty="0"/>
              <a:t>, where the domain is the set of real numbers, states that there is a unique real number </a:t>
            </a:r>
            <a:r>
              <a:rPr lang="en-US" i="1" dirty="0"/>
              <a:t>x </a:t>
            </a:r>
            <a:r>
              <a:rPr lang="en-US" dirty="0"/>
              <a:t>such that </a:t>
            </a:r>
            <a:r>
              <a:rPr lang="en-US" i="1" dirty="0"/>
              <a:t>x</a:t>
            </a:r>
            <a:r>
              <a:rPr lang="en-US" dirty="0"/>
              <a:t>−1=0. This is a true statement, as </a:t>
            </a:r>
            <a:r>
              <a:rPr lang="en-US" i="1" dirty="0"/>
              <a:t>x </a:t>
            </a:r>
            <a:r>
              <a:rPr lang="en-US" dirty="0"/>
              <a:t>= 1 is the unique real number such that </a:t>
            </a:r>
            <a:r>
              <a:rPr lang="en-US" i="1" dirty="0"/>
              <a:t>x </a:t>
            </a:r>
            <a:r>
              <a:rPr lang="en-US" dirty="0"/>
              <a:t>− 1 = 0.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7BB1FEB-F9FB-4FD7-A7DA-D61B72D9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014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EC417-A758-44B2-976B-2E263CD96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Homework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1C394F2-0051-40FC-AA49-96EFC62A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56F6DE41-8AD3-4558-A495-F44BA0E339EE}"/>
              </a:ext>
            </a:extLst>
          </p:cNvPr>
          <p:cNvGrpSpPr/>
          <p:nvPr/>
        </p:nvGrpSpPr>
        <p:grpSpPr>
          <a:xfrm>
            <a:off x="66937" y="1823630"/>
            <a:ext cx="8378990" cy="1339418"/>
            <a:chOff x="66937" y="1823630"/>
            <a:chExt cx="8378990" cy="1339418"/>
          </a:xfrm>
        </p:grpSpPr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1D6601A5-3AE4-49FD-B4C3-4A7F2884D7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6431" y="1837485"/>
              <a:ext cx="7949496" cy="1325563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AF85B71D-907C-45CD-8E89-EB1F79F60EE1}"/>
                </a:ext>
              </a:extLst>
            </p:cNvPr>
            <p:cNvSpPr txBox="1"/>
            <p:nvPr/>
          </p:nvSpPr>
          <p:spPr>
            <a:xfrm>
              <a:off x="66937" y="1823630"/>
              <a:ext cx="4587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sz="2800" dirty="0"/>
                <a:t>1.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0CFE129-239D-42B7-9401-B45E95C1B8EA}"/>
              </a:ext>
            </a:extLst>
          </p:cNvPr>
          <p:cNvGrpSpPr/>
          <p:nvPr/>
        </p:nvGrpSpPr>
        <p:grpSpPr>
          <a:xfrm>
            <a:off x="39222" y="3735559"/>
            <a:ext cx="8337570" cy="1806260"/>
            <a:chOff x="39222" y="3735559"/>
            <a:chExt cx="8337570" cy="1806260"/>
          </a:xfrm>
        </p:grpSpPr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F31E3967-4796-4F78-969D-6D6F0E01F2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4865" y="3750372"/>
              <a:ext cx="7921927" cy="179144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C7C7A147-B325-4480-90BD-AC7D54CA4C11}"/>
                </a:ext>
              </a:extLst>
            </p:cNvPr>
            <p:cNvSpPr txBox="1"/>
            <p:nvPr/>
          </p:nvSpPr>
          <p:spPr>
            <a:xfrm>
              <a:off x="39222" y="3735559"/>
              <a:ext cx="4587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sz="2800" dirty="0"/>
                <a:t>2.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392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2BCCDA-8491-47AB-B6B2-D2B8CA85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AC4B1D-7EF0-4E85-BCAE-A3E972A11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Propositional logic cannot adequately express the meaning of all statements in mathematics and in natural language.</a:t>
            </a:r>
          </a:p>
          <a:p>
            <a:endParaRPr lang="en-US" dirty="0"/>
          </a:p>
          <a:p>
            <a:r>
              <a:rPr lang="en-US" dirty="0"/>
              <a:t>We will introduce a more powerful type of logic called </a:t>
            </a:r>
            <a:r>
              <a:rPr lang="en-US" b="1" dirty="0"/>
              <a:t>predicate logic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How predicate logic can be used to express the meaning of a wide range of statements in mathematics and computer science in ways that permit us to reason and explore relationships </a:t>
            </a:r>
            <a:r>
              <a:rPr lang="en-ID" dirty="0"/>
              <a:t>between objects.</a:t>
            </a:r>
            <a:endParaRPr lang="en-US" dirty="0"/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0C899A9-DDC2-43EB-8540-82744597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3B882A-B8AC-4CC8-95E7-93D8388E4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Predicate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D70E67-D76F-491F-A6BC-3D7A21FD3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statement “</a:t>
            </a:r>
            <a:r>
              <a:rPr lang="en-US" i="1" dirty="0"/>
              <a:t>x </a:t>
            </a:r>
            <a:r>
              <a:rPr lang="en-US" dirty="0"/>
              <a:t>is greater than 3” has two parts:</a:t>
            </a:r>
          </a:p>
          <a:p>
            <a:pPr lvl="1" algn="just"/>
            <a:r>
              <a:rPr lang="en-US" dirty="0"/>
              <a:t>The first part, the variable </a:t>
            </a:r>
            <a:r>
              <a:rPr lang="en-US" i="1" dirty="0"/>
              <a:t>x</a:t>
            </a:r>
            <a:r>
              <a:rPr lang="en-US" dirty="0"/>
              <a:t>, is the subject of the statement. </a:t>
            </a:r>
          </a:p>
          <a:p>
            <a:pPr lvl="1" algn="just"/>
            <a:r>
              <a:rPr lang="en-US" dirty="0"/>
              <a:t>The second part—the </a:t>
            </a:r>
            <a:r>
              <a:rPr lang="en-US" b="1" dirty="0"/>
              <a:t>predicate</a:t>
            </a:r>
            <a:r>
              <a:rPr lang="en-US" dirty="0"/>
              <a:t>, “is greater than 3”—refers to a property that the subject of the statement can have.</a:t>
            </a:r>
          </a:p>
          <a:p>
            <a:pPr lvl="1" algn="just"/>
            <a:endParaRPr lang="en-US" dirty="0"/>
          </a:p>
          <a:p>
            <a:pPr algn="just"/>
            <a:r>
              <a:rPr lang="en-US" dirty="0"/>
              <a:t>We can denote the statement “</a:t>
            </a:r>
            <a:r>
              <a:rPr lang="en-US" i="1" dirty="0"/>
              <a:t>x </a:t>
            </a:r>
            <a:r>
              <a:rPr lang="en-US" dirty="0"/>
              <a:t>is greater than 3” by </a:t>
            </a:r>
            <a:r>
              <a:rPr lang="en-US" i="1" dirty="0"/>
              <a:t>P(x)</a:t>
            </a:r>
            <a:r>
              <a:rPr lang="en-US" dirty="0"/>
              <a:t>, where </a:t>
            </a:r>
            <a:r>
              <a:rPr lang="en-US" i="1" dirty="0"/>
              <a:t>P </a:t>
            </a:r>
            <a:r>
              <a:rPr lang="en-US" dirty="0"/>
              <a:t>denotes the predicate “is greater than 3” and </a:t>
            </a:r>
            <a:r>
              <a:rPr lang="en-US" i="1" dirty="0"/>
              <a:t>x </a:t>
            </a:r>
            <a:r>
              <a:rPr lang="en-US" dirty="0"/>
              <a:t>is the variable.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statement </a:t>
            </a:r>
            <a:r>
              <a:rPr lang="en-US" i="1" dirty="0"/>
              <a:t>P(x) </a:t>
            </a:r>
            <a:r>
              <a:rPr lang="en-US" dirty="0"/>
              <a:t>is also said to be the value of the </a:t>
            </a:r>
            <a:r>
              <a:rPr lang="en-US" b="1" dirty="0"/>
              <a:t>propositional function </a:t>
            </a:r>
            <a:r>
              <a:rPr lang="en-US" i="1" dirty="0"/>
              <a:t>P </a:t>
            </a:r>
            <a:r>
              <a:rPr lang="en-US" dirty="0"/>
              <a:t>at </a:t>
            </a:r>
            <a:r>
              <a:rPr lang="en-US" i="1" dirty="0"/>
              <a:t>x</a:t>
            </a:r>
            <a:r>
              <a:rPr lang="en-US" dirty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Once a value has been assigned to the variable </a:t>
            </a:r>
            <a:r>
              <a:rPr lang="en-US" i="1" dirty="0"/>
              <a:t>x</a:t>
            </a:r>
            <a:r>
              <a:rPr lang="en-US" dirty="0"/>
              <a:t>, the statement </a:t>
            </a:r>
            <a:r>
              <a:rPr lang="en-US" i="1" dirty="0"/>
              <a:t>P(x) </a:t>
            </a:r>
            <a:r>
              <a:rPr lang="en-US" dirty="0"/>
              <a:t>becomes a proposition and has a truth value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92D8A26-3E0E-4D7D-A010-ED98975F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063F3D-E268-4D3B-8160-0EB7C104A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DBD429-5CCE-4439-8FFE-504CA1136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Let </a:t>
            </a:r>
            <a:r>
              <a:rPr lang="en-US" i="1" dirty="0"/>
              <a:t>P(x) </a:t>
            </a:r>
            <a:r>
              <a:rPr lang="en-US" dirty="0"/>
              <a:t>denote the statement “</a:t>
            </a:r>
            <a:r>
              <a:rPr lang="en-US" i="1" dirty="0"/>
              <a:t>x &gt; </a:t>
            </a:r>
            <a:r>
              <a:rPr lang="en-US" dirty="0"/>
              <a:t>3.” What are the truth values of </a:t>
            </a:r>
            <a:r>
              <a:rPr lang="en-US" i="1" dirty="0"/>
              <a:t>P(</a:t>
            </a:r>
            <a:r>
              <a:rPr lang="en-US" dirty="0"/>
              <a:t>4</a:t>
            </a:r>
            <a:r>
              <a:rPr lang="en-US" i="1" dirty="0"/>
              <a:t>) </a:t>
            </a:r>
            <a:r>
              <a:rPr lang="en-US" dirty="0"/>
              <a:t>and </a:t>
            </a:r>
            <a:r>
              <a:rPr lang="en-US" i="1" dirty="0"/>
              <a:t>P(</a:t>
            </a:r>
            <a:r>
              <a:rPr lang="en-US" dirty="0"/>
              <a:t>2</a:t>
            </a:r>
            <a:r>
              <a:rPr lang="en-US" i="1" dirty="0"/>
              <a:t>)</a:t>
            </a:r>
            <a:r>
              <a:rPr lang="en-US" dirty="0"/>
              <a:t>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Let </a:t>
            </a:r>
            <a:r>
              <a:rPr lang="en-US" i="1" dirty="0"/>
              <a:t>Q(x, y) </a:t>
            </a:r>
            <a:r>
              <a:rPr lang="en-US" dirty="0"/>
              <a:t>denote the statement “</a:t>
            </a:r>
            <a:r>
              <a:rPr lang="en-US" i="1" dirty="0"/>
              <a:t>x </a:t>
            </a:r>
            <a:r>
              <a:rPr lang="en-US" dirty="0"/>
              <a:t>= </a:t>
            </a:r>
            <a:r>
              <a:rPr lang="en-US" i="1" dirty="0"/>
              <a:t>y </a:t>
            </a:r>
            <a:r>
              <a:rPr lang="en-US" dirty="0"/>
              <a:t>+ 3.” What are the truth values of the propositions </a:t>
            </a:r>
            <a:r>
              <a:rPr lang="en-US" i="1" dirty="0"/>
              <a:t>Q(</a:t>
            </a:r>
            <a:r>
              <a:rPr lang="en-US" dirty="0"/>
              <a:t>1</a:t>
            </a:r>
            <a:r>
              <a:rPr lang="en-US" i="1" dirty="0"/>
              <a:t>, </a:t>
            </a:r>
            <a:r>
              <a:rPr lang="en-US" dirty="0"/>
              <a:t>2</a:t>
            </a:r>
            <a:r>
              <a:rPr lang="en-US" i="1" dirty="0"/>
              <a:t>) </a:t>
            </a:r>
            <a:r>
              <a:rPr lang="en-US" dirty="0"/>
              <a:t>and </a:t>
            </a:r>
            <a:r>
              <a:rPr lang="en-US" i="1" dirty="0"/>
              <a:t>Q(</a:t>
            </a:r>
            <a:r>
              <a:rPr lang="en-US" dirty="0"/>
              <a:t>3</a:t>
            </a:r>
            <a:r>
              <a:rPr lang="en-US" i="1" dirty="0"/>
              <a:t>, </a:t>
            </a:r>
            <a:r>
              <a:rPr lang="en-US" dirty="0"/>
              <a:t>0</a:t>
            </a:r>
            <a:r>
              <a:rPr lang="en-US" i="1" dirty="0"/>
              <a:t>)</a:t>
            </a:r>
            <a:r>
              <a:rPr lang="en-US" dirty="0"/>
              <a:t>?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4251B26-7189-465C-8038-A83B2FB60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78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“All </a:t>
            </a:r>
            <a:r>
              <a:rPr lang="en-US" dirty="0"/>
              <a:t>even numbers are integers. 8 is an even number. Therefore 8 </a:t>
            </a:r>
            <a:r>
              <a:rPr lang="en-US" dirty="0" smtClean="0"/>
              <a:t>is an </a:t>
            </a:r>
            <a:r>
              <a:rPr lang="en-US" dirty="0"/>
              <a:t>integer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atomic propositions </a:t>
            </a:r>
            <a:r>
              <a:rPr lang="en-US" dirty="0" smtClean="0"/>
              <a:t>are:</a:t>
            </a:r>
          </a:p>
          <a:p>
            <a:pPr lvl="1"/>
            <a:r>
              <a:rPr lang="en-US" dirty="0" smtClean="0"/>
              <a:t> ‘</a:t>
            </a:r>
            <a:r>
              <a:rPr lang="en-US" dirty="0"/>
              <a:t>All even </a:t>
            </a:r>
            <a:r>
              <a:rPr lang="en-US" dirty="0" smtClean="0"/>
              <a:t>numbers are </a:t>
            </a:r>
            <a:r>
              <a:rPr lang="en-US" dirty="0"/>
              <a:t>integers’, </a:t>
            </a:r>
            <a:endParaRPr lang="en-US" dirty="0" smtClean="0"/>
          </a:p>
          <a:p>
            <a:pPr lvl="1"/>
            <a:r>
              <a:rPr lang="en-US" dirty="0" smtClean="0"/>
              <a:t>‘</a:t>
            </a:r>
            <a:r>
              <a:rPr lang="en-US" dirty="0"/>
              <a:t>8 is an even number’, </a:t>
            </a:r>
          </a:p>
          <a:p>
            <a:pPr lvl="1"/>
            <a:r>
              <a:rPr lang="en-US" dirty="0" smtClean="0"/>
              <a:t>‘</a:t>
            </a:r>
            <a:r>
              <a:rPr lang="en-US" dirty="0"/>
              <a:t>8 is an </a:t>
            </a:r>
            <a:r>
              <a:rPr lang="en-US" dirty="0" smtClean="0"/>
              <a:t>integer’</a:t>
            </a:r>
            <a:endParaRPr lang="en-US" dirty="0"/>
          </a:p>
          <a:p>
            <a:r>
              <a:rPr lang="en-US" dirty="0" smtClean="0"/>
              <a:t>The argument takes </a:t>
            </a:r>
            <a:r>
              <a:rPr lang="en-US" dirty="0"/>
              <a:t>the following form: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958" y="5093966"/>
            <a:ext cx="2217104" cy="58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3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9FC53C-C3AD-4FF9-B0B6-A933C374B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Quantifiers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CB1481-4E32-4BD4-B1BC-F3B45FE18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When the variables in a propositional function are assigned values, the resulting statement becomes a proposition with a certain truth value.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However, there is another important way, called </a:t>
            </a:r>
            <a:r>
              <a:rPr lang="en-US" b="1" dirty="0"/>
              <a:t>quantification</a:t>
            </a:r>
            <a:r>
              <a:rPr lang="en-US" dirty="0"/>
              <a:t>, to create a proposition from a propositional function. </a:t>
            </a:r>
            <a:r>
              <a:rPr lang="en-ID" dirty="0"/>
              <a:t>Quantification expresses </a:t>
            </a:r>
            <a:r>
              <a:rPr lang="en-US" dirty="0"/>
              <a:t>the extent to which a predicate is true over a range of elements.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In English, the words </a:t>
            </a:r>
            <a:r>
              <a:rPr lang="en-US" i="1" dirty="0"/>
              <a:t>all</a:t>
            </a:r>
            <a:r>
              <a:rPr lang="en-US" dirty="0"/>
              <a:t>, </a:t>
            </a:r>
            <a:r>
              <a:rPr lang="en-US" i="1" dirty="0"/>
              <a:t>some</a:t>
            </a:r>
            <a:r>
              <a:rPr lang="en-US" dirty="0"/>
              <a:t>, </a:t>
            </a:r>
            <a:r>
              <a:rPr lang="en-US" i="1" dirty="0"/>
              <a:t>many</a:t>
            </a:r>
            <a:r>
              <a:rPr lang="en-US" dirty="0"/>
              <a:t>, </a:t>
            </a:r>
            <a:r>
              <a:rPr lang="en-US" i="1" dirty="0"/>
              <a:t>none</a:t>
            </a:r>
            <a:r>
              <a:rPr lang="en-US" dirty="0"/>
              <a:t>, and </a:t>
            </a:r>
            <a:r>
              <a:rPr lang="en-US" i="1" dirty="0"/>
              <a:t>few </a:t>
            </a:r>
            <a:r>
              <a:rPr lang="en-US" dirty="0"/>
              <a:t>are used in quantifications.</a:t>
            </a:r>
          </a:p>
          <a:p>
            <a:pPr algn="just"/>
            <a:endParaRPr lang="en-US" dirty="0"/>
          </a:p>
          <a:p>
            <a:pPr algn="just"/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8255F3-3757-4764-B4BA-26677464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13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E54222-BB14-4177-BE01-2A70D4857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Quantification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D832BE-8118-46BD-976A-CC2F5D8B1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Two types of quantification:</a:t>
            </a:r>
          </a:p>
          <a:p>
            <a:pPr marL="914400" lvl="1" indent="-457200">
              <a:buAutoNum type="arabicPeriod"/>
            </a:pPr>
            <a:r>
              <a:rPr lang="en-US" b="1" dirty="0"/>
              <a:t>Universal quantification </a:t>
            </a:r>
            <a:r>
              <a:rPr lang="en-US" b="1" dirty="0">
                <a:sym typeface="Wingdings" panose="05000000000000000000" pitchFamily="2" charset="2"/>
              </a:rPr>
              <a:t></a:t>
            </a:r>
            <a:r>
              <a:rPr lang="en-US" dirty="0"/>
              <a:t>  tell us that a predicate is true for every element under consideration</a:t>
            </a:r>
          </a:p>
          <a:p>
            <a:pPr marL="914400" lvl="1" indent="-457200">
              <a:buAutoNum type="arabicPeriod"/>
            </a:pPr>
            <a:r>
              <a:rPr lang="en-US" b="1" dirty="0"/>
              <a:t>existential quantification </a:t>
            </a:r>
            <a:r>
              <a:rPr lang="en-US" b="1" dirty="0">
                <a:sym typeface="Wingdings" panose="05000000000000000000" pitchFamily="2" charset="2"/>
              </a:rPr>
              <a:t></a:t>
            </a:r>
            <a:r>
              <a:rPr lang="en-US" dirty="0"/>
              <a:t> tells us that there is one or more element under consideration for which the predicate is true.</a:t>
            </a:r>
          </a:p>
          <a:p>
            <a:endParaRPr lang="en-US" dirty="0"/>
          </a:p>
          <a:p>
            <a:r>
              <a:rPr lang="en-US" dirty="0"/>
              <a:t>The area of logic that deals with predicates and quantifiers is called the </a:t>
            </a:r>
            <a:r>
              <a:rPr lang="en-US" b="1" dirty="0"/>
              <a:t>predicate calculus.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0442098-9CF3-4014-86B1-72E0B19E0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8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EDF735-3F4E-4032-B4D8-0893DD7B6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Universal Quantifier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EC8DC5-2C34-4FBD-9333-76E31E6EC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mathematical statements assert that a property is true for all values of a variable in a particular domain, called the </a:t>
            </a:r>
            <a:r>
              <a:rPr lang="en-US" b="1" dirty="0"/>
              <a:t>domain of discourse </a:t>
            </a:r>
            <a:r>
              <a:rPr lang="en-US" dirty="0"/>
              <a:t>(or the </a:t>
            </a:r>
            <a:r>
              <a:rPr lang="en-US" b="1" dirty="0"/>
              <a:t>universe of discourse</a:t>
            </a:r>
            <a:r>
              <a:rPr lang="en-US" dirty="0"/>
              <a:t>), often just referred to as the </a:t>
            </a:r>
            <a:r>
              <a:rPr lang="en-US" b="1" dirty="0"/>
              <a:t>domain</a:t>
            </a:r>
            <a:r>
              <a:rPr lang="en-US" dirty="0"/>
              <a:t>.</a:t>
            </a: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DBF4018-D9F2-40FC-9708-AADD9945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EC30928-B716-4F59-93D6-F1CBAC384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6" y="3498276"/>
            <a:ext cx="9036614" cy="204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41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EDF735-3F4E-4032-B4D8-0893DD7B6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Universal Quantifier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DBF4018-D9F2-40FC-9708-AADD9945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A12033-B23C-4D3A-B1FA-64027586A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3" y="1663869"/>
            <a:ext cx="9017059" cy="18274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05505D38-F318-4917-9A2A-B3A5649516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063" y="4626892"/>
            <a:ext cx="8553874" cy="20516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C72BD4E-D9C4-45A2-9EC8-60DBACB140F4}"/>
              </a:ext>
            </a:extLst>
          </p:cNvPr>
          <p:cNvSpPr txBox="1"/>
          <p:nvPr/>
        </p:nvSpPr>
        <p:spPr>
          <a:xfrm>
            <a:off x="31823" y="4128652"/>
            <a:ext cx="105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b="1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21725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5176</TotalTime>
  <Words>703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MTMI</vt:lpstr>
      <vt:lpstr>MTSYN</vt:lpstr>
      <vt:lpstr>Times-Roman</vt:lpstr>
      <vt:lpstr>Wingdings</vt:lpstr>
      <vt:lpstr>Office Theme</vt:lpstr>
      <vt:lpstr>Discrete Mathematics  Lecture 4   Predicate and Quantifier</vt:lpstr>
      <vt:lpstr>Motivation</vt:lpstr>
      <vt:lpstr>Predicate</vt:lpstr>
      <vt:lpstr>Example 1</vt:lpstr>
      <vt:lpstr>Example 2</vt:lpstr>
      <vt:lpstr>Quantifiers</vt:lpstr>
      <vt:lpstr>Quantification types</vt:lpstr>
      <vt:lpstr>Universal Quantifier</vt:lpstr>
      <vt:lpstr>Universal Quantifier</vt:lpstr>
      <vt:lpstr>Universal Quantifier</vt:lpstr>
      <vt:lpstr>Existensial Quantifier</vt:lpstr>
      <vt:lpstr>Existensial Quantifier</vt:lpstr>
      <vt:lpstr>The Uniqueness Quantifier</vt:lpstr>
      <vt:lpstr>Homework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116</cp:revision>
  <dcterms:created xsi:type="dcterms:W3CDTF">2017-06-12T04:19:19Z</dcterms:created>
  <dcterms:modified xsi:type="dcterms:W3CDTF">2019-10-10T12:46:07Z</dcterms:modified>
</cp:coreProperties>
</file>