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99" r:id="rId3"/>
    <p:sldId id="300" r:id="rId4"/>
    <p:sldId id="302" r:id="rId5"/>
    <p:sldId id="303" r:id="rId6"/>
    <p:sldId id="304" r:id="rId7"/>
    <p:sldId id="305" r:id="rId8"/>
    <p:sldId id="306" r:id="rId9"/>
    <p:sldId id="301" r:id="rId10"/>
    <p:sldId id="307" r:id="rId11"/>
    <p:sldId id="308" r:id="rId12"/>
    <p:sldId id="309" r:id="rId13"/>
    <p:sldId id="310" r:id="rId14"/>
    <p:sldId id="311" r:id="rId15"/>
    <p:sldId id="313" r:id="rId16"/>
    <p:sldId id="31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/>
              <a:t>Discrete Mathematics</a:t>
            </a:r>
            <a:br>
              <a:rPr lang="en-US" sz="1800" dirty="0"/>
            </a:br>
            <a:br>
              <a:rPr lang="en-US" dirty="0"/>
            </a:br>
            <a:r>
              <a:rPr lang="en-US" sz="2700" dirty="0"/>
              <a:t>Lecture 3: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Applications of Propositional Logic and Propositional Equivalences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DBC7D-2742-4714-A43A-2D258DFAF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Logical Equivalences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886B2-3ACB-46CB-812F-AD44BB247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Compound propositions that have the same truth values in all possible cases are called </a:t>
            </a:r>
            <a:r>
              <a:rPr lang="en-US" b="1" dirty="0"/>
              <a:t>logically </a:t>
            </a:r>
            <a:r>
              <a:rPr lang="en-ID" b="1" dirty="0"/>
              <a:t>equivalent</a:t>
            </a:r>
            <a:r>
              <a:rPr lang="en-ID" dirty="0"/>
              <a:t>.</a:t>
            </a:r>
          </a:p>
          <a:p>
            <a:endParaRPr lang="en-ID" dirty="0"/>
          </a:p>
          <a:p>
            <a:r>
              <a:rPr lang="en-US" dirty="0"/>
              <a:t>The compound propositions </a:t>
            </a:r>
            <a:r>
              <a:rPr lang="en-US" i="1" dirty="0"/>
              <a:t>p </a:t>
            </a:r>
            <a:r>
              <a:rPr lang="en-US" dirty="0"/>
              <a:t>and </a:t>
            </a:r>
            <a:r>
              <a:rPr lang="en-US" i="1" dirty="0"/>
              <a:t>q </a:t>
            </a:r>
            <a:r>
              <a:rPr lang="en-US" dirty="0"/>
              <a:t>are called </a:t>
            </a:r>
            <a:r>
              <a:rPr lang="en-US" i="1" dirty="0"/>
              <a:t>logically equivalent </a:t>
            </a:r>
            <a:r>
              <a:rPr lang="en-US" dirty="0"/>
              <a:t>if </a:t>
            </a:r>
            <a:r>
              <a:rPr lang="en-US" i="1" dirty="0"/>
              <a:t>p </a:t>
            </a:r>
            <a:r>
              <a:rPr lang="en-US" dirty="0"/>
              <a:t>↔ </a:t>
            </a:r>
            <a:r>
              <a:rPr lang="en-US" i="1" dirty="0"/>
              <a:t>q </a:t>
            </a:r>
            <a:r>
              <a:rPr lang="en-US" dirty="0"/>
              <a:t>is a tautology.</a:t>
            </a:r>
          </a:p>
          <a:p>
            <a:endParaRPr lang="en-US" dirty="0"/>
          </a:p>
          <a:p>
            <a:r>
              <a:rPr lang="en-US" dirty="0"/>
              <a:t>The notation </a:t>
            </a:r>
            <a:r>
              <a:rPr lang="en-US" i="1" dirty="0"/>
              <a:t>p </a:t>
            </a:r>
            <a:r>
              <a:rPr lang="en-US" dirty="0"/>
              <a:t>≡ </a:t>
            </a:r>
            <a:r>
              <a:rPr lang="en-US" i="1" dirty="0"/>
              <a:t>q </a:t>
            </a:r>
            <a:r>
              <a:rPr lang="en-US" dirty="0"/>
              <a:t>denotes that </a:t>
            </a:r>
            <a:r>
              <a:rPr lang="en-US" i="1" dirty="0"/>
              <a:t>p </a:t>
            </a:r>
            <a:r>
              <a:rPr lang="en-US" dirty="0"/>
              <a:t>and </a:t>
            </a:r>
            <a:r>
              <a:rPr lang="en-US" i="1" dirty="0"/>
              <a:t>q </a:t>
            </a:r>
            <a:r>
              <a:rPr lang="en-US" dirty="0"/>
              <a:t>are logically equivalent.</a:t>
            </a: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B1C92-A694-4410-9E0C-F5499B7B6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C04AE7-6DA8-4AA3-82BB-4C1F104CB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77" y="4600136"/>
            <a:ext cx="4490412" cy="216354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CC18689-6CB3-4901-A26B-CA03A2AD7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893" y="4682378"/>
            <a:ext cx="3239457" cy="200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499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53C80-76D2-4FA5-AF01-ACD772F9D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Logical Equivalences: De Morgan Laws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3DF39-172D-4C45-9A93-CC30C6D11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B1EE58-DE84-4F4A-8183-D336232D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487" y="3917632"/>
            <a:ext cx="8317025" cy="280384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FFC00D-FFF8-4369-A2DA-8AF0294360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100" y="1690689"/>
            <a:ext cx="3239457" cy="200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849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5C230-F147-4FBB-9050-769601C4B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Logical Equivalences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43647-7F40-4BC7-A487-BC595687D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Example: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59386D-CC1B-4F28-BFC6-6BD74EF2C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65BDC2-5445-4864-9918-F763F0F762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542" y="2441308"/>
            <a:ext cx="6864915" cy="3830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6DF4324-E2D4-48D0-B184-9D158DDF17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206" y="2900852"/>
            <a:ext cx="6370283" cy="359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653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E6416-BBA9-435B-BA51-0599D618A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Logical Equivalences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CEA3B-8516-4846-A8B0-EF1ECB8A5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8C5F1A-0168-48A5-9FA3-A1A6998F20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831" y="1659005"/>
            <a:ext cx="7758497" cy="504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221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E6416-BBA9-435B-BA51-0599D618A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Logical Equivalences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CEA3B-8516-4846-A8B0-EF1ECB8A5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51528A-3253-4DEC-A26B-09E30124D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6" y="1525372"/>
            <a:ext cx="7886699" cy="521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399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F44-FAFC-4418-BFBD-4CD64D4A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Propositional Satisfiability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1A133-54FB-45CC-B5D8-73DE227CF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A compound proposition is </a:t>
            </a:r>
            <a:r>
              <a:rPr lang="en-US" b="1" dirty="0"/>
              <a:t>satisfiable </a:t>
            </a:r>
            <a:r>
              <a:rPr lang="en-US" dirty="0"/>
              <a:t>if there is an assignment of truth values to its variables that </a:t>
            </a:r>
            <a:r>
              <a:rPr lang="en-ID" dirty="0"/>
              <a:t>makes it true.</a:t>
            </a:r>
          </a:p>
          <a:p>
            <a:pPr algn="just"/>
            <a:endParaRPr lang="en-ID" dirty="0"/>
          </a:p>
          <a:p>
            <a:pPr algn="just"/>
            <a:r>
              <a:rPr lang="en-ID" dirty="0"/>
              <a:t>Example:</a:t>
            </a:r>
          </a:p>
          <a:p>
            <a:pPr marL="0" indent="266700" algn="just">
              <a:buNone/>
            </a:pPr>
            <a:r>
              <a:rPr lang="en-ID" dirty="0"/>
              <a:t>Check satisfiability of the following compound propositions</a:t>
            </a:r>
          </a:p>
          <a:p>
            <a:pPr marL="1082675" indent="534988" algn="just">
              <a:buAutoNum type="alphaLcPeriod"/>
            </a:pPr>
            <a:r>
              <a:rPr lang="en-ID" i="1" dirty="0"/>
              <a:t>(p </a:t>
            </a:r>
            <a:r>
              <a:rPr lang="en-ID" dirty="0"/>
              <a:t>∨￢</a:t>
            </a:r>
            <a:r>
              <a:rPr lang="en-ID" i="1" dirty="0"/>
              <a:t>q) </a:t>
            </a:r>
            <a:r>
              <a:rPr lang="en-ID" dirty="0"/>
              <a:t>∧ </a:t>
            </a:r>
            <a:r>
              <a:rPr lang="en-ID" i="1" dirty="0"/>
              <a:t>(q </a:t>
            </a:r>
            <a:r>
              <a:rPr lang="en-ID" dirty="0"/>
              <a:t>∨￢</a:t>
            </a:r>
            <a:r>
              <a:rPr lang="en-ID" i="1" dirty="0"/>
              <a:t>r) </a:t>
            </a:r>
            <a:r>
              <a:rPr lang="en-ID" dirty="0"/>
              <a:t>∧ </a:t>
            </a:r>
            <a:r>
              <a:rPr lang="en-ID" i="1" dirty="0"/>
              <a:t>(r </a:t>
            </a:r>
            <a:r>
              <a:rPr lang="en-ID" dirty="0"/>
              <a:t>∨￢</a:t>
            </a:r>
            <a:r>
              <a:rPr lang="en-ID" i="1" dirty="0"/>
              <a:t>p)</a:t>
            </a:r>
          </a:p>
          <a:p>
            <a:pPr marL="1082675" indent="534988" algn="just">
              <a:buAutoNum type="alphaLcPeriod"/>
            </a:pPr>
            <a:r>
              <a:rPr lang="en-ID" i="1" dirty="0"/>
              <a:t>(p </a:t>
            </a:r>
            <a:r>
              <a:rPr lang="en-ID" dirty="0"/>
              <a:t>∨ </a:t>
            </a:r>
            <a:r>
              <a:rPr lang="en-ID" i="1" dirty="0"/>
              <a:t>q </a:t>
            </a:r>
            <a:r>
              <a:rPr lang="en-ID" dirty="0"/>
              <a:t>∨ </a:t>
            </a:r>
            <a:r>
              <a:rPr lang="en-ID" i="1" dirty="0"/>
              <a:t>r) </a:t>
            </a:r>
            <a:r>
              <a:rPr lang="en-ID" dirty="0"/>
              <a:t>∧ </a:t>
            </a:r>
            <a:r>
              <a:rPr lang="en-ID" i="1" dirty="0"/>
              <a:t>(</a:t>
            </a:r>
            <a:r>
              <a:rPr lang="en-ID" dirty="0"/>
              <a:t>￢</a:t>
            </a:r>
            <a:r>
              <a:rPr lang="en-ID" i="1" dirty="0"/>
              <a:t>p </a:t>
            </a:r>
            <a:r>
              <a:rPr lang="en-ID" dirty="0"/>
              <a:t>∨￢</a:t>
            </a:r>
            <a:r>
              <a:rPr lang="en-ID" i="1" dirty="0"/>
              <a:t>q </a:t>
            </a:r>
            <a:r>
              <a:rPr lang="en-ID" dirty="0"/>
              <a:t>∨￢</a:t>
            </a:r>
            <a:r>
              <a:rPr lang="en-ID" i="1" dirty="0"/>
              <a:t>r)</a:t>
            </a:r>
          </a:p>
          <a:p>
            <a:pPr marL="1082675" indent="534988" algn="just">
              <a:buAutoNum type="alphaLcPeriod"/>
            </a:pPr>
            <a:r>
              <a:rPr lang="en-ID" i="1" dirty="0"/>
              <a:t>(p </a:t>
            </a:r>
            <a:r>
              <a:rPr lang="en-ID" dirty="0"/>
              <a:t>∨ </a:t>
            </a:r>
            <a:r>
              <a:rPr lang="en-ID" i="1" dirty="0"/>
              <a:t>q </a:t>
            </a:r>
            <a:r>
              <a:rPr lang="en-ID" dirty="0"/>
              <a:t>∨ </a:t>
            </a:r>
            <a:r>
              <a:rPr lang="en-ID" i="1" dirty="0"/>
              <a:t>r) </a:t>
            </a:r>
            <a:r>
              <a:rPr lang="en-ID" dirty="0"/>
              <a:t>∧ </a:t>
            </a:r>
            <a:r>
              <a:rPr lang="en-ID" i="1" dirty="0"/>
              <a:t>(</a:t>
            </a:r>
            <a:r>
              <a:rPr lang="en-ID" dirty="0"/>
              <a:t>￢</a:t>
            </a:r>
            <a:r>
              <a:rPr lang="en-ID" i="1" dirty="0"/>
              <a:t>p </a:t>
            </a:r>
            <a:r>
              <a:rPr lang="en-ID" dirty="0"/>
              <a:t>∨￢</a:t>
            </a:r>
            <a:r>
              <a:rPr lang="en-ID" i="1" dirty="0"/>
              <a:t>q </a:t>
            </a:r>
            <a:r>
              <a:rPr lang="en-ID" dirty="0"/>
              <a:t>∨￢</a:t>
            </a:r>
            <a:r>
              <a:rPr lang="en-ID" i="1" dirty="0"/>
              <a:t>r)</a:t>
            </a:r>
            <a:endParaRPr lang="en-ID" dirty="0"/>
          </a:p>
          <a:p>
            <a:pPr algn="just"/>
            <a:endParaRPr lang="en-ID" dirty="0"/>
          </a:p>
          <a:p>
            <a:pPr algn="just"/>
            <a:r>
              <a:rPr lang="en-US" dirty="0"/>
              <a:t>When we find a particular assignment of truth values that makes a compound proposition true, we have shown that it is satisfiable; such an assignment is called a </a:t>
            </a:r>
            <a:r>
              <a:rPr lang="en-US" b="1" dirty="0"/>
              <a:t>solution </a:t>
            </a:r>
            <a:r>
              <a:rPr lang="en-US" dirty="0"/>
              <a:t>of this particular </a:t>
            </a:r>
            <a:r>
              <a:rPr lang="en-ID" dirty="0"/>
              <a:t>satisfiability problem.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9ECF3-20ED-4410-87B8-EB7459823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51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A42B1-30E2-4305-A61C-3515D41AD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Application of Propositional Satisfiability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3E314-1E66-4A19-9DB5-E9C531ADC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18E813-4795-462C-AA56-B7FB6C1C3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201" y="1819179"/>
            <a:ext cx="4956224" cy="490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34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D5E0E-8424-464B-BE76-4FEAC9014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Applications of Propositional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3E28C-B82A-4E04-93DB-C79E7B04C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ID" dirty="0"/>
              <a:t>Translating sentences</a:t>
            </a:r>
          </a:p>
          <a:p>
            <a:pPr marL="457200" indent="-457200">
              <a:buAutoNum type="arabicPeriod"/>
            </a:pPr>
            <a:r>
              <a:rPr lang="en-ID" dirty="0"/>
              <a:t>System specification</a:t>
            </a:r>
          </a:p>
          <a:p>
            <a:pPr marL="457200" indent="-457200">
              <a:buAutoNum type="arabicPeriod"/>
            </a:pPr>
            <a:r>
              <a:rPr lang="en-ID" dirty="0"/>
              <a:t>Boolean search</a:t>
            </a:r>
          </a:p>
          <a:p>
            <a:pPr marL="457200" indent="-457200">
              <a:buAutoNum type="arabicPeriod"/>
            </a:pPr>
            <a:r>
              <a:rPr lang="en-ID" dirty="0"/>
              <a:t>Logic puzzles</a:t>
            </a:r>
          </a:p>
          <a:p>
            <a:pPr marL="457200" indent="-457200">
              <a:buAutoNum type="arabicPeriod"/>
            </a:pPr>
            <a:r>
              <a:rPr lang="en-ID" dirty="0"/>
              <a:t>Logic circuits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E799C-D98C-44FF-992D-90134682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22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D5E0E-8424-464B-BE76-4FEAC9014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Applications of Propositional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3E28C-B82A-4E04-93DB-C79E7B04C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ID" dirty="0"/>
              <a:t>Translating sentences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You can access the Internet from campus only if you are a computer science major or you </a:t>
            </a:r>
            <a:r>
              <a:rPr lang="en-ID" dirty="0"/>
              <a:t>are not a freshman.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E799C-D98C-44FF-992D-90134682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88D743-D9A3-472B-9E4D-E6625D79D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197" y="4379451"/>
            <a:ext cx="2383178" cy="473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45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D5E0E-8424-464B-BE76-4FEAC9014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Applications of Propositional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3E28C-B82A-4E04-93DB-C79E7B04C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 startAt="2"/>
            </a:pPr>
            <a:r>
              <a:rPr lang="en-ID" dirty="0"/>
              <a:t>System specification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Example 1:</a:t>
            </a:r>
          </a:p>
          <a:p>
            <a:pPr marL="0" indent="0">
              <a:buNone/>
            </a:pPr>
            <a:r>
              <a:rPr lang="en-US" dirty="0"/>
              <a:t>The automated reply cannot be sent when the file system is full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D" dirty="0"/>
              <a:t>Example 2:</a:t>
            </a:r>
          </a:p>
          <a:p>
            <a:pPr marL="0" indent="0">
              <a:buNone/>
            </a:pP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E799C-D98C-44FF-992D-90134682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138998-EAC8-42D5-8179-CF90222B1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5117" y="3682247"/>
            <a:ext cx="1903155" cy="49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8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D5E0E-8424-464B-BE76-4FEAC9014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Applications of Propositional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3E28C-B82A-4E04-93DB-C79E7B04C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 startAt="2"/>
            </a:pPr>
            <a:r>
              <a:rPr lang="en-ID" dirty="0"/>
              <a:t>System specification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Example 2: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E799C-D98C-44FF-992D-90134682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CD5D48-C6FC-4CCE-A872-39495A88A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357" y="3306710"/>
            <a:ext cx="8563285" cy="144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476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D5E0E-8424-464B-BE76-4FEAC9014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Applications of Propositional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3E28C-B82A-4E04-93DB-C79E7B04C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 startAt="3"/>
            </a:pPr>
            <a:r>
              <a:rPr lang="en-ID" dirty="0"/>
              <a:t>Boolean search</a:t>
            </a:r>
          </a:p>
          <a:p>
            <a:pPr marL="0" indent="0">
              <a:buNone/>
            </a:pPr>
            <a:r>
              <a:rPr lang="en-ID" dirty="0"/>
              <a:t>Google search is the example </a:t>
            </a:r>
            <a:r>
              <a:rPr lang="en-ID" dirty="0">
                <a:sym typeface="Wingdings" panose="05000000000000000000" pitchFamily="2" charset="2"/>
              </a:rPr>
              <a:t></a:t>
            </a: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E799C-D98C-44FF-992D-90134682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387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D5E0E-8424-464B-BE76-4FEAC9014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Applications of Propositional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3E28C-B82A-4E04-93DB-C79E7B04C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 startAt="4"/>
            </a:pPr>
            <a:r>
              <a:rPr lang="en-ID" dirty="0"/>
              <a:t>Logic Puzzles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Example:</a:t>
            </a:r>
          </a:p>
          <a:p>
            <a:pPr marL="0" indent="0">
              <a:buNone/>
            </a:pPr>
            <a:r>
              <a:rPr lang="en-US" dirty="0"/>
              <a:t>In [Sm78] </a:t>
            </a:r>
            <a:r>
              <a:rPr lang="en-US" dirty="0" err="1"/>
              <a:t>Smullyan</a:t>
            </a:r>
            <a:r>
              <a:rPr lang="en-US" dirty="0"/>
              <a:t> posed many puzzles about an island that has two kinds of inhabitants, knights, who always tell the truth, and their opposites, knaves, who always lie. You encounter two people </a:t>
            </a:r>
            <a:r>
              <a:rPr lang="en-US" i="1" dirty="0"/>
              <a:t>A </a:t>
            </a:r>
            <a:r>
              <a:rPr lang="en-US" dirty="0"/>
              <a:t>and </a:t>
            </a:r>
            <a:r>
              <a:rPr lang="en-US" i="1" dirty="0"/>
              <a:t>B</a:t>
            </a:r>
            <a:r>
              <a:rPr lang="en-US" dirty="0"/>
              <a:t>. What are </a:t>
            </a:r>
            <a:r>
              <a:rPr lang="en-US" i="1" dirty="0"/>
              <a:t>A </a:t>
            </a:r>
            <a:r>
              <a:rPr lang="en-US" dirty="0"/>
              <a:t>and </a:t>
            </a:r>
            <a:r>
              <a:rPr lang="en-US" i="1" dirty="0"/>
              <a:t>B </a:t>
            </a:r>
            <a:r>
              <a:rPr lang="en-US" dirty="0"/>
              <a:t>if </a:t>
            </a:r>
            <a:r>
              <a:rPr lang="en-US" i="1" dirty="0"/>
              <a:t>A </a:t>
            </a:r>
            <a:r>
              <a:rPr lang="en-US" dirty="0"/>
              <a:t>says “</a:t>
            </a:r>
            <a:r>
              <a:rPr lang="en-US" i="1" dirty="0"/>
              <a:t>B </a:t>
            </a:r>
            <a:r>
              <a:rPr lang="en-US" dirty="0"/>
              <a:t>is a knight” and </a:t>
            </a:r>
            <a:r>
              <a:rPr lang="en-US" i="1" dirty="0"/>
              <a:t>B </a:t>
            </a:r>
            <a:r>
              <a:rPr lang="en-US" dirty="0"/>
              <a:t>says  “The two of us are </a:t>
            </a:r>
            <a:r>
              <a:rPr lang="en-ID" dirty="0"/>
              <a:t>opposite types?”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E799C-D98C-44FF-992D-90134682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548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D5E0E-8424-464B-BE76-4FEAC9014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Applications of Propositional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3E28C-B82A-4E04-93DB-C79E7B04C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5.  Logic circuits</a:t>
            </a:r>
          </a:p>
          <a:p>
            <a:pPr marL="0" indent="0">
              <a:buNone/>
            </a:pP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E799C-D98C-44FF-992D-90134682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33B0164-1800-475F-B8F4-3F897068E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915" y="2312578"/>
            <a:ext cx="8514169" cy="449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266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01944-5181-4D8F-92D9-56823C4C2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Propositional Equivalences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07074-3913-4D47-A5EA-3A8EBFDCB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/>
              <a:t>Definition</a:t>
            </a:r>
          </a:p>
          <a:p>
            <a:pPr lvl="1"/>
            <a:r>
              <a:rPr lang="en-US" dirty="0"/>
              <a:t>A compound proposition that is always true, no matter what the truth values of the propositional variables that occur in it, is called a </a:t>
            </a:r>
            <a:r>
              <a:rPr lang="en-US" b="1" i="1" dirty="0"/>
              <a:t>tautology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 compound proposition that is always false is called a </a:t>
            </a:r>
            <a:r>
              <a:rPr lang="en-US" b="1" i="1" dirty="0"/>
              <a:t>contradiction</a:t>
            </a:r>
            <a:r>
              <a:rPr lang="en-US" dirty="0"/>
              <a:t>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 compound proposition that is neither a tautology nor a contradiction is called a </a:t>
            </a:r>
            <a:r>
              <a:rPr lang="en-US" b="1" i="1" dirty="0"/>
              <a:t>contingency</a:t>
            </a:r>
            <a:r>
              <a:rPr lang="en-US" dirty="0"/>
              <a:t>.</a:t>
            </a:r>
            <a:endParaRPr lang="en-ID" dirty="0"/>
          </a:p>
          <a:p>
            <a:pPr marL="0" indent="0">
              <a:buNone/>
            </a:pP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CDD8AE-6A9C-4CC2-8F79-C23326EDC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271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4608</TotalTime>
  <Words>447</Words>
  <Application>Microsoft Office PowerPoint</Application>
  <PresentationFormat>On-screen Show (4:3)</PresentationFormat>
  <Paragraphs>83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Office Theme</vt:lpstr>
      <vt:lpstr>Discrete Mathematics  Lecture 3:   Applications of Propositional Logic and Propositional Equivalences</vt:lpstr>
      <vt:lpstr>Applications of Propositional Logic</vt:lpstr>
      <vt:lpstr>Applications of Propositional Logic</vt:lpstr>
      <vt:lpstr>Applications of Propositional Logic</vt:lpstr>
      <vt:lpstr>Applications of Propositional Logic</vt:lpstr>
      <vt:lpstr>Applications of Propositional Logic</vt:lpstr>
      <vt:lpstr>Applications of Propositional Logic</vt:lpstr>
      <vt:lpstr>Applications of Propositional Logic</vt:lpstr>
      <vt:lpstr>Propositional Equivalences</vt:lpstr>
      <vt:lpstr>Logical Equivalences</vt:lpstr>
      <vt:lpstr>Logical Equivalences: De Morgan Laws</vt:lpstr>
      <vt:lpstr>Logical Equivalences</vt:lpstr>
      <vt:lpstr>Logical Equivalences</vt:lpstr>
      <vt:lpstr>Logical Equivalences</vt:lpstr>
      <vt:lpstr>Propositional Satisfiability</vt:lpstr>
      <vt:lpstr>Application of Propositional Satisfiability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Nur Uddin</cp:lastModifiedBy>
  <cp:revision>100</cp:revision>
  <dcterms:created xsi:type="dcterms:W3CDTF">2017-06-12T04:19:19Z</dcterms:created>
  <dcterms:modified xsi:type="dcterms:W3CDTF">2018-02-14T03:29:13Z</dcterms:modified>
</cp:coreProperties>
</file>