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87" r:id="rId2"/>
    <p:sldMasterId id="2147483700" r:id="rId3"/>
    <p:sldMasterId id="2147483713" r:id="rId4"/>
  </p:sldMasterIdLst>
  <p:notesMasterIdLst>
    <p:notesMasterId r:id="rId15"/>
  </p:notesMasterIdLst>
  <p:sldIdLst>
    <p:sldId id="256" r:id="rId5"/>
    <p:sldId id="257" r:id="rId6"/>
    <p:sldId id="305" r:id="rId7"/>
    <p:sldId id="306" r:id="rId8"/>
    <p:sldId id="307" r:id="rId9"/>
    <p:sldId id="296" r:id="rId10"/>
    <p:sldId id="302" r:id="rId11"/>
    <p:sldId id="308" r:id="rId12"/>
    <p:sldId id="303" r:id="rId13"/>
    <p:sldId id="309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0880" y="694800"/>
            <a:ext cx="6095520" cy="3428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5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357" name="PlaceHolder 4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58" name="PlaceHolder 5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59" name="PlaceHolder 6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45E7CA4-F6F4-4DD0-A80C-62D78AE248AB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29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989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3917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028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19"/>
          <p:cNvGrpSpPr/>
          <p:nvPr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54" name="Google Shape;54;p19"/>
            <p:cNvSpPr/>
            <p:nvPr/>
          </p:nvSpPr>
          <p:spPr>
            <a:xfrm>
              <a:off x="1209675" y="4763"/>
              <a:ext cx="23813" cy="2181225"/>
            </a:xfrm>
            <a:prstGeom prst="rect">
              <a:avLst/>
            </a:pr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5" name="Google Shape;55;p19"/>
            <p:cNvSpPr/>
            <p:nvPr/>
          </p:nvSpPr>
          <p:spPr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6" name="Google Shape;56;p19"/>
            <p:cNvSpPr/>
            <p:nvPr/>
          </p:nvSpPr>
          <p:spPr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7" name="Google Shape;57;p19"/>
            <p:cNvSpPr/>
            <p:nvPr/>
          </p:nvSpPr>
          <p:spPr>
            <a:xfrm>
              <a:off x="414338" y="9525"/>
              <a:ext cx="28575" cy="4481513"/>
            </a:xfrm>
            <a:prstGeom prst="rect">
              <a:avLst/>
            </a:pr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8" name="Google Shape;58;p19"/>
            <p:cNvSpPr/>
            <p:nvPr/>
          </p:nvSpPr>
          <p:spPr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9" name="Google Shape;59;p19"/>
            <p:cNvSpPr/>
            <p:nvPr/>
          </p:nvSpPr>
          <p:spPr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l" t="t" r="r" b="b"/>
              <a:pathLst>
                <a:path w="96" h="572" extrusionOk="0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0" name="Google Shape;60;p19"/>
            <p:cNvSpPr/>
            <p:nvPr/>
          </p:nvSpPr>
          <p:spPr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l" t="t" r="r" b="b"/>
              <a:pathLst>
                <a:path w="237" h="1135" extrusionOk="0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1" name="Google Shape;61;p19"/>
            <p:cNvSpPr/>
            <p:nvPr/>
          </p:nvSpPr>
          <p:spPr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2" name="Google Shape;62;p19"/>
            <p:cNvSpPr/>
            <p:nvPr/>
          </p:nvSpPr>
          <p:spPr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l" t="t" r="r" b="b"/>
              <a:pathLst>
                <a:path w="234" h="898" extrusionOk="0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3" name="Google Shape;63;p19"/>
            <p:cNvSpPr/>
            <p:nvPr/>
          </p:nvSpPr>
          <p:spPr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l" t="t" r="r" b="b"/>
              <a:pathLst>
                <a:path w="96" h="575" extrusionOk="0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4" name="Google Shape;64;p19"/>
            <p:cNvSpPr/>
            <p:nvPr/>
          </p:nvSpPr>
          <p:spPr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5" name="Google Shape;65;p19"/>
            <p:cNvSpPr/>
            <p:nvPr/>
          </p:nvSpPr>
          <p:spPr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6" name="Google Shape;66;p19"/>
            <p:cNvSpPr/>
            <p:nvPr/>
          </p:nvSpPr>
          <p:spPr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l" t="t" r="r" b="b"/>
              <a:pathLst>
                <a:path w="264" h="329" extrusionOk="0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7" name="Google Shape;67;p19"/>
            <p:cNvSpPr/>
            <p:nvPr/>
          </p:nvSpPr>
          <p:spPr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l" t="t" r="r" b="b"/>
              <a:pathLst>
                <a:path w="34" h="31" extrusionOk="0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68" name="Google Shape;68;p19"/>
            <p:cNvSpPr/>
            <p:nvPr/>
          </p:nvSpPr>
          <p:spPr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l" t="t" r="r" b="b"/>
              <a:pathLst>
                <a:path w="96" h="572" extrusionOk="0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69" name="Google Shape;69;p19"/>
            <p:cNvSpPr/>
            <p:nvPr/>
          </p:nvSpPr>
          <p:spPr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0" name="Google Shape;70;p19"/>
            <p:cNvSpPr/>
            <p:nvPr/>
          </p:nvSpPr>
          <p:spPr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1" name="Google Shape;71;p19"/>
            <p:cNvSpPr/>
            <p:nvPr/>
          </p:nvSpPr>
          <p:spPr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l" t="t" r="r" b="b"/>
              <a:pathLst>
                <a:path w="213" h="766" extrusionOk="0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72" name="Google Shape;72;p19"/>
            <p:cNvSpPr/>
            <p:nvPr/>
          </p:nvSpPr>
          <p:spPr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l" t="t" r="r" b="b"/>
              <a:pathLst>
                <a:path w="33" h="33" extrusionOk="0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3" name="Google Shape;73;p19"/>
            <p:cNvSpPr/>
            <p:nvPr/>
          </p:nvSpPr>
          <p:spPr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4" name="Google Shape;74;p19"/>
            <p:cNvSpPr/>
            <p:nvPr/>
          </p:nvSpPr>
          <p:spPr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l" t="t" r="r" b="b"/>
              <a:pathLst>
                <a:path w="195" h="982" extrusionOk="0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75" name="Google Shape;75;p19"/>
            <p:cNvSpPr/>
            <p:nvPr/>
          </p:nvSpPr>
          <p:spPr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6" name="Google Shape;76;p19"/>
            <p:cNvSpPr/>
            <p:nvPr/>
          </p:nvSpPr>
          <p:spPr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l" t="t" r="r" b="b"/>
              <a:pathLst>
                <a:path w="192" h="1120" extrusionOk="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77" name="Google Shape;77;p19"/>
            <p:cNvSpPr/>
            <p:nvPr/>
          </p:nvSpPr>
          <p:spPr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" name="Google Shape;78;p19"/>
            <p:cNvSpPr/>
            <p:nvPr/>
          </p:nvSpPr>
          <p:spPr>
            <a:xfrm>
              <a:off x="642938" y="6610350"/>
              <a:ext cx="23813" cy="242888"/>
            </a:xfrm>
            <a:prstGeom prst="rect">
              <a:avLst/>
            </a:pr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" name="Google Shape;79;p19"/>
            <p:cNvSpPr/>
            <p:nvPr/>
          </p:nvSpPr>
          <p:spPr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l" t="t" r="r" b="b"/>
              <a:pathLst>
                <a:path w="135" h="476" extrusionOk="0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80" name="Google Shape;80;p19"/>
            <p:cNvSpPr/>
            <p:nvPr/>
          </p:nvSpPr>
          <p:spPr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l" t="t" r="r" b="b"/>
              <a:pathLst>
                <a:path w="35" h="34" extrusionOk="0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" name="Google Shape;81;p19"/>
            <p:cNvSpPr/>
            <p:nvPr/>
          </p:nvSpPr>
          <p:spPr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l" t="t" r="r" b="b"/>
              <a:pathLst>
                <a:path w="402" h="2536" extrusionOk="0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82" name="Google Shape;82;p19"/>
            <p:cNvSpPr/>
            <p:nvPr/>
          </p:nvSpPr>
          <p:spPr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l" t="t" r="r" b="b"/>
              <a:pathLst>
                <a:path w="90" h="300" extrusionOk="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83" name="Google Shape;83;p19"/>
            <p:cNvSpPr/>
            <p:nvPr/>
          </p:nvSpPr>
          <p:spPr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l" t="t" r="r" b="b"/>
              <a:pathLst>
                <a:path w="23" h="23" extrusionOk="0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4" name="Google Shape;84;p19"/>
            <p:cNvSpPr/>
            <p:nvPr/>
          </p:nvSpPr>
          <p:spPr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l" t="t" r="r" b="b"/>
              <a:pathLst>
                <a:path w="90" h="299" extrusionOk="0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85" name="Google Shape;85;p19"/>
            <p:cNvSpPr/>
            <p:nvPr/>
          </p:nvSpPr>
          <p:spPr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l" t="t" r="r" b="b"/>
              <a:pathLst>
                <a:path w="23" h="23" extrusionOk="0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Google Shape;86;p19"/>
            <p:cNvSpPr/>
            <p:nvPr/>
          </p:nvSpPr>
          <p:spPr>
            <a:xfrm>
              <a:off x="1228725" y="4662488"/>
              <a:ext cx="23813" cy="2181225"/>
            </a:xfrm>
            <a:prstGeom prst="rect">
              <a:avLst/>
            </a:pr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Google Shape;87;p19"/>
            <p:cNvSpPr/>
            <p:nvPr/>
          </p:nvSpPr>
          <p:spPr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l" t="t" r="r" b="b"/>
              <a:pathLst>
                <a:path w="234" h="1135" extrusionOk="0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88" name="Google Shape;88;p19"/>
            <p:cNvSpPr/>
            <p:nvPr/>
          </p:nvSpPr>
          <p:spPr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9" name="Google Shape;89;p19"/>
            <p:cNvSpPr/>
            <p:nvPr/>
          </p:nvSpPr>
          <p:spPr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l" t="t" r="r" b="b"/>
              <a:pathLst>
                <a:path w="219" h="1802" extrusionOk="0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90" name="Google Shape;90;p19"/>
            <p:cNvSpPr/>
            <p:nvPr/>
          </p:nvSpPr>
          <p:spPr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Google Shape;91;p19"/>
            <p:cNvSpPr/>
            <p:nvPr/>
          </p:nvSpPr>
          <p:spPr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Google Shape;92;p19"/>
            <p:cNvSpPr/>
            <p:nvPr/>
          </p:nvSpPr>
          <p:spPr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l" t="t" r="r" b="b"/>
              <a:pathLst>
                <a:path w="234" h="898" extrusionOk="0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93" name="Google Shape;93;p19"/>
            <p:cNvSpPr/>
            <p:nvPr/>
          </p:nvSpPr>
          <p:spPr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l" t="t" r="r" b="b"/>
              <a:pathLst>
                <a:path w="96" h="575" extrusionOk="0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94" name="Google Shape;94;p19"/>
            <p:cNvSpPr/>
            <p:nvPr/>
          </p:nvSpPr>
          <p:spPr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" name="Google Shape;95;p19"/>
            <p:cNvSpPr/>
            <p:nvPr/>
          </p:nvSpPr>
          <p:spPr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" name="Google Shape;96;p19"/>
            <p:cNvSpPr/>
            <p:nvPr/>
          </p:nvSpPr>
          <p:spPr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l" t="t" r="r" b="b"/>
              <a:pathLst>
                <a:path w="264" h="332" extrusionOk="0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97" name="Google Shape;97;p19"/>
            <p:cNvSpPr/>
            <p:nvPr/>
          </p:nvSpPr>
          <p:spPr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l" t="t" r="r" b="b"/>
              <a:pathLst>
                <a:path w="33" h="31" extrusionOk="0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" name="Google Shape;98;p19"/>
            <p:cNvSpPr/>
            <p:nvPr/>
          </p:nvSpPr>
          <p:spPr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l" t="t" r="r" b="b"/>
              <a:pathLst>
                <a:path w="147" h="3215" extrusionOk="0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99" name="Google Shape;99;p19"/>
            <p:cNvSpPr/>
            <p:nvPr/>
          </p:nvSpPr>
          <p:spPr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l" t="t" r="r" b="b"/>
              <a:pathLst>
                <a:path w="39" h="39" extrusionOk="0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7F7F7F"/>
            </a:solidFill>
            <a:ln w="9525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00" name="Google Shape;100;p19"/>
          <p:cNvSpPr txBox="1"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3200" b="1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dt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ft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19"/>
          <p:cNvSpPr txBox="1">
            <a:spLocks noGrp="1"/>
          </p:cNvSpPr>
          <p:nvPr>
            <p:ph type="sldNum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805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Title and Conte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1141412" y="1727200"/>
            <a:ext cx="9905999" cy="406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82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450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419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873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873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09" name="Google Shape;109;p20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11296739" y="5989983"/>
            <a:ext cx="771089" cy="868017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marL="0" lvl="1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0" lvl="2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0" lvl="3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0" lvl="4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0" lvl="5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0" lvl="6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0" lvl="7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0" lvl="8" indent="0" algn="ctr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562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16" name="Google Shape;116;p21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4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 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1141410" y="2249486"/>
            <a:ext cx="4878389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2"/>
          </p:nvPr>
        </p:nvSpPr>
        <p:spPr>
          <a:xfrm>
            <a:off x="6172200" y="2249486"/>
            <a:ext cx="4875211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22" name="Google Shape;122;p22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23" name="Google Shape;123;p22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428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Comparis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2"/>
          </p:nvPr>
        </p:nvSpPr>
        <p:spPr>
          <a:xfrm>
            <a:off x="1141410" y="3073397"/>
            <a:ext cx="4878391" cy="271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3"/>
          </p:nvPr>
        </p:nvSpPr>
        <p:spPr>
          <a:xfrm>
            <a:off x="6400808" y="2249485"/>
            <a:ext cx="46466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4"/>
          </p:nvPr>
        </p:nvSpPr>
        <p:spPr>
          <a:xfrm>
            <a:off x="6172200" y="3073397"/>
            <a:ext cx="4875210" cy="271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31" name="Google Shape;131;p23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32" name="Google Shape;132;p23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461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 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36" name="Google Shape;136;p24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37" name="Google Shape;137;p24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220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40" name="Google Shape;140;p25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464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Content with Caption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1"/>
          </p:nvPr>
        </p:nvSpPr>
        <p:spPr>
          <a:xfrm>
            <a:off x="5156200" y="592666"/>
            <a:ext cx="5891209" cy="5198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2"/>
          </p:nvPr>
        </p:nvSpPr>
        <p:spPr>
          <a:xfrm>
            <a:off x="1146705" y="2249486"/>
            <a:ext cx="3856037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47" name="Google Shape;147;p26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48" name="Google Shape;148;p26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992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7"/>
          <p:cNvSpPr>
            <a:spLocks noGrp="1"/>
          </p:cNvSpPr>
          <p:nvPr>
            <p:ph type="pic" idx="2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noFill/>
          <a:ln w="19050" cap="sq" cmpd="sng">
            <a:solidFill>
              <a:srgbClr val="B3FFFF">
                <a:alpha val="60000"/>
              </a:srgbClr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889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1141410" y="2249486"/>
            <a:ext cx="5934511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53" name="Google Shape;153;p27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54" name="Google Shape;154;p27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043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anoramic Picture with Caption">
  <p:cSld name="Panoramic Picture with Caption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8"/>
          <p:cNvSpPr>
            <a:spLocks noGrp="1"/>
          </p:cNvSpPr>
          <p:nvPr>
            <p:ph type="pic" idx="2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noFill/>
          <a:ln w="19050" cap="sq" cmpd="sng">
            <a:solidFill>
              <a:srgbClr val="B3FFFF">
                <a:alpha val="60000"/>
              </a:srgbClr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889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59" name="Google Shape;159;p28"/>
          <p:cNvSpPr txBox="1">
            <a:spLocks noGrp="1"/>
          </p:cNvSpPr>
          <p:nvPr>
            <p:ph type="body" idx="1"/>
          </p:nvPr>
        </p:nvSpPr>
        <p:spPr>
          <a:xfrm>
            <a:off x="1141364" y="5124020"/>
            <a:ext cx="9910859" cy="6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61" name="Google Shape;161;p28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62" name="Google Shape;162;p28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609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aption">
  <p:cSld name="Title and Caption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body" idx="1"/>
          </p:nvPr>
        </p:nvSpPr>
        <p:spPr>
          <a:xfrm>
            <a:off x="1141410" y="4419599"/>
            <a:ext cx="9904459" cy="137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66" name="Google Shape;166;p29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67" name="Google Shape;167;p29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68" name="Google Shape;168;p29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40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with Caption">
  <p:cSld name="Quote with Caption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0"/>
          <p:cNvSpPr txBox="1">
            <a:spLocks noGrp="1"/>
          </p:cNvSpPr>
          <p:nvPr>
            <p:ph type="body" idx="1"/>
          </p:nvPr>
        </p:nvSpPr>
        <p:spPr>
          <a:xfrm>
            <a:off x="1720644" y="3365557"/>
            <a:ext cx="8752299" cy="54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72" name="Google Shape;172;p30"/>
          <p:cNvSpPr txBox="1">
            <a:spLocks noGrp="1"/>
          </p:cNvSpPr>
          <p:nvPr>
            <p:ph type="body" idx="2"/>
          </p:nvPr>
        </p:nvSpPr>
        <p:spPr>
          <a:xfrm>
            <a:off x="1141411" y="4309919"/>
            <a:ext cx="9906002" cy="148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73" name="Google Shape;173;p30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74" name="Google Shape;174;p30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75" name="Google Shape;175;p30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176" name="Google Shape;176;p30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>
              <a:buClr>
                <a:srgbClr val="FFFFFF"/>
              </a:buClr>
              <a:buSzPts val="8000"/>
              <a:buFont typeface="Twentieth Century"/>
              <a:buNone/>
            </a:pPr>
            <a:r>
              <a:rPr lang="id-ID" sz="8000" kern="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“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77" name="Google Shape;177;p3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>
              <a:buClr>
                <a:srgbClr val="FFFFFF"/>
              </a:buClr>
              <a:buSzPts val="8000"/>
              <a:buFont typeface="Twentieth Century"/>
              <a:buNone/>
            </a:pPr>
            <a:r>
              <a:rPr lang="id-ID" sz="8000" kern="0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”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579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ame Card">
  <p:cSld name="Name Card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1"/>
          <p:cNvSpPr txBox="1">
            <a:spLocks noGrp="1"/>
          </p:cNvSpPr>
          <p:nvPr>
            <p:ph type="body" idx="1"/>
          </p:nvPr>
        </p:nvSpPr>
        <p:spPr>
          <a:xfrm>
            <a:off x="1141364" y="4657655"/>
            <a:ext cx="9904505" cy="1140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9pPr>
          </a:lstStyle>
          <a:p>
            <a:endParaRPr/>
          </a:p>
        </p:txBody>
      </p:sp>
      <p:sp>
        <p:nvSpPr>
          <p:cNvPr id="181" name="Google Shape;181;p31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82" name="Google Shape;182;p31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83" name="Google Shape;183;p31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98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 Column">
  <p:cSld name="3 Column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2"/>
          <p:cNvSpPr txBox="1"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87" name="Google Shape;187;p32"/>
          <p:cNvSpPr txBox="1">
            <a:spLocks noGrp="1"/>
          </p:cNvSpPr>
          <p:nvPr>
            <p:ph type="body" idx="2"/>
          </p:nvPr>
        </p:nvSpPr>
        <p:spPr>
          <a:xfrm>
            <a:off x="1127918" y="3360263"/>
            <a:ext cx="3208735" cy="243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188" name="Google Shape;188;p32"/>
          <p:cNvSpPr txBox="1">
            <a:spLocks noGrp="1"/>
          </p:cNvSpPr>
          <p:nvPr>
            <p:ph type="body" idx="3"/>
          </p:nvPr>
        </p:nvSpPr>
        <p:spPr>
          <a:xfrm>
            <a:off x="4514766" y="2677635"/>
            <a:ext cx="3184385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89" name="Google Shape;189;p32"/>
          <p:cNvSpPr txBox="1">
            <a:spLocks noGrp="1"/>
          </p:cNvSpPr>
          <p:nvPr>
            <p:ph type="body" idx="4"/>
          </p:nvPr>
        </p:nvSpPr>
        <p:spPr>
          <a:xfrm>
            <a:off x="4504213" y="3363435"/>
            <a:ext cx="3195830" cy="243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190" name="Google Shape;190;p32"/>
          <p:cNvSpPr txBox="1">
            <a:spLocks noGrp="1"/>
          </p:cNvSpPr>
          <p:nvPr>
            <p:ph type="body" idx="5"/>
          </p:nvPr>
        </p:nvSpPr>
        <p:spPr>
          <a:xfrm>
            <a:off x="7852442" y="2674463"/>
            <a:ext cx="319496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91" name="Google Shape;191;p32"/>
          <p:cNvSpPr txBox="1">
            <a:spLocks noGrp="1"/>
          </p:cNvSpPr>
          <p:nvPr>
            <p:ph type="body" idx="6"/>
          </p:nvPr>
        </p:nvSpPr>
        <p:spPr>
          <a:xfrm>
            <a:off x="7852442" y="3360263"/>
            <a:ext cx="3194968" cy="243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192" name="Google Shape;192;p32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93" name="Google Shape;193;p32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194" name="Google Shape;194;p32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43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 Picture Column">
  <p:cSld name="3 Picture Column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 txBox="1"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33"/>
          <p:cNvSpPr txBox="1"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198" name="Google Shape;198;p33"/>
          <p:cNvSpPr>
            <a:spLocks noGrp="1"/>
          </p:cNvSpPr>
          <p:nvPr>
            <p:ph type="pic" idx="2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16667"/>
              <a:gd name="adj2" fmla="val 0"/>
            </a:avLst>
          </a:prstGeom>
          <a:noFill/>
          <a:ln w="19050" cap="sq" cmpd="sng">
            <a:solidFill>
              <a:srgbClr val="B3FFFF">
                <a:alpha val="60000"/>
              </a:srgbClr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889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99" name="Google Shape;199;p33"/>
          <p:cNvSpPr txBox="1">
            <a:spLocks noGrp="1"/>
          </p:cNvSpPr>
          <p:nvPr>
            <p:ph type="body" idx="3"/>
          </p:nvPr>
        </p:nvSpPr>
        <p:spPr>
          <a:xfrm>
            <a:off x="1141413" y="4980858"/>
            <a:ext cx="3195240" cy="81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200" name="Google Shape;200;p33"/>
          <p:cNvSpPr txBox="1">
            <a:spLocks noGrp="1"/>
          </p:cNvSpPr>
          <p:nvPr>
            <p:ph type="body" idx="4"/>
          </p:nvPr>
        </p:nvSpPr>
        <p:spPr>
          <a:xfrm>
            <a:off x="4489053" y="4404596"/>
            <a:ext cx="3200400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201" name="Google Shape;201;p33"/>
          <p:cNvSpPr>
            <a:spLocks noGrp="1"/>
          </p:cNvSpPr>
          <p:nvPr>
            <p:ph type="pic" idx="5"/>
          </p:nvPr>
        </p:nvSpPr>
        <p:spPr>
          <a:xfrm>
            <a:off x="4489053" y="2666998"/>
            <a:ext cx="3198940" cy="1524000"/>
          </a:xfrm>
          <a:prstGeom prst="round2DiagRect">
            <a:avLst>
              <a:gd name="adj1" fmla="val 16667"/>
              <a:gd name="adj2" fmla="val 0"/>
            </a:avLst>
          </a:prstGeom>
          <a:noFill/>
          <a:ln w="19050" cap="sq" cmpd="sng">
            <a:solidFill>
              <a:srgbClr val="B3FFFF">
                <a:alpha val="60000"/>
              </a:srgbClr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889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202" name="Google Shape;202;p33"/>
          <p:cNvSpPr txBox="1">
            <a:spLocks noGrp="1"/>
          </p:cNvSpPr>
          <p:nvPr>
            <p:ph type="body" idx="6"/>
          </p:nvPr>
        </p:nvSpPr>
        <p:spPr>
          <a:xfrm>
            <a:off x="4487593" y="4980857"/>
            <a:ext cx="3200400" cy="81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203" name="Google Shape;203;p33"/>
          <p:cNvSpPr txBox="1">
            <a:spLocks noGrp="1"/>
          </p:cNvSpPr>
          <p:nvPr>
            <p:ph type="body" idx="7"/>
          </p:nvPr>
        </p:nvSpPr>
        <p:spPr>
          <a:xfrm>
            <a:off x="7852567" y="4404595"/>
            <a:ext cx="319074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1600" b="1"/>
            </a:lvl9pPr>
          </a:lstStyle>
          <a:p>
            <a:endParaRPr/>
          </a:p>
        </p:txBody>
      </p:sp>
      <p:sp>
        <p:nvSpPr>
          <p:cNvPr id="204" name="Google Shape;204;p33"/>
          <p:cNvSpPr>
            <a:spLocks noGrp="1"/>
          </p:cNvSpPr>
          <p:nvPr>
            <p:ph type="pic" idx="8"/>
          </p:nvPr>
        </p:nvSpPr>
        <p:spPr>
          <a:xfrm>
            <a:off x="7852442" y="2666998"/>
            <a:ext cx="3194969" cy="1524000"/>
          </a:xfrm>
          <a:prstGeom prst="round2DiagRect">
            <a:avLst>
              <a:gd name="adj1" fmla="val 16667"/>
              <a:gd name="adj2" fmla="val 0"/>
            </a:avLst>
          </a:prstGeom>
          <a:noFill/>
          <a:ln w="19050" cap="sq" cmpd="sng">
            <a:solidFill>
              <a:srgbClr val="B3FFFF">
                <a:alpha val="60000"/>
              </a:srgbClr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889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205" name="Google Shape;205;p33"/>
          <p:cNvSpPr txBox="1">
            <a:spLocks noGrp="1"/>
          </p:cNvSpPr>
          <p:nvPr>
            <p:ph type="body" idx="9"/>
          </p:nvPr>
        </p:nvSpPr>
        <p:spPr>
          <a:xfrm>
            <a:off x="7852442" y="4980854"/>
            <a:ext cx="3194968" cy="810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5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5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25"/>
              <a:buNone/>
              <a:defRPr sz="900"/>
            </a:lvl9pPr>
          </a:lstStyle>
          <a:p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07" name="Google Shape;207;p33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08" name="Google Shape;208;p33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9645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Title and Vertical Text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 rot="5400000">
            <a:off x="4323555" y="-932655"/>
            <a:ext cx="3541714" cy="990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2" name="Google Shape;212;p34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13" name="Google Shape;213;p34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14" name="Google Shape;214;p34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473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 Title and 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title"/>
          </p:nvPr>
        </p:nvSpPr>
        <p:spPr>
          <a:xfrm rot="5400000">
            <a:off x="7454105" y="2197894"/>
            <a:ext cx="5181601" cy="2005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35"/>
          <p:cNvSpPr txBox="1">
            <a:spLocks noGrp="1"/>
          </p:cNvSpPr>
          <p:nvPr>
            <p:ph type="body" idx="1"/>
          </p:nvPr>
        </p:nvSpPr>
        <p:spPr>
          <a:xfrm rot="5400000">
            <a:off x="2424904" y="-673895"/>
            <a:ext cx="5181601" cy="7748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1475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1pPr>
            <a:lvl2pPr marL="914400" lvl="1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19" name="Google Shape;219;p35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20" name="Google Shape;220;p35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d-ID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2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76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2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3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8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9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0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1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102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7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8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2" name="PlaceHolder 3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13" name="PlaceHolder 3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74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275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276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D8F0909D-BEC9-4F97-BA83-206C0EC4AF92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315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16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17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B00EC4D9-8991-46E1-9327-491A1E3AA8BC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8"/>
          <p:cNvGrpSpPr/>
          <p:nvPr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11" name="Google Shape;11;p18"/>
            <p:cNvSpPr/>
            <p:nvPr/>
          </p:nvSpPr>
          <p:spPr>
            <a:xfrm>
              <a:off x="114300" y="4763"/>
              <a:ext cx="23813" cy="2181225"/>
            </a:xfrm>
            <a:prstGeom prst="rect">
              <a:avLst/>
            </a:pr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12;p18"/>
            <p:cNvSpPr/>
            <p:nvPr/>
          </p:nvSpPr>
          <p:spPr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13;p18"/>
            <p:cNvSpPr/>
            <p:nvPr/>
          </p:nvSpPr>
          <p:spPr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" name="Google Shape;14;p18"/>
            <p:cNvSpPr/>
            <p:nvPr/>
          </p:nvSpPr>
          <p:spPr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l" t="t" r="r" b="b"/>
              <a:pathLst>
                <a:path w="233" h="1141" extrusionOk="0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5" name="Google Shape;15;p18"/>
            <p:cNvSpPr/>
            <p:nvPr/>
          </p:nvSpPr>
          <p:spPr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16;p18"/>
            <p:cNvSpPr/>
            <p:nvPr/>
          </p:nvSpPr>
          <p:spPr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l" t="t" r="r" b="b"/>
              <a:pathLst>
                <a:path w="233" h="901" extrusionOk="0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7" name="Google Shape;17;p18"/>
            <p:cNvSpPr/>
            <p:nvPr/>
          </p:nvSpPr>
          <p:spPr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l" t="t" r="r" b="b"/>
              <a:pathLst>
                <a:path w="96" h="575" extrusionOk="0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18" name="Google Shape;18;p18"/>
            <p:cNvSpPr/>
            <p:nvPr/>
          </p:nvSpPr>
          <p:spPr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19;p18"/>
            <p:cNvSpPr/>
            <p:nvPr/>
          </p:nvSpPr>
          <p:spPr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20;p18"/>
            <p:cNvSpPr/>
            <p:nvPr/>
          </p:nvSpPr>
          <p:spPr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l" t="t" r="r" b="b"/>
              <a:pathLst>
                <a:path w="266" h="332" extrusionOk="0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" name="Google Shape;21;p18"/>
            <p:cNvSpPr/>
            <p:nvPr/>
          </p:nvSpPr>
          <p:spPr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l" t="t" r="r" b="b"/>
              <a:pathLst>
                <a:path w="34" h="31" extrusionOk="0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cxnSp>
          <p:nvCxnSpPr>
            <p:cNvPr id="22" name="Google Shape;22;p18"/>
            <p:cNvCxnSpPr/>
            <p:nvPr/>
          </p:nvCxnSpPr>
          <p:spPr>
            <a:xfrm>
              <a:off x="-4763" y="9525"/>
              <a:ext cx="0" cy="0"/>
            </a:xfrm>
            <a:prstGeom prst="straightConnector1">
              <a:avLst/>
            </a:pr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23" name="Google Shape;23;p18"/>
            <p:cNvSpPr/>
            <p:nvPr/>
          </p:nvSpPr>
          <p:spPr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l" t="t" r="r" b="b"/>
              <a:pathLst>
                <a:path w="93" h="303" extrusionOk="0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4" name="Google Shape;24;p18"/>
            <p:cNvSpPr/>
            <p:nvPr/>
          </p:nvSpPr>
          <p:spPr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l" t="t" r="r" b="b"/>
              <a:pathLst>
                <a:path w="90" h="300" extrusionOk="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5" name="Google Shape;25;p18"/>
            <p:cNvSpPr/>
            <p:nvPr/>
          </p:nvSpPr>
          <p:spPr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l" t="t" r="r" b="b"/>
              <a:pathLst>
                <a:path w="24" h="23" extrusionOk="0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6" name="Google Shape;26;p18"/>
            <p:cNvSpPr/>
            <p:nvPr/>
          </p:nvSpPr>
          <p:spPr>
            <a:xfrm>
              <a:off x="133350" y="4662488"/>
              <a:ext cx="23813" cy="2181225"/>
            </a:xfrm>
            <a:prstGeom prst="rect">
              <a:avLst/>
            </a:pr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" name="Google Shape;27;p18"/>
            <p:cNvSpPr/>
            <p:nvPr/>
          </p:nvSpPr>
          <p:spPr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l" t="t" r="r" b="b"/>
              <a:pathLst>
                <a:path w="233" h="1135" extrusionOk="0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8" name="Google Shape;28;p18"/>
            <p:cNvSpPr/>
            <p:nvPr/>
          </p:nvSpPr>
          <p:spPr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" name="Google Shape;29;p18"/>
            <p:cNvSpPr/>
            <p:nvPr/>
          </p:nvSpPr>
          <p:spPr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30;p18"/>
            <p:cNvSpPr/>
            <p:nvPr/>
          </p:nvSpPr>
          <p:spPr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l" t="t" r="r" b="b"/>
              <a:pathLst>
                <a:path w="236" h="898" extrusionOk="0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31" name="Google Shape;31;p18"/>
            <p:cNvSpPr/>
            <p:nvPr/>
          </p:nvSpPr>
          <p:spPr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l" t="t" r="r" b="b"/>
              <a:pathLst>
                <a:path w="96" h="575" extrusionOk="0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32" name="Google Shape;32;p18"/>
            <p:cNvSpPr/>
            <p:nvPr/>
          </p:nvSpPr>
          <p:spPr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33;p18"/>
            <p:cNvSpPr/>
            <p:nvPr/>
          </p:nvSpPr>
          <p:spPr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34;p18"/>
            <p:cNvSpPr/>
            <p:nvPr/>
          </p:nvSpPr>
          <p:spPr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l" t="t" r="r" b="b"/>
              <a:pathLst>
                <a:path w="263" h="326" extrusionOk="0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35" name="Google Shape;35;p18"/>
            <p:cNvSpPr/>
            <p:nvPr/>
          </p:nvSpPr>
          <p:spPr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l" t="t" r="r" b="b"/>
              <a:pathLst>
                <a:path w="33" h="31" extrusionOk="0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36" name="Google Shape;36;p18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</p:grpSpPr>
        <p:sp>
          <p:nvSpPr>
            <p:cNvPr id="37" name="Google Shape;37;p18"/>
            <p:cNvSpPr/>
            <p:nvPr/>
          </p:nvSpPr>
          <p:spPr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l" t="t" r="r" b="b"/>
              <a:pathLst>
                <a:path w="263" h="323" extrusionOk="0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38" name="Google Shape;38;p18"/>
            <p:cNvSpPr/>
            <p:nvPr/>
          </p:nvSpPr>
          <p:spPr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l" t="t" r="r" b="b"/>
              <a:pathLst>
                <a:path w="33" h="32" extrusionOk="0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39;p18"/>
            <p:cNvSpPr/>
            <p:nvPr/>
          </p:nvSpPr>
          <p:spPr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0" name="Google Shape;40;p18"/>
            <p:cNvSpPr/>
            <p:nvPr/>
          </p:nvSpPr>
          <p:spPr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l" t="t" r="r" b="b"/>
              <a:pathLst>
                <a:path w="188" h="727" extrusionOk="0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41" name="Google Shape;41;p18"/>
            <p:cNvSpPr/>
            <p:nvPr/>
          </p:nvSpPr>
          <p:spPr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l" t="t" r="r" b="b"/>
              <a:pathLst>
                <a:path w="33" h="33" extrusionOk="0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42;p18"/>
            <p:cNvSpPr/>
            <p:nvPr/>
          </p:nvSpPr>
          <p:spPr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l" t="t" r="r" b="b"/>
              <a:pathLst>
                <a:path w="192" h="973" extrusionOk="0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43" name="Google Shape;43;p18"/>
            <p:cNvSpPr/>
            <p:nvPr/>
          </p:nvSpPr>
          <p:spPr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4" name="Google Shape;44;p18"/>
            <p:cNvSpPr/>
            <p:nvPr/>
          </p:nvSpPr>
          <p:spPr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l" t="t" r="r" b="b"/>
              <a:pathLst>
                <a:path w="194" h="1135" extrusionOk="0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45" name="Google Shape;45;p18"/>
            <p:cNvSpPr/>
            <p:nvPr/>
          </p:nvSpPr>
          <p:spPr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l" t="t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6" name="Google Shape;46;p18"/>
            <p:cNvSpPr/>
            <p:nvPr/>
          </p:nvSpPr>
          <p:spPr>
            <a:xfrm>
              <a:off x="11939587" y="6596063"/>
              <a:ext cx="23813" cy="252413"/>
            </a:xfrm>
            <a:prstGeom prst="rect">
              <a:avLst/>
            </a:prstGeom>
            <a:solidFill>
              <a:srgbClr val="A5A5A5"/>
            </a:solidFill>
            <a:ln w="9525" cap="flat" cmpd="sng">
              <a:solidFill>
                <a:srgbClr val="A5A5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47" name="Google Shape;47;p18"/>
          <p:cNvSpPr txBox="1"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  <a:defRPr sz="3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91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8735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7147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55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556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3972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3972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3972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3972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75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dt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50" name="Google Shape;50;p18"/>
          <p:cNvSpPr txBox="1">
            <a:spLocks noGrp="1"/>
          </p:cNvSpPr>
          <p:nvPr>
            <p:ph type="ft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51" name="Google Shape;51;p18"/>
          <p:cNvSpPr txBox="1">
            <a:spLocks noGrp="1"/>
          </p:cNvSpPr>
          <p:nvPr>
            <p:ph type="sldNum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d-ID" ker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1893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1272600" y="4131360"/>
            <a:ext cx="621468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Mohammad Nasucha, S.T., M.Sc., Ph.D.</a:t>
            </a:r>
            <a:endParaRPr lang="id-ID" sz="24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endParaRPr lang="id-ID" sz="2400" b="0" strike="noStrike" spc="-1">
              <a:latin typeface="Arial"/>
            </a:endParaRPr>
          </a:p>
        </p:txBody>
      </p:sp>
      <p:sp>
        <p:nvSpPr>
          <p:cNvPr id="361" name="CustomShape 2"/>
          <p:cNvSpPr/>
          <p:nvPr/>
        </p:nvSpPr>
        <p:spPr>
          <a:xfrm>
            <a:off x="2839680" y="5008320"/>
            <a:ext cx="4647600" cy="106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Program Studi Teknik Informatika</a:t>
            </a:r>
            <a:endParaRPr lang="id-ID" sz="16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Universitas Pembangunan Jaya</a:t>
            </a:r>
            <a:endParaRPr lang="id-ID" sz="16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Jl. Cendrawasih, Sawah Baru, Bintaro Jaya</a:t>
            </a:r>
            <a:endParaRPr lang="id-ID" sz="16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latin typeface="Century Gothic"/>
                <a:ea typeface="DejaVu Sans"/>
              </a:rPr>
              <a:t>Tangerang Selatan</a:t>
            </a:r>
            <a:endParaRPr lang="id-ID" sz="1600" b="0" strike="noStrike" spc="-1">
              <a:latin typeface="Arial"/>
            </a:endParaRPr>
          </a:p>
        </p:txBody>
      </p:sp>
      <p:sp>
        <p:nvSpPr>
          <p:cNvPr id="362" name="CustomShape 3"/>
          <p:cNvSpPr/>
          <p:nvPr/>
        </p:nvSpPr>
        <p:spPr>
          <a:xfrm flipH="1">
            <a:off x="825480" y="1173600"/>
            <a:ext cx="9124920" cy="16913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Struktur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Data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dan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Algoritma</a:t>
            </a:r>
            <a:endParaRPr lang="id-ID" sz="6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IFA107</a:t>
            </a:r>
            <a:r>
              <a:rPr lang="id-ID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 (Kelas A)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, IFA106</a:t>
            </a:r>
            <a:r>
              <a:rPr lang="id-ID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 (Kelas B)</a:t>
            </a:r>
            <a:endParaRPr lang="id-ID" sz="4400" b="0" strike="noStrike" spc="-1" dirty="0">
              <a:latin typeface="Arial"/>
            </a:endParaRPr>
          </a:p>
        </p:txBody>
      </p:sp>
      <p:pic>
        <p:nvPicPr>
          <p:cNvPr id="363" name="Picture 7"/>
          <p:cNvPicPr/>
          <p:nvPr/>
        </p:nvPicPr>
        <p:blipFill>
          <a:blip r:embed="rId2"/>
          <a:stretch/>
        </p:blipFill>
        <p:spPr>
          <a:xfrm>
            <a:off x="8042760" y="4259880"/>
            <a:ext cx="1685160" cy="1496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7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1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2071" y="150884"/>
            <a:ext cx="8578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– Cuplikan Coding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699" y="735659"/>
            <a:ext cx="5690673" cy="597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2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071000" y="384840"/>
            <a:ext cx="9905400" cy="370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40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Sesi Ke-14</a:t>
            </a:r>
            <a:endParaRPr lang="id-ID" sz="4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d-ID" sz="40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Penjelasan tentang UAS</a:t>
            </a:r>
          </a:p>
          <a:p>
            <a:pPr marL="571500" indent="-5715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id-ID" sz="40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Contoh Penerapan Graph </a:t>
            </a:r>
            <a:endParaRPr lang="id-ID" sz="4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 txBox="1">
            <a:spLocks noGrp="1"/>
          </p:cNvSpPr>
          <p:nvPr>
            <p:ph type="body" idx="1"/>
          </p:nvPr>
        </p:nvSpPr>
        <p:spPr>
          <a:xfrm>
            <a:off x="963031" y="174654"/>
            <a:ext cx="10417541" cy="6473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Waktu Pelaksanaan dan Sifat UAS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endParaRPr lang="id-ID" dirty="0">
              <a:latin typeface="Cambria"/>
              <a:ea typeface="Cambria"/>
              <a:cs typeface="Cambria"/>
              <a:sym typeface="Cambria"/>
            </a:endParaRPr>
          </a:p>
          <a:p>
            <a:pPr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Kamis 14 Mei 2020, 13.00-15.00.</a:t>
            </a:r>
            <a:endParaRPr lang="id-ID" dirty="0">
              <a:latin typeface="Cambria"/>
              <a:ea typeface="Cambria"/>
              <a:cs typeface="Cambria"/>
              <a:sym typeface="Cambria"/>
            </a:endParaRPr>
          </a:p>
          <a:p>
            <a:pPr marL="0" indent="0">
              <a:spcAft>
                <a:spcPts val="1200"/>
              </a:spcAft>
              <a:buSzPct val="100000"/>
              <a:buNone/>
            </a:pP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     Namun peserta wajib </a:t>
            </a:r>
            <a:r>
              <a:rPr lang="id-ID" dirty="0">
                <a:latin typeface="Cambria"/>
                <a:ea typeface="Cambria"/>
                <a:cs typeface="Cambria"/>
                <a:sym typeface="Cambria"/>
              </a:rPr>
              <a:t>double check pada jadwal resmi di </a:t>
            </a:r>
            <a:endParaRPr lang="id-ID" dirty="0" smtClean="0">
              <a:latin typeface="Cambria"/>
              <a:ea typeface="Cambria"/>
              <a:cs typeface="Cambria"/>
              <a:sym typeface="Cambria"/>
            </a:endParaRPr>
          </a:p>
          <a:p>
            <a:pPr marL="0" indent="0">
              <a:spcAft>
                <a:spcPts val="1200"/>
              </a:spcAft>
              <a:buSzPct val="100000"/>
              <a:buNone/>
            </a:pPr>
            <a:r>
              <a:rPr lang="id-ID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    Mysisfo.</a:t>
            </a:r>
          </a:p>
          <a:p>
            <a:pPr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dirty="0">
                <a:latin typeface="Cambria"/>
                <a:ea typeface="Cambria"/>
                <a:cs typeface="Cambria"/>
                <a:sym typeface="Cambria"/>
              </a:rPr>
              <a:t>Soal ujian akan diunggah oleh BP di OCW beberapa menit sebelum ujian dimulai.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Ujian tertulis, buku terbuka.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dirty="0" smtClean="0">
                <a:latin typeface="Cambria"/>
                <a:ea typeface="Cambria"/>
                <a:cs typeface="Cambria"/>
                <a:sym typeface="Cambria"/>
              </a:rPr>
              <a:t>Durasi pengerjaan adalah 2 jam.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endParaRPr lang="id-ID" dirty="0" smtClean="0">
              <a:latin typeface="Cambria"/>
              <a:ea typeface="Cambria"/>
              <a:cs typeface="Cambria"/>
              <a:sym typeface="Cambria"/>
            </a:endParaRP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endParaRPr lang="id-ID" dirty="0" smtClean="0">
              <a:latin typeface="Cambria"/>
              <a:ea typeface="Cambria"/>
              <a:cs typeface="Cambria"/>
              <a:sym typeface="Cambria"/>
            </a:endParaRP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endParaRPr lang="id-ID" dirty="0" smtClean="0"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4579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 txBox="1">
            <a:spLocks noGrp="1"/>
          </p:cNvSpPr>
          <p:nvPr>
            <p:ph type="body" idx="1"/>
          </p:nvPr>
        </p:nvSpPr>
        <p:spPr>
          <a:xfrm>
            <a:off x="938318" y="224081"/>
            <a:ext cx="10417541" cy="6039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5000"/>
              <a:buNone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Materi UAS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Stack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Queue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Tree</a:t>
            </a:r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Graph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5000"/>
              <a:buNone/>
            </a:pPr>
            <a:endParaRPr lang="id-ID" sz="2000" dirty="0" smtClean="0"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5000"/>
              <a:buNone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Petunjuk Pengerjaan</a:t>
            </a:r>
          </a:p>
          <a:p>
            <a:pPr lvl="0"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Jawab soal dalam sebuah file word kemudian konversikan ke pdf.</a:t>
            </a:r>
          </a:p>
          <a:p>
            <a:pPr lvl="0"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Unggah jawaban tersebut ke Google Classroom pada bagian Tugas Kelas (Classworks) yang berjudul Ujian Akhir Semester (UAS), sebelum </a:t>
            </a:r>
            <a:r>
              <a:rPr lang="id-ID" sz="2000" i="1" dirty="0" smtClean="0">
                <a:latin typeface="Cambria"/>
                <a:ea typeface="Cambria"/>
                <a:cs typeface="Cambria"/>
                <a:sym typeface="Cambria"/>
              </a:rPr>
              <a:t>due</a:t>
            </a: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.</a:t>
            </a:r>
          </a:p>
          <a:p>
            <a:pPr lvl="0"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Tidak diperkenankan mengunggah jawaban di komentar atau bagian manapun selain yang disebutkan di atas.</a:t>
            </a:r>
          </a:p>
          <a:p>
            <a:pPr lvl="0" indent="-457200">
              <a:spcAft>
                <a:spcPts val="1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/>
                <a:ea typeface="Cambria"/>
                <a:cs typeface="Cambria"/>
                <a:sym typeface="Cambria"/>
              </a:rPr>
              <a:t>Menyontek adalah ilegal. Penyontek maupun yang memberi contekan bisa dikenai sanksi nilai.</a:t>
            </a:r>
            <a:endParaRPr lang="id-ID" sz="2000" dirty="0"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endParaRPr lang="id-ID" sz="2000" dirty="0">
              <a:latin typeface="Cambria"/>
              <a:ea typeface="Cambria"/>
              <a:cs typeface="Cambria"/>
              <a:sym typeface="Cambri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</a:pPr>
            <a:endParaRPr lang="id-ID" sz="2000" dirty="0" smtClean="0"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1586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"/>
          <p:cNvSpPr/>
          <p:nvPr/>
        </p:nvSpPr>
        <p:spPr>
          <a:xfrm>
            <a:off x="509717" y="2389672"/>
            <a:ext cx="11172566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id-ID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Tinjauan Ulang Materi: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r>
              <a:rPr lang="id-ID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Penerapan Graph</a:t>
            </a:r>
          </a:p>
        </p:txBody>
      </p:sp>
    </p:spTree>
    <p:extLst>
      <p:ext uri="{BB962C8B-B14F-4D97-AF65-F5344CB8AC3E}">
        <p14:creationId xmlns:p14="http://schemas.microsoft.com/office/powerpoint/2010/main" val="247629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558" y="818148"/>
            <a:ext cx="85785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 profesional IT, baik praktisi maupun scientist / peneliti, saya sarankan, a.l.:</a:t>
            </a:r>
          </a:p>
          <a:p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C++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web programming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mobile application development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Python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Membiasakan diri dengan MATLAB; bisa dengan GNU Octave </a:t>
            </a:r>
          </a:p>
        </p:txBody>
      </p:sp>
    </p:spTree>
    <p:extLst>
      <p:ext uri="{BB962C8B-B14F-4D97-AF65-F5344CB8AC3E}">
        <p14:creationId xmlns:p14="http://schemas.microsoft.com/office/powerpoint/2010/main" val="97904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326173" y="1222214"/>
            <a:ext cx="9927000" cy="19439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Aft>
                <a:spcPts val="1200"/>
              </a:spcAft>
            </a:pPr>
            <a:endParaRPr lang="id-ID" sz="3200" spc="-1" dirty="0" smtClean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id-ID" sz="1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Penerapan Graph pada Programming:</a:t>
            </a:r>
            <a:endParaRPr lang="id-ID" sz="12800" spc="-1" dirty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id-ID" sz="12800" spc="-1" dirty="0" smtClean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id-ID" sz="1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Representasi Jaringan Syaraf Tiruan (Neural Networks) pada Programming AI Menggunakan Graph </a:t>
            </a:r>
          </a:p>
        </p:txBody>
      </p:sp>
    </p:spTree>
    <p:extLst>
      <p:ext uri="{BB962C8B-B14F-4D97-AF65-F5344CB8AC3E}">
        <p14:creationId xmlns:p14="http://schemas.microsoft.com/office/powerpoint/2010/main" val="26240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974938" y="3163330"/>
            <a:ext cx="10726910" cy="19439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25000" lnSpcReduction="20000"/>
          </a:bodyPr>
          <a:lstStyle/>
          <a:p>
            <a:pPr algn="ctr">
              <a:lnSpc>
                <a:spcPct val="90000"/>
              </a:lnSpc>
              <a:spcAft>
                <a:spcPts val="1200"/>
              </a:spcAft>
            </a:pPr>
            <a:endParaRPr lang="id-ID" sz="3200" spc="-1" dirty="0" smtClean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id-ID" sz="1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Representasi Jaringan Syaraf Tiruan (Neural Networks) pada Programming AI Menggunakan Graph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id-ID" sz="12800" spc="-1" dirty="0" smtClean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id-ID" sz="12800" spc="-1" dirty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id-ID" sz="1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Cirinya: Graph yang digunakan memiliki weighted edge.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id-ID" sz="12800" spc="-1" dirty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id-ID" sz="12800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mbria"/>
                <a:cs typeface="Times New Roman" panose="02020603050405020304" pitchFamily="18" charset="0"/>
              </a:rPr>
              <a:t>Neural Networks sebenarnya lebih tepat diterjemahkan sebagai Jaringan Otak Tiruan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id-ID" sz="12800" spc="-1" dirty="0" smtClean="0">
              <a:solidFill>
                <a:srgbClr val="000000"/>
              </a:solidFill>
              <a:latin typeface="Times New Roman" panose="02020603050405020304" pitchFamily="18" charset="0"/>
              <a:ea typeface="Cambri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6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2071" y="150884"/>
            <a:ext cx="8578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</a:t>
            </a:r>
          </a:p>
        </p:txBody>
      </p:sp>
      <p:sp>
        <p:nvSpPr>
          <p:cNvPr id="2" name="Rectangle 1"/>
          <p:cNvSpPr/>
          <p:nvPr/>
        </p:nvSpPr>
        <p:spPr>
          <a:xfrm>
            <a:off x="1038577" y="1293544"/>
            <a:ext cx="494270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x</a:t>
            </a:r>
            <a:r>
              <a:rPr lang="id-ID" sz="1600" dirty="0" smtClean="0">
                <a:solidFill>
                  <a:schemeClr val="tx1"/>
                </a:solidFill>
              </a:rPr>
              <a:t>1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2693" y="2236780"/>
            <a:ext cx="494270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x</a:t>
            </a:r>
            <a:r>
              <a:rPr lang="id-ID" sz="1600" dirty="0" smtClean="0">
                <a:solidFill>
                  <a:schemeClr val="tx1"/>
                </a:solidFill>
              </a:rPr>
              <a:t>2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2693" y="3200608"/>
            <a:ext cx="494270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x</a:t>
            </a:r>
            <a:r>
              <a:rPr lang="id-ID" sz="1600" dirty="0" smtClean="0">
                <a:solidFill>
                  <a:schemeClr val="tx1"/>
                </a:solidFill>
              </a:rPr>
              <a:t>3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260771" y="2155920"/>
            <a:ext cx="679409" cy="646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n</a:t>
            </a:r>
            <a:r>
              <a:rPr lang="id-ID" sz="1600" dirty="0" smtClean="0">
                <a:solidFill>
                  <a:schemeClr val="tx1"/>
                </a:solidFill>
              </a:rPr>
              <a:t>1</a:t>
            </a:r>
            <a:endParaRPr lang="id-ID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16174" y="2212663"/>
            <a:ext cx="494270" cy="469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y</a:t>
            </a:r>
            <a:endParaRPr lang="id-ID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3"/>
            <a:endCxn id="3" idx="2"/>
          </p:cNvCxnSpPr>
          <p:nvPr/>
        </p:nvCxnSpPr>
        <p:spPr>
          <a:xfrm>
            <a:off x="1536963" y="2471559"/>
            <a:ext cx="1723808" cy="769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32847" y="1502560"/>
            <a:ext cx="1827421" cy="72230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3" idx="3"/>
          </p:cNvCxnSpPr>
          <p:nvPr/>
        </p:nvCxnSpPr>
        <p:spPr>
          <a:xfrm flipV="1">
            <a:off x="1536963" y="2707890"/>
            <a:ext cx="1823305" cy="72749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" idx="6"/>
            <a:endCxn id="7" idx="1"/>
          </p:cNvCxnSpPr>
          <p:nvPr/>
        </p:nvCxnSpPr>
        <p:spPr>
          <a:xfrm flipV="1">
            <a:off x="3940180" y="2447442"/>
            <a:ext cx="975994" cy="3181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254877"/>
              </p:ext>
            </p:extLst>
          </p:nvPr>
        </p:nvGraphicFramePr>
        <p:xfrm>
          <a:off x="7417435" y="2089249"/>
          <a:ext cx="394167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273"/>
                <a:gridCol w="859273"/>
                <a:gridCol w="859273"/>
                <a:gridCol w="13638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Training </a:t>
                      </a:r>
                    </a:p>
                    <a:p>
                      <a:pPr algn="ctr"/>
                      <a:r>
                        <a:rPr lang="id-ID" dirty="0" smtClean="0"/>
                        <a:t>Inputs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Training Outputs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085769" y="799160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Neuron</a:t>
            </a:r>
            <a:endParaRPr lang="id-ID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687056" y="813941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Output</a:t>
            </a:r>
            <a:endParaRPr lang="id-ID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809459" y="787373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Inputs</a:t>
            </a:r>
            <a:endParaRPr lang="id-ID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1776322" y="789737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Synapses</a:t>
            </a:r>
            <a:endParaRPr lang="id-ID" sz="20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466792"/>
              </p:ext>
            </p:extLst>
          </p:nvPr>
        </p:nvGraphicFramePr>
        <p:xfrm>
          <a:off x="7335218" y="5306060"/>
          <a:ext cx="39416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273"/>
                <a:gridCol w="859273"/>
                <a:gridCol w="859273"/>
                <a:gridCol w="1363857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Inputs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Outputs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?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?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315956" y="1459646"/>
            <a:ext cx="2818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From real experiments</a:t>
            </a:r>
            <a:endParaRPr lang="id-ID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315956" y="4679096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 smtClean="0"/>
              <a:t>Predictions</a:t>
            </a:r>
            <a:endParaRPr lang="id-ID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2964780" y="2807384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id-ID" sz="2400" dirty="0" smtClean="0"/>
              <a:t>(∑x</a:t>
            </a:r>
            <a:r>
              <a:rPr lang="id-ID" dirty="0" smtClean="0"/>
              <a:t>i</a:t>
            </a:r>
            <a:r>
              <a:rPr lang="id-ID" sz="2400" dirty="0" smtClean="0"/>
              <a:t>.w</a:t>
            </a:r>
            <a:r>
              <a:rPr lang="id-ID" sz="2000" dirty="0" smtClean="0"/>
              <a:t>i</a:t>
            </a:r>
            <a:r>
              <a:rPr lang="id-ID" sz="2400" dirty="0" smtClean="0"/>
              <a:t>)</a:t>
            </a:r>
            <a:endParaRPr lang="id-ID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28067" y="4988633"/>
                <a:ext cx="6587889" cy="1902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id-ID" dirty="0" smtClean="0">
                    <a:latin typeface="Cambria" panose="02040503050406030204" pitchFamily="18" charset="0"/>
                  </a:rPr>
                  <a:t>Sigmoid function, where </a:t>
                </a:r>
                <a:r>
                  <a:rPr lang="el-GR" i="1" dirty="0" smtClean="0">
                    <a:latin typeface="Cambria" panose="02040503050406030204" pitchFamily="18" charset="0"/>
                  </a:rPr>
                  <a:t>σ</a:t>
                </a:r>
                <a:r>
                  <a:rPr lang="id-ID" i="1" dirty="0" smtClean="0">
                    <a:latin typeface="Cambria" panose="02040503050406030204" pitchFamily="18" charset="0"/>
                  </a:rPr>
                  <a:t>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1+ 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id-ID" b="0" i="1" smtClean="0">
                        <a:latin typeface="Cambria" panose="02040503050406030204" pitchFamily="18" charset="0"/>
                      </a:rPr>
                      <m:t>  </m:t>
                    </m:r>
                  </m:oMath>
                </a14:m>
                <a:endParaRPr lang="id-ID" b="0" i="1" dirty="0" smtClean="0">
                  <a:latin typeface="Cambria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i="1" dirty="0">
                            <a:latin typeface="Cambria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nor/>
                      </m:rPr>
                      <a:rPr lang="id-ID" i="1" dirty="0">
                        <a:latin typeface="Cambria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id-ID" i="1" dirty="0">
                        <a:latin typeface="Cambria" panose="020405030504060302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id-ID" i="1" dirty="0">
                        <a:latin typeface="Cambria" panose="02040503050406030204" pitchFamily="18" charset="0"/>
                      </a:rPr>
                      <m:t>) </m:t>
                    </m:r>
                  </m:oMath>
                </a14:m>
                <a:r>
                  <a:rPr lang="id-ID" dirty="0" smtClean="0">
                    <a:latin typeface="Cambria" panose="02040503050406030204" pitchFamily="18" charset="0"/>
                  </a:rPr>
                  <a:t>adalah fungsi inverse dari </a:t>
                </a:r>
                <a:r>
                  <a:rPr lang="el-GR" dirty="0">
                    <a:latin typeface="Cambria" panose="02040503050406030204" pitchFamily="18" charset="0"/>
                  </a:rPr>
                  <a:t>σ</a:t>
                </a:r>
                <a:r>
                  <a:rPr lang="id-ID" dirty="0">
                    <a:latin typeface="Cambria" panose="02040503050406030204" pitchFamily="18" charset="0"/>
                  </a:rPr>
                  <a:t>(x</a:t>
                </a:r>
                <a:r>
                  <a:rPr lang="id-ID" dirty="0" smtClean="0">
                    <a:latin typeface="Cambria" panose="02040503050406030204" pitchFamily="18" charset="0"/>
                  </a:rPr>
                  <a:t>) yaitu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dirty="0" smtClean="0">
                    <a:latin typeface="Cambria" panose="02040503050406030204" pitchFamily="18" charset="0"/>
                  </a:rPr>
                  <a:t> </a:t>
                </a:r>
              </a:p>
              <a:p>
                <a:pPr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d-ID" dirty="0">
                    <a:latin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id-ID" dirty="0">
                    <a:latin typeface="Cambria" panose="02040503050406030204" pitchFamily="18" charset="0"/>
                  </a:rPr>
                  <a:t>- </a:t>
                </a:r>
                <a:r>
                  <a:rPr lang="id-ID" dirty="0" smtClean="0">
                    <a:latin typeface="Cambria" panose="02040503050406030204" pitchFamily="18" charset="0"/>
                  </a:rPr>
                  <a:t>Adjustment;    </a:t>
                </a:r>
              </a:p>
              <a:p>
                <a:pPr>
                  <a:spcAft>
                    <a:spcPts val="1200"/>
                  </a:spcAft>
                </a:pPr>
                <a:r>
                  <a:rPr lang="id-ID" dirty="0" smtClean="0">
                    <a:latin typeface="Cambria" panose="02040503050406030204" pitchFamily="18" charset="0"/>
                  </a:rPr>
                  <a:t>Pada coding ditulis: Wn = Wn - Adjustment</a:t>
                </a:r>
                <a:endParaRPr lang="id-ID" dirty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67" y="4988633"/>
                <a:ext cx="6587889" cy="1902187"/>
              </a:xfrm>
              <a:prstGeom prst="rect">
                <a:avLst/>
              </a:prstGeom>
              <a:blipFill rotWithShape="0">
                <a:blip r:embed="rId2"/>
                <a:stretch>
                  <a:fillRect l="-740" b="-38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3371768" y="4183174"/>
            <a:ext cx="1608266" cy="5898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>
                <a:solidFill>
                  <a:schemeClr val="tx1"/>
                </a:solidFill>
              </a:rPr>
              <a:t>Err = tr. output - y</a:t>
            </a:r>
            <a:endParaRPr lang="id-ID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379620" y="3462864"/>
                <a:ext cx="935817" cy="46955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l-GR" i="1" dirty="0">
                              <a:solidFill>
                                <a:schemeClr val="tx1"/>
                              </a:solidFill>
                            </a:rPr>
                            <m:t>σ</m:t>
                          </m:r>
                        </m:e>
                        <m:sup>
                          <m:r>
                            <a:rPr lang="id-ID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m:rPr>
                          <m:nor/>
                        </m:rPr>
                        <a:rPr lang="id-ID" i="1" dirty="0" smtClean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id-ID" b="0" i="1" dirty="0" smtClean="0">
                          <a:solidFill>
                            <a:schemeClr val="tx1"/>
                          </a:solidFill>
                        </a:rPr>
                        <m:t>y</m:t>
                      </m:r>
                      <m:r>
                        <m:rPr>
                          <m:nor/>
                        </m:rPr>
                        <a:rPr lang="id-ID" i="1" dirty="0" smtClean="0">
                          <a:solidFill>
                            <a:schemeClr val="tx1"/>
                          </a:solidFill>
                        </a:rPr>
                        <m:t>)</m:t>
                      </m:r>
                    </m:oMath>
                  </m:oMathPara>
                </a14:m>
                <a:endParaRPr lang="id-ID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620" y="3462864"/>
                <a:ext cx="935817" cy="4695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908257" y="3960060"/>
                <a:ext cx="1056523" cy="816046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id-ID" sz="1600" b="0" i="1" dirty="0" smtClean="0">
                          <a:solidFill>
                            <a:schemeClr val="tx1"/>
                          </a:solidFill>
                        </a:rPr>
                        <m:t>Adj</m:t>
                      </m:r>
                      <m:r>
                        <m:rPr>
                          <m:nor/>
                        </m:rPr>
                        <a:rPr lang="id-ID" sz="1600" b="0" i="0" dirty="0" smtClean="0">
                          <a:solidFill>
                            <a:schemeClr val="tx1"/>
                          </a:solidFill>
                        </a:rPr>
                        <m:t> =</m:t>
                      </m:r>
                    </m:oMath>
                  </m:oMathPara>
                </a14:m>
                <a:endParaRPr lang="id-ID" sz="1600" b="0" i="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id-ID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sz="1600" i="1" dirty="0">
                            <a:solidFill>
                              <a:schemeClr val="tx1"/>
                            </a:solidFill>
                          </a:rPr>
                          <m:t>σ</m:t>
                        </m:r>
                      </m:e>
                      <m:sup>
                        <m:r>
                          <a:rPr lang="id-ID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nor/>
                      </m:rPr>
                      <a:rPr lang="id-ID" sz="1600" i="1" dirty="0">
                        <a:solidFill>
                          <a:schemeClr val="tx1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id-ID" sz="1600" i="1" dirty="0">
                        <a:solidFill>
                          <a:schemeClr val="tx1"/>
                        </a:solidFill>
                      </a:rPr>
                      <m:t>y</m:t>
                    </m:r>
                    <m:r>
                      <m:rPr>
                        <m:nor/>
                      </m:rPr>
                      <a:rPr lang="id-ID" sz="1600" i="1" dirty="0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id-ID" sz="1600" dirty="0" smtClean="0">
                    <a:solidFill>
                      <a:schemeClr val="tx1"/>
                    </a:solidFill>
                  </a:rPr>
                  <a:t>.err</a:t>
                </a:r>
                <a:endParaRPr lang="id-ID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257" y="3960060"/>
                <a:ext cx="1056523" cy="816046"/>
              </a:xfrm>
              <a:prstGeom prst="rect">
                <a:avLst/>
              </a:prstGeom>
              <a:blipFill rotWithShape="0">
                <a:blip r:embed="rId4"/>
                <a:stretch>
                  <a:fillRect r="-113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>
            <a:stCxn id="7" idx="2"/>
            <a:endCxn id="43" idx="3"/>
          </p:cNvCxnSpPr>
          <p:nvPr/>
        </p:nvCxnSpPr>
        <p:spPr>
          <a:xfrm rot="5400000">
            <a:off x="4231662" y="2765995"/>
            <a:ext cx="1015423" cy="847872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4"/>
          <p:cNvCxnSpPr>
            <a:stCxn id="7" idx="2"/>
            <a:endCxn id="42" idx="3"/>
          </p:cNvCxnSpPr>
          <p:nvPr/>
        </p:nvCxnSpPr>
        <p:spPr>
          <a:xfrm rot="5400000">
            <a:off x="4173737" y="3488518"/>
            <a:ext cx="1795870" cy="183275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44"/>
          <p:cNvCxnSpPr>
            <a:stCxn id="43" idx="1"/>
            <a:endCxn id="44" idx="3"/>
          </p:cNvCxnSpPr>
          <p:nvPr/>
        </p:nvCxnSpPr>
        <p:spPr>
          <a:xfrm rot="10800000" flipV="1">
            <a:off x="2964780" y="3697643"/>
            <a:ext cx="414840" cy="67044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44"/>
          <p:cNvCxnSpPr>
            <a:stCxn id="42" idx="1"/>
          </p:cNvCxnSpPr>
          <p:nvPr/>
        </p:nvCxnSpPr>
        <p:spPr>
          <a:xfrm rot="10800000" flipV="1">
            <a:off x="3023504" y="4478090"/>
            <a:ext cx="348264" cy="5432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44"/>
          <p:cNvCxnSpPr/>
          <p:nvPr/>
        </p:nvCxnSpPr>
        <p:spPr>
          <a:xfrm rot="10800000" flipV="1">
            <a:off x="4980035" y="2847932"/>
            <a:ext cx="6379077" cy="1831164"/>
          </a:xfrm>
          <a:prstGeom prst="bentConnector3">
            <a:avLst>
              <a:gd name="adj1" fmla="val -6638"/>
            </a:avLst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1854556" y="1641609"/>
            <a:ext cx="703711" cy="3122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w</a:t>
            </a:r>
            <a:r>
              <a:rPr lang="id-ID" sz="1400" dirty="0" smtClean="0">
                <a:solidFill>
                  <a:schemeClr val="tx1"/>
                </a:solidFill>
              </a:rPr>
              <a:t>1</a:t>
            </a:r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1826479" y="2311369"/>
            <a:ext cx="703711" cy="3122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w</a:t>
            </a:r>
            <a:r>
              <a:rPr lang="id-ID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2" name="Oval 71"/>
          <p:cNvSpPr/>
          <p:nvPr/>
        </p:nvSpPr>
        <p:spPr>
          <a:xfrm>
            <a:off x="2159150" y="2862545"/>
            <a:ext cx="703711" cy="3122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w</a:t>
            </a:r>
            <a:r>
              <a:rPr lang="id-ID" sz="1400" dirty="0" smtClean="0">
                <a:solidFill>
                  <a:schemeClr val="tx1"/>
                </a:solidFill>
              </a:rPr>
              <a:t>3</a:t>
            </a:r>
            <a:endParaRPr lang="id-ID" sz="14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44"/>
          <p:cNvCxnSpPr>
            <a:stCxn id="44" idx="1"/>
            <a:endCxn id="71" idx="4"/>
          </p:cNvCxnSpPr>
          <p:nvPr/>
        </p:nvCxnSpPr>
        <p:spPr>
          <a:xfrm rot="10800000" flipH="1">
            <a:off x="1908257" y="2623599"/>
            <a:ext cx="270078" cy="1744485"/>
          </a:xfrm>
          <a:prstGeom prst="curvedConnector4">
            <a:avLst>
              <a:gd name="adj1" fmla="val -84642"/>
              <a:gd name="adj2" fmla="val 61695"/>
            </a:avLst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901313" y="4232156"/>
            <a:ext cx="88124" cy="1227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i="1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05429" y="4347485"/>
            <a:ext cx="88124" cy="1227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i="1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05429" y="4471055"/>
            <a:ext cx="88124" cy="1227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i="1">
              <a:solidFill>
                <a:schemeClr val="tx1"/>
              </a:solidFill>
            </a:endParaRPr>
          </a:p>
        </p:txBody>
      </p:sp>
      <p:cxnSp>
        <p:nvCxnSpPr>
          <p:cNvPr id="55" name="Straight Arrow Connector 44"/>
          <p:cNvCxnSpPr>
            <a:stCxn id="50" idx="1"/>
            <a:endCxn id="70" idx="2"/>
          </p:cNvCxnSpPr>
          <p:nvPr/>
        </p:nvCxnSpPr>
        <p:spPr>
          <a:xfrm rot="10800000">
            <a:off x="1854557" y="1797725"/>
            <a:ext cx="50873" cy="2734685"/>
          </a:xfrm>
          <a:prstGeom prst="curvedConnector3">
            <a:avLst>
              <a:gd name="adj1" fmla="val 646512"/>
            </a:avLst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44"/>
          <p:cNvCxnSpPr>
            <a:stCxn id="19" idx="0"/>
            <a:endCxn id="72" idx="2"/>
          </p:cNvCxnSpPr>
          <p:nvPr/>
        </p:nvCxnSpPr>
        <p:spPr>
          <a:xfrm rot="5400000" flipH="1" flipV="1">
            <a:off x="1445514" y="3518521"/>
            <a:ext cx="1213496" cy="213775"/>
          </a:xfrm>
          <a:prstGeom prst="curvedConnector2">
            <a:avLst/>
          </a:prstGeom>
          <a:ln w="127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1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rcuit">
  <a:themeElements>
    <a:clrScheme name="Circuit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15281</TotalTime>
  <Words>349</Words>
  <Application>Microsoft Office PowerPoint</Application>
  <PresentationFormat>Widescreen</PresentationFormat>
  <Paragraphs>105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Arial</vt:lpstr>
      <vt:lpstr>Bebas Neue</vt:lpstr>
      <vt:lpstr>Cambria</vt:lpstr>
      <vt:lpstr>Cambria Math</vt:lpstr>
      <vt:lpstr>Century Gothic</vt:lpstr>
      <vt:lpstr>DejaVu Sans</vt:lpstr>
      <vt:lpstr>Symbol</vt:lpstr>
      <vt:lpstr>Times New Roman</vt:lpstr>
      <vt:lpstr>Tw Cen MT</vt:lpstr>
      <vt:lpstr>Twentieth Century</vt:lpstr>
      <vt:lpstr>Wingdings</vt:lpstr>
      <vt:lpstr>Office Theme</vt:lpstr>
      <vt:lpstr>Office Theme</vt:lpstr>
      <vt:lpstr>Office Theme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UPJ-TIF</dc:creator>
  <dc:description/>
  <cp:lastModifiedBy>MN</cp:lastModifiedBy>
  <cp:revision>728</cp:revision>
  <dcterms:created xsi:type="dcterms:W3CDTF">2013-09-02T01:09:44Z</dcterms:created>
  <dcterms:modified xsi:type="dcterms:W3CDTF">2020-06-09T02:55:23Z</dcterms:modified>
  <dc:language>id-ID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40</vt:i4>
  </property>
</Properties>
</file>