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14"/>
  </p:notesMasterIdLst>
  <p:sldIdLst>
    <p:sldId id="452" r:id="rId2"/>
    <p:sldId id="453" r:id="rId3"/>
    <p:sldId id="454" r:id="rId4"/>
    <p:sldId id="455" r:id="rId5"/>
    <p:sldId id="456" r:id="rId6"/>
    <p:sldId id="457" r:id="rId7"/>
    <p:sldId id="458" r:id="rId8"/>
    <p:sldId id="459" r:id="rId9"/>
    <p:sldId id="460" r:id="rId10"/>
    <p:sldId id="461" r:id="rId11"/>
    <p:sldId id="462" r:id="rId12"/>
    <p:sldId id="463" r:id="rId1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hammad Nasucha" initials="MN" lastIdx="12" clrIdx="0">
    <p:extLst>
      <p:ext uri="{19B8F6BF-5375-455C-9EA6-DF929625EA0E}">
        <p15:presenceInfo xmlns:p15="http://schemas.microsoft.com/office/powerpoint/2012/main" userId="S::mohammad.nasucha@upj.ac.id::1346f31b-a737-4b43-93e0-d502aa96fb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47" autoAdjust="0"/>
    <p:restoredTop sz="94660"/>
  </p:normalViewPr>
  <p:slideViewPr>
    <p:cSldViewPr snapToGrid="0">
      <p:cViewPr varScale="1">
        <p:scale>
          <a:sx n="82" d="100"/>
          <a:sy n="82" d="100"/>
        </p:scale>
        <p:origin x="5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26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4-06T10:39:34.229" idx="1">
    <p:pos x="10" y="10"/>
    <p:text>Perhatikan gambar.</p:text>
    <p:extLst>
      <p:ext uri="{C676402C-5697-4E1C-873F-D02D1690AC5C}">
        <p15:threadingInfo xmlns:p15="http://schemas.microsoft.com/office/powerpoint/2012/main" timeZoneBias="-420"/>
      </p:ext>
    </p:extLst>
  </p:cm>
  <p:cm authorId="1" dt="2020-04-06T10:39:49.816" idx="2">
    <p:pos x="106" y="106"/>
    <p:text>Ada root, parent, leaf</p:text>
    <p:extLst>
      <p:ext uri="{C676402C-5697-4E1C-873F-D02D1690AC5C}">
        <p15:threadingInfo xmlns:p15="http://schemas.microsoft.com/office/powerpoint/2012/main" timeZoneBias="-420"/>
      </p:ext>
    </p:extLst>
  </p:cm>
  <p:cm authorId="1" dt="2020-04-06T10:40:13.017" idx="3">
    <p:pos x="202" y="202"/>
    <p:text>Root posisinya paling atas, namun diberi nomor level terkecil (1).</p:text>
    <p:extLst>
      <p:ext uri="{C676402C-5697-4E1C-873F-D02D1690AC5C}">
        <p15:threadingInfo xmlns:p15="http://schemas.microsoft.com/office/powerpoint/2012/main" timeZoneBias="-420"/>
      </p:ext>
    </p:extLst>
  </p:cm>
  <p:cm authorId="1" dt="2020-04-06T10:40:56.419" idx="4">
    <p:pos x="298" y="298"/>
    <p:text>A adalah root, memiliki anak B C dan D</p:text>
    <p:extLst>
      <p:ext uri="{C676402C-5697-4E1C-873F-D02D1690AC5C}">
        <p15:threadingInfo xmlns:p15="http://schemas.microsoft.com/office/powerpoint/2012/main" timeZoneBias="-420"/>
      </p:ext>
    </p:extLst>
  </p:cm>
  <p:cm authorId="1" dt="2020-04-06T10:43:58.586" idx="6">
    <p:pos x="394" y="394"/>
    <p:text>B adalah anak dari A, sekaligus parent dari E dan F</p:text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4-06T10:44:41.293" idx="7">
    <p:pos x="10" y="10"/>
    <p:text>Saya beri waktu untuk memahami slide ini.</p:text>
    <p:extLst>
      <p:ext uri="{C676402C-5697-4E1C-873F-D02D1690AC5C}">
        <p15:threadingInfo xmlns:p15="http://schemas.microsoft.com/office/powerpoint/2012/main" timeZoneBias="-420"/>
      </p:ext>
    </p:extLst>
  </p:cm>
  <p:cm authorId="1" dt="2020-04-06T10:45:07.880" idx="8">
    <p:pos x="106" y="106"/>
    <p:text>Silahkan dibaca</p:text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4-06T10:45:59.310" idx="9">
    <p:pos x="10" y="10"/>
    <p:text>Ada 5 j3nis Tree di C++</p:text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4-06T10:47:01.576" idx="10">
    <p:pos x="10" y="10"/>
    <p:text>Ini tree yang umum, tidak memiliki ciri khusus</p:text>
    <p:extLst>
      <p:ext uri="{C676402C-5697-4E1C-873F-D02D1690AC5C}">
        <p15:threadingInfo xmlns:p15="http://schemas.microsoft.com/office/powerpoint/2012/main" timeZoneBias="-420"/>
      </p:ext>
    </p:extLst>
  </p:cm>
  <p:cm authorId="1" dt="2020-04-06T10:51:11.506" idx="12">
    <p:pos x="106" y="106"/>
    <p:text>Garis penghubung = edge</p:text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4-06T10:47:30.677" idx="11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5DA19-AB15-4E88-8BC5-DE3952238E51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116AF-6207-4805-876D-6399BF47C4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008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0116AF-6207-4805-876D-6399BF47C4BC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20232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57150" y="0"/>
            <a:ext cx="2247901" cy="6858001"/>
            <a:chOff x="57150" y="0"/>
            <a:chExt cx="2247901" cy="6858001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3200" b="1" cap="all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CE03D40-A3C7-4DAA-8E15-56B0337D2C95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530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9A5-C011-406F-A654-431AFD24CFCC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FEBF-D10D-4BC7-B0B0-564B41448FB6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7338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BA7D-EA48-4763-937B-78C56F08B85D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144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FA10-E9CA-401A-8054-96DA7E7D441F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569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11CB-04F5-4029-86D6-BB731E35A003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3216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5B0-34F8-4FFD-815A-8CD2013AEB5C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4936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4A35-4CA0-4C44-BB25-DE4F3C30EB10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4247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D736-244B-40F8-B97E-EC1469EAD4C3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960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34511"/>
          </a:xfrm>
        </p:spPr>
        <p:txBody>
          <a:bodyPr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27200"/>
            <a:ext cx="9905999" cy="4064001"/>
          </a:xfrm>
        </p:spPr>
        <p:txBody>
          <a:bodyPr>
            <a:normAutofit/>
          </a:bodyPr>
          <a:lstStyle>
            <a:lvl1pPr marL="465138" indent="-465138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914400" indent="-457200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379538" indent="-465138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828800" indent="-457200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293938" indent="-465138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2903-7724-4C61-A7D1-761794A3D28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96739" y="5989983"/>
            <a:ext cx="771089" cy="868017"/>
          </a:xfrm>
          <a:solidFill>
            <a:schemeClr val="tx1">
              <a:lumMod val="50000"/>
            </a:schemeClr>
          </a:solidFill>
          <a:ln>
            <a:noFill/>
          </a:ln>
        </p:spPr>
        <p:txBody>
          <a:bodyPr/>
          <a:lstStyle>
            <a:lvl1pPr algn="ctr">
              <a:defRPr sz="4000">
                <a:latin typeface="Bebas Neue" panose="020B0606020202050201" pitchFamily="34" charset="0"/>
              </a:defRPr>
            </a:lvl1pPr>
          </a:lstStyle>
          <a:p>
            <a:fld id="{31848269-4195-42B5-A56B-8E6FAD82AF4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654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B872-9E70-49BD-AEDB-B513396A9BC9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23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D8E-3F11-4640-B56D-C1D07FD54242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38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DF6-55C3-41DD-831D-745B8CAAFFB9}" type="datetime1">
              <a:rPr lang="id-ID" smtClean="0"/>
              <a:t>09/06/2020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3398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1E57-8E20-4D0D-BDD5-DD70F76FEAA7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397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ABB6-9A04-4F0A-8392-87902E25C9EC}" type="datetime1">
              <a:rPr lang="id-ID" smtClean="0"/>
              <a:t>09/06/2020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07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4C61-14E9-4481-90FB-141D60729D8E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861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15A1-7758-4819-A141-5B57F1928AE0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829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9525" y="0"/>
            <a:ext cx="1216025" cy="6858001"/>
            <a:chOff x="-9525" y="0"/>
            <a:chExt cx="1216025" cy="6858001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2" name="Freeform 6"/>
            <p:cNvSpPr>
              <a:spLocks noEditPoints="1"/>
            </p:cNvSpPr>
            <p:nvPr/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7"/>
            <p:cNvSpPr>
              <a:spLocks noEditPoints="1"/>
            </p:cNvSpPr>
            <p:nvPr/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8"/>
            <p:cNvSpPr/>
            <p:nvPr/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9"/>
            <p:cNvSpPr>
              <a:spLocks noEditPoints="1"/>
            </p:cNvSpPr>
            <p:nvPr/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0"/>
            <p:cNvSpPr/>
            <p:nvPr/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1"/>
            <p:cNvSpPr/>
            <p:nvPr/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2"/>
            <p:cNvSpPr>
              <a:spLocks noEditPoints="1"/>
            </p:cNvSpPr>
            <p:nvPr/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4"/>
            <p:cNvSpPr/>
            <p:nvPr/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solidFill>
              <a:schemeClr val="tx1">
                <a:lumMod val="65000"/>
              </a:schemeClr>
            </a:solidFill>
            <a:ln w="15" cap="flat">
              <a:solidFill>
                <a:schemeClr val="tx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4" name="Freeform 18"/>
            <p:cNvSpPr/>
            <p:nvPr/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19"/>
            <p:cNvSpPr/>
            <p:nvPr/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0"/>
            <p:cNvSpPr>
              <a:spLocks noEditPoints="1"/>
            </p:cNvSpPr>
            <p:nvPr/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Rectangle 21"/>
            <p:cNvSpPr>
              <a:spLocks noChangeArrowheads="1"/>
            </p:cNvSpPr>
            <p:nvPr/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8" name="Freeform 22"/>
            <p:cNvSpPr/>
            <p:nvPr/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3"/>
            <p:cNvSpPr>
              <a:spLocks noEditPoints="1"/>
            </p:cNvSpPr>
            <p:nvPr/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5"/>
            <p:cNvSpPr>
              <a:spLocks noEditPoints="1"/>
            </p:cNvSpPr>
            <p:nvPr/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26"/>
            <p:cNvSpPr/>
            <p:nvPr/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27"/>
            <p:cNvSpPr/>
            <p:nvPr/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28"/>
            <p:cNvSpPr>
              <a:spLocks noEditPoints="1"/>
            </p:cNvSpPr>
            <p:nvPr/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29"/>
            <p:cNvSpPr>
              <a:spLocks noEditPoints="1"/>
            </p:cNvSpPr>
            <p:nvPr/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0"/>
            <p:cNvSpPr/>
            <p:nvPr/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1"/>
            <p:cNvSpPr>
              <a:spLocks noEditPoints="1"/>
            </p:cNvSpPr>
            <p:nvPr/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10" name="Group 9"/>
          <p:cNvGrpSpPr/>
          <p:nvPr/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lumMod val="65000"/>
            </a:schemeClr>
          </a:solidFill>
        </p:grpSpPr>
        <p:sp>
          <p:nvSpPr>
            <p:cNvPr id="11" name="Freeform 32"/>
            <p:cNvSpPr/>
            <p:nvPr/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" name="Freeform 33"/>
            <p:cNvSpPr>
              <a:spLocks noEditPoints="1"/>
            </p:cNvSpPr>
            <p:nvPr/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34"/>
            <p:cNvSpPr>
              <a:spLocks noEditPoints="1"/>
            </p:cNvSpPr>
            <p:nvPr/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35"/>
            <p:cNvSpPr/>
            <p:nvPr/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36"/>
            <p:cNvSpPr>
              <a:spLocks noEditPoints="1"/>
            </p:cNvSpPr>
            <p:nvPr/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37"/>
            <p:cNvSpPr/>
            <p:nvPr/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38"/>
            <p:cNvSpPr>
              <a:spLocks noEditPoints="1"/>
            </p:cNvSpPr>
            <p:nvPr/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39"/>
            <p:cNvSpPr/>
            <p:nvPr/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40"/>
            <p:cNvSpPr>
              <a:spLocks noEditPoints="1"/>
            </p:cNvSpPr>
            <p:nvPr/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B5BE-1271-4947-84C7-5ABACBA0B70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0708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72494" y="4131314"/>
            <a:ext cx="6215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Mohammad Nasucha, S.T., M.Sc., Ph.D.</a:t>
            </a:r>
            <a:endParaRPr lang="id-ID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/>
            <a:endParaRPr lang="id-ID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9808" y="5008478"/>
            <a:ext cx="464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Program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Studi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Teknik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Informatika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/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Universitas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Pembangunan Jaya</a:t>
            </a:r>
            <a:endParaRPr lang="id-ID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Jl.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Cendrawasih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Sawah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Baru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Bintaro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Jaya</a:t>
            </a:r>
          </a:p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Tangerang Selatan</a:t>
            </a:r>
            <a:endParaRPr lang="id-ID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826134" y="1173480"/>
            <a:ext cx="912558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solidFill>
                  <a:schemeClr val="bg1"/>
                </a:solidFill>
              </a:rPr>
              <a:t>Struktur</a:t>
            </a:r>
            <a:r>
              <a:rPr lang="en-US" sz="6000" dirty="0">
                <a:solidFill>
                  <a:schemeClr val="bg1"/>
                </a:solidFill>
              </a:rPr>
              <a:t> Data dan </a:t>
            </a:r>
            <a:r>
              <a:rPr lang="en-US" sz="6000" dirty="0" err="1">
                <a:solidFill>
                  <a:schemeClr val="bg1"/>
                </a:solidFill>
              </a:rPr>
              <a:t>Algoritma</a:t>
            </a:r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IFA107</a:t>
            </a:r>
            <a:r>
              <a:rPr lang="id-ID" sz="4400" dirty="0" smtClean="0">
                <a:solidFill>
                  <a:schemeClr val="bg1"/>
                </a:solidFill>
              </a:rPr>
              <a:t> (Kelas A)</a:t>
            </a:r>
            <a:r>
              <a:rPr lang="en-US" sz="4400" dirty="0" smtClean="0">
                <a:solidFill>
                  <a:schemeClr val="bg1"/>
                </a:solidFill>
              </a:rPr>
              <a:t>, IFA106</a:t>
            </a:r>
            <a:r>
              <a:rPr lang="id-ID" sz="4400" dirty="0" smtClean="0">
                <a:solidFill>
                  <a:schemeClr val="bg1"/>
                </a:solidFill>
              </a:rPr>
              <a:t> (Kelas B)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AFD47666-9379-4BEE-9E25-DCD10A19355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042785" y="4259813"/>
            <a:ext cx="1685925" cy="149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58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Expression Tree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472011" y="4635390"/>
            <a:ext cx="11247978" cy="708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Expression Tree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sebuah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Binary Tree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digunakan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mengevaluasi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persamaan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aritmatika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sederhana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Gambar di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visualisasi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sebuah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Expression Tree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operasi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aritmetika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)/(a-b).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83267EB1-1704-4C88-9D8E-22360C0EE93C}"/>
              </a:ext>
            </a:extLst>
          </p:cNvPr>
          <p:cNvGrpSpPr/>
          <p:nvPr/>
        </p:nvGrpSpPr>
        <p:grpSpPr>
          <a:xfrm>
            <a:off x="3221957" y="901072"/>
            <a:ext cx="5771218" cy="2776858"/>
            <a:chOff x="3221957" y="901072"/>
            <a:chExt cx="5771218" cy="2776858"/>
          </a:xfrm>
        </p:grpSpPr>
        <p:sp>
          <p:nvSpPr>
            <p:cNvPr id="9" name="Oval 8">
              <a:extLst>
                <a:ext uri="{FF2B5EF4-FFF2-40B4-BE49-F238E27FC236}">
                  <a16:creationId xmlns="" xmlns:a16="http://schemas.microsoft.com/office/drawing/2014/main" id="{AF4E6AFA-57C2-4042-8A7A-A67A27EBE11B}"/>
                </a:ext>
              </a:extLst>
            </p:cNvPr>
            <p:cNvSpPr/>
            <p:nvPr/>
          </p:nvSpPr>
          <p:spPr>
            <a:xfrm>
              <a:off x="5528275" y="901072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/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47889D2F-F364-4CF7-B78D-F4393A4AD4DD}"/>
                </a:ext>
              </a:extLst>
            </p:cNvPr>
            <p:cNvSpPr/>
            <p:nvPr/>
          </p:nvSpPr>
          <p:spPr>
            <a:xfrm>
              <a:off x="7411361" y="2011421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-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="" xmlns:a16="http://schemas.microsoft.com/office/drawing/2014/main" id="{EB10D196-EF99-4EEC-A40C-9231902EC15E}"/>
                </a:ext>
              </a:extLst>
            </p:cNvPr>
            <p:cNvSpPr/>
            <p:nvPr/>
          </p:nvSpPr>
          <p:spPr>
            <a:xfrm>
              <a:off x="4041353" y="1979749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+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="" xmlns:a16="http://schemas.microsoft.com/office/drawing/2014/main" id="{64C7DFD8-CFBD-43BF-A447-8D3A3F7AC615}"/>
                </a:ext>
              </a:extLst>
            </p:cNvPr>
            <p:cNvSpPr/>
            <p:nvPr/>
          </p:nvSpPr>
          <p:spPr>
            <a:xfrm>
              <a:off x="3221957" y="3060413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="" xmlns:a16="http://schemas.microsoft.com/office/drawing/2014/main" id="{2302A0C9-23ED-42AC-B064-CF1321D69529}"/>
                </a:ext>
              </a:extLst>
            </p:cNvPr>
            <p:cNvSpPr/>
            <p:nvPr/>
          </p:nvSpPr>
          <p:spPr>
            <a:xfrm>
              <a:off x="4682619" y="3060413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b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B594C658-0ADA-4BBC-834E-749671F911A9}"/>
                </a:ext>
              </a:extLst>
            </p:cNvPr>
            <p:cNvSpPr/>
            <p:nvPr/>
          </p:nvSpPr>
          <p:spPr>
            <a:xfrm>
              <a:off x="6503928" y="3060413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b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="" xmlns:a16="http://schemas.microsoft.com/office/drawing/2014/main" id="{F6A292B1-980D-4328-A3E1-5168D02CE4B1}"/>
                </a:ext>
              </a:extLst>
            </p:cNvPr>
            <p:cNvSpPr/>
            <p:nvPr/>
          </p:nvSpPr>
          <p:spPr>
            <a:xfrm>
              <a:off x="8102526" y="3060413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b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ABE014CA-0427-47F0-AC41-EE86979C2DA9}"/>
                </a:ext>
              </a:extLst>
            </p:cNvPr>
            <p:cNvCxnSpPr>
              <a:stCxn id="9" idx="4"/>
              <a:endCxn id="12" idx="0"/>
            </p:cNvCxnSpPr>
            <p:nvPr/>
          </p:nvCxnSpPr>
          <p:spPr>
            <a:xfrm flipH="1">
              <a:off x="4486678" y="1518589"/>
              <a:ext cx="1486922" cy="4611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053A61CD-9DCD-4635-B33B-9D1CBB693D0C}"/>
                </a:ext>
              </a:extLst>
            </p:cNvPr>
            <p:cNvCxnSpPr>
              <a:cxnSpLocks/>
              <a:stCxn id="9" idx="4"/>
              <a:endCxn id="11" idx="0"/>
            </p:cNvCxnSpPr>
            <p:nvPr/>
          </p:nvCxnSpPr>
          <p:spPr>
            <a:xfrm>
              <a:off x="5973600" y="1518589"/>
              <a:ext cx="1883086" cy="4928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F5BD5A6D-FE50-43F5-BC16-C93E1D785AD4}"/>
                </a:ext>
              </a:extLst>
            </p:cNvPr>
            <p:cNvCxnSpPr>
              <a:cxnSpLocks/>
              <a:stCxn id="12" idx="4"/>
              <a:endCxn id="13" idx="0"/>
            </p:cNvCxnSpPr>
            <p:nvPr/>
          </p:nvCxnSpPr>
          <p:spPr>
            <a:xfrm flipH="1">
              <a:off x="3667282" y="2597266"/>
              <a:ext cx="819396" cy="46314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2D5209E9-F7D5-40C6-8049-72B2FC16D6DD}"/>
                </a:ext>
              </a:extLst>
            </p:cNvPr>
            <p:cNvCxnSpPr>
              <a:cxnSpLocks/>
              <a:stCxn id="12" idx="4"/>
              <a:endCxn id="14" idx="0"/>
            </p:cNvCxnSpPr>
            <p:nvPr/>
          </p:nvCxnSpPr>
          <p:spPr>
            <a:xfrm>
              <a:off x="4486678" y="2597266"/>
              <a:ext cx="641266" cy="46314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B8AC8996-0A6D-4D8D-81B6-6CD4CDEAD662}"/>
                </a:ext>
              </a:extLst>
            </p:cNvPr>
            <p:cNvCxnSpPr>
              <a:cxnSpLocks/>
              <a:stCxn id="11" idx="4"/>
            </p:cNvCxnSpPr>
            <p:nvPr/>
          </p:nvCxnSpPr>
          <p:spPr>
            <a:xfrm flipH="1">
              <a:off x="7091864" y="2628938"/>
              <a:ext cx="764822" cy="5382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168DBA51-4897-495F-80CD-A85AE6BB2DD0}"/>
                </a:ext>
              </a:extLst>
            </p:cNvPr>
            <p:cNvCxnSpPr>
              <a:cxnSpLocks/>
              <a:stCxn id="11" idx="4"/>
              <a:endCxn id="16" idx="0"/>
            </p:cNvCxnSpPr>
            <p:nvPr/>
          </p:nvCxnSpPr>
          <p:spPr>
            <a:xfrm>
              <a:off x="7856686" y="2628938"/>
              <a:ext cx="691165" cy="43147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5007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Contoh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Code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Tree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359763" y="708817"/>
            <a:ext cx="11247977" cy="13896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</a:rPr>
              <a:t>Contoh code, realisasi pemrograman dan pembahasannya akan dilakukan di kelas secara online / live.</a:t>
            </a:r>
          </a:p>
          <a:p>
            <a:pPr marL="0" indent="0" fontAlgn="base">
              <a:buNone/>
            </a:pPr>
            <a:endParaRPr lang="id-ID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id-ID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id-ID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id-ID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id-ID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id-ID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id-ID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id-ID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id-ID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r>
              <a:rPr lang="id-ID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Contoh </a:t>
            </a:r>
            <a:r>
              <a:rPr lang="id-ID" sz="2400" dirty="0">
                <a:latin typeface="Cambria" panose="02040503050406030204" pitchFamily="18" charset="0"/>
                <a:ea typeface="Cambria" panose="02040503050406030204" pitchFamily="18" charset="0"/>
              </a:rPr>
              <a:t>H</a:t>
            </a:r>
            <a:r>
              <a:rPr lang="id-ID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asil </a:t>
            </a:r>
            <a:r>
              <a:rPr lang="id-ID" sz="2400" dirty="0">
                <a:latin typeface="Cambria" panose="02040503050406030204" pitchFamily="18" charset="0"/>
                <a:ea typeface="Cambria" panose="02040503050406030204" pitchFamily="18" charset="0"/>
              </a:rPr>
              <a:t>R</a:t>
            </a:r>
            <a:r>
              <a:rPr lang="id-ID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un</a:t>
            </a:r>
          </a:p>
          <a:p>
            <a:pPr marL="0" indent="0" fontAlgn="base">
              <a:buNone/>
            </a:pPr>
            <a:endParaRPr lang="id-ID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D3542657-BE46-4EDF-8172-CE4466E079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079" y="2828715"/>
            <a:ext cx="7065784" cy="317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69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40230" y="2194287"/>
            <a:ext cx="992777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bg1"/>
                </a:solidFill>
                <a:latin typeface="Bebas Neue" panose="020B0606020202050201" pitchFamily="34" charset="0"/>
                <a:ea typeface="+mj-ea"/>
                <a:cs typeface="+mj-cs"/>
              </a:defRPr>
            </a:lvl1pPr>
          </a:lstStyle>
          <a:p>
            <a:r>
              <a:rPr lang="en-US" sz="4400">
                <a:solidFill>
                  <a:schemeClr val="tx1"/>
                </a:solidFill>
              </a:rPr>
              <a:t>Terima Kasih</a:t>
            </a:r>
            <a:endParaRPr lang="id-ID" sz="440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524000" y="2634086"/>
            <a:ext cx="9927770" cy="1028020"/>
          </a:xfrm>
        </p:spPr>
        <p:txBody>
          <a:bodyPr>
            <a:normAutofit/>
          </a:bodyPr>
          <a:lstStyle/>
          <a:p>
            <a:pPr algn="ctr"/>
            <a:r>
              <a:rPr lang="en-US" sz="54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Terima</a:t>
            </a:r>
            <a:r>
              <a:rPr lang="en-US" sz="5400" cap="none" dirty="0">
                <a:latin typeface="Cambria" panose="02040503050406030204" pitchFamily="18" charset="0"/>
                <a:ea typeface="Cambria" panose="02040503050406030204" pitchFamily="18" charset="0"/>
              </a:rPr>
              <a:t> Kasih</a:t>
            </a:r>
            <a:endParaRPr lang="id-ID" sz="5400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82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28982" y="1322564"/>
            <a:ext cx="9905999" cy="37066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40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Sesi Ke-10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Tree</a:t>
            </a:r>
            <a:r>
              <a:rPr lang="id-ID" sz="40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(1)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d-ID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99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Pengertian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Tree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359763" y="904766"/>
            <a:ext cx="11247978" cy="10665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Tree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hal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berarti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pohon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data.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="" xmlns:a16="http://schemas.microsoft.com/office/drawing/2014/main" id="{38FE1BC4-B8D5-4780-BD9C-CCB97695C0BF}"/>
              </a:ext>
            </a:extLst>
          </p:cNvPr>
          <p:cNvGrpSpPr/>
          <p:nvPr/>
        </p:nvGrpSpPr>
        <p:grpSpPr>
          <a:xfrm>
            <a:off x="1404830" y="2611679"/>
            <a:ext cx="9157843" cy="3616734"/>
            <a:chOff x="2561121" y="2889806"/>
            <a:chExt cx="9157843" cy="3616734"/>
          </a:xfrm>
        </p:grpSpPr>
        <p:sp>
          <p:nvSpPr>
            <p:cNvPr id="4" name="Oval 3">
              <a:extLst>
                <a:ext uri="{FF2B5EF4-FFF2-40B4-BE49-F238E27FC236}">
                  <a16:creationId xmlns="" xmlns:a16="http://schemas.microsoft.com/office/drawing/2014/main" id="{A9E3F4C4-2785-46A0-8B65-A2846EE5408E}"/>
                </a:ext>
              </a:extLst>
            </p:cNvPr>
            <p:cNvSpPr/>
            <p:nvPr/>
          </p:nvSpPr>
          <p:spPr>
            <a:xfrm>
              <a:off x="7517079" y="2980706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="" xmlns:a16="http://schemas.microsoft.com/office/drawing/2014/main" id="{31A6A5D6-F157-46D4-B754-05CAF7E012F1}"/>
                </a:ext>
              </a:extLst>
            </p:cNvPr>
            <p:cNvSpPr/>
            <p:nvPr/>
          </p:nvSpPr>
          <p:spPr>
            <a:xfrm>
              <a:off x="7514470" y="4083123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="" xmlns:a16="http://schemas.microsoft.com/office/drawing/2014/main" id="{D22652CB-8639-4DFA-A754-2F205A695D5F}"/>
                </a:ext>
              </a:extLst>
            </p:cNvPr>
            <p:cNvSpPr/>
            <p:nvPr/>
          </p:nvSpPr>
          <p:spPr>
            <a:xfrm>
              <a:off x="10137150" y="4091055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="" xmlns:a16="http://schemas.microsoft.com/office/drawing/2014/main" id="{1D9381A1-15E2-458E-A98B-1A88159D50AB}"/>
                </a:ext>
              </a:extLst>
            </p:cNvPr>
            <p:cNvSpPr/>
            <p:nvPr/>
          </p:nvSpPr>
          <p:spPr>
            <a:xfrm>
              <a:off x="5211288" y="4059383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B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11EBE9BE-106F-468F-8AE3-A1FAB6954E96}"/>
                </a:ext>
              </a:extLst>
            </p:cNvPr>
            <p:cNvSpPr/>
            <p:nvPr/>
          </p:nvSpPr>
          <p:spPr>
            <a:xfrm>
              <a:off x="4391892" y="5140047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E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="" xmlns:a16="http://schemas.microsoft.com/office/drawing/2014/main" id="{DD0B0F06-DA2C-4E34-9629-2FD8F267A7F2}"/>
                </a:ext>
              </a:extLst>
            </p:cNvPr>
            <p:cNvSpPr/>
            <p:nvPr/>
          </p:nvSpPr>
          <p:spPr>
            <a:xfrm>
              <a:off x="5852554" y="5140047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F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="" xmlns:a16="http://schemas.microsoft.com/office/drawing/2014/main" id="{308D0807-5B00-49CB-ACFF-5B6AFDC56D0F}"/>
                </a:ext>
              </a:extLst>
            </p:cNvPr>
            <p:cNvSpPr/>
            <p:nvPr/>
          </p:nvSpPr>
          <p:spPr>
            <a:xfrm>
              <a:off x="9229717" y="5140047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G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="" xmlns:a16="http://schemas.microsoft.com/office/drawing/2014/main" id="{F78E3591-D167-4E71-BD2D-655D19201DE5}"/>
                </a:ext>
              </a:extLst>
            </p:cNvPr>
            <p:cNvSpPr/>
            <p:nvPr/>
          </p:nvSpPr>
          <p:spPr>
            <a:xfrm>
              <a:off x="10828315" y="5140047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H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01A55596-1946-495F-A578-4AE4892D8AF9}"/>
                </a:ext>
              </a:extLst>
            </p:cNvPr>
            <p:cNvCxnSpPr>
              <a:cxnSpLocks/>
              <a:endCxn id="23" idx="3"/>
            </p:cNvCxnSpPr>
            <p:nvPr/>
          </p:nvCxnSpPr>
          <p:spPr>
            <a:xfrm flipH="1">
              <a:off x="3394041" y="3316970"/>
              <a:ext cx="721587" cy="0"/>
            </a:xfrm>
            <a:prstGeom prst="line">
              <a:avLst/>
            </a:prstGeom>
            <a:ln w="127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903E5E54-ED4A-42F8-8E4C-F2FC6743FDBC}"/>
                </a:ext>
              </a:extLst>
            </p:cNvPr>
            <p:cNvCxnSpPr>
              <a:cxnSpLocks/>
              <a:endCxn id="25" idx="3"/>
            </p:cNvCxnSpPr>
            <p:nvPr/>
          </p:nvCxnSpPr>
          <p:spPr>
            <a:xfrm flipH="1">
              <a:off x="3368316" y="4407522"/>
              <a:ext cx="747312" cy="0"/>
            </a:xfrm>
            <a:prstGeom prst="line">
              <a:avLst/>
            </a:prstGeom>
            <a:ln w="127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F202B15C-7E28-4C7C-9657-E633B7ACDF04}"/>
                </a:ext>
              </a:extLst>
            </p:cNvPr>
            <p:cNvCxnSpPr>
              <a:cxnSpLocks/>
              <a:endCxn id="28" idx="3"/>
            </p:cNvCxnSpPr>
            <p:nvPr/>
          </p:nvCxnSpPr>
          <p:spPr>
            <a:xfrm flipH="1">
              <a:off x="3366341" y="5462442"/>
              <a:ext cx="749288" cy="0"/>
            </a:xfrm>
            <a:prstGeom prst="line">
              <a:avLst/>
            </a:prstGeom>
            <a:ln w="127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03DA0AD5-77DF-48BD-82BE-99747B674164}"/>
                </a:ext>
              </a:extLst>
            </p:cNvPr>
            <p:cNvSpPr txBox="1"/>
            <p:nvPr/>
          </p:nvSpPr>
          <p:spPr>
            <a:xfrm>
              <a:off x="2588821" y="3132304"/>
              <a:ext cx="8052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level 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5AB925FF-A63D-4F50-8B5C-AA76082772AD}"/>
                </a:ext>
              </a:extLst>
            </p:cNvPr>
            <p:cNvSpPr txBox="1"/>
            <p:nvPr/>
          </p:nvSpPr>
          <p:spPr>
            <a:xfrm>
              <a:off x="2563096" y="4222856"/>
              <a:ext cx="8052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level 2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DBA15D6F-7CFD-46D2-B1DD-D6EE723E3419}"/>
                </a:ext>
              </a:extLst>
            </p:cNvPr>
            <p:cNvSpPr txBox="1"/>
            <p:nvPr/>
          </p:nvSpPr>
          <p:spPr>
            <a:xfrm>
              <a:off x="2561121" y="5277776"/>
              <a:ext cx="8052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level </a:t>
              </a:r>
              <a:r>
                <a:rPr lang="id-ID" dirty="0" smtClean="0">
                  <a:solidFill>
                    <a:schemeClr val="bg1"/>
                  </a:solidFill>
                </a:rPr>
                <a:t>3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7D41CC47-5894-42B9-9569-05B6F27AB63E}"/>
                </a:ext>
              </a:extLst>
            </p:cNvPr>
            <p:cNvSpPr txBox="1"/>
            <p:nvPr/>
          </p:nvSpPr>
          <p:spPr>
            <a:xfrm>
              <a:off x="5767147" y="3373027"/>
              <a:ext cx="1316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parent node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DA2FCBF8-3E84-4932-B3FE-3C25C261C82C}"/>
                </a:ext>
              </a:extLst>
            </p:cNvPr>
            <p:cNvSpPr txBox="1"/>
            <p:nvPr/>
          </p:nvSpPr>
          <p:spPr>
            <a:xfrm>
              <a:off x="4434606" y="6137208"/>
              <a:ext cx="10843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leaf node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1F270979-A362-4507-9FA9-37773DFCF467}"/>
                </a:ext>
              </a:extLst>
            </p:cNvPr>
            <p:cNvCxnSpPr>
              <a:stCxn id="4" idx="4"/>
              <a:endCxn id="10" idx="0"/>
            </p:cNvCxnSpPr>
            <p:nvPr/>
          </p:nvCxnSpPr>
          <p:spPr>
            <a:xfrm flipH="1">
              <a:off x="5656613" y="3598223"/>
              <a:ext cx="2305791" cy="4611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18AAA9B8-5CBD-48F5-A25E-54C9B63D5DBC}"/>
                </a:ext>
              </a:extLst>
            </p:cNvPr>
            <p:cNvCxnSpPr>
              <a:cxnSpLocks/>
              <a:stCxn id="4" idx="4"/>
              <a:endCxn id="9" idx="0"/>
            </p:cNvCxnSpPr>
            <p:nvPr/>
          </p:nvCxnSpPr>
          <p:spPr>
            <a:xfrm>
              <a:off x="7962404" y="3598223"/>
              <a:ext cx="2620071" cy="4928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E30C7B42-8D61-4163-97A5-EA0E6D3B9DAB}"/>
                </a:ext>
              </a:extLst>
            </p:cNvPr>
            <p:cNvCxnSpPr>
              <a:cxnSpLocks/>
              <a:stCxn id="4" idx="4"/>
              <a:endCxn id="7" idx="0"/>
            </p:cNvCxnSpPr>
            <p:nvPr/>
          </p:nvCxnSpPr>
          <p:spPr>
            <a:xfrm flipH="1">
              <a:off x="7959795" y="3598223"/>
              <a:ext cx="2609" cy="4849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="" xmlns:a16="http://schemas.microsoft.com/office/drawing/2014/main" id="{658BCF25-0F61-40BF-8713-05363DCBF6D8}"/>
                </a:ext>
              </a:extLst>
            </p:cNvPr>
            <p:cNvCxnSpPr>
              <a:cxnSpLocks/>
              <a:stCxn id="10" idx="4"/>
              <a:endCxn id="11" idx="0"/>
            </p:cNvCxnSpPr>
            <p:nvPr/>
          </p:nvCxnSpPr>
          <p:spPr>
            <a:xfrm flipH="1">
              <a:off x="4837217" y="4676900"/>
              <a:ext cx="819396" cy="46314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="" xmlns:a16="http://schemas.microsoft.com/office/drawing/2014/main" id="{96E26306-E06D-470C-AC99-AA2DDB6000F8}"/>
                </a:ext>
              </a:extLst>
            </p:cNvPr>
            <p:cNvCxnSpPr>
              <a:cxnSpLocks/>
              <a:stCxn id="10" idx="4"/>
              <a:endCxn id="12" idx="0"/>
            </p:cNvCxnSpPr>
            <p:nvPr/>
          </p:nvCxnSpPr>
          <p:spPr>
            <a:xfrm>
              <a:off x="5656613" y="4676900"/>
              <a:ext cx="641266" cy="46314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="" xmlns:a16="http://schemas.microsoft.com/office/drawing/2014/main" id="{C1E1608C-4337-4824-AA53-E10910667508}"/>
                </a:ext>
              </a:extLst>
            </p:cNvPr>
            <p:cNvCxnSpPr>
              <a:cxnSpLocks/>
              <a:stCxn id="9" idx="4"/>
            </p:cNvCxnSpPr>
            <p:nvPr/>
          </p:nvCxnSpPr>
          <p:spPr>
            <a:xfrm flipH="1">
              <a:off x="9817653" y="4708572"/>
              <a:ext cx="764822" cy="5382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="" xmlns:a16="http://schemas.microsoft.com/office/drawing/2014/main" id="{515CAC8B-4857-4F5F-A9FD-807423980617}"/>
                </a:ext>
              </a:extLst>
            </p:cNvPr>
            <p:cNvCxnSpPr>
              <a:cxnSpLocks/>
              <a:stCxn id="9" idx="4"/>
              <a:endCxn id="14" idx="0"/>
            </p:cNvCxnSpPr>
            <p:nvPr/>
          </p:nvCxnSpPr>
          <p:spPr>
            <a:xfrm>
              <a:off x="10582475" y="4708572"/>
              <a:ext cx="691165" cy="43147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56903C54-8209-4D27-BAEE-FE91F8D5A1CF}"/>
                </a:ext>
              </a:extLst>
            </p:cNvPr>
            <p:cNvSpPr txBox="1"/>
            <p:nvPr/>
          </p:nvSpPr>
          <p:spPr>
            <a:xfrm>
              <a:off x="8952902" y="2889806"/>
              <a:ext cx="1072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root node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3C7D7249-7310-4B28-8C7C-EB7974A49C40}"/>
                </a:ext>
              </a:extLst>
            </p:cNvPr>
            <p:cNvSpPr txBox="1"/>
            <p:nvPr/>
          </p:nvSpPr>
          <p:spPr>
            <a:xfrm>
              <a:off x="4225046" y="3828803"/>
              <a:ext cx="5026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key</a:t>
              </a:r>
            </a:p>
          </p:txBody>
        </p:sp>
        <p:cxnSp>
          <p:nvCxnSpPr>
            <p:cNvPr id="55" name="Connector: Curved 54">
              <a:extLst>
                <a:ext uri="{FF2B5EF4-FFF2-40B4-BE49-F238E27FC236}">
                  <a16:creationId xmlns="" xmlns:a16="http://schemas.microsoft.com/office/drawing/2014/main" id="{9E4FD074-441D-4273-99B8-DC2509B70CCB}"/>
                </a:ext>
              </a:extLst>
            </p:cNvPr>
            <p:cNvCxnSpPr>
              <a:cxnSpLocks/>
              <a:stCxn id="30" idx="2"/>
            </p:cNvCxnSpPr>
            <p:nvPr/>
          </p:nvCxnSpPr>
          <p:spPr>
            <a:xfrm>
              <a:off x="6425340" y="3742359"/>
              <a:ext cx="1089130" cy="39668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or: Curved 54">
              <a:extLst>
                <a:ext uri="{FF2B5EF4-FFF2-40B4-BE49-F238E27FC236}">
                  <a16:creationId xmlns="" xmlns:a16="http://schemas.microsoft.com/office/drawing/2014/main" id="{A46DD7FF-07B5-4406-8469-CBBE4E10A3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67147" y="3725048"/>
              <a:ext cx="530731" cy="210635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or: Curved 54">
              <a:extLst>
                <a:ext uri="{FF2B5EF4-FFF2-40B4-BE49-F238E27FC236}">
                  <a16:creationId xmlns="" xmlns:a16="http://schemas.microsoft.com/office/drawing/2014/main" id="{178DC4F8-DA1A-4B80-89FB-533A878AC7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37216" y="5842070"/>
              <a:ext cx="2" cy="339261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or: Curved 54">
              <a:extLst>
                <a:ext uri="{FF2B5EF4-FFF2-40B4-BE49-F238E27FC236}">
                  <a16:creationId xmlns="" xmlns:a16="http://schemas.microsoft.com/office/drawing/2014/main" id="{51B12684-1BAC-40B0-971E-D4810E4745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84064" y="5777754"/>
              <a:ext cx="893182" cy="40357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or: Curved 54">
              <a:extLst>
                <a:ext uri="{FF2B5EF4-FFF2-40B4-BE49-F238E27FC236}">
                  <a16:creationId xmlns="" xmlns:a16="http://schemas.microsoft.com/office/drawing/2014/main" id="{8EE26B11-4E31-430C-B09E-B94D3C322AF5}"/>
                </a:ext>
              </a:extLst>
            </p:cNvPr>
            <p:cNvCxnSpPr>
              <a:cxnSpLocks/>
              <a:stCxn id="53" idx="3"/>
            </p:cNvCxnSpPr>
            <p:nvPr/>
          </p:nvCxnSpPr>
          <p:spPr>
            <a:xfrm>
              <a:off x="4727684" y="4013469"/>
              <a:ext cx="801467" cy="28378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09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Istilah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(Terms)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Dipakai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Tree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359763" y="3248302"/>
            <a:ext cx="11247978" cy="34391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Root node: 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Node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teratas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hirarki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(A),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memiliki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parent.</a:t>
            </a:r>
          </a:p>
          <a:p>
            <a:pPr algn="just"/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Leaf node: 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Node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terbawah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hirarki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(E, F, G, H),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memiliki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anak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disebut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juga </a:t>
            </a: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external node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algn="just"/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Subtree: 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Sekumpulan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turunan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tree (B-E, B-F dan D-G, D-H).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Sebuah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tree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memiliki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sebuah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root dan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biasanya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memiliki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beberapa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subtree. </a:t>
            </a: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/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Parent node: 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Node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selain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root node yang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memiliki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anak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/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Ancestor Node: 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Pendahulu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, pada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contoh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atas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 A dan B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adalah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ancestor nodes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E dan F.</a:t>
            </a:r>
          </a:p>
          <a:p>
            <a:pPr algn="just"/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Key: 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Nilai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sebuah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node.</a:t>
            </a:r>
          </a:p>
          <a:p>
            <a:pPr algn="just"/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Level: 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Istilah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menyebutkan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nomor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generasi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. Root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selalu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berada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di level 1.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Anak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root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berada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di level 2.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Cucu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root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berada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di level 3,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dst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Anak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(child)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memiliki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nomor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level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lebih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tinggi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daripada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parent.</a:t>
            </a:r>
          </a:p>
          <a:p>
            <a:pPr algn="just"/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Path: 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Beberapa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edge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dilewati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berurutan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dalam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hirarki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sebagai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contoh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A-B-E, A-D-H.</a:t>
            </a:r>
          </a:p>
          <a:p>
            <a:pPr algn="just"/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Degree: 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Jumlah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anak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dimiliki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oleh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sebuah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node. Pada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contoh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atas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, degree B dan D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adalah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2, degree C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adalah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0.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329387C2-EE31-4FB1-833B-AE5C0C71E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079" y="827370"/>
            <a:ext cx="5682587" cy="222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3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Jenis-jenis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Tree pada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Struktur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C++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359763" y="904765"/>
            <a:ext cx="11247978" cy="5323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§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General Tree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Forest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Binary Tree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Binary Search Tree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Expression Tree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id-ID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29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General Tree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472011" y="4413940"/>
            <a:ext cx="11247978" cy="1968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General Tree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merupakan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pohon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umumnya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satu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root (level 1); root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beberapa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(level 2);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setiap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node pada level 2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1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beberapa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Pohon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diperlihatkan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slide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sebelumnya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sebuah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General Tree.</a:t>
            </a:r>
            <a:endParaRPr lang="id-ID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B37242D-073C-4E3D-9A45-88AF996BF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78" y="1205851"/>
            <a:ext cx="6929725" cy="271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8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Forest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425079" y="4086394"/>
            <a:ext cx="11247978" cy="1968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Forest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merepresentasikan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beberapa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tree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bersebelahan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Jika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root pada tree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sebelumnya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dihapus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diperoleh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forest,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sebagaimana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diperlihatkan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gambar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id-ID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6C7801D2-330E-4B4E-AEB5-164FE815F34B}"/>
              </a:ext>
            </a:extLst>
          </p:cNvPr>
          <p:cNvSpPr/>
          <p:nvPr/>
        </p:nvSpPr>
        <p:spPr>
          <a:xfrm>
            <a:off x="5687190" y="1428304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5B903750-050A-431D-A071-2D0E83445655}"/>
              </a:ext>
            </a:extLst>
          </p:cNvPr>
          <p:cNvSpPr/>
          <p:nvPr/>
        </p:nvSpPr>
        <p:spPr>
          <a:xfrm>
            <a:off x="8309870" y="1436236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</a:t>
            </a:r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B3F9B190-1BB7-4C03-A670-A8B80111433B}"/>
              </a:ext>
            </a:extLst>
          </p:cNvPr>
          <p:cNvSpPr/>
          <p:nvPr/>
        </p:nvSpPr>
        <p:spPr>
          <a:xfrm>
            <a:off x="3384008" y="1404564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</a:t>
            </a:r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15BB9DB9-945B-4CEE-BB29-F123387F9107}"/>
              </a:ext>
            </a:extLst>
          </p:cNvPr>
          <p:cNvSpPr/>
          <p:nvPr/>
        </p:nvSpPr>
        <p:spPr>
          <a:xfrm>
            <a:off x="2564612" y="2485228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AC652508-8B84-4088-B21E-2AD92CE7CFC9}"/>
              </a:ext>
            </a:extLst>
          </p:cNvPr>
          <p:cNvSpPr/>
          <p:nvPr/>
        </p:nvSpPr>
        <p:spPr>
          <a:xfrm>
            <a:off x="4025274" y="2485228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</a:t>
            </a:r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0D457550-37E1-4E08-BE53-C802F47BAFC0}"/>
              </a:ext>
            </a:extLst>
          </p:cNvPr>
          <p:cNvSpPr/>
          <p:nvPr/>
        </p:nvSpPr>
        <p:spPr>
          <a:xfrm>
            <a:off x="7402437" y="2485228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G</a:t>
            </a:r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E37AE9C7-81B4-40DF-82D6-B49DCDD512FF}"/>
              </a:ext>
            </a:extLst>
          </p:cNvPr>
          <p:cNvSpPr/>
          <p:nvPr/>
        </p:nvSpPr>
        <p:spPr>
          <a:xfrm>
            <a:off x="9001035" y="2485228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H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="" xmlns:a16="http://schemas.microsoft.com/office/drawing/2014/main" id="{AD6731AE-178E-4CC8-9CB8-3DCAE6C48998}"/>
              </a:ext>
            </a:extLst>
          </p:cNvPr>
          <p:cNvCxnSpPr>
            <a:cxnSpLocks/>
            <a:stCxn id="12" idx="4"/>
            <a:endCxn id="13" idx="0"/>
          </p:cNvCxnSpPr>
          <p:nvPr/>
        </p:nvCxnSpPr>
        <p:spPr>
          <a:xfrm flipH="1">
            <a:off x="3009937" y="2022081"/>
            <a:ext cx="819396" cy="46314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16B0799F-E51A-40C5-84AA-1CB006A1D07C}"/>
              </a:ext>
            </a:extLst>
          </p:cNvPr>
          <p:cNvCxnSpPr>
            <a:cxnSpLocks/>
            <a:stCxn id="12" idx="4"/>
            <a:endCxn id="14" idx="0"/>
          </p:cNvCxnSpPr>
          <p:nvPr/>
        </p:nvCxnSpPr>
        <p:spPr>
          <a:xfrm>
            <a:off x="3829333" y="2022081"/>
            <a:ext cx="641266" cy="46314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451EDAC8-4AE4-44C8-87D9-2DD9D9352D6E}"/>
              </a:ext>
            </a:extLst>
          </p:cNvPr>
          <p:cNvCxnSpPr>
            <a:cxnSpLocks/>
            <a:stCxn id="11" idx="4"/>
          </p:cNvCxnSpPr>
          <p:nvPr/>
        </p:nvCxnSpPr>
        <p:spPr>
          <a:xfrm flipH="1">
            <a:off x="7990373" y="2053753"/>
            <a:ext cx="764822" cy="53827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090446EB-A80D-48B8-9B94-249664E8F790}"/>
              </a:ext>
            </a:extLst>
          </p:cNvPr>
          <p:cNvCxnSpPr>
            <a:cxnSpLocks/>
            <a:stCxn id="11" idx="4"/>
            <a:endCxn id="16" idx="0"/>
          </p:cNvCxnSpPr>
          <p:nvPr/>
        </p:nvCxnSpPr>
        <p:spPr>
          <a:xfrm>
            <a:off x="8755195" y="2053753"/>
            <a:ext cx="691165" cy="4314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29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Binary Tree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472011" y="4710100"/>
            <a:ext cx="11247978" cy="708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Binary tree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sebuah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pohon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di mana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setiap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node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tepat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2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merupakan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pohon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yang populer di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pemrograman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AF4E6AFA-57C2-4042-8A7A-A67A27EBE11B}"/>
              </a:ext>
            </a:extLst>
          </p:cNvPr>
          <p:cNvSpPr/>
          <p:nvPr/>
        </p:nvSpPr>
        <p:spPr>
          <a:xfrm>
            <a:off x="5528275" y="1037552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</a:t>
            </a:r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47889D2F-F364-4CF7-B78D-F4393A4AD4DD}"/>
              </a:ext>
            </a:extLst>
          </p:cNvPr>
          <p:cNvSpPr/>
          <p:nvPr/>
        </p:nvSpPr>
        <p:spPr>
          <a:xfrm>
            <a:off x="7411361" y="2147901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</a:t>
            </a:r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EB10D196-EF99-4EEC-A40C-9231902EC15E}"/>
              </a:ext>
            </a:extLst>
          </p:cNvPr>
          <p:cNvSpPr/>
          <p:nvPr/>
        </p:nvSpPr>
        <p:spPr>
          <a:xfrm>
            <a:off x="4041353" y="2116229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</a:t>
            </a:r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64C7DFD8-CFBD-43BF-A447-8D3A3F7AC615}"/>
              </a:ext>
            </a:extLst>
          </p:cNvPr>
          <p:cNvSpPr/>
          <p:nvPr/>
        </p:nvSpPr>
        <p:spPr>
          <a:xfrm>
            <a:off x="3221957" y="3196893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2302A0C9-23ED-42AC-B064-CF1321D69529}"/>
              </a:ext>
            </a:extLst>
          </p:cNvPr>
          <p:cNvSpPr/>
          <p:nvPr/>
        </p:nvSpPr>
        <p:spPr>
          <a:xfrm>
            <a:off x="4682619" y="3196893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</a:t>
            </a:r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B594C658-0ADA-4BBC-834E-749671F911A9}"/>
              </a:ext>
            </a:extLst>
          </p:cNvPr>
          <p:cNvSpPr/>
          <p:nvPr/>
        </p:nvSpPr>
        <p:spPr>
          <a:xfrm>
            <a:off x="6503928" y="3196893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G</a:t>
            </a:r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F6A292B1-980D-4328-A3E1-5168D02CE4B1}"/>
              </a:ext>
            </a:extLst>
          </p:cNvPr>
          <p:cNvSpPr/>
          <p:nvPr/>
        </p:nvSpPr>
        <p:spPr>
          <a:xfrm>
            <a:off x="8102526" y="3196893"/>
            <a:ext cx="890649" cy="61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H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ABE014CA-0427-47F0-AC41-EE86979C2DA9}"/>
              </a:ext>
            </a:extLst>
          </p:cNvPr>
          <p:cNvCxnSpPr>
            <a:stCxn id="9" idx="4"/>
            <a:endCxn id="12" idx="0"/>
          </p:cNvCxnSpPr>
          <p:nvPr/>
        </p:nvCxnSpPr>
        <p:spPr>
          <a:xfrm flipH="1">
            <a:off x="4486678" y="1655069"/>
            <a:ext cx="1486922" cy="4611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="" xmlns:a16="http://schemas.microsoft.com/office/drawing/2014/main" id="{053A61CD-9DCD-4635-B33B-9D1CBB693D0C}"/>
              </a:ext>
            </a:extLst>
          </p:cNvPr>
          <p:cNvCxnSpPr>
            <a:cxnSpLocks/>
            <a:stCxn id="9" idx="4"/>
            <a:endCxn id="11" idx="0"/>
          </p:cNvCxnSpPr>
          <p:nvPr/>
        </p:nvCxnSpPr>
        <p:spPr>
          <a:xfrm>
            <a:off x="5973600" y="1655069"/>
            <a:ext cx="1883086" cy="4928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="" xmlns:a16="http://schemas.microsoft.com/office/drawing/2014/main" id="{F5BD5A6D-FE50-43F5-BC16-C93E1D785AD4}"/>
              </a:ext>
            </a:extLst>
          </p:cNvPr>
          <p:cNvCxnSpPr>
            <a:cxnSpLocks/>
            <a:stCxn id="12" idx="4"/>
            <a:endCxn id="13" idx="0"/>
          </p:cNvCxnSpPr>
          <p:nvPr/>
        </p:nvCxnSpPr>
        <p:spPr>
          <a:xfrm flipH="1">
            <a:off x="3667282" y="2733746"/>
            <a:ext cx="819396" cy="46314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2D5209E9-F7D5-40C6-8049-72B2FC16D6DD}"/>
              </a:ext>
            </a:extLst>
          </p:cNvPr>
          <p:cNvCxnSpPr>
            <a:cxnSpLocks/>
            <a:stCxn id="12" idx="4"/>
            <a:endCxn id="14" idx="0"/>
          </p:cNvCxnSpPr>
          <p:nvPr/>
        </p:nvCxnSpPr>
        <p:spPr>
          <a:xfrm>
            <a:off x="4486678" y="2733746"/>
            <a:ext cx="641266" cy="46314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B8AC8996-0A6D-4D8D-81B6-6CD4CDEAD662}"/>
              </a:ext>
            </a:extLst>
          </p:cNvPr>
          <p:cNvCxnSpPr>
            <a:cxnSpLocks/>
            <a:stCxn id="11" idx="4"/>
          </p:cNvCxnSpPr>
          <p:nvPr/>
        </p:nvCxnSpPr>
        <p:spPr>
          <a:xfrm flipH="1">
            <a:off x="7091864" y="2765418"/>
            <a:ext cx="764822" cy="53827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168DBA51-4897-495F-80CD-A85AE6BB2DD0}"/>
              </a:ext>
            </a:extLst>
          </p:cNvPr>
          <p:cNvCxnSpPr>
            <a:cxnSpLocks/>
            <a:stCxn id="11" idx="4"/>
            <a:endCxn id="16" idx="0"/>
          </p:cNvCxnSpPr>
          <p:nvPr/>
        </p:nvCxnSpPr>
        <p:spPr>
          <a:xfrm>
            <a:off x="7856686" y="2765418"/>
            <a:ext cx="691165" cy="4314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55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Binary Search Tree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472011" y="4635390"/>
            <a:ext cx="11247978" cy="708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Binary search tree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sebuah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pohon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binary tree di mana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posisi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tiap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node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diurutkan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sedemikian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rupa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sehingga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semua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node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terletak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kiri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root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nilai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kecil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daripada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root dan 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semua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node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terletak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kanan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root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nilai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besar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daripada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root.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83267EB1-1704-4C88-9D8E-22360C0EE93C}"/>
              </a:ext>
            </a:extLst>
          </p:cNvPr>
          <p:cNvGrpSpPr/>
          <p:nvPr/>
        </p:nvGrpSpPr>
        <p:grpSpPr>
          <a:xfrm>
            <a:off x="3221957" y="901072"/>
            <a:ext cx="5771218" cy="2776858"/>
            <a:chOff x="3221957" y="901072"/>
            <a:chExt cx="5771218" cy="2776858"/>
          </a:xfrm>
        </p:grpSpPr>
        <p:sp>
          <p:nvSpPr>
            <p:cNvPr id="9" name="Oval 8">
              <a:extLst>
                <a:ext uri="{FF2B5EF4-FFF2-40B4-BE49-F238E27FC236}">
                  <a16:creationId xmlns="" xmlns:a16="http://schemas.microsoft.com/office/drawing/2014/main" id="{AF4E6AFA-57C2-4042-8A7A-A67A27EBE11B}"/>
                </a:ext>
              </a:extLst>
            </p:cNvPr>
            <p:cNvSpPr/>
            <p:nvPr/>
          </p:nvSpPr>
          <p:spPr>
            <a:xfrm>
              <a:off x="5528275" y="901072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20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47889D2F-F364-4CF7-B78D-F4393A4AD4DD}"/>
                </a:ext>
              </a:extLst>
            </p:cNvPr>
            <p:cNvSpPr/>
            <p:nvPr/>
          </p:nvSpPr>
          <p:spPr>
            <a:xfrm>
              <a:off x="7411361" y="2011421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40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="" xmlns:a16="http://schemas.microsoft.com/office/drawing/2014/main" id="{EB10D196-EF99-4EEC-A40C-9231902EC15E}"/>
                </a:ext>
              </a:extLst>
            </p:cNvPr>
            <p:cNvSpPr/>
            <p:nvPr/>
          </p:nvSpPr>
          <p:spPr>
            <a:xfrm>
              <a:off x="4041353" y="1979749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10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="" xmlns:a16="http://schemas.microsoft.com/office/drawing/2014/main" id="{64C7DFD8-CFBD-43BF-A447-8D3A3F7AC615}"/>
                </a:ext>
              </a:extLst>
            </p:cNvPr>
            <p:cNvSpPr/>
            <p:nvPr/>
          </p:nvSpPr>
          <p:spPr>
            <a:xfrm>
              <a:off x="3221957" y="3060413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5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="" xmlns:a16="http://schemas.microsoft.com/office/drawing/2014/main" id="{2302A0C9-23ED-42AC-B064-CF1321D69529}"/>
                </a:ext>
              </a:extLst>
            </p:cNvPr>
            <p:cNvSpPr/>
            <p:nvPr/>
          </p:nvSpPr>
          <p:spPr>
            <a:xfrm>
              <a:off x="4682619" y="3060413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15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B594C658-0ADA-4BBC-834E-749671F911A9}"/>
                </a:ext>
              </a:extLst>
            </p:cNvPr>
            <p:cNvSpPr/>
            <p:nvPr/>
          </p:nvSpPr>
          <p:spPr>
            <a:xfrm>
              <a:off x="6503928" y="3060413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35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="" xmlns:a16="http://schemas.microsoft.com/office/drawing/2014/main" id="{F6A292B1-980D-4328-A3E1-5168D02CE4B1}"/>
                </a:ext>
              </a:extLst>
            </p:cNvPr>
            <p:cNvSpPr/>
            <p:nvPr/>
          </p:nvSpPr>
          <p:spPr>
            <a:xfrm>
              <a:off x="8102526" y="3060413"/>
              <a:ext cx="890649" cy="6175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45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ABE014CA-0427-47F0-AC41-EE86979C2DA9}"/>
                </a:ext>
              </a:extLst>
            </p:cNvPr>
            <p:cNvCxnSpPr>
              <a:stCxn id="9" idx="4"/>
              <a:endCxn id="12" idx="0"/>
            </p:cNvCxnSpPr>
            <p:nvPr/>
          </p:nvCxnSpPr>
          <p:spPr>
            <a:xfrm flipH="1">
              <a:off x="4486678" y="1518589"/>
              <a:ext cx="1486922" cy="4611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053A61CD-9DCD-4635-B33B-9D1CBB693D0C}"/>
                </a:ext>
              </a:extLst>
            </p:cNvPr>
            <p:cNvCxnSpPr>
              <a:cxnSpLocks/>
              <a:stCxn id="9" idx="4"/>
              <a:endCxn id="11" idx="0"/>
            </p:cNvCxnSpPr>
            <p:nvPr/>
          </p:nvCxnSpPr>
          <p:spPr>
            <a:xfrm>
              <a:off x="5973600" y="1518589"/>
              <a:ext cx="1883086" cy="4928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F5BD5A6D-FE50-43F5-BC16-C93E1D785AD4}"/>
                </a:ext>
              </a:extLst>
            </p:cNvPr>
            <p:cNvCxnSpPr>
              <a:cxnSpLocks/>
              <a:stCxn id="12" idx="4"/>
              <a:endCxn id="13" idx="0"/>
            </p:cNvCxnSpPr>
            <p:nvPr/>
          </p:nvCxnSpPr>
          <p:spPr>
            <a:xfrm flipH="1">
              <a:off x="3667282" y="2597266"/>
              <a:ext cx="819396" cy="46314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2D5209E9-F7D5-40C6-8049-72B2FC16D6DD}"/>
                </a:ext>
              </a:extLst>
            </p:cNvPr>
            <p:cNvCxnSpPr>
              <a:cxnSpLocks/>
              <a:stCxn id="12" idx="4"/>
              <a:endCxn id="14" idx="0"/>
            </p:cNvCxnSpPr>
            <p:nvPr/>
          </p:nvCxnSpPr>
          <p:spPr>
            <a:xfrm>
              <a:off x="4486678" y="2597266"/>
              <a:ext cx="641266" cy="46314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B8AC8996-0A6D-4D8D-81B6-6CD4CDEAD662}"/>
                </a:ext>
              </a:extLst>
            </p:cNvPr>
            <p:cNvCxnSpPr>
              <a:cxnSpLocks/>
              <a:stCxn id="11" idx="4"/>
            </p:cNvCxnSpPr>
            <p:nvPr/>
          </p:nvCxnSpPr>
          <p:spPr>
            <a:xfrm flipH="1">
              <a:off x="7091864" y="2628938"/>
              <a:ext cx="764822" cy="5382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168DBA51-4897-495F-80CD-A85AE6BB2DD0}"/>
                </a:ext>
              </a:extLst>
            </p:cNvPr>
            <p:cNvCxnSpPr>
              <a:cxnSpLocks/>
              <a:stCxn id="11" idx="4"/>
              <a:endCxn id="16" idx="0"/>
            </p:cNvCxnSpPr>
            <p:nvPr/>
          </p:nvCxnSpPr>
          <p:spPr>
            <a:xfrm>
              <a:off x="7856686" y="2628938"/>
              <a:ext cx="691165" cy="43147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711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12371</TotalTime>
  <Words>352</Words>
  <PresentationFormat>Widescreen</PresentationFormat>
  <Paragraphs>106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Bebas Neue</vt:lpstr>
      <vt:lpstr>Calibri</vt:lpstr>
      <vt:lpstr>Cambria</vt:lpstr>
      <vt:lpstr>Century Gothic</vt:lpstr>
      <vt:lpstr>Trebuchet MS</vt:lpstr>
      <vt:lpstr>Tw Cen MT</vt:lpstr>
      <vt:lpstr>Wingdings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2013-09-02T01:09:44Z</dcterms:created>
  <dcterms:modified xsi:type="dcterms:W3CDTF">2020-06-09T02:12:42Z</dcterms:modified>
</cp:coreProperties>
</file>