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1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2" r:id="rId15"/>
    <p:sldId id="258" r:id="rId16"/>
    <p:sldId id="273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2661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639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7879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261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65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4675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586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6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47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026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970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7888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8A87A34-81AB-432B-8DAE-1953F412C126}" type="datetimeFigureOut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1693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>
            <a:normAutofit fontScale="90000"/>
          </a:bodyPr>
          <a:lstStyle/>
          <a:p>
            <a:pPr algn="l"/>
            <a:r>
              <a:rPr lang="en-US" sz="6600" b="1" dirty="0" smtClean="0"/>
              <a:t>STRUKTUR DATA DAN ALGORITMA</a:t>
            </a:r>
            <a:endParaRPr lang="en-US" sz="6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53401" y="4960137"/>
            <a:ext cx="9070848" cy="1072230"/>
          </a:xfrm>
        </p:spPr>
        <p:txBody>
          <a:bodyPr anchor="t">
            <a:noAutofit/>
          </a:bodyPr>
          <a:lstStyle/>
          <a:p>
            <a:pPr algn="l"/>
            <a:r>
              <a:rPr lang="en-US" sz="2400" b="1" dirty="0" err="1" smtClean="0">
                <a:solidFill>
                  <a:schemeClr val="tx1"/>
                </a:solidFill>
              </a:rPr>
              <a:t>Pertemuan</a:t>
            </a:r>
            <a:r>
              <a:rPr lang="en-US" sz="2400" b="1" dirty="0" smtClean="0">
                <a:solidFill>
                  <a:schemeClr val="tx1"/>
                </a:solidFill>
              </a:rPr>
              <a:t> 1 </a:t>
            </a:r>
          </a:p>
          <a:p>
            <a:pPr algn="l"/>
            <a:r>
              <a:rPr lang="en-US" sz="2400" b="1" dirty="0" err="1" smtClean="0">
                <a:solidFill>
                  <a:schemeClr val="tx1"/>
                </a:solidFill>
              </a:rPr>
              <a:t>Struktur</a:t>
            </a:r>
            <a:r>
              <a:rPr lang="en-US" sz="2400" b="1" dirty="0" smtClean="0">
                <a:solidFill>
                  <a:schemeClr val="tx1"/>
                </a:solidFill>
              </a:rPr>
              <a:t> Data </a:t>
            </a:r>
            <a:r>
              <a:rPr lang="en-US" sz="2400" b="1" dirty="0" err="1" smtClean="0">
                <a:solidFill>
                  <a:schemeClr val="tx1"/>
                </a:solidFill>
              </a:rPr>
              <a:t>dan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Algoritma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algn="l"/>
            <a:r>
              <a:rPr lang="en-US" sz="2400" b="1" dirty="0" err="1" smtClean="0">
                <a:solidFill>
                  <a:schemeClr val="tx1"/>
                </a:solidFill>
              </a:rPr>
              <a:t>Rabu</a:t>
            </a:r>
            <a:r>
              <a:rPr lang="en-US" sz="2400" b="1" dirty="0" smtClean="0">
                <a:solidFill>
                  <a:schemeClr val="tx1"/>
                </a:solidFill>
              </a:rPr>
              <a:t>, 29 </a:t>
            </a:r>
            <a:r>
              <a:rPr lang="en-US" sz="2400" b="1" dirty="0" err="1" smtClean="0">
                <a:solidFill>
                  <a:schemeClr val="tx1"/>
                </a:solidFill>
              </a:rPr>
              <a:t>Januari</a:t>
            </a:r>
            <a:r>
              <a:rPr lang="en-US" sz="2400" b="1" dirty="0" smtClean="0">
                <a:solidFill>
                  <a:schemeClr val="tx1"/>
                </a:solidFill>
              </a:rPr>
              <a:t> 2020</a:t>
            </a:r>
          </a:p>
          <a:p>
            <a:pPr algn="l"/>
            <a:r>
              <a:rPr lang="en-US" sz="2400" b="1" dirty="0" err="1" smtClean="0">
                <a:solidFill>
                  <a:schemeClr val="tx1"/>
                </a:solidFill>
              </a:rPr>
              <a:t>Safitri</a:t>
            </a:r>
            <a:r>
              <a:rPr lang="en-US" sz="2400" b="1" dirty="0" smtClean="0">
                <a:solidFill>
                  <a:schemeClr val="tx1"/>
                </a:solidFill>
              </a:rPr>
              <a:t> Jaya, </a:t>
            </a:r>
            <a:r>
              <a:rPr lang="en-US" sz="2400" b="1" dirty="0" err="1" smtClean="0">
                <a:solidFill>
                  <a:schemeClr val="tx1"/>
                </a:solidFill>
              </a:rPr>
              <a:t>S.Kom</a:t>
            </a:r>
            <a:r>
              <a:rPr lang="en-US" sz="2400" b="1" dirty="0" smtClean="0">
                <a:solidFill>
                  <a:schemeClr val="tx1"/>
                </a:solidFill>
              </a:rPr>
              <a:t>, M.T.I</a:t>
            </a:r>
          </a:p>
        </p:txBody>
      </p:sp>
    </p:spTree>
    <p:extLst>
      <p:ext uri="{BB962C8B-B14F-4D97-AF65-F5344CB8AC3E}">
        <p14:creationId xmlns:p14="http://schemas.microsoft.com/office/powerpoint/2010/main" val="292117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err="1"/>
              <a:t>Lanjutan</a:t>
            </a:r>
            <a:r>
              <a:rPr lang="en-US" dirty="0"/>
              <a:t>…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024128" y="2084832"/>
            <a:ext cx="8096250" cy="4715093"/>
            <a:chOff x="914400" y="1990507"/>
            <a:chExt cx="8096250" cy="4715093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14400" y="1990507"/>
              <a:ext cx="8096250" cy="47150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7" name="Straight Arrow Connector 6"/>
            <p:cNvCxnSpPr/>
            <p:nvPr/>
          </p:nvCxnSpPr>
          <p:spPr>
            <a:xfrm flipH="1" flipV="1">
              <a:off x="6477000" y="5334000"/>
              <a:ext cx="685800" cy="6858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392095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Cara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algoritma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Pseudo-code</a:t>
            </a:r>
          </a:p>
          <a:p>
            <a:pPr marL="793750" lvl="1" indent="-342900">
              <a:buFont typeface="Wingdings" panose="05000000000000000000" pitchFamily="2" charset="2"/>
              <a:buChar char="q"/>
            </a:pPr>
            <a:r>
              <a:rPr lang="en-US" sz="2000" dirty="0"/>
              <a:t>Pseudo-code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kode-kode</a:t>
            </a:r>
            <a:r>
              <a:rPr lang="en-US" sz="2000" dirty="0"/>
              <a:t> yang </a:t>
            </a:r>
            <a:r>
              <a:rPr lang="en-US" sz="2000" dirty="0" err="1"/>
              <a:t>dibuat</a:t>
            </a:r>
            <a:r>
              <a:rPr lang="en-US" sz="2000" dirty="0"/>
              <a:t> agar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dimengerti</a:t>
            </a:r>
            <a:r>
              <a:rPr lang="en-US" sz="2000" dirty="0"/>
              <a:t> yang </a:t>
            </a:r>
            <a:r>
              <a:rPr lang="en-US" sz="2000" dirty="0" err="1"/>
              <a:t>selanjutnya</a:t>
            </a:r>
            <a:r>
              <a:rPr lang="en-US" sz="2000" dirty="0"/>
              <a:t> </a:t>
            </a:r>
            <a:r>
              <a:rPr lang="en-US" sz="2000" dirty="0" err="1"/>
              <a:t>diolah</a:t>
            </a:r>
            <a:r>
              <a:rPr lang="en-US" sz="2000" dirty="0"/>
              <a:t> </a:t>
            </a:r>
            <a:r>
              <a:rPr lang="en-US" sz="2000" dirty="0" err="1"/>
              <a:t>kembali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diubah</a:t>
            </a:r>
            <a:r>
              <a:rPr lang="en-US" sz="2000" dirty="0"/>
              <a:t> </a:t>
            </a:r>
            <a:r>
              <a:rPr lang="en-US" sz="2000" dirty="0" err="1"/>
              <a:t>ke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suatu</a:t>
            </a:r>
            <a:r>
              <a:rPr lang="en-US" sz="2000" dirty="0"/>
              <a:t> </a:t>
            </a:r>
            <a:r>
              <a:rPr lang="en-US" sz="2000" dirty="0" err="1"/>
              <a:t>bahasa</a:t>
            </a:r>
            <a:r>
              <a:rPr lang="en-US" sz="2000" dirty="0"/>
              <a:t> </a:t>
            </a:r>
            <a:r>
              <a:rPr lang="en-US" sz="2000" dirty="0" err="1"/>
              <a:t>pemrograman</a:t>
            </a:r>
            <a:r>
              <a:rPr lang="en-US" sz="2000" dirty="0"/>
              <a:t>. </a:t>
            </a:r>
            <a:r>
              <a:rPr lang="en-US" sz="2000" dirty="0" err="1"/>
              <a:t>Selain</a:t>
            </a:r>
            <a:r>
              <a:rPr lang="en-US" sz="2000" dirty="0"/>
              <a:t> </a:t>
            </a:r>
            <a:r>
              <a:rPr lang="en-US" sz="2000" dirty="0" err="1"/>
              <a:t>itu</a:t>
            </a:r>
            <a:r>
              <a:rPr lang="en-US" sz="2000" dirty="0"/>
              <a:t> pseudocode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diartikan</a:t>
            </a:r>
            <a:r>
              <a:rPr lang="en-US" sz="2000" dirty="0"/>
              <a:t> </a:t>
            </a:r>
            <a:r>
              <a:rPr lang="en-US" sz="2000" dirty="0" err="1"/>
              <a:t>juga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cara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menuliskan</a:t>
            </a:r>
            <a:r>
              <a:rPr lang="en-US" sz="2000" dirty="0"/>
              <a:t> </a:t>
            </a:r>
            <a:r>
              <a:rPr lang="en-US" sz="2000" dirty="0" err="1"/>
              <a:t>sebuah</a:t>
            </a:r>
            <a:r>
              <a:rPr lang="en-US" sz="2000" dirty="0"/>
              <a:t> </a:t>
            </a:r>
            <a:r>
              <a:rPr lang="en-US" sz="2000" dirty="0" err="1"/>
              <a:t>algoritma</a:t>
            </a:r>
            <a:r>
              <a:rPr lang="en-US" sz="2000" dirty="0"/>
              <a:t> </a:t>
            </a:r>
            <a:r>
              <a:rPr lang="en-US" sz="2000" dirty="0" err="1"/>
              <a:t>secara</a:t>
            </a:r>
            <a:r>
              <a:rPr lang="en-US" sz="2000" dirty="0"/>
              <a:t> high-level (level </a:t>
            </a:r>
            <a:r>
              <a:rPr lang="en-US" sz="2000" dirty="0" err="1"/>
              <a:t>tingkat</a:t>
            </a:r>
            <a:r>
              <a:rPr lang="en-US" sz="2000" dirty="0"/>
              <a:t> </a:t>
            </a:r>
            <a:r>
              <a:rPr lang="en-US" sz="2000" dirty="0" err="1"/>
              <a:t>tinggi</a:t>
            </a:r>
            <a:r>
              <a:rPr lang="en-US" sz="2000" dirty="0" smtClean="0"/>
              <a:t>) </a:t>
            </a:r>
          </a:p>
          <a:p>
            <a:pPr marL="793750" lvl="1" indent="-342900">
              <a:buFont typeface="Wingdings" panose="05000000000000000000" pitchFamily="2" charset="2"/>
              <a:buChar char="q"/>
            </a:pP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/>
              <a:t>penulisan</a:t>
            </a:r>
            <a:r>
              <a:rPr lang="en-US" sz="2000" dirty="0"/>
              <a:t> pseudo-code </a:t>
            </a:r>
            <a:r>
              <a:rPr lang="en-US" sz="2000" dirty="0" err="1"/>
              <a:t>biasanya</a:t>
            </a:r>
            <a:r>
              <a:rPr lang="en-US" sz="2000" dirty="0"/>
              <a:t> </a:t>
            </a:r>
            <a:r>
              <a:rPr lang="en-US" sz="2000" dirty="0" err="1"/>
              <a:t>dituliskan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kombinasi</a:t>
            </a:r>
            <a:r>
              <a:rPr lang="en-US" sz="2000" dirty="0"/>
              <a:t> </a:t>
            </a:r>
            <a:r>
              <a:rPr lang="en-US" sz="2000" dirty="0" err="1"/>
              <a:t>bahasa</a:t>
            </a:r>
            <a:r>
              <a:rPr lang="en-US" sz="2000" dirty="0"/>
              <a:t> yang </a:t>
            </a:r>
            <a:r>
              <a:rPr lang="en-US" sz="2000" dirty="0" err="1"/>
              <a:t>mudah</a:t>
            </a:r>
            <a:r>
              <a:rPr lang="en-US" sz="2000" dirty="0"/>
              <a:t> </a:t>
            </a:r>
            <a:r>
              <a:rPr lang="en-US" sz="2000" dirty="0" err="1"/>
              <a:t>dimengerti</a:t>
            </a:r>
            <a:r>
              <a:rPr lang="en-US" sz="2000" dirty="0"/>
              <a:t> (</a:t>
            </a:r>
            <a:r>
              <a:rPr lang="en-US" sz="2000" dirty="0" err="1"/>
              <a:t>bahasa</a:t>
            </a:r>
            <a:r>
              <a:rPr lang="en-US" sz="2000" dirty="0"/>
              <a:t> </a:t>
            </a:r>
            <a:r>
              <a:rPr lang="en-US" sz="2000" dirty="0" err="1"/>
              <a:t>manusia</a:t>
            </a:r>
            <a:r>
              <a:rPr lang="en-US" sz="2000" dirty="0"/>
              <a:t>)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notasi</a:t>
            </a:r>
            <a:r>
              <a:rPr lang="en-US" sz="2000" dirty="0"/>
              <a:t> </a:t>
            </a:r>
            <a:r>
              <a:rPr lang="en-US" sz="2000" dirty="0" err="1"/>
              <a:t>matematika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biasanya</a:t>
            </a:r>
            <a:r>
              <a:rPr lang="en-US" sz="2000" dirty="0"/>
              <a:t> </a:t>
            </a:r>
            <a:r>
              <a:rPr lang="en-US" sz="2000" dirty="0" err="1"/>
              <a:t>sebuah</a:t>
            </a:r>
            <a:r>
              <a:rPr lang="en-US" sz="2000" dirty="0"/>
              <a:t> pseudo-code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terlalu</a:t>
            </a:r>
            <a:r>
              <a:rPr lang="en-US" sz="2000" dirty="0"/>
              <a:t> detail </a:t>
            </a:r>
            <a:r>
              <a:rPr lang="en-US" sz="2000" dirty="0" err="1"/>
              <a:t>jika</a:t>
            </a:r>
            <a:r>
              <a:rPr lang="en-US" sz="2000" dirty="0"/>
              <a:t> </a:t>
            </a:r>
            <a:r>
              <a:rPr lang="en-US" sz="2000" dirty="0" err="1"/>
              <a:t>dibandingkan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kode</a:t>
            </a:r>
            <a:r>
              <a:rPr lang="en-US" sz="2000" dirty="0"/>
              <a:t> </a:t>
            </a:r>
            <a:r>
              <a:rPr lang="en-US" sz="2000" dirty="0" err="1"/>
              <a:t>pemrograman</a:t>
            </a:r>
            <a:r>
              <a:rPr lang="en-US" sz="2000" dirty="0"/>
              <a:t> (source code</a:t>
            </a:r>
            <a:r>
              <a:rPr lang="en-US" sz="2000" dirty="0" smtClean="0"/>
              <a:t>)</a:t>
            </a:r>
          </a:p>
          <a:p>
            <a:pPr marL="793750" lvl="1" indent="-342900">
              <a:buFont typeface="Wingdings" panose="05000000000000000000" pitchFamily="2" charset="2"/>
              <a:buChar char="q"/>
            </a:pPr>
            <a:r>
              <a:rPr lang="en-US" sz="2000" dirty="0" err="1" smtClean="0"/>
              <a:t>Aturan</a:t>
            </a:r>
            <a:r>
              <a:rPr lang="en-US" sz="2000" dirty="0" smtClean="0"/>
              <a:t> pseudo-code : </a:t>
            </a:r>
            <a:r>
              <a:rPr lang="en-US" sz="2000" dirty="0" err="1" smtClean="0"/>
              <a:t>Judul</a:t>
            </a:r>
            <a:r>
              <a:rPr lang="en-US" sz="2000" dirty="0" smtClean="0"/>
              <a:t> </a:t>
            </a:r>
            <a:r>
              <a:rPr lang="en-US" sz="2000" dirty="0" err="1" smtClean="0"/>
              <a:t>algoritma</a:t>
            </a:r>
            <a:r>
              <a:rPr lang="en-US" sz="2000" dirty="0" smtClean="0"/>
              <a:t>, </a:t>
            </a:r>
            <a:r>
              <a:rPr lang="en-US" sz="2000" dirty="0" err="1" smtClean="0"/>
              <a:t>Deklarasi</a:t>
            </a:r>
            <a:r>
              <a:rPr lang="en-US" sz="2000" dirty="0"/>
              <a:t> </a:t>
            </a:r>
            <a:r>
              <a:rPr lang="en-US" sz="2000" dirty="0" smtClean="0"/>
              <a:t>(variable),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Deskripsi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Flowchart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54835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i="1" dirty="0"/>
              <a:t>Flow Chart </a:t>
            </a:r>
            <a:r>
              <a:rPr lang="en-US" sz="4800" i="1" dirty="0" err="1"/>
              <a:t>teorema</a:t>
            </a:r>
            <a:r>
              <a:rPr lang="en-US" sz="4800" i="1" dirty="0"/>
              <a:t> </a:t>
            </a:r>
            <a:r>
              <a:rPr lang="en-US" sz="4800" i="1" dirty="0" err="1"/>
              <a:t>terstruktur</a:t>
            </a:r>
            <a:r>
              <a:rPr lang="en-US" sz="4800" i="1" dirty="0"/>
              <a:t> (Flow Chart Structured Theorem)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7" y="2084832"/>
            <a:ext cx="9720073" cy="4023360"/>
          </a:xfrm>
        </p:spPr>
        <p:txBody>
          <a:bodyPr>
            <a:noAutofit/>
          </a:bodyPr>
          <a:lstStyle/>
          <a:p>
            <a:pPr marL="450850" indent="-450850">
              <a:buFont typeface="Wingdings" panose="05000000000000000000" pitchFamily="2" charset="2"/>
              <a:buChar char="Ø"/>
            </a:pPr>
            <a:r>
              <a:rPr lang="en-US" sz="2400" b="1" dirty="0"/>
              <a:t>Flow chart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penggambaran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grafik</a:t>
            </a:r>
            <a:r>
              <a:rPr lang="en-US" sz="2400" dirty="0"/>
              <a:t> </a:t>
            </a:r>
            <a:r>
              <a:rPr lang="en-US" sz="2400" dirty="0" err="1"/>
              <a:t>mengenai</a:t>
            </a:r>
            <a:r>
              <a:rPr lang="en-US" sz="2400" dirty="0"/>
              <a:t> </a:t>
            </a:r>
            <a:r>
              <a:rPr lang="en-US" sz="2400" dirty="0" err="1"/>
              <a:t>langkah-langkah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menyelesaikan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masalah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program</a:t>
            </a:r>
            <a:r>
              <a:rPr lang="en-US" sz="2400" dirty="0" smtClean="0"/>
              <a:t>. Flow </a:t>
            </a:r>
            <a:r>
              <a:rPr lang="en-US" sz="2400" dirty="0"/>
              <a:t>chart </a:t>
            </a:r>
            <a:r>
              <a:rPr lang="en-US" sz="2400" dirty="0" err="1"/>
              <a:t>juga</a:t>
            </a:r>
            <a:r>
              <a:rPr lang="en-US" sz="2400" dirty="0"/>
              <a:t> </a:t>
            </a:r>
            <a:r>
              <a:rPr lang="en-US" sz="2400" dirty="0" err="1"/>
              <a:t>biasa</a:t>
            </a:r>
            <a:r>
              <a:rPr lang="en-US" sz="2400" dirty="0"/>
              <a:t> </a:t>
            </a:r>
            <a:r>
              <a:rPr lang="en-US" sz="2400" dirty="0" err="1"/>
              <a:t>disebut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diagram </a:t>
            </a:r>
            <a:r>
              <a:rPr lang="en-US" sz="2400" dirty="0" err="1"/>
              <a:t>alir</a:t>
            </a:r>
            <a:r>
              <a:rPr lang="en-US" sz="2400" dirty="0"/>
              <a:t> yang </a:t>
            </a:r>
            <a:r>
              <a:rPr lang="en-US" sz="2400" dirty="0" err="1"/>
              <a:t>terdiri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lambang-lambang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r>
              <a:rPr lang="en-US" sz="2400" dirty="0"/>
              <a:t> </a:t>
            </a:r>
            <a:r>
              <a:rPr lang="en-US" sz="2400" dirty="0" err="1"/>
              <a:t>tertentu</a:t>
            </a:r>
            <a:r>
              <a:rPr lang="en-US" sz="2400" dirty="0"/>
              <a:t>. </a:t>
            </a:r>
            <a:endParaRPr lang="en-US" sz="2400" dirty="0" smtClean="0"/>
          </a:p>
          <a:p>
            <a:pPr marL="450850" indent="-450850">
              <a:buFont typeface="Wingdings" panose="05000000000000000000" pitchFamily="2" charset="2"/>
              <a:buChar char="Ø"/>
            </a:pPr>
            <a:r>
              <a:rPr lang="en-US" sz="2400" b="1" dirty="0"/>
              <a:t>Flow chart </a:t>
            </a:r>
            <a:r>
              <a:rPr lang="en-US" sz="2400" b="1" dirty="0" err="1"/>
              <a:t>selalu</a:t>
            </a:r>
            <a:r>
              <a:rPr lang="en-US" sz="2400" b="1" dirty="0"/>
              <a:t> </a:t>
            </a:r>
            <a:r>
              <a:rPr lang="en-US" sz="2400" b="1" dirty="0" err="1"/>
              <a:t>diawali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diakhiri</a:t>
            </a:r>
            <a:r>
              <a:rPr lang="en-US" sz="2400" b="1" dirty="0"/>
              <a:t> </a:t>
            </a:r>
            <a:r>
              <a:rPr lang="en-US" sz="2400" b="1" dirty="0" err="1"/>
              <a:t>dengan</a:t>
            </a:r>
            <a:r>
              <a:rPr lang="en-US" sz="2400" b="1" dirty="0"/>
              <a:t> </a:t>
            </a:r>
            <a:r>
              <a:rPr lang="en-US" sz="2400" b="1" dirty="0" err="1"/>
              <a:t>lambang</a:t>
            </a:r>
            <a:r>
              <a:rPr lang="en-US" sz="2400" b="1" dirty="0"/>
              <a:t> terminator. </a:t>
            </a:r>
            <a:r>
              <a:rPr lang="en-US" sz="2400" dirty="0" err="1"/>
              <a:t>Aliran</a:t>
            </a:r>
            <a:r>
              <a:rPr lang="en-US" sz="2400" dirty="0"/>
              <a:t> yang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flow chart </a:t>
            </a:r>
            <a:r>
              <a:rPr lang="en-US" sz="2400" dirty="0" err="1"/>
              <a:t>selalu</a:t>
            </a:r>
            <a:r>
              <a:rPr lang="en-US" sz="2400" dirty="0"/>
              <a:t> </a:t>
            </a:r>
            <a:r>
              <a:rPr lang="en-US" sz="2400" dirty="0" err="1"/>
              <a:t>mulai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bawah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kiri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kanan</a:t>
            </a:r>
            <a:r>
              <a:rPr lang="en-US" sz="2400" dirty="0"/>
              <a:t>, </a:t>
            </a:r>
            <a:r>
              <a:rPr lang="en-US" sz="2400" dirty="0" err="1"/>
              <a:t>langkah</a:t>
            </a:r>
            <a:r>
              <a:rPr lang="en-US" sz="2400" dirty="0"/>
              <a:t> demi </a:t>
            </a:r>
            <a:r>
              <a:rPr lang="en-US" sz="2400" dirty="0" err="1"/>
              <a:t>langkah</a:t>
            </a:r>
            <a:r>
              <a:rPr lang="en-US" sz="2400" dirty="0"/>
              <a:t>. </a:t>
            </a:r>
            <a:r>
              <a:rPr lang="en-US" sz="2400" b="1" i="1" dirty="0" err="1"/>
              <a:t>Dalam</a:t>
            </a:r>
            <a:r>
              <a:rPr lang="en-US" sz="2400" b="1" i="1" dirty="0"/>
              <a:t> flow chart </a:t>
            </a:r>
            <a:r>
              <a:rPr lang="en-US" sz="2400" b="1" i="1" dirty="0" err="1"/>
              <a:t>tidak</a:t>
            </a:r>
            <a:r>
              <a:rPr lang="en-US" sz="2400" b="1" i="1" dirty="0"/>
              <a:t> </a:t>
            </a:r>
            <a:r>
              <a:rPr lang="en-US" sz="2400" b="1" i="1" dirty="0" err="1"/>
              <a:t>ada</a:t>
            </a:r>
            <a:r>
              <a:rPr lang="en-US" sz="2400" b="1" i="1" dirty="0"/>
              <a:t> proses yang </a:t>
            </a:r>
            <a:r>
              <a:rPr lang="en-US" sz="2400" b="1" i="1" dirty="0" err="1"/>
              <a:t>dikerjakan</a:t>
            </a:r>
            <a:r>
              <a:rPr lang="en-US" sz="2400" b="1" i="1" dirty="0"/>
              <a:t> </a:t>
            </a:r>
            <a:r>
              <a:rPr lang="en-US" sz="2400" b="1" i="1" dirty="0" err="1"/>
              <a:t>secara</a:t>
            </a:r>
            <a:r>
              <a:rPr lang="en-US" sz="2400" b="1" i="1" dirty="0"/>
              <a:t> </a:t>
            </a:r>
            <a:r>
              <a:rPr lang="en-US" sz="2400" b="1" i="1" dirty="0" err="1"/>
              <a:t>bersamaan</a:t>
            </a:r>
            <a:r>
              <a:rPr lang="en-US" sz="2400" b="1" i="1" dirty="0"/>
              <a:t> </a:t>
            </a:r>
            <a:r>
              <a:rPr lang="en-US" sz="2400" b="1" i="1" dirty="0" err="1"/>
              <a:t>secara</a:t>
            </a:r>
            <a:r>
              <a:rPr lang="en-US" sz="2400" b="1" i="1" dirty="0"/>
              <a:t> </a:t>
            </a:r>
            <a:r>
              <a:rPr lang="en-US" sz="2400" b="1" i="1" dirty="0" err="1"/>
              <a:t>sekaligus</a:t>
            </a:r>
            <a:r>
              <a:rPr lang="en-US" sz="2400" b="1" i="1" dirty="0"/>
              <a:t>, </a:t>
            </a:r>
            <a:r>
              <a:rPr lang="en-US" sz="2400" b="1" i="1" dirty="0" err="1"/>
              <a:t>sehingga</a:t>
            </a:r>
            <a:r>
              <a:rPr lang="en-US" sz="2400" b="1" i="1" dirty="0"/>
              <a:t> flow chart </a:t>
            </a:r>
            <a:r>
              <a:rPr lang="en-US" sz="2400" b="1" i="1" dirty="0" err="1"/>
              <a:t>ini</a:t>
            </a:r>
            <a:r>
              <a:rPr lang="en-US" sz="2400" b="1" i="1" dirty="0"/>
              <a:t> </a:t>
            </a:r>
            <a:r>
              <a:rPr lang="en-US" sz="2400" b="1" i="1" dirty="0" err="1"/>
              <a:t>selalu</a:t>
            </a:r>
            <a:r>
              <a:rPr lang="en-US" sz="2400" b="1" i="1" dirty="0"/>
              <a:t> </a:t>
            </a:r>
            <a:r>
              <a:rPr lang="en-US" sz="2400" b="1" i="1" dirty="0" err="1"/>
              <a:t>dikerjakan</a:t>
            </a:r>
            <a:r>
              <a:rPr lang="en-US" sz="2400" b="1" i="1" dirty="0"/>
              <a:t> </a:t>
            </a:r>
            <a:r>
              <a:rPr lang="en-US" sz="2400" b="1" i="1" dirty="0" err="1"/>
              <a:t>satu</a:t>
            </a:r>
            <a:r>
              <a:rPr lang="en-US" sz="2400" b="1" i="1" dirty="0"/>
              <a:t> </a:t>
            </a:r>
            <a:r>
              <a:rPr lang="en-US" sz="2400" b="1" i="1" dirty="0" err="1"/>
              <a:t>persatu</a:t>
            </a:r>
            <a:r>
              <a:rPr lang="en-US" sz="2400" b="1" i="1" dirty="0"/>
              <a:t>. </a:t>
            </a:r>
          </a:p>
          <a:p>
            <a:pPr marL="450850" indent="-450850">
              <a:buFont typeface="Wingdings" panose="05000000000000000000" pitchFamily="2" charset="2"/>
              <a:buChar char="Ø"/>
            </a:pPr>
            <a:r>
              <a:rPr lang="en-US" sz="2400" b="1" dirty="0"/>
              <a:t>Flow chart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penggambaran</a:t>
            </a:r>
            <a:r>
              <a:rPr lang="en-US" sz="2400" dirty="0"/>
              <a:t> yang </a:t>
            </a:r>
            <a:r>
              <a:rPr lang="en-US" sz="2400" dirty="0" err="1"/>
              <a:t>dibuat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mengidentifikasi</a:t>
            </a:r>
            <a:r>
              <a:rPr lang="en-US" sz="2400" dirty="0"/>
              <a:t> proses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permasalahan</a:t>
            </a:r>
            <a:r>
              <a:rPr lang="en-US" sz="2400" dirty="0"/>
              <a:t> yang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diselesaikan</a:t>
            </a:r>
            <a:r>
              <a:rPr lang="en-US" sz="2400" dirty="0"/>
              <a:t>. </a:t>
            </a:r>
            <a:r>
              <a:rPr lang="en-US" sz="2400" dirty="0" err="1"/>
              <a:t>Terdapat</a:t>
            </a:r>
            <a:r>
              <a:rPr lang="en-US" sz="2400" dirty="0"/>
              <a:t> 3 proses yang </a:t>
            </a:r>
            <a:r>
              <a:rPr lang="en-US" sz="2400" dirty="0" err="1"/>
              <a:t>dibuat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menyelesaikan</a:t>
            </a:r>
            <a:r>
              <a:rPr lang="en-US" sz="2400" dirty="0"/>
              <a:t> </a:t>
            </a:r>
            <a:r>
              <a:rPr lang="en-US" sz="2400" dirty="0" err="1"/>
              <a:t>permasalahan</a:t>
            </a:r>
            <a:r>
              <a:rPr lang="en-US" sz="2400" dirty="0"/>
              <a:t> : input, process, </a:t>
            </a:r>
            <a:r>
              <a:rPr lang="en-US" sz="2400" dirty="0" err="1"/>
              <a:t>dan</a:t>
            </a:r>
            <a:r>
              <a:rPr lang="en-US" sz="2400" dirty="0"/>
              <a:t> output. </a:t>
            </a:r>
          </a:p>
        </p:txBody>
      </p:sp>
    </p:spTree>
    <p:extLst>
      <p:ext uri="{BB962C8B-B14F-4D97-AF65-F5344CB8AC3E}">
        <p14:creationId xmlns:p14="http://schemas.microsoft.com/office/powerpoint/2010/main" val="229887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Lambang</a:t>
            </a:r>
            <a:r>
              <a:rPr lang="en-US" dirty="0" smtClean="0"/>
              <a:t> flowchart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6504" t="23461" r="31923" b="29338"/>
          <a:stretch/>
        </p:blipFill>
        <p:spPr>
          <a:xfrm>
            <a:off x="3548416" y="1705969"/>
            <a:ext cx="5786652" cy="4863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07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algoritma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801504"/>
            <a:ext cx="9720073" cy="4933666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900" b="1" i="1" dirty="0"/>
              <a:t>Sequence process </a:t>
            </a:r>
            <a:endParaRPr lang="en-US" sz="2900" b="1" i="1" dirty="0" smtClean="0"/>
          </a:p>
          <a:p>
            <a:pPr marL="450850" lvl="1" indent="0">
              <a:buNone/>
            </a:pPr>
            <a:r>
              <a:rPr lang="en-US" sz="2600" dirty="0" err="1"/>
              <a:t>Pada</a:t>
            </a:r>
            <a:r>
              <a:rPr lang="en-US" sz="2600" dirty="0"/>
              <a:t> sequence proses </a:t>
            </a:r>
            <a:r>
              <a:rPr lang="en-US" sz="2600" dirty="0" err="1"/>
              <a:t>seluruh</a:t>
            </a:r>
            <a:r>
              <a:rPr lang="en-US" sz="2600" dirty="0"/>
              <a:t> </a:t>
            </a:r>
            <a:r>
              <a:rPr lang="en-US" sz="2600" dirty="0" err="1"/>
              <a:t>instruksi</a:t>
            </a:r>
            <a:r>
              <a:rPr lang="en-US" sz="2600" dirty="0"/>
              <a:t> </a:t>
            </a:r>
            <a:r>
              <a:rPr lang="en-US" sz="2600" dirty="0" err="1"/>
              <a:t>dikerjakan</a:t>
            </a:r>
            <a:r>
              <a:rPr lang="en-US" sz="2600" dirty="0"/>
              <a:t> </a:t>
            </a:r>
            <a:r>
              <a:rPr lang="en-US" sz="2600" dirty="0" err="1"/>
              <a:t>sesuai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satu</a:t>
            </a:r>
            <a:r>
              <a:rPr lang="en-US" sz="2600" dirty="0"/>
              <a:t> demi </a:t>
            </a:r>
            <a:r>
              <a:rPr lang="en-US" sz="2600" dirty="0" err="1"/>
              <a:t>satu</a:t>
            </a:r>
            <a:r>
              <a:rPr lang="en-US" sz="2600" dirty="0"/>
              <a:t> </a:t>
            </a:r>
            <a:r>
              <a:rPr lang="en-US" sz="2600" dirty="0" err="1"/>
              <a:t>sesuai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susunan</a:t>
            </a:r>
            <a:r>
              <a:rPr lang="en-US" sz="2600" dirty="0"/>
              <a:t> 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  <a:r>
              <a:rPr lang="en-US" sz="2600" dirty="0" err="1"/>
              <a:t>instruksi</a:t>
            </a:r>
            <a:r>
              <a:rPr lang="en-US" sz="2600" dirty="0"/>
              <a:t> </a:t>
            </a:r>
            <a:r>
              <a:rPr lang="en-US" sz="2600" dirty="0" err="1"/>
              <a:t>pertama</a:t>
            </a:r>
            <a:r>
              <a:rPr lang="en-US" sz="2600" dirty="0"/>
              <a:t> </a:t>
            </a:r>
            <a:r>
              <a:rPr lang="en-US" sz="2600" dirty="0" err="1"/>
              <a:t>hingga</a:t>
            </a:r>
            <a:r>
              <a:rPr lang="en-US" sz="2600" dirty="0"/>
              <a:t> </a:t>
            </a:r>
            <a:r>
              <a:rPr lang="en-US" sz="2600" dirty="0" err="1"/>
              <a:t>instruksi</a:t>
            </a:r>
            <a:r>
              <a:rPr lang="en-US" sz="2600" dirty="0"/>
              <a:t> </a:t>
            </a:r>
            <a:r>
              <a:rPr lang="en-US" sz="2600" dirty="0" err="1"/>
              <a:t>terakhir</a:t>
            </a:r>
            <a:r>
              <a:rPr lang="en-US" sz="2600" dirty="0"/>
              <a:t>. </a:t>
            </a:r>
            <a:r>
              <a:rPr lang="en-US" sz="2600" dirty="0" err="1"/>
              <a:t>Instruksi</a:t>
            </a:r>
            <a:r>
              <a:rPr lang="en-US" sz="2600" dirty="0"/>
              <a:t> </a:t>
            </a:r>
            <a:r>
              <a:rPr lang="en-US" sz="2600" dirty="0" err="1"/>
              <a:t>kedua</a:t>
            </a:r>
            <a:r>
              <a:rPr lang="en-US" sz="2600" dirty="0"/>
              <a:t> </a:t>
            </a:r>
            <a:r>
              <a:rPr lang="en-US" sz="2600" dirty="0" err="1"/>
              <a:t>akan</a:t>
            </a:r>
            <a:r>
              <a:rPr lang="en-US" sz="2600" dirty="0"/>
              <a:t> </a:t>
            </a:r>
            <a:r>
              <a:rPr lang="en-US" sz="2600" dirty="0" err="1"/>
              <a:t>dikerjakan</a:t>
            </a:r>
            <a:r>
              <a:rPr lang="en-US" sz="2600" dirty="0"/>
              <a:t> </a:t>
            </a:r>
            <a:r>
              <a:rPr lang="en-US" sz="2600" dirty="0" err="1"/>
              <a:t>setelah</a:t>
            </a:r>
            <a:r>
              <a:rPr lang="en-US" sz="2600" dirty="0"/>
              <a:t> </a:t>
            </a:r>
            <a:r>
              <a:rPr lang="en-US" sz="2600" dirty="0" err="1"/>
              <a:t>instruksi</a:t>
            </a:r>
            <a:r>
              <a:rPr lang="en-US" sz="2600" dirty="0"/>
              <a:t> </a:t>
            </a:r>
            <a:r>
              <a:rPr lang="en-US" sz="2600" dirty="0" err="1"/>
              <a:t>pertama</a:t>
            </a:r>
            <a:r>
              <a:rPr lang="en-US" sz="2600" dirty="0"/>
              <a:t> </a:t>
            </a:r>
            <a:r>
              <a:rPr lang="en-US" sz="2600" dirty="0" err="1"/>
              <a:t>selesai</a:t>
            </a:r>
            <a:r>
              <a:rPr lang="en-US" sz="2600" dirty="0"/>
              <a:t> </a:t>
            </a:r>
            <a:r>
              <a:rPr lang="en-US" sz="2600" dirty="0" err="1"/>
              <a:t>dikerjakan</a:t>
            </a:r>
            <a:r>
              <a:rPr lang="en-US" sz="2600" dirty="0"/>
              <a:t>. </a:t>
            </a:r>
          </a:p>
          <a:p>
            <a:pPr marL="173736" lvl="1" indent="0">
              <a:buNone/>
            </a:pPr>
            <a:endParaRPr lang="en-US" sz="26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900" b="1" i="1" dirty="0"/>
              <a:t>Selection process </a:t>
            </a:r>
            <a:r>
              <a:rPr lang="en-US" sz="2900" b="1" dirty="0" smtClean="0"/>
              <a:t>(</a:t>
            </a:r>
            <a:r>
              <a:rPr lang="en-US" sz="2900" b="1" dirty="0" err="1" smtClean="0"/>
              <a:t>Percabangan</a:t>
            </a:r>
            <a:r>
              <a:rPr lang="en-US" sz="2900" b="1" dirty="0" smtClean="0"/>
              <a:t>)</a:t>
            </a:r>
            <a:endParaRPr lang="en-US" sz="2900" b="1" i="1" dirty="0" smtClean="0"/>
          </a:p>
          <a:p>
            <a:pPr marL="450850" lvl="1" indent="0">
              <a:buNone/>
            </a:pPr>
            <a:r>
              <a:rPr lang="en-US" sz="2600" dirty="0" err="1"/>
              <a:t>Pada</a:t>
            </a:r>
            <a:r>
              <a:rPr lang="en-US" sz="2600" dirty="0"/>
              <a:t> selection proses </a:t>
            </a:r>
            <a:r>
              <a:rPr lang="en-US" sz="2600" dirty="0" err="1"/>
              <a:t>adakalanya</a:t>
            </a:r>
            <a:r>
              <a:rPr lang="en-US" sz="2600" dirty="0"/>
              <a:t> </a:t>
            </a:r>
            <a:r>
              <a:rPr lang="en-US" sz="2600" dirty="0" err="1"/>
              <a:t>suatu</a:t>
            </a:r>
            <a:r>
              <a:rPr lang="en-US" sz="2600" dirty="0"/>
              <a:t> </a:t>
            </a:r>
            <a:r>
              <a:rPr lang="en-US" sz="2600" dirty="0" err="1"/>
              <a:t>instruksi</a:t>
            </a:r>
            <a:r>
              <a:rPr lang="en-US" sz="2600" dirty="0"/>
              <a:t> </a:t>
            </a:r>
            <a:r>
              <a:rPr lang="en-US" sz="2600" dirty="0" err="1"/>
              <a:t>akan</a:t>
            </a:r>
            <a:r>
              <a:rPr lang="en-US" sz="2600" dirty="0"/>
              <a:t> </a:t>
            </a:r>
            <a:r>
              <a:rPr lang="en-US" sz="2600" dirty="0" err="1"/>
              <a:t>boleh</a:t>
            </a:r>
            <a:r>
              <a:rPr lang="en-US" sz="2600" dirty="0"/>
              <a:t> </a:t>
            </a:r>
            <a:r>
              <a:rPr lang="en-US" sz="2600" dirty="0" err="1"/>
              <a:t>dikerjakan</a:t>
            </a:r>
            <a:r>
              <a:rPr lang="en-US" sz="2600" dirty="0"/>
              <a:t> </a:t>
            </a:r>
            <a:r>
              <a:rPr lang="en-US" sz="2600" dirty="0" err="1"/>
              <a:t>jika</a:t>
            </a:r>
            <a:r>
              <a:rPr lang="en-US" sz="2600" dirty="0"/>
              <a:t> </a:t>
            </a:r>
            <a:r>
              <a:rPr lang="en-US" sz="2600" dirty="0" err="1"/>
              <a:t>memenuhi</a:t>
            </a:r>
            <a:r>
              <a:rPr lang="en-US" sz="2600" dirty="0"/>
              <a:t> </a:t>
            </a:r>
            <a:r>
              <a:rPr lang="en-US" sz="2600" dirty="0" err="1"/>
              <a:t>persyaratan</a:t>
            </a:r>
            <a:r>
              <a:rPr lang="en-US" sz="2600" dirty="0"/>
              <a:t> yang </a:t>
            </a:r>
            <a:r>
              <a:rPr lang="en-US" sz="2600" dirty="0" err="1"/>
              <a:t>telah</a:t>
            </a:r>
            <a:r>
              <a:rPr lang="en-US" sz="2600" dirty="0"/>
              <a:t> </a:t>
            </a:r>
            <a:r>
              <a:rPr lang="en-US" sz="2600" dirty="0" err="1"/>
              <a:t>ditentukan</a:t>
            </a:r>
            <a:r>
              <a:rPr lang="en-US" sz="2600" dirty="0"/>
              <a:t> </a:t>
            </a:r>
            <a:r>
              <a:rPr lang="en-US" sz="2600" dirty="0" err="1"/>
              <a:t>sebelumnya</a:t>
            </a:r>
            <a:r>
              <a:rPr lang="en-US" sz="2600" dirty="0"/>
              <a:t>. </a:t>
            </a:r>
            <a:r>
              <a:rPr lang="en-US" sz="2600" dirty="0" err="1"/>
              <a:t>Misal</a:t>
            </a:r>
            <a:r>
              <a:rPr lang="en-US" sz="2600" dirty="0"/>
              <a:t> </a:t>
            </a:r>
            <a:r>
              <a:rPr lang="en-US" sz="2600" dirty="0" err="1"/>
              <a:t>jika</a:t>
            </a:r>
            <a:r>
              <a:rPr lang="en-US" sz="2600" dirty="0"/>
              <a:t> </a:t>
            </a:r>
            <a:r>
              <a:rPr lang="en-US" sz="2600" dirty="0" err="1"/>
              <a:t>terdapat</a:t>
            </a:r>
            <a:r>
              <a:rPr lang="en-US" sz="2600" dirty="0"/>
              <a:t> </a:t>
            </a:r>
            <a:r>
              <a:rPr lang="en-US" sz="2600" dirty="0" err="1"/>
              <a:t>suatu</a:t>
            </a:r>
            <a:r>
              <a:rPr lang="en-US" sz="2600" dirty="0"/>
              <a:t> </a:t>
            </a:r>
            <a:r>
              <a:rPr lang="en-US" sz="2600" dirty="0" err="1"/>
              <a:t>transaksi</a:t>
            </a:r>
            <a:r>
              <a:rPr lang="en-US" sz="2600" dirty="0"/>
              <a:t> </a:t>
            </a:r>
            <a:r>
              <a:rPr lang="en-US" sz="2600" dirty="0" err="1"/>
              <a:t>pembayaran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dua</a:t>
            </a:r>
            <a:r>
              <a:rPr lang="en-US" sz="2600" dirty="0"/>
              <a:t> </a:t>
            </a:r>
            <a:r>
              <a:rPr lang="en-US" sz="2600" dirty="0" err="1"/>
              <a:t>metode</a:t>
            </a:r>
            <a:r>
              <a:rPr lang="en-US" sz="2600" dirty="0"/>
              <a:t>. </a:t>
            </a:r>
            <a:r>
              <a:rPr lang="en-US" sz="2600" dirty="0" err="1"/>
              <a:t>Metode</a:t>
            </a:r>
            <a:r>
              <a:rPr lang="en-US" sz="2600" dirty="0"/>
              <a:t> </a:t>
            </a:r>
            <a:r>
              <a:rPr lang="en-US" sz="2600" dirty="0" err="1"/>
              <a:t>pertama</a:t>
            </a:r>
            <a:r>
              <a:rPr lang="en-US" sz="2600" dirty="0"/>
              <a:t> </a:t>
            </a:r>
            <a:r>
              <a:rPr lang="en-US" sz="2600" dirty="0" err="1"/>
              <a:t>secara</a:t>
            </a:r>
            <a:r>
              <a:rPr lang="en-US" sz="2600" dirty="0"/>
              <a:t> </a:t>
            </a:r>
            <a:r>
              <a:rPr lang="en-US" sz="2600" dirty="0" err="1"/>
              <a:t>tunai</a:t>
            </a:r>
            <a:r>
              <a:rPr lang="en-US" sz="2600" dirty="0"/>
              <a:t> yang </a:t>
            </a:r>
            <a:r>
              <a:rPr lang="en-US" sz="2600" dirty="0" err="1"/>
              <a:t>diberikan</a:t>
            </a:r>
            <a:r>
              <a:rPr lang="en-US" sz="2600" dirty="0"/>
              <a:t> </a:t>
            </a:r>
            <a:r>
              <a:rPr lang="en-US" sz="2600" dirty="0" err="1"/>
              <a:t>diskon</a:t>
            </a:r>
            <a:r>
              <a:rPr lang="en-US" sz="2600" dirty="0"/>
              <a:t> 15%,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metode</a:t>
            </a:r>
            <a:r>
              <a:rPr lang="en-US" sz="2600" dirty="0"/>
              <a:t> </a:t>
            </a:r>
            <a:r>
              <a:rPr lang="en-US" sz="2600" dirty="0" err="1"/>
              <a:t>kedua</a:t>
            </a:r>
            <a:r>
              <a:rPr lang="en-US" sz="2600" dirty="0"/>
              <a:t> </a:t>
            </a:r>
            <a:r>
              <a:rPr lang="en-US" sz="2600" dirty="0" err="1"/>
              <a:t>secara</a:t>
            </a:r>
            <a:r>
              <a:rPr lang="en-US" sz="2600" dirty="0"/>
              <a:t> </a:t>
            </a:r>
            <a:r>
              <a:rPr lang="en-US" sz="2600" dirty="0" err="1"/>
              <a:t>kredit</a:t>
            </a:r>
            <a:r>
              <a:rPr lang="en-US" sz="2600" dirty="0"/>
              <a:t>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tidak</a:t>
            </a:r>
            <a:r>
              <a:rPr lang="en-US" sz="2600" dirty="0"/>
              <a:t> </a:t>
            </a:r>
            <a:r>
              <a:rPr lang="en-US" sz="2600" dirty="0" err="1"/>
              <a:t>diberikan</a:t>
            </a:r>
            <a:r>
              <a:rPr lang="en-US" sz="2600" dirty="0"/>
              <a:t> </a:t>
            </a:r>
            <a:r>
              <a:rPr lang="en-US" sz="2600" dirty="0" err="1"/>
              <a:t>diskon</a:t>
            </a:r>
            <a:r>
              <a:rPr lang="en-US" sz="2600" dirty="0"/>
              <a:t>.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hal</a:t>
            </a:r>
            <a:r>
              <a:rPr lang="en-US" sz="2600" dirty="0"/>
              <a:t> </a:t>
            </a:r>
            <a:r>
              <a:rPr lang="en-US" sz="2600" dirty="0" err="1"/>
              <a:t>ini</a:t>
            </a:r>
            <a:r>
              <a:rPr lang="en-US" sz="2600" dirty="0"/>
              <a:t> </a:t>
            </a:r>
            <a:r>
              <a:rPr lang="en-US" sz="2600" dirty="0" err="1"/>
              <a:t>transaksi</a:t>
            </a:r>
            <a:r>
              <a:rPr lang="en-US" sz="2600" dirty="0"/>
              <a:t> </a:t>
            </a:r>
            <a:r>
              <a:rPr lang="en-US" sz="2600" dirty="0" err="1"/>
              <a:t>pembayaran</a:t>
            </a:r>
            <a:r>
              <a:rPr lang="en-US" sz="2600" dirty="0"/>
              <a:t> </a:t>
            </a:r>
            <a:r>
              <a:rPr lang="en-US" sz="2600" dirty="0" err="1"/>
              <a:t>hanya</a:t>
            </a:r>
            <a:r>
              <a:rPr lang="en-US" sz="2600" dirty="0"/>
              <a:t> </a:t>
            </a:r>
            <a:r>
              <a:rPr lang="en-US" sz="2600" dirty="0" err="1"/>
              <a:t>boleh</a:t>
            </a:r>
            <a:r>
              <a:rPr lang="en-US" sz="2600" dirty="0"/>
              <a:t> </a:t>
            </a:r>
            <a:r>
              <a:rPr lang="en-US" sz="2600" dirty="0" err="1"/>
              <a:t>melakukan</a:t>
            </a:r>
            <a:r>
              <a:rPr lang="en-US" sz="2600" dirty="0"/>
              <a:t> 1 </a:t>
            </a:r>
            <a:r>
              <a:rPr lang="en-US" sz="2600" dirty="0" err="1"/>
              <a:t>metode</a:t>
            </a:r>
            <a:r>
              <a:rPr lang="en-US" sz="2600" dirty="0"/>
              <a:t> </a:t>
            </a:r>
            <a:r>
              <a:rPr lang="en-US" sz="2600" dirty="0" err="1"/>
              <a:t>namun</a:t>
            </a:r>
            <a:r>
              <a:rPr lang="en-US" sz="2600" dirty="0"/>
              <a:t> </a:t>
            </a:r>
            <a:r>
              <a:rPr lang="en-US" sz="2600" dirty="0" err="1"/>
              <a:t>memiliki</a:t>
            </a:r>
            <a:r>
              <a:rPr lang="en-US" sz="2600" dirty="0"/>
              <a:t> 2 </a:t>
            </a:r>
            <a:r>
              <a:rPr lang="en-US" sz="2600" dirty="0" err="1"/>
              <a:t>alternatif</a:t>
            </a:r>
            <a:r>
              <a:rPr lang="en-US" sz="2600" dirty="0"/>
              <a:t> </a:t>
            </a:r>
            <a:r>
              <a:rPr lang="en-US" sz="2600" dirty="0" err="1"/>
              <a:t>pembayaran</a:t>
            </a:r>
            <a:r>
              <a:rPr lang="en-US" sz="2600" dirty="0"/>
              <a:t> (</a:t>
            </a:r>
            <a:r>
              <a:rPr lang="en-US" sz="2600" dirty="0" err="1"/>
              <a:t>diskon</a:t>
            </a:r>
            <a:r>
              <a:rPr lang="en-US" sz="2600" dirty="0"/>
              <a:t> = 15% </a:t>
            </a:r>
            <a:r>
              <a:rPr lang="en-US" sz="2600" dirty="0" err="1"/>
              <a:t>atau</a:t>
            </a:r>
            <a:r>
              <a:rPr lang="en-US" sz="2600" dirty="0"/>
              <a:t> </a:t>
            </a:r>
            <a:r>
              <a:rPr lang="en-US" sz="2600" dirty="0" err="1"/>
              <a:t>diskon</a:t>
            </a:r>
            <a:r>
              <a:rPr lang="en-US" sz="2600" dirty="0"/>
              <a:t> =0)</a:t>
            </a:r>
          </a:p>
          <a:p>
            <a:pPr marL="173736" lvl="1" indent="0">
              <a:buNone/>
            </a:pPr>
            <a:endParaRPr lang="en-US" sz="26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900" b="1" i="1" dirty="0" smtClean="0"/>
              <a:t>Iteration process </a:t>
            </a:r>
            <a:r>
              <a:rPr lang="en-US" sz="2900" b="1" dirty="0" smtClean="0"/>
              <a:t>(</a:t>
            </a:r>
            <a:r>
              <a:rPr lang="en-US" sz="2900" b="1" dirty="0" err="1" smtClean="0"/>
              <a:t>Pengulangan</a:t>
            </a:r>
            <a:r>
              <a:rPr lang="en-US" sz="2900" b="1" dirty="0" smtClean="0"/>
              <a:t>)</a:t>
            </a:r>
          </a:p>
          <a:p>
            <a:pPr marL="450850" lvl="1" indent="0">
              <a:buNone/>
            </a:pPr>
            <a:r>
              <a:rPr lang="en-US" sz="2600" dirty="0" err="1" smtClean="0"/>
              <a:t>Pada</a:t>
            </a:r>
            <a:r>
              <a:rPr lang="en-US" sz="2600" dirty="0" smtClean="0"/>
              <a:t> iteration proses </a:t>
            </a:r>
            <a:r>
              <a:rPr lang="en-US" sz="2600" dirty="0" err="1" smtClean="0"/>
              <a:t>adakalanya</a:t>
            </a:r>
            <a:r>
              <a:rPr lang="en-US" sz="2600" dirty="0" smtClean="0"/>
              <a:t> </a:t>
            </a:r>
            <a:r>
              <a:rPr lang="en-US" sz="2600" dirty="0" err="1" smtClean="0"/>
              <a:t>suatu</a:t>
            </a:r>
            <a:r>
              <a:rPr lang="en-US" sz="2600" dirty="0" smtClean="0"/>
              <a:t> </a:t>
            </a:r>
            <a:r>
              <a:rPr lang="en-US" sz="2600" dirty="0" err="1" smtClean="0"/>
              <a:t>instruksi</a:t>
            </a:r>
            <a:r>
              <a:rPr lang="en-US" sz="2600" dirty="0" smtClean="0"/>
              <a:t> </a:t>
            </a:r>
            <a:r>
              <a:rPr lang="en-US" sz="2600" dirty="0" err="1" smtClean="0"/>
              <a:t>dapat</a:t>
            </a:r>
            <a:r>
              <a:rPr lang="en-US" sz="2600" dirty="0" smtClean="0"/>
              <a:t> </a:t>
            </a:r>
            <a:r>
              <a:rPr lang="en-US" sz="2600" dirty="0" err="1" smtClean="0"/>
              <a:t>dikerjakan</a:t>
            </a:r>
            <a:r>
              <a:rPr lang="en-US" sz="2600" dirty="0" smtClean="0"/>
              <a:t> </a:t>
            </a:r>
            <a:r>
              <a:rPr lang="en-US" sz="2600" dirty="0" err="1" smtClean="0"/>
              <a:t>berulang-ulang</a:t>
            </a:r>
            <a:r>
              <a:rPr lang="en-US" sz="2600" dirty="0" smtClean="0"/>
              <a:t> </a:t>
            </a:r>
            <a:r>
              <a:rPr lang="en-US" sz="2600" dirty="0" err="1" smtClean="0"/>
              <a:t>selama</a:t>
            </a:r>
            <a:r>
              <a:rPr lang="en-US" sz="2600" dirty="0" smtClean="0"/>
              <a:t> </a:t>
            </a:r>
            <a:r>
              <a:rPr lang="en-US" sz="2600" dirty="0" err="1" smtClean="0"/>
              <a:t>suatu</a:t>
            </a:r>
            <a:r>
              <a:rPr lang="en-US" sz="2600" dirty="0" smtClean="0"/>
              <a:t> </a:t>
            </a:r>
            <a:r>
              <a:rPr lang="en-US" sz="2600" dirty="0" err="1" smtClean="0"/>
              <a:t>kondisi</a:t>
            </a:r>
            <a:r>
              <a:rPr lang="en-US" sz="2600" dirty="0" smtClean="0"/>
              <a:t> </a:t>
            </a:r>
            <a:r>
              <a:rPr lang="en-US" sz="2600" dirty="0" err="1" smtClean="0"/>
              <a:t>terpenuhi</a:t>
            </a:r>
            <a:r>
              <a:rPr lang="en-US" sz="2600" dirty="0" smtClean="0"/>
              <a:t>. </a:t>
            </a:r>
            <a:r>
              <a:rPr lang="en-US" sz="2600" dirty="0" err="1" smtClean="0"/>
              <a:t>Misalnya</a:t>
            </a:r>
            <a:r>
              <a:rPr lang="en-US" sz="2600" dirty="0" smtClean="0"/>
              <a:t> </a:t>
            </a:r>
            <a:r>
              <a:rPr lang="en-US" sz="2600" dirty="0" err="1" smtClean="0"/>
              <a:t>jika</a:t>
            </a:r>
            <a:r>
              <a:rPr lang="en-US" sz="2600" dirty="0" smtClean="0"/>
              <a:t> </a:t>
            </a:r>
            <a:r>
              <a:rPr lang="en-US" sz="2600" dirty="0" err="1" smtClean="0"/>
              <a:t>suatu</a:t>
            </a:r>
            <a:r>
              <a:rPr lang="en-US" sz="2600" dirty="0" smtClean="0"/>
              <a:t> </a:t>
            </a:r>
            <a:r>
              <a:rPr lang="en-US" sz="2600" dirty="0" err="1" smtClean="0"/>
              <a:t>instruksi</a:t>
            </a:r>
            <a:r>
              <a:rPr lang="en-US" sz="2600" dirty="0" smtClean="0"/>
              <a:t> </a:t>
            </a:r>
            <a:r>
              <a:rPr lang="en-US" sz="2600" dirty="0" err="1" smtClean="0"/>
              <a:t>meminta</a:t>
            </a:r>
            <a:r>
              <a:rPr lang="en-US" sz="2600" dirty="0" smtClean="0"/>
              <a:t> </a:t>
            </a:r>
            <a:r>
              <a:rPr lang="en-US" sz="2600" dirty="0" err="1" smtClean="0"/>
              <a:t>inputan</a:t>
            </a:r>
            <a:r>
              <a:rPr lang="en-US" sz="2600" dirty="0" smtClean="0"/>
              <a:t> </a:t>
            </a:r>
            <a:r>
              <a:rPr lang="en-US" sz="2600" dirty="0" err="1" smtClean="0"/>
              <a:t>dari</a:t>
            </a:r>
            <a:r>
              <a:rPr lang="en-US" sz="2600" dirty="0" smtClean="0"/>
              <a:t> </a:t>
            </a:r>
            <a:r>
              <a:rPr lang="en-US" sz="2600" dirty="0" err="1" smtClean="0"/>
              <a:t>pengguna</a:t>
            </a:r>
            <a:r>
              <a:rPr lang="en-US" sz="2600" dirty="0" smtClean="0"/>
              <a:t> program. </a:t>
            </a:r>
            <a:r>
              <a:rPr lang="en-US" sz="2600" dirty="0" err="1" smtClean="0"/>
              <a:t>Dimana</a:t>
            </a:r>
            <a:r>
              <a:rPr lang="en-US" sz="2600" dirty="0" smtClean="0"/>
              <a:t> </a:t>
            </a:r>
            <a:r>
              <a:rPr lang="en-US" sz="2600" dirty="0" err="1" smtClean="0"/>
              <a:t>diberikan</a:t>
            </a:r>
            <a:r>
              <a:rPr lang="en-US" sz="2600" dirty="0" smtClean="0"/>
              <a:t> </a:t>
            </a:r>
            <a:r>
              <a:rPr lang="en-US" sz="2600" dirty="0" err="1" smtClean="0"/>
              <a:t>nilai</a:t>
            </a:r>
            <a:r>
              <a:rPr lang="en-US" sz="2600" dirty="0" smtClean="0"/>
              <a:t> </a:t>
            </a:r>
            <a:r>
              <a:rPr lang="en-US" sz="2600" dirty="0" err="1" smtClean="0"/>
              <a:t>awal</a:t>
            </a:r>
            <a:r>
              <a:rPr lang="en-US" sz="2600" dirty="0" smtClean="0"/>
              <a:t> 0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nilai</a:t>
            </a:r>
            <a:r>
              <a:rPr lang="en-US" sz="2600" dirty="0" smtClean="0"/>
              <a:t> </a:t>
            </a:r>
            <a:r>
              <a:rPr lang="en-US" sz="2600" dirty="0" err="1" smtClean="0"/>
              <a:t>akhir</a:t>
            </a:r>
            <a:r>
              <a:rPr lang="en-US" sz="2600" dirty="0" smtClean="0"/>
              <a:t> 50 (0-50 </a:t>
            </a:r>
            <a:r>
              <a:rPr lang="en-US" sz="2600" dirty="0" err="1" smtClean="0"/>
              <a:t>adalah</a:t>
            </a:r>
            <a:r>
              <a:rPr lang="en-US" sz="2600" dirty="0" smtClean="0"/>
              <a:t> </a:t>
            </a:r>
            <a:r>
              <a:rPr lang="en-US" sz="2600" dirty="0" err="1" smtClean="0"/>
              <a:t>batasan</a:t>
            </a:r>
            <a:r>
              <a:rPr lang="en-US" sz="2600" dirty="0" smtClean="0"/>
              <a:t> </a:t>
            </a:r>
            <a:r>
              <a:rPr lang="en-US" sz="2600" dirty="0" err="1" smtClean="0"/>
              <a:t>nilai</a:t>
            </a:r>
            <a:r>
              <a:rPr lang="en-US" sz="2600" dirty="0" smtClean="0"/>
              <a:t>). </a:t>
            </a:r>
            <a:r>
              <a:rPr lang="en-US" sz="2600" dirty="0" err="1" smtClean="0"/>
              <a:t>Instruksi</a:t>
            </a:r>
            <a:r>
              <a:rPr lang="en-US" sz="2600" dirty="0" smtClean="0"/>
              <a:t> </a:t>
            </a:r>
            <a:r>
              <a:rPr lang="en-US" sz="2600" dirty="0" err="1" smtClean="0"/>
              <a:t>ini</a:t>
            </a:r>
            <a:r>
              <a:rPr lang="en-US" sz="2600" dirty="0" smtClean="0"/>
              <a:t> </a:t>
            </a:r>
            <a:r>
              <a:rPr lang="en-US" sz="2600" dirty="0" err="1" smtClean="0"/>
              <a:t>akan</a:t>
            </a:r>
            <a:r>
              <a:rPr lang="en-US" sz="2600" dirty="0" smtClean="0"/>
              <a:t> </a:t>
            </a:r>
            <a:r>
              <a:rPr lang="en-US" sz="2600" dirty="0" err="1" smtClean="0"/>
              <a:t>dikerjakan</a:t>
            </a:r>
            <a:r>
              <a:rPr lang="en-US" sz="2600" dirty="0" smtClean="0"/>
              <a:t> </a:t>
            </a:r>
            <a:r>
              <a:rPr lang="en-US" sz="2600" dirty="0" err="1" smtClean="0"/>
              <a:t>berulang</a:t>
            </a:r>
            <a:r>
              <a:rPr lang="en-US" sz="2600" dirty="0" smtClean="0"/>
              <a:t> </a:t>
            </a:r>
            <a:r>
              <a:rPr lang="en-US" sz="2600" dirty="0" err="1" smtClean="0"/>
              <a:t>selama</a:t>
            </a:r>
            <a:r>
              <a:rPr lang="en-US" sz="2600" dirty="0" smtClean="0"/>
              <a:t> </a:t>
            </a:r>
            <a:r>
              <a:rPr lang="en-US" sz="2600" dirty="0" err="1" smtClean="0"/>
              <a:t>nilai</a:t>
            </a:r>
            <a:r>
              <a:rPr lang="en-US" sz="2600" dirty="0" smtClean="0"/>
              <a:t> yang </a:t>
            </a:r>
            <a:r>
              <a:rPr lang="en-US" sz="2600" dirty="0" err="1" smtClean="0"/>
              <a:t>dimasukkan</a:t>
            </a:r>
            <a:r>
              <a:rPr lang="en-US" sz="2600" dirty="0" smtClean="0"/>
              <a:t> </a:t>
            </a:r>
            <a:r>
              <a:rPr lang="en-US" sz="2600" dirty="0" err="1" smtClean="0"/>
              <a:t>belum</a:t>
            </a:r>
            <a:r>
              <a:rPr lang="en-US" sz="2600" dirty="0" smtClean="0"/>
              <a:t> </a:t>
            </a:r>
            <a:r>
              <a:rPr lang="en-US" sz="2600" dirty="0" err="1" smtClean="0"/>
              <a:t>mencapai</a:t>
            </a:r>
            <a:r>
              <a:rPr lang="en-US" sz="2600" dirty="0" smtClean="0"/>
              <a:t> </a:t>
            </a:r>
            <a:r>
              <a:rPr lang="en-US" sz="2600" dirty="0" err="1" smtClean="0"/>
              <a:t>nilai</a:t>
            </a:r>
            <a:r>
              <a:rPr lang="en-US" sz="2600" dirty="0" smtClean="0"/>
              <a:t> </a:t>
            </a:r>
            <a:r>
              <a:rPr lang="en-US" sz="2600" dirty="0" err="1" smtClean="0"/>
              <a:t>akhir</a:t>
            </a:r>
            <a:r>
              <a:rPr lang="en-US" sz="2600" dirty="0" smtClean="0"/>
              <a:t> (50). </a:t>
            </a:r>
          </a:p>
        </p:txBody>
      </p:sp>
    </p:spTree>
    <p:extLst>
      <p:ext uri="{BB962C8B-B14F-4D97-AF65-F5344CB8AC3E}">
        <p14:creationId xmlns:p14="http://schemas.microsoft.com/office/powerpoint/2010/main" val="402917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Pengenalan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Struktur</a:t>
            </a:r>
            <a:r>
              <a:rPr lang="en-US" b="1" dirty="0" smtClean="0">
                <a:solidFill>
                  <a:schemeClr val="tx1"/>
                </a:solidFill>
              </a:rPr>
              <a:t> Data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err="1" smtClean="0"/>
              <a:t>Struktur</a:t>
            </a:r>
            <a:r>
              <a:rPr lang="en-US" sz="3200" dirty="0" smtClean="0"/>
              <a:t> </a:t>
            </a:r>
            <a:r>
              <a:rPr lang="en-US" sz="3200" dirty="0"/>
              <a:t>data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cara</a:t>
            </a:r>
            <a:r>
              <a:rPr lang="en-US" sz="3200" dirty="0"/>
              <a:t> </a:t>
            </a:r>
            <a:r>
              <a:rPr lang="en-US" sz="3200" dirty="0" err="1"/>
              <a:t>menyimpan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merepresentasikan</a:t>
            </a:r>
            <a:r>
              <a:rPr lang="en-US" sz="3200" dirty="0"/>
              <a:t> data di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komputer</a:t>
            </a:r>
            <a:r>
              <a:rPr lang="en-US" sz="3200" dirty="0"/>
              <a:t> agar </a:t>
            </a:r>
            <a:r>
              <a:rPr lang="en-US" sz="3200" dirty="0" err="1"/>
              <a:t>bisa</a:t>
            </a:r>
            <a:r>
              <a:rPr lang="en-US" sz="3200" dirty="0"/>
              <a:t> </a:t>
            </a:r>
            <a:r>
              <a:rPr lang="en-US" sz="3200" dirty="0" err="1"/>
              <a:t>dipakai</a:t>
            </a:r>
            <a:r>
              <a:rPr lang="en-US" sz="3200" dirty="0"/>
              <a:t> </a:t>
            </a:r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en-US" sz="3200" dirty="0" err="1" smtClean="0"/>
              <a:t>efisien</a:t>
            </a:r>
            <a:r>
              <a:rPr lang="en-US" sz="3200" dirty="0" smtClean="0"/>
              <a:t>.</a:t>
            </a:r>
          </a:p>
          <a:p>
            <a:pPr marL="0" indent="0">
              <a:buNone/>
            </a:pPr>
            <a:r>
              <a:rPr lang="en-US" sz="3200" b="1" u="sng" dirty="0"/>
              <a:t>Type data </a:t>
            </a:r>
            <a:r>
              <a:rPr lang="en-US" sz="3200" b="1" u="sng" dirty="0" err="1"/>
              <a:t>sederhana</a:t>
            </a:r>
            <a:r>
              <a:rPr lang="en-US" sz="3200" b="1" u="sng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Type </a:t>
            </a:r>
            <a:r>
              <a:rPr lang="en-US" sz="3200" dirty="0"/>
              <a:t>data </a:t>
            </a:r>
            <a:r>
              <a:rPr lang="en-US" sz="3200" dirty="0" err="1"/>
              <a:t>sederhana</a:t>
            </a:r>
            <a:r>
              <a:rPr lang="en-US" sz="3200" dirty="0"/>
              <a:t> </a:t>
            </a:r>
            <a:r>
              <a:rPr lang="en-US" sz="3200" dirty="0" err="1"/>
              <a:t>tunggal</a:t>
            </a:r>
            <a:r>
              <a:rPr lang="en-US" sz="3200" dirty="0"/>
              <a:t>, </a:t>
            </a:r>
            <a:r>
              <a:rPr lang="en-US" sz="3200" dirty="0" err="1"/>
              <a:t>misalnya</a:t>
            </a:r>
            <a:r>
              <a:rPr lang="en-US" sz="3200" dirty="0"/>
              <a:t> Integer, real, </a:t>
            </a:r>
            <a:r>
              <a:rPr lang="en-US" sz="3200" dirty="0" err="1"/>
              <a:t>boolean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karakter</a:t>
            </a:r>
            <a:r>
              <a:rPr lang="en-US" sz="3200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Type </a:t>
            </a:r>
            <a:r>
              <a:rPr lang="en-US" sz="3200" dirty="0"/>
              <a:t>data </a:t>
            </a:r>
            <a:r>
              <a:rPr lang="en-US" sz="3200" dirty="0" err="1"/>
              <a:t>sederhana</a:t>
            </a:r>
            <a:r>
              <a:rPr lang="en-US" sz="3200" dirty="0"/>
              <a:t> </a:t>
            </a:r>
            <a:r>
              <a:rPr lang="en-US" sz="3200" dirty="0" err="1"/>
              <a:t>majemuk</a:t>
            </a:r>
            <a:r>
              <a:rPr lang="en-US" sz="3200" dirty="0"/>
              <a:t>, </a:t>
            </a:r>
            <a:r>
              <a:rPr lang="en-US" sz="3200" dirty="0" err="1"/>
              <a:t>misalnya</a:t>
            </a:r>
            <a:r>
              <a:rPr lang="en-US" sz="3200" dirty="0"/>
              <a:t> String 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8596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Lanjutan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StrukturData</a:t>
            </a:r>
            <a:r>
              <a:rPr lang="en-US" sz="2800" dirty="0"/>
              <a:t>, </a:t>
            </a:r>
            <a:r>
              <a:rPr lang="en-US" sz="2800" dirty="0" err="1"/>
              <a:t>meliputi</a:t>
            </a:r>
            <a:r>
              <a:rPr lang="en-US" sz="2800" dirty="0"/>
              <a:t> </a:t>
            </a:r>
            <a:endParaRPr lang="en-US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800" dirty="0" err="1" smtClean="0"/>
              <a:t>Struktur</a:t>
            </a:r>
            <a:r>
              <a:rPr lang="en-US" sz="2800" dirty="0" smtClean="0"/>
              <a:t> </a:t>
            </a:r>
            <a:r>
              <a:rPr lang="en-US" sz="2800" dirty="0"/>
              <a:t>data </a:t>
            </a:r>
            <a:r>
              <a:rPr lang="en-US" sz="2800" dirty="0" err="1"/>
              <a:t>sederhana</a:t>
            </a:r>
            <a:r>
              <a:rPr lang="en-US" sz="2800" dirty="0"/>
              <a:t>, </a:t>
            </a:r>
            <a:r>
              <a:rPr lang="en-US" sz="2800" dirty="0" err="1" smtClean="0"/>
              <a:t>misalnya</a:t>
            </a:r>
            <a:r>
              <a:rPr lang="en-US" sz="2800" dirty="0" smtClean="0"/>
              <a:t> array </a:t>
            </a:r>
            <a:r>
              <a:rPr lang="en-US" sz="2800" dirty="0" err="1" smtClean="0"/>
              <a:t>dan</a:t>
            </a:r>
            <a:r>
              <a:rPr lang="en-US" sz="2800" dirty="0" smtClean="0"/>
              <a:t> record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err="1" smtClean="0"/>
              <a:t>Struktur</a:t>
            </a:r>
            <a:r>
              <a:rPr lang="en-US" sz="2800" dirty="0" smtClean="0"/>
              <a:t> </a:t>
            </a:r>
            <a:r>
              <a:rPr lang="en-US" sz="2800" dirty="0"/>
              <a:t>data </a:t>
            </a:r>
            <a:r>
              <a:rPr lang="en-US" sz="2800" dirty="0" err="1"/>
              <a:t>majemuk</a:t>
            </a:r>
            <a:r>
              <a:rPr lang="en-US" sz="2800" dirty="0"/>
              <a:t>, yang </a:t>
            </a:r>
            <a:r>
              <a:rPr lang="en-US" sz="2800" dirty="0" err="1" smtClean="0"/>
              <a:t>terdiri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</a:p>
          <a:p>
            <a:pPr marL="900113" lvl="1" indent="-449263">
              <a:buFont typeface="+mj-lt"/>
              <a:buAutoNum type="alphaLcPeriod"/>
            </a:pPr>
            <a:r>
              <a:rPr lang="en-US" sz="2400" dirty="0" smtClean="0"/>
              <a:t>Linier		: </a:t>
            </a:r>
            <a:r>
              <a:rPr lang="en-US" sz="2400" dirty="0"/>
              <a:t>Stack, Queue, </a:t>
            </a:r>
            <a:r>
              <a:rPr lang="en-US" sz="2400" dirty="0" err="1"/>
              <a:t>serta</a:t>
            </a:r>
            <a:r>
              <a:rPr lang="en-US" sz="2400" dirty="0"/>
              <a:t> List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Multilist</a:t>
            </a:r>
            <a:r>
              <a:rPr lang="en-US" sz="2400" dirty="0"/>
              <a:t> </a:t>
            </a:r>
          </a:p>
          <a:p>
            <a:pPr marL="900113" lvl="1" indent="-449263">
              <a:buFont typeface="+mj-lt"/>
              <a:buAutoNum type="alphaLcPeriod"/>
            </a:pPr>
            <a:r>
              <a:rPr lang="en-US" sz="2400" dirty="0" smtClean="0"/>
              <a:t>Non Linier	: </a:t>
            </a:r>
            <a:r>
              <a:rPr lang="en-US" sz="2400" dirty="0" err="1"/>
              <a:t>Pohon</a:t>
            </a:r>
            <a:r>
              <a:rPr lang="en-US" sz="2400" dirty="0"/>
              <a:t> </a:t>
            </a:r>
            <a:r>
              <a:rPr lang="en-US" sz="2400" dirty="0" err="1"/>
              <a:t>Biner</a:t>
            </a:r>
            <a:r>
              <a:rPr lang="en-US" sz="2400" dirty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Graph </a:t>
            </a:r>
          </a:p>
          <a:p>
            <a:r>
              <a:rPr lang="en-US" sz="2800" i="1" dirty="0" err="1" smtClean="0">
                <a:solidFill>
                  <a:srgbClr val="FF0000"/>
                </a:solidFill>
              </a:rPr>
              <a:t>Pemakaian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>
                <a:solidFill>
                  <a:srgbClr val="FF0000"/>
                </a:solidFill>
              </a:rPr>
              <a:t>struktur</a:t>
            </a:r>
            <a:r>
              <a:rPr lang="en-US" sz="2800" i="1" dirty="0">
                <a:solidFill>
                  <a:srgbClr val="FF0000"/>
                </a:solidFill>
              </a:rPr>
              <a:t> data yang </a:t>
            </a:r>
            <a:r>
              <a:rPr lang="en-US" sz="2800" i="1" dirty="0" err="1">
                <a:solidFill>
                  <a:srgbClr val="FF0000"/>
                </a:solidFill>
              </a:rPr>
              <a:t>tepat</a:t>
            </a:r>
            <a:r>
              <a:rPr lang="en-US" sz="2800" i="1" dirty="0">
                <a:solidFill>
                  <a:srgbClr val="FF0000"/>
                </a:solidFill>
              </a:rPr>
              <a:t> di </a:t>
            </a:r>
            <a:r>
              <a:rPr lang="en-US" sz="2800" i="1" dirty="0" err="1">
                <a:solidFill>
                  <a:srgbClr val="FF0000"/>
                </a:solidFill>
              </a:rPr>
              <a:t>dalam</a:t>
            </a:r>
            <a:r>
              <a:rPr lang="en-US" sz="2800" i="1" dirty="0">
                <a:solidFill>
                  <a:srgbClr val="FF0000"/>
                </a:solidFill>
              </a:rPr>
              <a:t> proses </a:t>
            </a:r>
            <a:r>
              <a:rPr lang="en-US" sz="2800" i="1" dirty="0" err="1">
                <a:solidFill>
                  <a:srgbClr val="FF0000"/>
                </a:solidFill>
              </a:rPr>
              <a:t>pemrograman</a:t>
            </a:r>
            <a:r>
              <a:rPr lang="en-US" sz="2800" i="1" dirty="0">
                <a:solidFill>
                  <a:srgbClr val="FF0000"/>
                </a:solidFill>
              </a:rPr>
              <a:t> </a:t>
            </a:r>
            <a:r>
              <a:rPr lang="en-US" sz="2800" i="1" dirty="0" err="1">
                <a:solidFill>
                  <a:srgbClr val="FF0000"/>
                </a:solidFill>
              </a:rPr>
              <a:t>akan</a:t>
            </a:r>
            <a:r>
              <a:rPr lang="en-US" sz="2800" i="1" dirty="0">
                <a:solidFill>
                  <a:srgbClr val="FF0000"/>
                </a:solidFill>
              </a:rPr>
              <a:t> </a:t>
            </a:r>
            <a:r>
              <a:rPr lang="en-US" sz="2800" i="1" dirty="0" err="1">
                <a:solidFill>
                  <a:srgbClr val="FF0000"/>
                </a:solidFill>
              </a:rPr>
              <a:t>menghasilkan</a:t>
            </a:r>
            <a:r>
              <a:rPr lang="en-US" sz="2800" i="1" dirty="0">
                <a:solidFill>
                  <a:srgbClr val="FF0000"/>
                </a:solidFill>
              </a:rPr>
              <a:t> </a:t>
            </a:r>
            <a:r>
              <a:rPr lang="en-US" sz="2800" i="1" dirty="0" err="1">
                <a:solidFill>
                  <a:srgbClr val="FF0000"/>
                </a:solidFill>
              </a:rPr>
              <a:t>algoritma</a:t>
            </a:r>
            <a:r>
              <a:rPr lang="en-US" sz="2800" i="1" dirty="0">
                <a:solidFill>
                  <a:srgbClr val="FF0000"/>
                </a:solidFill>
              </a:rPr>
              <a:t> yang </a:t>
            </a:r>
            <a:r>
              <a:rPr lang="en-US" sz="2800" i="1" dirty="0" err="1">
                <a:solidFill>
                  <a:srgbClr val="FF0000"/>
                </a:solidFill>
              </a:rPr>
              <a:t>lebih</a:t>
            </a:r>
            <a:r>
              <a:rPr lang="en-US" sz="2800" i="1" dirty="0">
                <a:solidFill>
                  <a:srgbClr val="FF0000"/>
                </a:solidFill>
              </a:rPr>
              <a:t> </a:t>
            </a:r>
            <a:r>
              <a:rPr lang="en-US" sz="2800" i="1" dirty="0" err="1">
                <a:solidFill>
                  <a:srgbClr val="FF0000"/>
                </a:solidFill>
              </a:rPr>
              <a:t>jelas</a:t>
            </a:r>
            <a:r>
              <a:rPr lang="en-US" sz="2800" i="1" dirty="0">
                <a:solidFill>
                  <a:srgbClr val="FF0000"/>
                </a:solidFill>
              </a:rPr>
              <a:t> </a:t>
            </a:r>
            <a:r>
              <a:rPr lang="en-US" sz="2800" i="1" dirty="0" err="1">
                <a:solidFill>
                  <a:srgbClr val="FF0000"/>
                </a:solidFill>
              </a:rPr>
              <a:t>dan</a:t>
            </a:r>
            <a:r>
              <a:rPr lang="en-US" sz="2800" i="1" dirty="0">
                <a:solidFill>
                  <a:srgbClr val="FF0000"/>
                </a:solidFill>
              </a:rPr>
              <a:t> </a:t>
            </a:r>
            <a:r>
              <a:rPr lang="en-US" sz="2800" i="1" dirty="0" err="1">
                <a:solidFill>
                  <a:srgbClr val="FF0000"/>
                </a:solidFill>
              </a:rPr>
              <a:t>tepat</a:t>
            </a:r>
            <a:r>
              <a:rPr lang="en-US" sz="2800" i="1" dirty="0">
                <a:solidFill>
                  <a:srgbClr val="FF0000"/>
                </a:solidFill>
              </a:rPr>
              <a:t>, </a:t>
            </a:r>
            <a:r>
              <a:rPr lang="en-US" sz="2800" i="1" dirty="0" err="1">
                <a:solidFill>
                  <a:srgbClr val="FF0000"/>
                </a:solidFill>
              </a:rPr>
              <a:t>sehingga</a:t>
            </a:r>
            <a:r>
              <a:rPr lang="en-US" sz="2800" i="1" dirty="0">
                <a:solidFill>
                  <a:srgbClr val="FF0000"/>
                </a:solidFill>
              </a:rPr>
              <a:t> </a:t>
            </a:r>
            <a:r>
              <a:rPr lang="en-US" sz="2800" i="1" dirty="0" err="1">
                <a:solidFill>
                  <a:srgbClr val="FF0000"/>
                </a:solidFill>
              </a:rPr>
              <a:t>menjadikan</a:t>
            </a:r>
            <a:r>
              <a:rPr lang="en-US" sz="2800" i="1" dirty="0">
                <a:solidFill>
                  <a:srgbClr val="FF0000"/>
                </a:solidFill>
              </a:rPr>
              <a:t> program </a:t>
            </a:r>
            <a:r>
              <a:rPr lang="en-US" sz="2800" i="1" dirty="0" err="1">
                <a:solidFill>
                  <a:srgbClr val="FF0000"/>
                </a:solidFill>
              </a:rPr>
              <a:t>secara</a:t>
            </a:r>
            <a:r>
              <a:rPr lang="en-US" sz="2800" i="1" dirty="0">
                <a:solidFill>
                  <a:srgbClr val="FF0000"/>
                </a:solidFill>
              </a:rPr>
              <a:t> </a:t>
            </a:r>
            <a:r>
              <a:rPr lang="en-US" sz="2800" i="1" dirty="0" err="1">
                <a:solidFill>
                  <a:srgbClr val="FF0000"/>
                </a:solidFill>
              </a:rPr>
              <a:t>keseluruhan</a:t>
            </a:r>
            <a:r>
              <a:rPr lang="en-US" sz="2800" i="1" dirty="0">
                <a:solidFill>
                  <a:srgbClr val="FF0000"/>
                </a:solidFill>
              </a:rPr>
              <a:t> </a:t>
            </a:r>
            <a:r>
              <a:rPr lang="en-US" sz="2800" i="1" dirty="0" err="1">
                <a:solidFill>
                  <a:srgbClr val="FF0000"/>
                </a:solidFill>
              </a:rPr>
              <a:t>lebih</a:t>
            </a:r>
            <a:r>
              <a:rPr lang="en-US" sz="2800" i="1" dirty="0">
                <a:solidFill>
                  <a:srgbClr val="FF0000"/>
                </a:solidFill>
              </a:rPr>
              <a:t> </a:t>
            </a:r>
            <a:r>
              <a:rPr lang="en-US" sz="2800" i="1" dirty="0" err="1">
                <a:solidFill>
                  <a:srgbClr val="FF0000"/>
                </a:solidFill>
              </a:rPr>
              <a:t>efisien</a:t>
            </a:r>
            <a:r>
              <a:rPr lang="en-US" sz="2800" i="1" dirty="0">
                <a:solidFill>
                  <a:srgbClr val="FF0000"/>
                </a:solidFill>
              </a:rPr>
              <a:t> </a:t>
            </a:r>
            <a:r>
              <a:rPr lang="en-US" sz="2800" i="1" dirty="0" err="1">
                <a:solidFill>
                  <a:srgbClr val="FF0000"/>
                </a:solidFill>
              </a:rPr>
              <a:t>dan</a:t>
            </a:r>
            <a:r>
              <a:rPr lang="en-US" sz="2800" i="1" dirty="0">
                <a:solidFill>
                  <a:srgbClr val="FF0000"/>
                </a:solidFill>
              </a:rPr>
              <a:t> </a:t>
            </a:r>
            <a:r>
              <a:rPr lang="en-US" sz="2800" i="1" dirty="0" err="1">
                <a:solidFill>
                  <a:srgbClr val="FF0000"/>
                </a:solidFill>
              </a:rPr>
              <a:t>sederhana</a:t>
            </a:r>
            <a:r>
              <a:rPr lang="en-US" sz="2800" i="1" dirty="0">
                <a:solidFill>
                  <a:srgbClr val="FF000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0614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800" dirty="0" err="1" smtClean="0">
                <a:solidFill>
                  <a:schemeClr val="tx1"/>
                </a:solidFill>
              </a:rPr>
              <a:t>Pengenalan</a:t>
            </a:r>
            <a:r>
              <a:rPr lang="en-US" sz="4800" dirty="0" smtClean="0">
                <a:solidFill>
                  <a:schemeClr val="tx1"/>
                </a:solidFill>
              </a:rPr>
              <a:t> </a:t>
            </a:r>
            <a:r>
              <a:rPr lang="en-US" sz="4800" dirty="0" err="1" smtClean="0">
                <a:solidFill>
                  <a:schemeClr val="tx1"/>
                </a:solidFill>
              </a:rPr>
              <a:t>Algoritma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Secara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etimologis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Algoritma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berasal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kata Al Khwarizmi / algorism.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Dimana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kata algorism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digunakan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proses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perhitungan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aritmatika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menggunakan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bahasa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Arab.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Tetapi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pengertian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lain,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algoritma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urutan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langkah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demi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langkah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logis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menyelesaikan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masalah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disusun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secara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sistematis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Menurut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Balai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Pustaka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(1998)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Algoritma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400" dirty="0">
                <a:latin typeface="Arial" panose="020B0604020202020204" pitchFamily="34" charset="0"/>
                <a:cs typeface="Arial" panose="020B0604020202020204" pitchFamily="34" charset="0"/>
              </a:rPr>
              <a:t>urutan logis pengambilan keputusan untuk pemecahan masalah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9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800" dirty="0" err="1" smtClean="0"/>
              <a:t>Contoh</a:t>
            </a:r>
            <a:r>
              <a:rPr lang="en-US" sz="4800" dirty="0" smtClean="0"/>
              <a:t> </a:t>
            </a:r>
            <a:r>
              <a:rPr lang="en-US" sz="4800" dirty="0" err="1" smtClean="0"/>
              <a:t>Algoritma</a:t>
            </a:r>
            <a:endParaRPr lang="en-US" sz="4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04735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Algoritma</a:t>
            </a:r>
            <a:r>
              <a:rPr lang="en-US" sz="2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menghitung</a:t>
            </a:r>
            <a:r>
              <a:rPr lang="en-US" sz="2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luas</a:t>
            </a:r>
            <a:r>
              <a:rPr lang="en-US" sz="2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persegi</a:t>
            </a:r>
            <a:r>
              <a:rPr lang="en-US" sz="2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panjang</a:t>
            </a:r>
            <a:endParaRPr lang="en-US" sz="2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Diberikan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input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panjang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lebar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maka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luas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persegi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panjang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panjang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dikali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lebar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600" b="1" i="1" dirty="0">
                <a:latin typeface="Arial" panose="020B0604020202020204" pitchFamily="34" charset="0"/>
                <a:cs typeface="Arial" panose="020B0604020202020204" pitchFamily="34" charset="0"/>
              </a:rPr>
              <a:t>Pseudo-code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algoritma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luas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persegi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panjang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55600">
              <a:buAutoNum type="arabicPeriod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Read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panjang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55600">
              <a:buAutoNum type="arabicPeriod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Read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lebar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55600">
              <a:buAutoNum type="arabicPeriod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Luas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persegi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panjang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panjang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x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lebar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55600">
              <a:buAutoNum type="arabicPeriod"/>
            </a:pP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Cetak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luas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persegi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panjang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88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800" dirty="0" err="1" smtClean="0"/>
              <a:t>Ciri</a:t>
            </a:r>
            <a:r>
              <a:rPr lang="en-US" sz="4800" dirty="0" smtClean="0"/>
              <a:t> – </a:t>
            </a:r>
            <a:r>
              <a:rPr lang="en-US" sz="4800" dirty="0" err="1" smtClean="0"/>
              <a:t>ciri</a:t>
            </a:r>
            <a:r>
              <a:rPr lang="en-US" sz="4800" dirty="0" smtClean="0"/>
              <a:t> </a:t>
            </a:r>
            <a:r>
              <a:rPr lang="en-US" sz="4800" dirty="0" err="1" smtClean="0"/>
              <a:t>algoritma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733457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 err="1"/>
              <a:t>Algoritma</a:t>
            </a:r>
            <a:r>
              <a:rPr lang="en-US" sz="2800" dirty="0"/>
              <a:t> </a:t>
            </a:r>
            <a:r>
              <a:rPr lang="en-US" sz="2800" dirty="0" err="1"/>
              <a:t>harus</a:t>
            </a:r>
            <a:r>
              <a:rPr lang="en-US" sz="2800" dirty="0"/>
              <a:t> </a:t>
            </a:r>
            <a:r>
              <a:rPr lang="en-US" sz="2800" dirty="0" err="1"/>
              <a:t>berhenti</a:t>
            </a:r>
            <a:r>
              <a:rPr lang="en-US" sz="2800" dirty="0"/>
              <a:t> </a:t>
            </a:r>
            <a:r>
              <a:rPr lang="en-US" sz="2800" dirty="0" err="1"/>
              <a:t>setelah</a:t>
            </a:r>
            <a:r>
              <a:rPr lang="en-US" sz="2800" dirty="0"/>
              <a:t> </a:t>
            </a:r>
            <a:r>
              <a:rPr lang="en-US" sz="2800" dirty="0" err="1"/>
              <a:t>mengerjakan</a:t>
            </a:r>
            <a:r>
              <a:rPr lang="en-US" sz="2800" dirty="0"/>
              <a:t> </a:t>
            </a:r>
            <a:r>
              <a:rPr lang="en-US" sz="2800" dirty="0" err="1"/>
              <a:t>sejumlah</a:t>
            </a:r>
            <a:r>
              <a:rPr lang="en-US" sz="2800" dirty="0"/>
              <a:t> </a:t>
            </a:r>
            <a:r>
              <a:rPr lang="en-US" sz="2800" dirty="0" err="1"/>
              <a:t>langkah</a:t>
            </a:r>
            <a:r>
              <a:rPr lang="en-US" sz="2800" dirty="0"/>
              <a:t> </a:t>
            </a:r>
            <a:r>
              <a:rPr lang="en-US" sz="2800" dirty="0" err="1" smtClean="0"/>
              <a:t>terbatas</a:t>
            </a:r>
            <a:endParaRPr lang="en-US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800" dirty="0" err="1" smtClean="0"/>
              <a:t>Setiap</a:t>
            </a:r>
            <a:r>
              <a:rPr lang="en-US" sz="2800" dirty="0" smtClean="0"/>
              <a:t> </a:t>
            </a:r>
            <a:r>
              <a:rPr lang="en-US" sz="2800" dirty="0" err="1"/>
              <a:t>langkah</a:t>
            </a:r>
            <a:r>
              <a:rPr lang="en-US" sz="2800" dirty="0"/>
              <a:t> </a:t>
            </a:r>
            <a:r>
              <a:rPr lang="en-US" sz="2800" dirty="0" err="1"/>
              <a:t>harus</a:t>
            </a:r>
            <a:r>
              <a:rPr lang="en-US" sz="2800" dirty="0"/>
              <a:t> </a:t>
            </a:r>
            <a:r>
              <a:rPr lang="en-US" sz="2800" dirty="0" err="1"/>
              <a:t>didefinisikan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tepat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berarti-dua</a:t>
            </a:r>
            <a:r>
              <a:rPr lang="en-US" sz="2800" dirty="0"/>
              <a:t>(</a:t>
            </a:r>
            <a:r>
              <a:rPr lang="en-US" sz="2800" dirty="0" err="1"/>
              <a:t>Ambiguitas</a:t>
            </a:r>
            <a:r>
              <a:rPr lang="en-US" sz="2800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err="1" smtClean="0"/>
              <a:t>Algoritma</a:t>
            </a:r>
            <a:r>
              <a:rPr lang="en-US" sz="2800" dirty="0" smtClean="0"/>
              <a:t> </a:t>
            </a:r>
            <a:r>
              <a:rPr lang="en-US" sz="2800" dirty="0" err="1"/>
              <a:t>memiliki</a:t>
            </a:r>
            <a:r>
              <a:rPr lang="en-US" sz="2800" dirty="0"/>
              <a:t> </a:t>
            </a:r>
            <a:r>
              <a:rPr lang="en-US" sz="2800" dirty="0" err="1"/>
              <a:t>nolataulebih</a:t>
            </a:r>
            <a:r>
              <a:rPr lang="en-US" sz="2800" dirty="0"/>
              <a:t> </a:t>
            </a:r>
            <a:r>
              <a:rPr lang="en-US" sz="2800" dirty="0" err="1" smtClean="0"/>
              <a:t>masukkan</a:t>
            </a:r>
            <a:endParaRPr lang="en-US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800" dirty="0" err="1" smtClean="0"/>
              <a:t>Algoritma</a:t>
            </a:r>
            <a:r>
              <a:rPr lang="en-US" sz="2800" dirty="0" smtClean="0"/>
              <a:t> </a:t>
            </a:r>
            <a:r>
              <a:rPr lang="en-US" sz="2800" dirty="0" err="1"/>
              <a:t>memiliki</a:t>
            </a:r>
            <a:r>
              <a:rPr lang="en-US" sz="2800" dirty="0"/>
              <a:t> </a:t>
            </a:r>
            <a:r>
              <a:rPr lang="en-US" sz="2800" dirty="0" err="1"/>
              <a:t>satu</a:t>
            </a:r>
            <a:r>
              <a:rPr lang="en-US" sz="2800" dirty="0"/>
              <a:t> </a:t>
            </a:r>
            <a:r>
              <a:rPr lang="en-US" sz="2800" dirty="0" err="1"/>
              <a:t>ataulebih</a:t>
            </a:r>
            <a:r>
              <a:rPr lang="en-US" sz="2800" dirty="0"/>
              <a:t> </a:t>
            </a:r>
            <a:r>
              <a:rPr lang="en-US" sz="2800" dirty="0" err="1" smtClean="0"/>
              <a:t>keluaran</a:t>
            </a:r>
            <a:endParaRPr lang="en-US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800" dirty="0" err="1" smtClean="0"/>
              <a:t>Algoritma</a:t>
            </a:r>
            <a:r>
              <a:rPr lang="en-US" sz="2800" dirty="0" smtClean="0"/>
              <a:t> </a:t>
            </a:r>
            <a:r>
              <a:rPr lang="en-US" sz="2800" dirty="0" err="1"/>
              <a:t>harus</a:t>
            </a:r>
            <a:r>
              <a:rPr lang="en-US" sz="2800" dirty="0"/>
              <a:t> </a:t>
            </a:r>
            <a:r>
              <a:rPr lang="en-US" sz="2800" dirty="0" err="1"/>
              <a:t>efektif</a:t>
            </a:r>
            <a:r>
              <a:rPr lang="en-US" sz="2800" dirty="0"/>
              <a:t> (</a:t>
            </a:r>
            <a:r>
              <a:rPr lang="en-US" sz="2800" dirty="0" err="1"/>
              <a:t>setiap</a:t>
            </a:r>
            <a:r>
              <a:rPr lang="en-US" sz="2800" dirty="0"/>
              <a:t> </a:t>
            </a:r>
            <a:r>
              <a:rPr lang="en-US" sz="2800" dirty="0" err="1"/>
              <a:t>langkah</a:t>
            </a:r>
            <a:r>
              <a:rPr lang="en-US" sz="2800" dirty="0"/>
              <a:t> </a:t>
            </a:r>
            <a:r>
              <a:rPr lang="en-US" sz="2800" dirty="0" err="1"/>
              <a:t>harus</a:t>
            </a:r>
            <a:r>
              <a:rPr lang="en-US" sz="2800" dirty="0"/>
              <a:t> </a:t>
            </a:r>
            <a:r>
              <a:rPr lang="en-US" sz="2800" dirty="0" err="1"/>
              <a:t>sederhana</a:t>
            </a:r>
            <a:r>
              <a:rPr lang="en-US" sz="2800" dirty="0"/>
              <a:t> </a:t>
            </a:r>
            <a:r>
              <a:rPr lang="en-US" sz="2800" dirty="0" err="1"/>
              <a:t>sehingga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dikerjakan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waktu</a:t>
            </a:r>
            <a:r>
              <a:rPr lang="en-US" sz="2800" dirty="0"/>
              <a:t> yang </a:t>
            </a:r>
            <a:r>
              <a:rPr lang="en-US" sz="2800" dirty="0" err="1"/>
              <a:t>masuk</a:t>
            </a:r>
            <a:r>
              <a:rPr lang="en-US" sz="2800" dirty="0"/>
              <a:t> </a:t>
            </a:r>
            <a:r>
              <a:rPr lang="en-US" sz="2800" dirty="0" err="1"/>
              <a:t>akal</a:t>
            </a:r>
            <a:r>
              <a:rPr lang="en-US" sz="2800" dirty="0" smtClean="0"/>
              <a:t>)</a:t>
            </a:r>
            <a:endParaRPr lang="en-US" sz="2800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46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7" y="585216"/>
            <a:ext cx="10453639" cy="1499616"/>
          </a:xfrm>
        </p:spPr>
        <p:txBody>
          <a:bodyPr>
            <a:normAutofit/>
          </a:bodyPr>
          <a:lstStyle/>
          <a:p>
            <a:pPr algn="l"/>
            <a:r>
              <a:rPr lang="en-US" sz="4800" dirty="0" err="1" smtClean="0"/>
              <a:t>Langkah</a:t>
            </a:r>
            <a:r>
              <a:rPr lang="en-US" sz="4800" dirty="0" smtClean="0"/>
              <a:t> – </a:t>
            </a:r>
            <a:r>
              <a:rPr lang="en-US" sz="4800" dirty="0" err="1" smtClean="0"/>
              <a:t>langkah</a:t>
            </a:r>
            <a:r>
              <a:rPr lang="en-US" sz="4800" dirty="0" smtClean="0"/>
              <a:t> </a:t>
            </a:r>
            <a:r>
              <a:rPr lang="en-US" sz="4800" dirty="0" err="1" smtClean="0"/>
              <a:t>dalam</a:t>
            </a:r>
            <a:r>
              <a:rPr lang="en-US" sz="4800" dirty="0" smtClean="0"/>
              <a:t> </a:t>
            </a:r>
            <a:r>
              <a:rPr lang="en-US" sz="4800" dirty="0" err="1" smtClean="0"/>
              <a:t>membuat</a:t>
            </a:r>
            <a:r>
              <a:rPr lang="en-US" sz="4800" dirty="0" smtClean="0"/>
              <a:t> </a:t>
            </a:r>
            <a:r>
              <a:rPr lang="en-US" sz="4800" dirty="0" err="1" smtClean="0"/>
              <a:t>algoritma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3" y="2367092"/>
            <a:ext cx="11150847" cy="3424107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Sebelum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merumuskan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algoritma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pastikan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kita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memahami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diselesaikan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Susun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algoritma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bagian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Input		: data yang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dibutuhkan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menyelesaikan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masalah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Process	: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serangkaian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proses yang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dibutuhkan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agar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menghasilkan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		           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keluaran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Output	: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hasil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diperoleh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7361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l"/>
            <a:r>
              <a:rPr lang="en-US" dirty="0" err="1" smtClean="0"/>
              <a:t>Lanjutan</a:t>
            </a:r>
            <a:r>
              <a:rPr lang="en-US" dirty="0" smtClean="0"/>
              <a:t>…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4128" y="1724904"/>
            <a:ext cx="7162800" cy="4932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5175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err="1"/>
              <a:t>Lanjutan</a:t>
            </a:r>
            <a:r>
              <a:rPr lang="en-US" dirty="0"/>
              <a:t>…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b="11348"/>
          <a:stretch>
            <a:fillRect/>
          </a:stretch>
        </p:blipFill>
        <p:spPr bwMode="auto">
          <a:xfrm>
            <a:off x="1024128" y="1958454"/>
            <a:ext cx="8153400" cy="4302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2332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err="1"/>
              <a:t>Lanjutan</a:t>
            </a:r>
            <a:r>
              <a:rPr lang="en-US" dirty="0"/>
              <a:t>…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981200"/>
            <a:ext cx="8077200" cy="4196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63724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err="1"/>
              <a:t>Lanjutan</a:t>
            </a:r>
            <a:r>
              <a:rPr lang="en-US" dirty="0"/>
              <a:t>…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949754"/>
            <a:ext cx="7696200" cy="4833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033077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121</TotalTime>
  <Words>739</Words>
  <Application>Microsoft Office PowerPoint</Application>
  <PresentationFormat>Widescreen</PresentationFormat>
  <Paragraphs>67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Tw Cen MT</vt:lpstr>
      <vt:lpstr>Tw Cen MT Condensed</vt:lpstr>
      <vt:lpstr>Wingdings</vt:lpstr>
      <vt:lpstr>Wingdings 3</vt:lpstr>
      <vt:lpstr>Integral</vt:lpstr>
      <vt:lpstr>STRUKTUR DATA DAN ALGORITMA</vt:lpstr>
      <vt:lpstr>Pengenalan Algoritma</vt:lpstr>
      <vt:lpstr>Contoh Algoritma</vt:lpstr>
      <vt:lpstr>Ciri – ciri algoritma</vt:lpstr>
      <vt:lpstr>Langkah – langkah dalam membuat algoritma</vt:lpstr>
      <vt:lpstr>Lanjutan…</vt:lpstr>
      <vt:lpstr>Lanjutan…</vt:lpstr>
      <vt:lpstr>Lanjutan…</vt:lpstr>
      <vt:lpstr>Lanjutan…</vt:lpstr>
      <vt:lpstr>Lanjutan…</vt:lpstr>
      <vt:lpstr>Cara membuat algoritma</vt:lpstr>
      <vt:lpstr>Flow Chart teorema terstruktur (Flow Chart Structured Theorem) </vt:lpstr>
      <vt:lpstr>Lambang flowchart</vt:lpstr>
      <vt:lpstr>Kelompok algoritma</vt:lpstr>
      <vt:lpstr>Pengenalan Struktur Data</vt:lpstr>
      <vt:lpstr>Lanjutan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15</cp:revision>
  <dcterms:created xsi:type="dcterms:W3CDTF">2020-02-12T01:47:13Z</dcterms:created>
  <dcterms:modified xsi:type="dcterms:W3CDTF">2020-02-12T03:48:47Z</dcterms:modified>
</cp:coreProperties>
</file>