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0:</a:t>
            </a:r>
            <a:br>
              <a:rPr lang="en-US" dirty="0" smtClean="0"/>
            </a:br>
            <a:r>
              <a:rPr lang="en-US" dirty="0" smtClean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Calculus 1 </a:t>
            </a:r>
            <a:r>
              <a:rPr lang="en-ID" dirty="0" err="1" smtClean="0"/>
              <a:t>vs</a:t>
            </a:r>
            <a:r>
              <a:rPr lang="en-ID" dirty="0" smtClean="0"/>
              <a:t> Calculus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7266" y="1318570"/>
            <a:ext cx="4936065" cy="42175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600" b="1" dirty="0"/>
              <a:t>Calculus 2: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Technique </a:t>
            </a:r>
            <a:r>
              <a:rPr lang="en-ID" sz="1600" dirty="0"/>
              <a:t>of </a:t>
            </a:r>
            <a:r>
              <a:rPr lang="en-ID" sz="1600" dirty="0" smtClean="0"/>
              <a:t>integration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First </a:t>
            </a:r>
            <a:r>
              <a:rPr lang="en-ID" sz="1600" dirty="0"/>
              <a:t>order differential equation #</a:t>
            </a:r>
            <a:r>
              <a:rPr lang="en-ID" sz="1600" dirty="0" smtClean="0"/>
              <a:t>1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First </a:t>
            </a:r>
            <a:r>
              <a:rPr lang="en-ID" sz="1600" dirty="0"/>
              <a:t>order differential equation #</a:t>
            </a:r>
            <a:r>
              <a:rPr lang="en-ID" sz="1600" dirty="0" smtClean="0"/>
              <a:t>2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Infinite </a:t>
            </a:r>
            <a:r>
              <a:rPr lang="en-ID" sz="1600" dirty="0"/>
              <a:t>sequences and </a:t>
            </a:r>
            <a:r>
              <a:rPr lang="en-ID" sz="1600" dirty="0" smtClean="0"/>
              <a:t>series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Parametric </a:t>
            </a:r>
            <a:r>
              <a:rPr lang="en-ID" sz="1600" dirty="0"/>
              <a:t>equations </a:t>
            </a:r>
            <a:r>
              <a:rPr lang="en-ID" sz="1600" dirty="0" smtClean="0"/>
              <a:t>&amp; </a:t>
            </a:r>
            <a:r>
              <a:rPr lang="en-ID" sz="1600" dirty="0"/>
              <a:t>polar coordinates #</a:t>
            </a:r>
            <a:r>
              <a:rPr lang="en-ID" sz="1600" dirty="0" smtClean="0"/>
              <a:t>1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Parametric </a:t>
            </a:r>
            <a:r>
              <a:rPr lang="en-ID" sz="1600" dirty="0"/>
              <a:t>equations </a:t>
            </a:r>
            <a:r>
              <a:rPr lang="en-ID" sz="1600" dirty="0" smtClean="0"/>
              <a:t>&amp; </a:t>
            </a:r>
            <a:r>
              <a:rPr lang="en-ID" sz="1600" dirty="0"/>
              <a:t>polar coordinates #</a:t>
            </a:r>
            <a:r>
              <a:rPr lang="en-ID" sz="1600" dirty="0" smtClean="0"/>
              <a:t>2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Review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Vector </a:t>
            </a:r>
            <a:r>
              <a:rPr lang="en-ID" sz="1600" dirty="0"/>
              <a:t>and the geometry of space #</a:t>
            </a:r>
            <a:r>
              <a:rPr lang="en-ID" sz="1600" dirty="0" smtClean="0"/>
              <a:t>1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Vector </a:t>
            </a:r>
            <a:r>
              <a:rPr lang="en-ID" sz="1600" dirty="0"/>
              <a:t>and the geometry of space #</a:t>
            </a:r>
            <a:r>
              <a:rPr lang="en-ID" sz="1600" dirty="0" smtClean="0"/>
              <a:t>2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Vector-valued </a:t>
            </a:r>
            <a:r>
              <a:rPr lang="en-ID" sz="1600" dirty="0"/>
              <a:t>function and motion in </a:t>
            </a:r>
            <a:r>
              <a:rPr lang="en-ID" sz="1600" dirty="0" smtClean="0"/>
              <a:t>space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Partial derivatives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Multiple integrals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Integral </a:t>
            </a:r>
            <a:r>
              <a:rPr lang="en-ID" sz="1600" dirty="0"/>
              <a:t>and vector </a:t>
            </a:r>
            <a:r>
              <a:rPr lang="en-ID" sz="1600" dirty="0" smtClean="0"/>
              <a:t>fields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Review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6117" y="1310103"/>
            <a:ext cx="4118162" cy="4217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1600" b="1" dirty="0"/>
              <a:t>Calculus 1: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Intro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Function </a:t>
            </a:r>
            <a:r>
              <a:rPr lang="en-ID" sz="1600" dirty="0"/>
              <a:t>#</a:t>
            </a:r>
            <a:r>
              <a:rPr lang="en-ID" sz="1600" dirty="0" smtClean="0"/>
              <a:t>1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Function </a:t>
            </a:r>
            <a:r>
              <a:rPr lang="en-ID" sz="1600" dirty="0"/>
              <a:t>#</a:t>
            </a:r>
            <a:r>
              <a:rPr lang="en-ID" sz="1600" dirty="0" smtClean="0"/>
              <a:t>2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Limit </a:t>
            </a:r>
            <a:r>
              <a:rPr lang="en-ID" sz="1600" dirty="0"/>
              <a:t>and Continuity #</a:t>
            </a:r>
            <a:r>
              <a:rPr lang="en-ID" sz="1600" dirty="0" smtClean="0"/>
              <a:t>1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Limit </a:t>
            </a:r>
            <a:r>
              <a:rPr lang="en-ID" sz="1600" dirty="0"/>
              <a:t>and Continuity #</a:t>
            </a:r>
            <a:r>
              <a:rPr lang="en-ID" sz="1600" dirty="0" smtClean="0"/>
              <a:t>2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Derivative </a:t>
            </a:r>
            <a:r>
              <a:rPr lang="en-ID" sz="1600" dirty="0"/>
              <a:t>#</a:t>
            </a:r>
            <a:r>
              <a:rPr lang="en-ID" sz="1600" dirty="0" smtClean="0"/>
              <a:t>1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Review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Derivative </a:t>
            </a:r>
            <a:r>
              <a:rPr lang="en-ID" sz="1600" dirty="0"/>
              <a:t>#2 (implicit </a:t>
            </a:r>
            <a:r>
              <a:rPr lang="en-ID" sz="1600" dirty="0" smtClean="0"/>
              <a:t>derivative)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Application </a:t>
            </a:r>
            <a:r>
              <a:rPr lang="en-ID" sz="1600" dirty="0"/>
              <a:t>of derivative (extreme &amp; </a:t>
            </a:r>
            <a:r>
              <a:rPr lang="en-ID" sz="1600" dirty="0" smtClean="0"/>
              <a:t>optimization)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Integrals </a:t>
            </a:r>
            <a:r>
              <a:rPr lang="en-ID" sz="1600" dirty="0"/>
              <a:t>#</a:t>
            </a:r>
            <a:r>
              <a:rPr lang="en-ID" sz="1600" dirty="0" smtClean="0"/>
              <a:t>1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Integral </a:t>
            </a:r>
            <a:r>
              <a:rPr lang="en-ID" sz="1600" dirty="0"/>
              <a:t>#</a:t>
            </a:r>
            <a:r>
              <a:rPr lang="en-ID" sz="1600" dirty="0" smtClean="0"/>
              <a:t>2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Application </a:t>
            </a:r>
            <a:r>
              <a:rPr lang="en-ID" sz="1600" dirty="0"/>
              <a:t>of </a:t>
            </a:r>
            <a:r>
              <a:rPr lang="en-ID" sz="1600" dirty="0" smtClean="0"/>
              <a:t>integrals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Integral </a:t>
            </a:r>
            <a:r>
              <a:rPr lang="en-ID" sz="1600" dirty="0"/>
              <a:t>and Transcendental </a:t>
            </a:r>
            <a:r>
              <a:rPr lang="en-ID" sz="1600" dirty="0" smtClean="0"/>
              <a:t>Function</a:t>
            </a:r>
            <a:endParaRPr lang="en-US" sz="1600" dirty="0"/>
          </a:p>
          <a:p>
            <a:pPr marL="457200" lvl="0" indent="-457200">
              <a:buAutoNum type="arabicPeriod"/>
            </a:pPr>
            <a:r>
              <a:rPr lang="en-ID" sz="1600" dirty="0" smtClean="0"/>
              <a:t>Review</a:t>
            </a:r>
            <a:endParaRPr lang="en-US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45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Penilaian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Ujian Akhir Semester 		: </a:t>
            </a:r>
            <a:r>
              <a:rPr lang="id-ID" dirty="0" smtClean="0"/>
              <a:t>3</a:t>
            </a:r>
            <a:r>
              <a:rPr lang="en-ID" dirty="0" smtClean="0"/>
              <a:t>0</a:t>
            </a:r>
            <a:r>
              <a:rPr lang="id-ID" dirty="0" smtClean="0"/>
              <a:t>%</a:t>
            </a:r>
            <a:endParaRPr lang="en-US" dirty="0"/>
          </a:p>
          <a:p>
            <a:pPr lvl="0"/>
            <a:r>
              <a:rPr lang="id-ID" dirty="0"/>
              <a:t>Ujian Tengah Semester 	: 30%</a:t>
            </a:r>
            <a:endParaRPr lang="en-US" dirty="0"/>
          </a:p>
          <a:p>
            <a:r>
              <a:rPr lang="id-ID" dirty="0"/>
              <a:t>Tugas  			: </a:t>
            </a:r>
            <a:r>
              <a:rPr lang="id-ID" dirty="0" smtClean="0"/>
              <a:t>3</a:t>
            </a:r>
            <a:r>
              <a:rPr lang="en-ID" dirty="0" smtClean="0"/>
              <a:t>0</a:t>
            </a:r>
            <a:r>
              <a:rPr lang="id-ID" dirty="0" smtClean="0"/>
              <a:t>%</a:t>
            </a:r>
            <a:endParaRPr lang="en-ID" dirty="0" smtClean="0"/>
          </a:p>
          <a:p>
            <a:r>
              <a:rPr lang="en-ID" dirty="0" err="1" smtClean="0"/>
              <a:t>Keaktivan</a:t>
            </a:r>
            <a:r>
              <a:rPr lang="en-ID" dirty="0" smtClean="0"/>
              <a:t>			: 10%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7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Text 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 descr="Image result for Thomasâ Calculus Early Transcendentals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241" y="1776413"/>
            <a:ext cx="38290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2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5044</TotalTime>
  <Words>144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Calculus 2   Lecture 0: Introduction </vt:lpstr>
      <vt:lpstr>Calculus 1 vs Calculus 2</vt:lpstr>
      <vt:lpstr>Penilaian</vt:lpstr>
      <vt:lpstr>Text book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106</cp:revision>
  <dcterms:created xsi:type="dcterms:W3CDTF">2017-06-12T04:19:19Z</dcterms:created>
  <dcterms:modified xsi:type="dcterms:W3CDTF">2020-01-30T06:08:14Z</dcterms:modified>
</cp:coreProperties>
</file>