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60" r:id="rId4"/>
    <p:sldId id="259" r:id="rId5"/>
    <p:sldId id="269" r:id="rId6"/>
    <p:sldId id="257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1/13/2023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1/13/2023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1/13/2023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alcul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ctionary.cambridge.org/dictionary/english/calcul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oughtco.com/definition-of-calculus-231160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/>
              <a:t>Calculus 1</a:t>
            </a:r>
            <a:br>
              <a:rPr lang="en-US" sz="1800" dirty="0"/>
            </a:br>
            <a:br>
              <a:rPr lang="en-US" sz="1800" dirty="0"/>
            </a:br>
            <a:br>
              <a:rPr lang="en-US" dirty="0"/>
            </a:br>
            <a:r>
              <a:rPr lang="en-US" dirty="0"/>
              <a:t>Lecture 1: </a:t>
            </a:r>
            <a:br>
              <a:rPr lang="en-US"/>
            </a:br>
            <a:r>
              <a:rPr lang="en-US"/>
              <a:t>Calculus </a:t>
            </a:r>
            <a:r>
              <a:rPr lang="en-US" dirty="0"/>
              <a:t>&amp; Real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5357"/>
            <a:ext cx="7886700" cy="4217534"/>
          </a:xfrm>
        </p:spPr>
        <p:txBody>
          <a:bodyPr/>
          <a:lstStyle/>
          <a:p>
            <a:r>
              <a:rPr lang="en-ID" dirty="0"/>
              <a:t>Solve the following inequalities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47884"/>
            <a:ext cx="2057400" cy="365125"/>
          </a:xfrm>
        </p:spPr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20" y="2183135"/>
            <a:ext cx="7251326" cy="74408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28650" y="3086995"/>
            <a:ext cx="7028575" cy="3253210"/>
            <a:chOff x="628650" y="3425666"/>
            <a:chExt cx="7028575" cy="325321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8650" y="3425666"/>
              <a:ext cx="7028575" cy="208762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36602" y="5675050"/>
              <a:ext cx="4160174" cy="1003826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628650" y="2083293"/>
            <a:ext cx="2760009" cy="8439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368298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Absolute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72" y="2049008"/>
            <a:ext cx="8907301" cy="15682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10" y="4190791"/>
            <a:ext cx="7560846" cy="4779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3277496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An absolute value is a distance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68" y="2124135"/>
            <a:ext cx="8988732" cy="177551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783571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Absolute value and square root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64" y="1994691"/>
            <a:ext cx="8655672" cy="17032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398643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What is Calculus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of mathematic branches:</a:t>
            </a:r>
          </a:p>
          <a:p>
            <a:pPr lvl="1"/>
            <a:r>
              <a:rPr lang="en-US" dirty="0"/>
              <a:t>Calculus is the mathematical study of continuous change.</a:t>
            </a:r>
          </a:p>
          <a:p>
            <a:pPr lvl="1"/>
            <a:r>
              <a:rPr lang="en-US" dirty="0"/>
              <a:t>Geometry is the study of shape. </a:t>
            </a:r>
          </a:p>
          <a:p>
            <a:pPr lvl="1"/>
            <a:r>
              <a:rPr lang="en-US" dirty="0"/>
              <a:t>Algebra is the study of generalizations of arithmetic operations.</a:t>
            </a:r>
          </a:p>
          <a:p>
            <a:endParaRPr lang="en-ID" dirty="0"/>
          </a:p>
          <a:p>
            <a:r>
              <a:rPr lang="en-US" dirty="0"/>
              <a:t>Calculus:</a:t>
            </a:r>
          </a:p>
          <a:p>
            <a:pPr lvl="1"/>
            <a:r>
              <a:rPr lang="en-US" dirty="0"/>
              <a:t>Differential calculus </a:t>
            </a:r>
          </a:p>
          <a:p>
            <a:pPr marL="457200" lvl="1" indent="0">
              <a:buNone/>
            </a:pPr>
            <a:r>
              <a:rPr lang="en-US" dirty="0"/>
              <a:t>    Differential calculus concerns instantaneous rates of change and the    </a:t>
            </a:r>
          </a:p>
          <a:p>
            <a:pPr marL="457200" lvl="1" indent="0">
              <a:buNone/>
            </a:pPr>
            <a:r>
              <a:rPr lang="en-US" dirty="0"/>
              <a:t>    slopes of curves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Integral calculus</a:t>
            </a:r>
          </a:p>
          <a:p>
            <a:pPr marL="457200" lvl="1" indent="0">
              <a:buNone/>
            </a:pPr>
            <a:r>
              <a:rPr lang="en-US" dirty="0"/>
              <a:t>    Integral calculus concerns accumulation of quantities and the areas    </a:t>
            </a:r>
          </a:p>
          <a:p>
            <a:pPr marL="457200" lvl="1" indent="0">
              <a:buNone/>
            </a:pPr>
            <a:r>
              <a:rPr lang="en-US" dirty="0"/>
              <a:t>    under and between curves.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474" y="5928817"/>
            <a:ext cx="454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Source: </a:t>
            </a:r>
            <a:r>
              <a:rPr lang="en-US" dirty="0">
                <a:hlinkClick r:id="rId2"/>
              </a:rPr>
              <a:t>https://en.wikipedia.org/wiki/Calculus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358399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Definition Calculus in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Calculus is an area of advanced mathematics in which continuously changing values are studied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D" dirty="0"/>
              <a:t>( </a:t>
            </a:r>
            <a:r>
              <a:rPr lang="en-ID" dirty="0">
                <a:hlinkClick r:id="rId2"/>
              </a:rPr>
              <a:t>https://dictionary.cambridge.org/dictionary/english/calculus</a:t>
            </a:r>
            <a:r>
              <a:rPr lang="en-ID" dirty="0"/>
              <a:t> )</a:t>
            </a:r>
          </a:p>
          <a:p>
            <a:pPr marL="0" indent="0">
              <a:buNone/>
            </a:pPr>
            <a:endParaRPr lang="en-US" dirty="0"/>
          </a:p>
          <a:p>
            <a:endParaRPr lang="en-ID" dirty="0"/>
          </a:p>
          <a:p>
            <a:endParaRPr lang="en-ID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327988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Why we need calculus?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Calculus is a branch of mathematics that involves the study of rates of change. </a:t>
            </a:r>
          </a:p>
          <a:p>
            <a:endParaRPr lang="en-US" dirty="0"/>
          </a:p>
          <a:p>
            <a:r>
              <a:rPr lang="en-US" dirty="0"/>
              <a:t>Before calculus was invented, all math was static: It could only help calculate objects that were perfectly still. But the universe is constantly moving and changing.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801" y="5069418"/>
            <a:ext cx="6520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Source: https://www.thoughtco.com/definition-of-calculus-2311607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413386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8650" y="5333822"/>
            <a:ext cx="7948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An algebraic number is any complex number (including real numbers) that is a root of a non-zero polynomial (that is, a value which causes the polynomial to equal 0).</a:t>
            </a:r>
          </a:p>
        </p:txBody>
      </p:sp>
      <p:pic>
        <p:nvPicPr>
          <p:cNvPr id="6" name="Picture 2" descr="Real Number Set Diagram | Math formulas, Math methods, Mathema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868" y="1152912"/>
            <a:ext cx="5203134" cy="393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226653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Real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01" y="2283035"/>
            <a:ext cx="8537397" cy="22351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01" y="5110557"/>
            <a:ext cx="8465990" cy="107381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317722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Real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1" y="1945076"/>
            <a:ext cx="8941803" cy="1348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594" y="4359380"/>
            <a:ext cx="8745720" cy="317357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64806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Subsets of Real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30" y="1946541"/>
            <a:ext cx="8976411" cy="26389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334892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144993"/>
            <a:ext cx="7886700" cy="1325563"/>
          </a:xfrm>
        </p:spPr>
        <p:txBody>
          <a:bodyPr/>
          <a:lstStyle/>
          <a:p>
            <a:r>
              <a:rPr lang="en-ID" dirty="0"/>
              <a:t>Interval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51" y="1255436"/>
            <a:ext cx="7976916" cy="49577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568" y="6419334"/>
            <a:ext cx="33900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Calculus 1 - INF101 - UPJ/INF/UDN</a:t>
            </a:r>
          </a:p>
        </p:txBody>
      </p:sp>
    </p:spTree>
    <p:extLst>
      <p:ext uri="{BB962C8B-B14F-4D97-AF65-F5344CB8AC3E}">
        <p14:creationId xmlns:p14="http://schemas.microsoft.com/office/powerpoint/2010/main" val="1578364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4867</TotalTime>
  <Words>404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Calculus 1   Lecture 1:  Calculus &amp; Real Numbers</vt:lpstr>
      <vt:lpstr>What is Calculus ? </vt:lpstr>
      <vt:lpstr>Definition Calculus in Dictionary</vt:lpstr>
      <vt:lpstr>Why we need calculus?</vt:lpstr>
      <vt:lpstr>Numbers</vt:lpstr>
      <vt:lpstr>Real Number</vt:lpstr>
      <vt:lpstr>Real line</vt:lpstr>
      <vt:lpstr>Subsets of Real Numbers</vt:lpstr>
      <vt:lpstr>Interval</vt:lpstr>
      <vt:lpstr>Inequalities</vt:lpstr>
      <vt:lpstr>Absolute values</vt:lpstr>
      <vt:lpstr>An absolute value is a distance</vt:lpstr>
      <vt:lpstr>Absolute value and square root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Nur Uddin</cp:lastModifiedBy>
  <cp:revision>107</cp:revision>
  <dcterms:created xsi:type="dcterms:W3CDTF">2017-06-12T04:19:19Z</dcterms:created>
  <dcterms:modified xsi:type="dcterms:W3CDTF">2023-01-13T01:21:55Z</dcterms:modified>
</cp:coreProperties>
</file>