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27" r:id="rId3"/>
    <p:sldId id="328" r:id="rId4"/>
    <p:sldId id="325" r:id="rId5"/>
    <p:sldId id="313" r:id="rId6"/>
    <p:sldId id="316" r:id="rId7"/>
    <p:sldId id="317" r:id="rId8"/>
    <p:sldId id="329" r:id="rId9"/>
    <p:sldId id="303" r:id="rId10"/>
    <p:sldId id="301" r:id="rId11"/>
    <p:sldId id="30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87799-AE9E-4472-AAFC-3EE07482EEA1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4438B-3469-416A-A90A-0A0E253D0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6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0676"/>
            <a:ext cx="6858000" cy="1655762"/>
          </a:xfrm>
        </p:spPr>
        <p:txBody>
          <a:bodyPr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6971-AA3D-4618-B095-A67C1540061B}" type="datetime1">
              <a:rPr lang="en-US" smtClean="0"/>
              <a:t>1/13/2023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83BB-9314-4E5E-B63B-28149573B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3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9429"/>
            <a:ext cx="7886700" cy="421753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4E78-2DD0-4154-B37F-0F8CDA65973A}" type="datetime1">
              <a:rPr lang="en-US" smtClean="0"/>
              <a:t>1/13/2023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5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57A99-F00D-4545-8F3A-201F3DDDFB6B}" type="datetime1">
              <a:rPr lang="en-US" smtClean="0"/>
              <a:t>1/13/2023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83BB-9314-4E5E-B63B-28149573B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emf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71C93-62D3-46C1-BB0A-08D3137641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Calculus 1</a:t>
            </a:r>
            <a:br>
              <a:rPr lang="en-US" sz="1800" dirty="0"/>
            </a:br>
            <a:br>
              <a:rPr lang="en-US" sz="1800" dirty="0"/>
            </a:br>
            <a:br>
              <a:rPr lang="en-US" dirty="0"/>
            </a:br>
            <a:r>
              <a:rPr lang="en-US" dirty="0"/>
              <a:t>Lecture 1-A: </a:t>
            </a:r>
            <a:br>
              <a:rPr lang="en-US" dirty="0"/>
            </a:br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C0C85-7C37-4EE3-893C-4C3C0EFCA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By:</a:t>
            </a:r>
          </a:p>
          <a:p>
            <a:r>
              <a:rPr lang="en-US" dirty="0"/>
              <a:t>Nur Uddin, </a:t>
            </a:r>
            <a:r>
              <a:rPr lang="en-US" dirty="0" err="1"/>
              <a:t>Ph.D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28B9A-3DB1-44DE-BFED-FAB3D9D3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83BB-9314-4E5E-B63B-28149573B59A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568" y="6419334"/>
            <a:ext cx="3522952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Calculus 1 – IFA101 - UPJ/INF/UDN</a:t>
            </a:r>
          </a:p>
        </p:txBody>
      </p:sp>
    </p:spTree>
    <p:extLst>
      <p:ext uri="{BB962C8B-B14F-4D97-AF65-F5344CB8AC3E}">
        <p14:creationId xmlns:p14="http://schemas.microsoft.com/office/powerpoint/2010/main" val="216217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516FB-E6E6-FD2C-A750-D5D671F45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(1)</a:t>
            </a:r>
            <a:endParaRPr lang="en-ID" dirty="0"/>
          </a:p>
        </p:txBody>
      </p:sp>
      <p:pic>
        <p:nvPicPr>
          <p:cNvPr id="4" name="RobotMotion.avi">
            <a:hlinkClick r:id="" action="ppaction://media"/>
            <a:extLst>
              <a:ext uri="{FF2B5EF4-FFF2-40B4-BE49-F238E27FC236}">
                <a16:creationId xmlns:a16="http://schemas.microsoft.com/office/drawing/2014/main" id="{030070AC-F62C-163E-0391-45A528B2B82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052781"/>
            <a:ext cx="4589702" cy="344227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3BABFC-F5B3-FCE6-81D8-D01536AF1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081" y="1898571"/>
            <a:ext cx="4429919" cy="375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4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516FB-E6E6-FD2C-A750-D5D671F45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(2)</a:t>
            </a:r>
            <a:endParaRPr lang="en-ID" dirty="0"/>
          </a:p>
        </p:txBody>
      </p:sp>
      <p:pic>
        <p:nvPicPr>
          <p:cNvPr id="4" name="RobotMotion.avi">
            <a:hlinkClick r:id="" action="ppaction://media"/>
            <a:extLst>
              <a:ext uri="{FF2B5EF4-FFF2-40B4-BE49-F238E27FC236}">
                <a16:creationId xmlns:a16="http://schemas.microsoft.com/office/drawing/2014/main" id="{030070AC-F62C-163E-0391-45A528B2B82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052781"/>
            <a:ext cx="4589702" cy="344227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134DB0-C0A1-5188-8A6D-BE5B24DF2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232" y="1562460"/>
            <a:ext cx="3206155" cy="4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1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pokok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/>
              <a:t>Sistem Bilangan, Persamaan, Pertaksamaan</a:t>
            </a:r>
            <a:endParaRPr lang="en-US" dirty="0"/>
          </a:p>
          <a:p>
            <a:pPr lvl="0"/>
            <a:r>
              <a:rPr lang="id-ID" dirty="0"/>
              <a:t>Limit Fungsi</a:t>
            </a:r>
            <a:endParaRPr lang="en-US" dirty="0"/>
          </a:p>
          <a:p>
            <a:pPr lvl="0"/>
            <a:r>
              <a:rPr lang="en-ID" dirty="0"/>
              <a:t>Derivative </a:t>
            </a:r>
            <a:r>
              <a:rPr lang="id-ID" dirty="0"/>
              <a:t>dan </a:t>
            </a:r>
            <a:r>
              <a:rPr lang="en-ID" dirty="0" err="1"/>
              <a:t>Aplikasi</a:t>
            </a:r>
            <a:r>
              <a:rPr lang="id-ID" dirty="0"/>
              <a:t>ya</a:t>
            </a:r>
            <a:endParaRPr lang="en-US" dirty="0"/>
          </a:p>
          <a:p>
            <a:r>
              <a:rPr lang="id-ID" dirty="0"/>
              <a:t>Integral dan </a:t>
            </a:r>
            <a:r>
              <a:rPr lang="en-ID" dirty="0" err="1"/>
              <a:t>Aplikasi</a:t>
            </a:r>
            <a:r>
              <a:rPr lang="id-ID" dirty="0"/>
              <a:t>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568" y="6419334"/>
            <a:ext cx="3390031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Calculus 1 - INF101 - UPJ/INF/UDN</a:t>
            </a:r>
          </a:p>
        </p:txBody>
      </p:sp>
    </p:spTree>
    <p:extLst>
      <p:ext uri="{BB962C8B-B14F-4D97-AF65-F5344CB8AC3E}">
        <p14:creationId xmlns:p14="http://schemas.microsoft.com/office/powerpoint/2010/main" val="300340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Penilaian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/>
              <a:t>Ujian Akhir Semester 		: 3</a:t>
            </a:r>
            <a:r>
              <a:rPr lang="en-ID" dirty="0"/>
              <a:t>0</a:t>
            </a:r>
            <a:r>
              <a:rPr lang="id-ID" dirty="0"/>
              <a:t>%</a:t>
            </a:r>
            <a:endParaRPr lang="en-US" dirty="0"/>
          </a:p>
          <a:p>
            <a:pPr lvl="0"/>
            <a:r>
              <a:rPr lang="id-ID" dirty="0"/>
              <a:t>Ujian Tengah Semester 	: 30%</a:t>
            </a:r>
            <a:endParaRPr lang="en-US" dirty="0"/>
          </a:p>
          <a:p>
            <a:r>
              <a:rPr lang="id-ID" dirty="0"/>
              <a:t>Tugas  			: 3</a:t>
            </a:r>
            <a:r>
              <a:rPr lang="en-ID" dirty="0"/>
              <a:t>0</a:t>
            </a:r>
            <a:r>
              <a:rPr lang="id-ID" dirty="0"/>
              <a:t>%</a:t>
            </a:r>
            <a:endParaRPr lang="en-ID" dirty="0"/>
          </a:p>
          <a:p>
            <a:r>
              <a:rPr lang="en-ID" dirty="0" err="1"/>
              <a:t>Keaktifan</a:t>
            </a:r>
            <a:r>
              <a:rPr lang="en-ID" dirty="0"/>
              <a:t>			: 10%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568" y="6419334"/>
            <a:ext cx="3390031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Calculus 1 - INF101 - UPJ/INF/UDN</a:t>
            </a:r>
          </a:p>
        </p:txBody>
      </p:sp>
    </p:spTree>
    <p:extLst>
      <p:ext uri="{BB962C8B-B14F-4D97-AF65-F5344CB8AC3E}">
        <p14:creationId xmlns:p14="http://schemas.microsoft.com/office/powerpoint/2010/main" val="338509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Text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Image result for Thomasâ Calculus Early Transcendentals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2699280"/>
            <a:ext cx="2758192" cy="34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3466" y="1397969"/>
            <a:ext cx="7871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Thomas, G. B., Weir, M. D., Hass, J., &amp; Giordano, F. R. (2014).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Thomas' Calculus: Early </a:t>
            </a:r>
            <a:r>
              <a:rPr lang="en-US" i="1" dirty="0" err="1">
                <a:latin typeface="Arial" panose="020B0604020202020204" pitchFamily="34" charset="0"/>
                <a:ea typeface="Calibri" panose="020F0502020204030204" pitchFamily="34" charset="0"/>
              </a:rPr>
              <a:t>Transcendentals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 13</a:t>
            </a:r>
            <a:r>
              <a:rPr lang="en-US" i="1" baseline="30000" dirty="0"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 Edition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. Boston: Pearson.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568" y="6419334"/>
            <a:ext cx="3390031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Calculus 1 - INF101 - UPJ/INF/UDN</a:t>
            </a:r>
          </a:p>
        </p:txBody>
      </p:sp>
    </p:spTree>
    <p:extLst>
      <p:ext uri="{BB962C8B-B14F-4D97-AF65-F5344CB8AC3E}">
        <p14:creationId xmlns:p14="http://schemas.microsoft.com/office/powerpoint/2010/main" val="414473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A10F-96E3-4EE9-9B6E-C88C5AF73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Revolutions (#2)</a:t>
            </a:r>
            <a:endParaRPr lang="en-ID" dirty="0"/>
          </a:p>
        </p:txBody>
      </p:sp>
      <p:pic>
        <p:nvPicPr>
          <p:cNvPr id="2050" name="Picture 2" descr="The difference between #Industry 3.0 and #Industry 4.0">
            <a:extLst>
              <a:ext uri="{FF2B5EF4-FFF2-40B4-BE49-F238E27FC236}">
                <a16:creationId xmlns:a16="http://schemas.microsoft.com/office/drawing/2014/main" id="{F8F38DA8-B38F-46EB-8E4D-E1D8F339F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19" y="1850544"/>
            <a:ext cx="7212761" cy="451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3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39872-B98A-4EA2-A572-E794614E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Keywords of Industrial Revolutions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17F86-719F-4C5C-8454-A0A68CAA9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65184" cy="4351338"/>
          </a:xfrm>
        </p:spPr>
        <p:txBody>
          <a:bodyPr/>
          <a:lstStyle/>
          <a:p>
            <a:r>
              <a:rPr lang="en-US" dirty="0"/>
              <a:t>Industrial revolution 1: </a:t>
            </a:r>
            <a:r>
              <a:rPr lang="en-US" dirty="0" err="1"/>
              <a:t>Mechanisation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Industrial revolution 2: Electrification</a:t>
            </a:r>
          </a:p>
          <a:p>
            <a:endParaRPr lang="en-US" dirty="0"/>
          </a:p>
          <a:p>
            <a:r>
              <a:rPr lang="en-US" dirty="0"/>
              <a:t>Industrial revolution 3: </a:t>
            </a:r>
            <a:r>
              <a:rPr lang="en-US" dirty="0" err="1"/>
              <a:t>Digitalisation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Industrial revolution 4: Cyber-physical systems (intelligence &amp; connectivity)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3FEBA9-61F5-4B94-A4D6-51368391EB30}"/>
              </a:ext>
            </a:extLst>
          </p:cNvPr>
          <p:cNvSpPr txBox="1"/>
          <p:nvPr/>
        </p:nvSpPr>
        <p:spPr>
          <a:xfrm>
            <a:off x="250166" y="5651402"/>
            <a:ext cx="8643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Cybernetics: the science of control and communications in the animal and machine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42935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8657-D12D-4CF3-9674-0A0FA89F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4.0</a:t>
            </a:r>
            <a:endParaRPr lang="en-ID" dirty="0"/>
          </a:p>
        </p:txBody>
      </p:sp>
      <p:pic>
        <p:nvPicPr>
          <p:cNvPr id="7170" name="Picture 2" descr="industry 4.0 autonomous robots online -">
            <a:extLst>
              <a:ext uri="{FF2B5EF4-FFF2-40B4-BE49-F238E27FC236}">
                <a16:creationId xmlns:a16="http://schemas.microsoft.com/office/drawing/2014/main" id="{69A42E36-21C5-4433-8997-B40A47B6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38" y="1520737"/>
            <a:ext cx="6323162" cy="472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15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681CE-2BCA-B391-16E9-CB4A386AC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CF6B-D787-F891-403F-EAA0BAB7E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96D61-9D59-7247-8D17-CDBC279C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F507B-B82F-183F-B692-4C4B35C0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Calculus Applied in Autonomous Robot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B72EF-E077-727D-C726-B6FD5DE91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950" dirty="0"/>
              <a:t>Path: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950" dirty="0"/>
              <a:t>Initial posture of the robot:</a:t>
            </a:r>
            <a:endParaRPr lang="en-ID" sz="19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94D701-9537-620F-F1E8-296787BD6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43" y="4851205"/>
            <a:ext cx="2573995" cy="977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6C16FD-36A3-8F8B-EA61-21AA10856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049" y="1899328"/>
            <a:ext cx="3125852" cy="2435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497CB6-5FCD-E0DA-D31B-B4E02B92D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00" y="2588916"/>
            <a:ext cx="2929401" cy="103390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28F1EF-F5D2-683D-B702-A13E1DAEE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943" y="3724026"/>
            <a:ext cx="754766" cy="509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167C32-6702-9AB4-620B-7603CEB5A398}"/>
              </a:ext>
            </a:extLst>
          </p:cNvPr>
          <p:cNvSpPr txBox="1"/>
          <p:nvPr/>
        </p:nvSpPr>
        <p:spPr>
          <a:xfrm>
            <a:off x="5022049" y="4435587"/>
            <a:ext cx="423772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50" dirty="0"/>
              <a:t>Assuming that the robot has an ideal controller:</a:t>
            </a:r>
            <a:endParaRPr lang="en-ID" sz="19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F70E4F-C0CC-267F-C288-9B4EDE6372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674" y="5018090"/>
            <a:ext cx="1550194" cy="6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0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4636</TotalTime>
  <Words>236</Words>
  <Application>Microsoft Office PowerPoint</Application>
  <PresentationFormat>On-screen Show (4:3)</PresentationFormat>
  <Paragraphs>47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</vt:lpstr>
      <vt:lpstr>Calibri</vt:lpstr>
      <vt:lpstr>Office Theme</vt:lpstr>
      <vt:lpstr>Calculus 1   Lecture 1-A:  Introduction</vt:lpstr>
      <vt:lpstr>Materi pokok</vt:lpstr>
      <vt:lpstr>Penilaian</vt:lpstr>
      <vt:lpstr>Text book</vt:lpstr>
      <vt:lpstr>Industrial Revolutions (#2)</vt:lpstr>
      <vt:lpstr>Keywords of Industrial Revolutions</vt:lpstr>
      <vt:lpstr>Industry 4.0</vt:lpstr>
      <vt:lpstr>PowerPoint Presentation</vt:lpstr>
      <vt:lpstr>Example of Calculus Applied in Autonomous Robot</vt:lpstr>
      <vt:lpstr>Results (1)</vt:lpstr>
      <vt:lpstr>Results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Mathematics</dc:title>
  <dc:creator>Nur Uddin</dc:creator>
  <cp:lastModifiedBy>Nur Uddin</cp:lastModifiedBy>
  <cp:revision>89</cp:revision>
  <dcterms:created xsi:type="dcterms:W3CDTF">2017-06-12T04:19:19Z</dcterms:created>
  <dcterms:modified xsi:type="dcterms:W3CDTF">2023-01-13T01:09:08Z</dcterms:modified>
</cp:coreProperties>
</file>