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90" r:id="rId9"/>
    <p:sldId id="331" r:id="rId10"/>
    <p:sldId id="332" r:id="rId11"/>
    <p:sldId id="333" r:id="rId12"/>
    <p:sldId id="334" r:id="rId13"/>
    <p:sldId id="335" r:id="rId14"/>
    <p:sldId id="336" r:id="rId15"/>
    <p:sldId id="326" r:id="rId16"/>
    <p:sldId id="337" r:id="rId17"/>
    <p:sldId id="339" r:id="rId18"/>
    <p:sldId id="340" r:id="rId19"/>
    <p:sldId id="338" r:id="rId20"/>
    <p:sldId id="341" r:id="rId21"/>
    <p:sldId id="330" r:id="rId22"/>
    <p:sldId id="329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12" autoAdjust="0"/>
    <p:restoredTop sz="94660"/>
  </p:normalViewPr>
  <p:slideViewPr>
    <p:cSldViewPr>
      <p:cViewPr>
        <p:scale>
          <a:sx n="66" d="100"/>
          <a:sy n="66" d="100"/>
        </p:scale>
        <p:origin x="-186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/>
              <a:t>1</a:t>
            </a:r>
            <a:r>
              <a:rPr lang="en-US" sz="2500" b="1" dirty="0" smtClean="0"/>
              <a:t>3</a:t>
            </a:r>
            <a:br>
              <a:rPr lang="en-US" sz="2500" b="1" dirty="0" smtClean="0"/>
            </a:br>
            <a:r>
              <a:rPr lang="en-US" sz="2500" b="1" dirty="0" smtClean="0"/>
              <a:t>MINGGU KE 13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4480899"/>
            <a:ext cx="632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SCRAPER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24743"/>
            <a:ext cx="793665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top soil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digaruk</a:t>
            </a:r>
            <a:r>
              <a:rPr lang="en-US" dirty="0">
                <a:latin typeface="Arial" pitchFamily="34" charset="0"/>
                <a:cs typeface="Arial" pitchFamily="34" charset="0"/>
              </a:rPr>
              <a:t> ole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kira</a:t>
            </a:r>
            <a:r>
              <a:rPr lang="en-US" dirty="0">
                <a:latin typeface="Arial" pitchFamily="34" charset="0"/>
                <a:cs typeface="Arial" pitchFamily="34" charset="0"/>
              </a:rPr>
              <a:t> 10 cm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pass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diperole</a:t>
            </a:r>
            <a:r>
              <a:rPr lang="en-US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bersangkutan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(job site)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scraper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crawler tractor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job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disite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sejenisnya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prime mover heel tractor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27229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744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1539" y="980728"/>
            <a:ext cx="7992888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scraper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cut and fill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dipengarui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Material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tersedia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diangkut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rute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pangangkutan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rute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27229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112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340768"/>
            <a:ext cx="820891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digolongkan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tipenya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craper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ditarik</a:t>
            </a:r>
            <a:r>
              <a:rPr lang="en-US" dirty="0">
                <a:latin typeface="Arial" pitchFamily="34" charset="0"/>
                <a:cs typeface="Arial" pitchFamily="34" charset="0"/>
              </a:rPr>
              <a:t> (towed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scraper)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bermotor</a:t>
            </a:r>
            <a:r>
              <a:rPr lang="en-US" dirty="0">
                <a:latin typeface="Arial" pitchFamily="34" charset="0"/>
                <a:cs typeface="Arial" pitchFamily="34" charset="0"/>
              </a:rPr>
              <a:t> (motorized scraper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Scraper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selfloading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scraper)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2209259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TIPE SCRAPER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44623" y="3645024"/>
            <a:ext cx="81996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TOWER SCRAPER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Towed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ditarik</a:t>
            </a:r>
            <a:r>
              <a:rPr lang="en-US" dirty="0">
                <a:latin typeface="Arial" pitchFamily="34" charset="0"/>
                <a:cs typeface="Arial" pitchFamily="34" charset="0"/>
              </a:rPr>
              <a:t> crawler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dirty="0">
                <a:latin typeface="Arial" pitchFamily="34" charset="0"/>
                <a:cs typeface="Arial" pitchFamily="34" charset="0"/>
              </a:rPr>
              <a:t> 30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.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menampung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8 – 30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dirty="0" smtClean="0">
                <a:latin typeface="Calibri"/>
                <a:cs typeface="Arial" pitchFamily="34" charset="0"/>
              </a:rPr>
              <a:t>³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22" y="1340768"/>
            <a:ext cx="81037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pengoperasianya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tunggal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(front)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ganda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(front and rear).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tunggal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dbantu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pendorong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(bulldozer)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bermesin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ganda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arus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dibantu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bulldozer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motor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500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- 2000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meter,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efektif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material/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diambil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keras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medan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operasinya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memotong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meratakan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bukit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tampung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motorized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sebanyak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15 – 30 m3. Motorized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50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hp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60 km/jam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ban. Akan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cengkram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tipe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operasinya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bantuan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crawler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traktor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dilengkapi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blade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lain.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Pengoperasian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bantu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618296" y="897742"/>
            <a:ext cx="30478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MOTORIZED SCRAPER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27229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82629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27229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633599" y="620688"/>
            <a:ext cx="811486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Push-Loaded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bantu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sat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sat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penampung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penuh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bantu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bantu,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tempuh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3 km.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dozer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muat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Push-pull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buah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dioperasikan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keduanya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saling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Scraper yang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depanya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depanya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menarik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yang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disebutkan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top soil. Top soil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dipindahkan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berkisar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10 cm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30 cm.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diangkat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top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soilnya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self-loading scraper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crawler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traktor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scraper bowl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dipilh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push-loaded scraper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pilihan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754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39552" y="831595"/>
            <a:ext cx="834281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Towed scraper</a:t>
            </a: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Pengoperasianya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ditarik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bulldozer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dilengkapi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diambil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bulldozer, towed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500 meter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Towed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pelaksanannya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dozer.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lamban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kelebihan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1)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“Heavy Load”,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2)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Berputar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radius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3)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4)  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478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1147913"/>
            <a:ext cx="8127596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700" dirty="0" smtClean="0">
                <a:latin typeface="Arial" pitchFamily="34" charset="0"/>
                <a:cs typeface="Arial" pitchFamily="34" charset="0"/>
              </a:rPr>
              <a:t>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sekaligus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kali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operasi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lain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  Pusher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Loading  </a:t>
            </a:r>
          </a:p>
          <a:p>
            <a:pPr lvl="1" algn="just"/>
            <a:r>
              <a:rPr lang="en-US" sz="1700" dirty="0">
                <a:latin typeface="Arial" pitchFamily="34" charset="0"/>
                <a:cs typeface="Arial" pitchFamily="34" charset="0"/>
              </a:rPr>
              <a:t>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sebenarnya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bantuan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lain,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lama.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sebaiknya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dibantu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Buldoser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Pusher Loading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minimum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10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ft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detik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agar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laju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terhambat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tatanan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digali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sinkronisasi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Buldoser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Diusahakan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tiap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1,5 – 2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menit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datang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siap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didorong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menunggu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didorong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Buldoser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Sebaiknya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memilih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operator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Buldoser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telah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  Down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Hill Loading</a:t>
            </a:r>
          </a:p>
          <a:p>
            <a:pPr lvl="1" algn="just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Diusahakan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pola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menuju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agar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gaya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muatannya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singkat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402385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PENGOPERASIAN SCRAPER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38541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155" y="836712"/>
            <a:ext cx="799288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3.    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Straddle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Loading Straddle Loading </a:t>
            </a: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pola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pemuatan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di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tiap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kali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tengahnya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ditinggalkan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selebar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5 ft.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ditinggalkan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dipotong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digali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perjalanan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pengisian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berikutnya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700" dirty="0" smtClean="0">
                <a:latin typeface="Arial" pitchFamily="34" charset="0"/>
                <a:cs typeface="Arial" pitchFamily="34" charset="0"/>
              </a:rPr>
              <a:t>4.   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Mengangkut</a:t>
            </a:r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1700" dirty="0">
                <a:latin typeface="Arial" pitchFamily="34" charset="0"/>
                <a:cs typeface="Arial" pitchFamily="34" charset="0"/>
              </a:rPr>
              <a:t>Hal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mengangkut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geraknya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; Power Scraper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disukai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sz="1700" dirty="0">
                <a:latin typeface="Arial" pitchFamily="34" charset="0"/>
                <a:cs typeface="Arial" pitchFamily="34" charset="0"/>
              </a:rPr>
              <a:t>Cara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memperlancar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Scraper. Power Scraper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disatukan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mempunyak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sebab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mengganggu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kecuali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saling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menyalib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Diusahakan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menghindari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belokan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tajam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melingkar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terlalu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diusahakan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membelok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15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detik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bergerak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maksimum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terpelihara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arah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sebab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membelok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23831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522" y="980727"/>
            <a:ext cx="781295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5.   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Menyebarkan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Material</a:t>
            </a:r>
          </a:p>
          <a:p>
            <a:pPr lvl="1" algn="just"/>
            <a:r>
              <a:rPr lang="en-US" sz="1700" dirty="0">
                <a:latin typeface="Arial" pitchFamily="34" charset="0"/>
                <a:cs typeface="Arial" pitchFamily="34" charset="0"/>
              </a:rPr>
              <a:t>Ada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mengosongkan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menimbun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menyebarkan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Scraper: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Apron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pinggiran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dibuka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fail gate (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material)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didorong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hati-hati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agar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teratur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Blade (Cutting Edge)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terhalang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turun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dibuka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fail gate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jangan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didorong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depan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sebab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rusak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tekanan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lengket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diangkut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lempung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) apron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dibuka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tutup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kali agar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bowl,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blade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dikehendaki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Penyebaran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disesuaikan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bowl.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Material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mengalir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disebarkan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sebaran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lapisan-lapisan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tipis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85780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052736"/>
            <a:ext cx="78488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6"/>
            </a:pP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Menggali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Tanah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Penutup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Tipis Dan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Tebal</a:t>
            </a:r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pemakaian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penutup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curam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Power Scraper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dibantu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Buldozer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kecuramannya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dikurangi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dilandaikan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Buldozer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barulah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digali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Power Scraper,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diangkut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lain.</a:t>
            </a: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penutup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sangt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tebal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pengalian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diarahkan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sisi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tebing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curam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sejajar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tebing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2264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9755" y="1196752"/>
            <a:ext cx="80555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material, ejector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cutting edge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bergerak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perlahan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bergerak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maju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bowl.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penetrasi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sejauh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dirty="0">
                <a:latin typeface="Arial" pitchFamily="34" charset="0"/>
                <a:cs typeface="Arial" pitchFamily="34" charset="0"/>
              </a:rPr>
              <a:t> 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menahan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bowl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bowl,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ejector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>
                <a:latin typeface="Arial" pitchFamily="34" charset="0"/>
                <a:cs typeface="Arial" pitchFamily="34" charset="0"/>
              </a:rPr>
              <a:t>.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cutting edge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kerusakan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cutting edge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terganggu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Pembongkaran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menurunkan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setingginya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ejector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bergerak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mendorong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sisa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bowl.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pembongkaran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dirty="0">
                <a:latin typeface="Arial" pitchFamily="34" charset="0"/>
                <a:cs typeface="Arial" pitchFamily="34" charset="0"/>
              </a:rPr>
              <a:t> apron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dirty="0">
                <a:latin typeface="Arial" pitchFamily="34" charset="0"/>
                <a:cs typeface="Arial" pitchFamily="34" charset="0"/>
              </a:rPr>
              <a:t>,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ejector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ditarik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semula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5118709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TEKNIK PENGOPERASIAN SCRAPER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58285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KANTOR\UNIVERSITAS PEMBANGGUNAN JAYA\KULIAH\SEMESTER GENAP 20192020\METODA PERALATAN KONSTRUKSI\REFERENSI\Pages from MAKALAH MATA KULIAH ALAT BERAT SCRAPER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344" y="-6807"/>
            <a:ext cx="6702002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6874" y="256230"/>
            <a:ext cx="285680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GAMBAR SCRAPER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045034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88" y="922919"/>
            <a:ext cx="78322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251520" y="6211669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LINK YOUTUBE SCRAPER : https</a:t>
            </a:r>
            <a:r>
              <a:rPr lang="en-US" dirty="0"/>
              <a:t>://www.youtube.com/watch?v=1wX2OjAA-NM</a:t>
            </a:r>
          </a:p>
        </p:txBody>
      </p:sp>
    </p:spTree>
    <p:extLst>
      <p:ext uri="{BB962C8B-B14F-4D97-AF65-F5344CB8AC3E}">
        <p14:creationId xmlns:p14="http://schemas.microsoft.com/office/powerpoint/2010/main" val="602484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332656"/>
            <a:ext cx="382495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PRODUKTIVITAS SCRAPE</a:t>
            </a:r>
            <a:r>
              <a:rPr lang="en-US" sz="2500" dirty="0"/>
              <a:t>R</a:t>
            </a:r>
            <a:endParaRPr lang="en-US" sz="25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13198" y="1052736"/>
            <a:ext cx="847928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Wheel Tractor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dibanding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memotong</a:t>
            </a:r>
            <a:r>
              <a:rPr lang="en-US" dirty="0">
                <a:latin typeface="Arial" pitchFamily="34" charset="0"/>
                <a:cs typeface="Arial" pitchFamily="34" charset="0"/>
              </a:rPr>
              <a:t>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mengangkut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maksimal</a:t>
            </a:r>
            <a:r>
              <a:rPr lang="en-US" dirty="0">
                <a:latin typeface="Arial" pitchFamily="34" charset="0"/>
                <a:cs typeface="Arial" pitchFamily="34" charset="0"/>
              </a:rPr>
              <a:t> 1600 m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Nabar</a:t>
            </a:r>
            <a:r>
              <a:rPr lang="en-US" dirty="0">
                <a:latin typeface="Arial" pitchFamily="34" charset="0"/>
                <a:cs typeface="Arial" pitchFamily="34" charset="0"/>
              </a:rPr>
              <a:t>, 1998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PERHITUNGAN PRODUKSI KERJA WHEEL TRACTOR SCRAPER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Menghitung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Isi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Aktual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Bowl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Isi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Isi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Aktual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Bowl =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Kapasitas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bowl x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muatan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935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629086"/>
              </p:ext>
            </p:extLst>
          </p:nvPr>
        </p:nvGraphicFramePr>
        <p:xfrm>
          <a:off x="1259632" y="1340768"/>
          <a:ext cx="7128792" cy="3312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041"/>
                <a:gridCol w="1780355"/>
                <a:gridCol w="1780355"/>
                <a:gridCol w="1784041"/>
              </a:tblGrid>
              <a:tr h="2760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 dirty="0">
                          <a:effectLst/>
                        </a:rPr>
                        <a:t>MODEL ALAT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 dirty="0">
                          <a:effectLst/>
                        </a:rPr>
                        <a:t>KAPASITAS BOWL (M³)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effectLst/>
                        </a:rPr>
                        <a:t>BERAT KOSONG (KG)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 dirty="0">
                          <a:effectLst/>
                        </a:rPr>
                        <a:t>PERES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 dirty="0">
                          <a:effectLst/>
                        </a:rPr>
                        <a:t>MUNJUNG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613C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8,40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15,264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615C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13,00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25,605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621F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10,70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15,30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32,070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623F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 17,60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35,290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627E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10,70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 15,30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36,538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631E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16,10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23,70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43,945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633E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26,00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-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50,805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637E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16,10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23,70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50,845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651E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24,50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33,60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60,950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6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657E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24,50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 33,60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68,860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02746" y="83503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/>
              <a:t>Tabel </a:t>
            </a:r>
            <a:r>
              <a:rPr lang="nl-NL" dirty="0" smtClean="0"/>
              <a:t>Kapasitas </a:t>
            </a:r>
            <a:r>
              <a:rPr lang="nl-NL" dirty="0"/>
              <a:t>Bowl dan Berat Kosong Wheel Tractor Scraper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82412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92696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Menghitung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Waktu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Siklus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siklus</a:t>
            </a:r>
            <a:r>
              <a:rPr lang="en-US" dirty="0">
                <a:latin typeface="Arial" pitchFamily="34" charset="0"/>
                <a:cs typeface="Arial" pitchFamily="34" charset="0"/>
              </a:rPr>
              <a:t> Wheel Tractor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muat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angkut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hampar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manuver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percepatan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perlambatan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lain-lain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742950" lvl="1" indent="-285750" algn="just">
              <a:buFont typeface="Wingdings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71600" y="3295035"/>
                <a:ext cx="8172400" cy="667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𝑀𝑢𝑎𝑡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𝐾𝑎𝑝𝑎𝑠𝑖𝑡𝑎𝑠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𝐵𝑜𝑤𝑙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60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𝑚𝑒𝑛𝑖𝑡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𝑗𝑎𝑚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𝐿𝑒𝑏𝑎𝑟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𝑇𝑒𝑏𝑎𝑙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𝑃𝑒𝑚𝑜𝑡𝑜𝑛𝑔𝑎𝑛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𝐾𝑒𝑐𝑒𝑝𝑎𝑡𝑎𝑛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𝐺𝑒𝑚𝑏𝑢𝑟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95035"/>
                <a:ext cx="8172400" cy="6670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7" name="Rectangle 6"/>
          <p:cNvSpPr/>
          <p:nvPr/>
        </p:nvSpPr>
        <p:spPr>
          <a:xfrm>
            <a:off x="827584" y="422108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b.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Angkut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namun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keakuratan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03648" y="5589240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𝐴𝑛𝑔𝑘𝑢𝑡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589240"/>
                <a:ext cx="7086660" cy="9439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978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34131" y="3421259"/>
                <a:ext cx="8388424" cy="666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𝐻𝑎𝑚𝑝𝑎𝑟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Kapasitas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bowl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Lebar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tebal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penghamparan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Waktu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Hampar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31" y="3421259"/>
                <a:ext cx="8388424" cy="66691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1007522" y="4509120"/>
            <a:ext cx="772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d.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keakuratan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ketepatan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787906" y="819859"/>
            <a:ext cx="79450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c.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Hampar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menumpahkan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Wheel </a:t>
            </a:r>
            <a:r>
              <a:rPr lang="en-US" dirty="0">
                <a:latin typeface="Arial" pitchFamily="34" charset="0"/>
                <a:cs typeface="Arial" pitchFamily="34" charset="0"/>
              </a:rPr>
              <a:t>Tractor Scraper,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prinsipnya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Dump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Wheel </a:t>
            </a:r>
            <a:r>
              <a:rPr lang="en-US" dirty="0">
                <a:latin typeface="Arial" pitchFamily="34" charset="0"/>
                <a:cs typeface="Arial" pitchFamily="34" charset="0"/>
              </a:rPr>
              <a:t>Tractor 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hamparan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factor-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mempengaruhinya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bowl,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penghamparan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penghamparan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pengaruh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03648" y="5736070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𝑊𝑎𝑘𝑡𝑢𝐾𝑒𝑚𝑏𝑎𝑙𝑖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Kembali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𝐾𝑒𝑚𝑏𝑎𝑙𝑖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736070"/>
                <a:ext cx="7086660" cy="9439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270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Menghitung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Kasar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Prinsip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sebelumnya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sv-SE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Produksi </a:t>
            </a:r>
            <a:r>
              <a:rPr lang="sv-SE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 Kasar = Isi aktual bowl x jumlah siklus per </a:t>
            </a:r>
            <a:r>
              <a:rPr lang="sv-SE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jam</a:t>
            </a:r>
          </a:p>
          <a:p>
            <a:pPr lvl="1"/>
            <a:endParaRPr lang="en-US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755576" y="266159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Menghitung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Aktual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Aktual</a:t>
            </a:r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=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Kasar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x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faktor-faktor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effisiensi</a:t>
            </a:r>
            <a:endParaRPr lang="en-US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96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375" y="390323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SOAL 1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395375" y="980728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pemotongan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dihamparkan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Wheel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Tractor Scraper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Model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>
                <a:latin typeface="Arial" pitchFamily="34" charset="0"/>
                <a:cs typeface="Arial" pitchFamily="34" charset="0"/>
              </a:rPr>
              <a:t>623 F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>
                <a:latin typeface="Arial" pitchFamily="34" charset="0"/>
                <a:cs typeface="Arial" pitchFamily="34" charset="0"/>
              </a:rPr>
              <a:t>17,6 m3</a:t>
            </a:r>
          </a:p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Lebar pemotongan/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penghamparan		: </a:t>
            </a:r>
            <a:r>
              <a:rPr lang="sv-SE" dirty="0">
                <a:latin typeface="Arial" pitchFamily="34" charset="0"/>
                <a:cs typeface="Arial" pitchFamily="34" charset="0"/>
              </a:rPr>
              <a:t>3,5 m</a:t>
            </a:r>
          </a:p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Ketebalan pemotongan/ penghamparan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	: </a:t>
            </a:r>
            <a:r>
              <a:rPr lang="sv-SE" dirty="0">
                <a:latin typeface="Arial" pitchFamily="34" charset="0"/>
                <a:cs typeface="Arial" pitchFamily="34" charset="0"/>
              </a:rPr>
              <a:t>0,33 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>
                <a:latin typeface="Arial" pitchFamily="34" charset="0"/>
                <a:cs typeface="Arial" pitchFamily="34" charset="0"/>
              </a:rPr>
              <a:t>6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7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>
                <a:latin typeface="Arial" pitchFamily="34" charset="0"/>
                <a:cs typeface="Arial" pitchFamily="34" charset="0"/>
              </a:rPr>
              <a:t>0,7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10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12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500 meter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>
                <a:latin typeface="Arial" pitchFamily="34" charset="0"/>
                <a:cs typeface="Arial" pitchFamily="34" charset="0"/>
              </a:rPr>
              <a:t>0,85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gembur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1,25</a:t>
            </a:r>
          </a:p>
          <a:p>
            <a:pPr algn="just"/>
            <a:r>
              <a:rPr lang="fi-FI" dirty="0">
                <a:latin typeface="Arial" pitchFamily="34" charset="0"/>
                <a:cs typeface="Arial" pitchFamily="34" charset="0"/>
              </a:rPr>
              <a:t>Faktor efisiensi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kerja			 </a:t>
            </a:r>
            <a:r>
              <a:rPr lang="fi-FI" dirty="0">
                <a:latin typeface="Arial" pitchFamily="34" charset="0"/>
                <a:cs typeface="Arial" pitchFamily="34" charset="0"/>
              </a:rPr>
              <a:t>: 50 menit/jam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03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390323"/>
            <a:ext cx="230441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JAWABAN 1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539552" y="112474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LANGKAH 1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Isi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Bowl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Isi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Isi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Aktual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Bowl =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Kapasitas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bowl x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faktor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muatan</a:t>
            </a:r>
            <a:endParaRPr lang="en-US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	            = 17,6 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m³ 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x 0,85 </a:t>
            </a:r>
            <a:endParaRPr lang="en-US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            = 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14,96 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m³</a:t>
            </a:r>
          </a:p>
          <a:p>
            <a:endParaRPr lang="en-US" b="1" dirty="0">
              <a:solidFill>
                <a:srgbClr val="FF0000"/>
              </a:solidFill>
              <a:latin typeface="Calibri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LANGKAH 2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Muat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lphaLcPeriod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27584" y="4005912"/>
                <a:ext cx="8172400" cy="667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𝑀𝑢𝑎𝑡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𝐾𝑎𝑝𝑎𝑠𝑖𝑡𝑎𝑠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𝐵𝑜𝑤𝑙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60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𝑚𝑒𝑛𝑖𝑡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𝑗𝑎𝑚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𝐿𝑒𝑏𝑎𝑟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𝑇𝑒𝑏𝑎𝑙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𝑃𝑒𝑚𝑜𝑡𝑜𝑛𝑔𝑎𝑛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𝐾𝑒𝑐𝑒𝑝𝑎𝑡𝑎𝑛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𝐹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 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𝐺𝑒𝑚𝑏𝑢𝑟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005912"/>
                <a:ext cx="8172400" cy="6670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11514" y="4797152"/>
                <a:ext cx="7783008" cy="12486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17,6 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³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60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𝑚𝑒𝑛𝑖𝑡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𝑗𝑎𝑚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3,5 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0,33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6000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𝑗𝑎𝑚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1,25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</a:p>
              <a:p>
                <a:r>
                  <a:rPr lang="en-US" i="1" dirty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= 0,12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14" y="4797152"/>
                <a:ext cx="7783008" cy="1248612"/>
              </a:xfrm>
              <a:prstGeom prst="rect">
                <a:avLst/>
              </a:prstGeom>
              <a:blipFill rotWithShape="1">
                <a:blip r:embed="rId3"/>
                <a:stretch>
                  <a:fillRect b="-6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2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1327" y="917554"/>
            <a:ext cx="3446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.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87624" y="1412776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𝐴𝑛𝑔𝑘𝑢𝑡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412776"/>
                <a:ext cx="7086660" cy="943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19670" y="2132856"/>
                <a:ext cx="7086660" cy="1497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500 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10000 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i="1" dirty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	</a:t>
                </a:r>
              </a:p>
              <a:p>
                <a:r>
                  <a:rPr lang="en-US" i="1" dirty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        =  3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0" y="2132856"/>
                <a:ext cx="7086660" cy="14973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007522" y="3789040"/>
            <a:ext cx="3292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60872" y="4365104"/>
                <a:ext cx="7445458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𝐻𝑎𝑚𝑝𝑎𝑟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Kapasitas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bowl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Lebar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tebal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penghamparan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−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Waktu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Hampar</m:t>
                          </m:r>
                        </m:den>
                      </m:f>
                    </m:oMath>
                  </m:oMathPara>
                </a14:m>
                <a:endParaRPr lang="en-US" sz="16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872" y="4365104"/>
                <a:ext cx="7445458" cy="6031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31051" y="5085184"/>
                <a:ext cx="7445458" cy="1119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17,6 </m:t>
                          </m:r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³</m:t>
                          </m:r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3,5 </m:t>
                          </m:r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0,33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 7000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16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sz="1600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sz="1600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	     = 0,13 </a:t>
                </a:r>
                <a:r>
                  <a:rPr lang="en-US" sz="1600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sz="16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51" y="5085184"/>
                <a:ext cx="7445458" cy="1119794"/>
              </a:xfrm>
              <a:prstGeom prst="rect">
                <a:avLst/>
              </a:prstGeom>
              <a:blipFill rotWithShape="1">
                <a:blip r:embed="rId5"/>
                <a:stretch>
                  <a:fillRect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2022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8437" y="3835799"/>
            <a:ext cx="292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0,7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31327" y="917554"/>
            <a:ext cx="3574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.    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15616" y="1484784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𝑊𝑎𝑘𝑡𝑢𝐾𝑒𝑚𝑏𝑎𝑙𝑖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Kembali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𝐾𝑒𝑚𝑏𝑎𝑙𝑖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484784"/>
                <a:ext cx="7086660" cy="943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75656" y="2276872"/>
                <a:ext cx="7086660" cy="1497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500 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2000 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𝑚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/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𝑗𝑎𝑚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	        = 2,50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276872"/>
                <a:ext cx="7086660" cy="14978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885482" y="4590256"/>
            <a:ext cx="77909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siklus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Muat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Angkut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Hampar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= 0,12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+ 3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+ 0,13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+ 2,50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+ 0,7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= 6,45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84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3568" y="836712"/>
                <a:ext cx="7992888" cy="2257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LANGKAH 3</a:t>
                </a:r>
              </a:p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Menghitung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Produksi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Kerja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Kasar</a:t>
                </a: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Produksi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Kerja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Kasar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=Isi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aktual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bowl x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jumlah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siklus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per 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jam</a:t>
                </a:r>
              </a:p>
              <a:p>
                <a:endParaRPr lang="en-US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      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= 14,96 m³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60 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𝑀𝑒𝑛𝑖𝑡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/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𝐽𝑎𝑚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6,45 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𝑀𝑒𝑛𝑖𝑡</m:t>
                        </m:r>
                      </m:den>
                    </m:f>
                  </m:oMath>
                </a14:m>
                <a:endParaRPr lang="en-US" sz="20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		       = 139, 163 M³/Jam </a:t>
                </a:r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836712"/>
                <a:ext cx="7992888" cy="2257990"/>
              </a:xfrm>
              <a:prstGeom prst="rect">
                <a:avLst/>
              </a:prstGeom>
              <a:blipFill rotWithShape="1">
                <a:blip r:embed="rId2"/>
                <a:stretch>
                  <a:fillRect l="-610" t="-1348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755576" y="3414264"/>
            <a:ext cx="849694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LANGKAH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Aktual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=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Produksi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Kasar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 x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faktor-faktor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effisiensi</a:t>
            </a:r>
            <a:endParaRPr lang="en-US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	         = 139, 163 m³/jam x (50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menit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/60menit)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 		          = 116 m³/jam</a:t>
            </a:r>
            <a:endParaRPr lang="en-US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518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388760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SOAL 2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419468" y="1028343"/>
            <a:ext cx="82569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pemotongan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dihamparkan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Wheel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Tractor Scraper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Model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633 E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26 m3</a:t>
            </a:r>
          </a:p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Lebar pemotongan/ penghamparan : 3,5 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0,9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0,7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: </a:t>
            </a:r>
            <a:r>
              <a:rPr lang="en-US" dirty="0">
                <a:latin typeface="Arial" pitchFamily="34" charset="0"/>
                <a:cs typeface="Arial" pitchFamily="34" charset="0"/>
              </a:rPr>
              <a:t>0,7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en-US" dirty="0">
                <a:latin typeface="Arial" pitchFamily="34" charset="0"/>
                <a:cs typeface="Arial" pitchFamily="34" charset="0"/>
              </a:rPr>
              <a:t>: 12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en-US" dirty="0">
                <a:latin typeface="Arial" pitchFamily="34" charset="0"/>
                <a:cs typeface="Arial" pitchFamily="34" charset="0"/>
              </a:rPr>
              <a:t>: 16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en-US" dirty="0">
                <a:latin typeface="Arial" pitchFamily="34" charset="0"/>
                <a:cs typeface="Arial" pitchFamily="34" charset="0"/>
              </a:rPr>
              <a:t>: 700 meter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en-US" dirty="0">
                <a:latin typeface="Arial" pitchFamily="34" charset="0"/>
                <a:cs typeface="Arial" pitchFamily="34" charset="0"/>
              </a:rPr>
              <a:t>: 0,80</a:t>
            </a:r>
          </a:p>
          <a:p>
            <a:pPr algn="just"/>
            <a:r>
              <a:rPr lang="fi-FI" dirty="0">
                <a:latin typeface="Arial" pitchFamily="34" charset="0"/>
                <a:cs typeface="Arial" pitchFamily="34" charset="0"/>
              </a:rPr>
              <a:t>Faktor efisiensi kerja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		 : </a:t>
            </a:r>
            <a:r>
              <a:rPr lang="fi-FI" dirty="0">
                <a:latin typeface="Arial" pitchFamily="34" charset="0"/>
                <a:cs typeface="Arial" pitchFamily="34" charset="0"/>
              </a:rPr>
              <a:t>55 menit/jam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559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390323"/>
            <a:ext cx="230441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JAWABAN 2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413792" y="867377"/>
            <a:ext cx="7974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LANGKAH 1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Isi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Bowl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Isi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aktual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rumus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Isi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Aktual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Bowl =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Kapasitas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bowl x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faktor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muatan</a:t>
            </a:r>
            <a:endParaRPr lang="en-US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	            = 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26 m³ 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x 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0,80</a:t>
            </a:r>
            <a:endParaRPr lang="en-US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	            = 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20, 80 m³</a:t>
            </a:r>
            <a:endParaRPr lang="en-US" i="1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266" y="2780928"/>
            <a:ext cx="7974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LANGKAH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Siklus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	= 0,9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0,7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e.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	= 0,70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Angkut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55252" y="4820277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𝐴𝑛𝑔𝑘𝑢𝑡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angkut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52" y="4820277"/>
                <a:ext cx="7086660" cy="943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34329" y="5492682"/>
                <a:ext cx="7086660" cy="1220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700 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12000 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</m:den>
                      </m:f>
                    </m:oMath>
                  </m:oMathPara>
                </a14:m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	       = 3,5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329" y="5492682"/>
                <a:ext cx="7086660" cy="12203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1130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15616" y="1124215"/>
                <a:ext cx="7086660" cy="943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𝑊𝑎𝑘𝑡𝑢𝐾𝑒𝑚𝑏𝑎𝑙𝑖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Jarak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Kembali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Kecepatan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𝐾𝑒𝑚𝑏𝑎𝑙𝑖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124215"/>
                <a:ext cx="7086660" cy="9439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50484" y="736042"/>
            <a:ext cx="3574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.    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19670" y="1864034"/>
                <a:ext cx="7086660" cy="12208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700 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</m:t>
                          </m:r>
                          <m:r>
                            <m:rPr>
                              <m:nor/>
                            </m:r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60 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menit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jam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6000 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𝑚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/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 pitchFamily="18" charset="0"/>
                            </a:rPr>
                            <m:t>𝑗𝑎𝑚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		        = 2,60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Menit</a:t>
                </a:r>
                <a:endParaRPr lang="en-US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0" y="1864034"/>
                <a:ext cx="7086660" cy="12208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331331" y="2869485"/>
            <a:ext cx="7790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siklus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Muat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0,70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+ 2,60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+ 0,7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= 8,4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2502" y="4077072"/>
                <a:ext cx="7992888" cy="2257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LANGKAH 3</a:t>
                </a:r>
              </a:p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Menghitung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Produksi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Kerja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Kasar</a:t>
                </a: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Produksi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Kerja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Kasar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=Isi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aktual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bowl x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jumlah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siklus</a:t>
                </a:r>
                <a:r>
                  <a:rPr lang="en-US" i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per 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jam</a:t>
                </a:r>
              </a:p>
              <a:p>
                <a:endParaRPr lang="en-US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      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= 20,80 m³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60 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𝑀𝑒𝑛𝑖𝑡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/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𝐽𝑎𝑚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  <a:cs typeface="Arial" pitchFamily="34" charset="0"/>
                          </a:rPr>
                          <m:t>8,4 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𝑀𝑒𝑛𝑖𝑡</m:t>
                        </m:r>
                      </m:den>
                    </m:f>
                  </m:oMath>
                </a14:m>
                <a:endParaRPr lang="en-US" sz="2000" i="1" dirty="0" smtClean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		       = 143, 43 M³/Jam </a:t>
                </a:r>
                <a:endParaRPr lang="en-US" i="1" dirty="0">
                  <a:solidFill>
                    <a:srgbClr val="FF0000"/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02" y="4077072"/>
                <a:ext cx="7992888" cy="2257990"/>
              </a:xfrm>
              <a:prstGeom prst="rect">
                <a:avLst/>
              </a:prstGeom>
              <a:blipFill rotWithShape="1">
                <a:blip r:embed="rId4"/>
                <a:stretch>
                  <a:fillRect l="-686" t="-1351" b="-1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947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056" y="836712"/>
            <a:ext cx="849694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LANGKAH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Aktual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Aktual</a:t>
            </a:r>
            <a:r>
              <a:rPr lang="en-US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=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Produksi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Kerja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Kasar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 x </a:t>
            </a:r>
            <a:r>
              <a:rPr lang="en-US" i="1" dirty="0" err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faktor-faktor</a:t>
            </a:r>
            <a:r>
              <a:rPr lang="en-US" i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effisiensi</a:t>
            </a:r>
            <a:endParaRPr lang="en-US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		         = 143, 43 m³/jam x (55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menit</a:t>
            </a: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/60menit)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  		          = 131, 48 m³/jam</a:t>
            </a:r>
            <a:endParaRPr lang="en-US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56401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388760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TUGAS</a:t>
            </a:r>
            <a:endParaRPr lang="en-US" sz="2500" dirty="0"/>
          </a:p>
        </p:txBody>
      </p:sp>
      <p:sp>
        <p:nvSpPr>
          <p:cNvPr id="6" name="Rectangle 5"/>
          <p:cNvSpPr/>
          <p:nvPr/>
        </p:nvSpPr>
        <p:spPr>
          <a:xfrm>
            <a:off x="460689" y="1074509"/>
            <a:ext cx="821576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pemotongan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dihamparkan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Wheel Tractor Scraper.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Model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	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615 C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bowl 	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13,00 </a:t>
            </a:r>
            <a:r>
              <a:rPr lang="en-US" dirty="0">
                <a:latin typeface="Arial" pitchFamily="34" charset="0"/>
                <a:cs typeface="Arial" pitchFamily="34" charset="0"/>
              </a:rPr>
              <a:t>m3</a:t>
            </a:r>
          </a:p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Lebar pemotongan/ penghamparan		: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2,89 </a:t>
            </a:r>
            <a:r>
              <a:rPr lang="sv-SE" dirty="0">
                <a:latin typeface="Arial" pitchFamily="34" charset="0"/>
                <a:cs typeface="Arial" pitchFamily="34" charset="0"/>
              </a:rPr>
              <a:t>m</a:t>
            </a:r>
          </a:p>
          <a:p>
            <a:pPr algn="just"/>
            <a:r>
              <a:rPr lang="sv-SE" dirty="0">
                <a:latin typeface="Arial" pitchFamily="34" charset="0"/>
                <a:cs typeface="Arial" pitchFamily="34" charset="0"/>
              </a:rPr>
              <a:t>Ketebalan pemotongan/ penghamparan 	: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0,414 </a:t>
            </a:r>
            <a:r>
              <a:rPr lang="sv-SE" dirty="0">
                <a:latin typeface="Arial" pitchFamily="34" charset="0"/>
                <a:cs typeface="Arial" pitchFamily="34" charset="0"/>
              </a:rPr>
              <a:t>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muat</a:t>
            </a:r>
            <a:r>
              <a:rPr lang="en-US" dirty="0">
                <a:latin typeface="Arial" pitchFamily="34" charset="0"/>
                <a:cs typeface="Arial" pitchFamily="34" charset="0"/>
              </a:rPr>
              <a:t> 	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dirty="0">
                <a:latin typeface="Arial" pitchFamily="34" charset="0"/>
                <a:cs typeface="Arial" pitchFamily="34" charset="0"/>
              </a:rPr>
              <a:t>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hampar</a:t>
            </a:r>
            <a:r>
              <a:rPr lang="en-US" dirty="0">
                <a:latin typeface="Arial" pitchFamily="34" charset="0"/>
                <a:cs typeface="Arial" pitchFamily="34" charset="0"/>
              </a:rPr>
              <a:t> 			: 7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	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0,9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			: 10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			: 12 km/jam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400 </a:t>
            </a:r>
            <a:r>
              <a:rPr lang="en-US" dirty="0">
                <a:latin typeface="Arial" pitchFamily="34" charset="0"/>
                <a:cs typeface="Arial" pitchFamily="34" charset="0"/>
              </a:rPr>
              <a:t>meter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isi</a:t>
            </a:r>
            <a:r>
              <a:rPr lang="en-US" dirty="0">
                <a:latin typeface="Arial" pitchFamily="34" charset="0"/>
                <a:cs typeface="Arial" pitchFamily="34" charset="0"/>
              </a:rPr>
              <a:t> 				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0,80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gembur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			: 1,25</a:t>
            </a:r>
          </a:p>
          <a:p>
            <a:pPr algn="just"/>
            <a:r>
              <a:rPr lang="fi-FI" dirty="0">
                <a:latin typeface="Arial" pitchFamily="34" charset="0"/>
                <a:cs typeface="Arial" pitchFamily="34" charset="0"/>
              </a:rPr>
              <a:t>Faktor efisiensi kerja			 : 50 menit/jam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529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Grader</a:t>
            </a:r>
          </a:p>
          <a:p>
            <a:r>
              <a:rPr lang="en-US" sz="1700" dirty="0" smtClean="0"/>
              <a:t>BAB </a:t>
            </a:r>
            <a:r>
              <a:rPr lang="en-US" sz="1700" dirty="0"/>
              <a:t>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</a:t>
            </a:r>
            <a:r>
              <a:rPr lang="en-US" sz="1700" dirty="0" err="1" smtClean="0"/>
              <a:t>Teknik</a:t>
            </a:r>
            <a:r>
              <a:rPr lang="en-US" sz="1700" dirty="0" smtClean="0"/>
              <a:t> </a:t>
            </a:r>
            <a:r>
              <a:rPr lang="en-US" sz="1700" dirty="0" err="1" smtClean="0"/>
              <a:t>Pondasi</a:t>
            </a:r>
            <a:endParaRPr lang="en-US" sz="1700" dirty="0" smtClean="0"/>
          </a:p>
          <a:p>
            <a:r>
              <a:rPr lang="en-US" sz="1700" dirty="0" smtClean="0"/>
              <a:t>BAB </a:t>
            </a:r>
            <a:r>
              <a:rPr lang="en-US" sz="1700" dirty="0"/>
              <a:t>10		</a:t>
            </a:r>
            <a:r>
              <a:rPr lang="en-US" sz="1700" dirty="0" smtClean="0"/>
              <a:t>Dewatering</a:t>
            </a:r>
          </a:p>
          <a:p>
            <a:r>
              <a:rPr lang="en-US" sz="1700" dirty="0" smtClean="0"/>
              <a:t>BAB </a:t>
            </a:r>
            <a:r>
              <a:rPr lang="en-US" sz="1700" dirty="0"/>
              <a:t>11		Tower </a:t>
            </a:r>
            <a:r>
              <a:rPr lang="en-US" sz="1700" dirty="0" smtClean="0"/>
              <a:t>Crane</a:t>
            </a:r>
            <a:endParaRPr lang="en-US" sz="1700" dirty="0"/>
          </a:p>
          <a:p>
            <a:r>
              <a:rPr lang="en-US" sz="1700" dirty="0"/>
              <a:t>BAB 12		</a:t>
            </a:r>
            <a:r>
              <a:rPr lang="en-US" sz="1700" dirty="0" smtClean="0"/>
              <a:t>Ripper</a:t>
            </a:r>
          </a:p>
          <a:p>
            <a:r>
              <a:rPr lang="en-US" sz="1700" dirty="0" smtClean="0"/>
              <a:t>BAB </a:t>
            </a:r>
            <a:r>
              <a:rPr lang="en-US" sz="1700" dirty="0"/>
              <a:t>13		</a:t>
            </a:r>
            <a:r>
              <a:rPr lang="en-US" sz="1700" dirty="0" smtClean="0"/>
              <a:t>Wheel Tractor Scraper</a:t>
            </a:r>
          </a:p>
          <a:p>
            <a:r>
              <a:rPr lang="en-US" sz="1700" dirty="0" smtClean="0"/>
              <a:t>BAB </a:t>
            </a:r>
            <a:r>
              <a:rPr lang="en-US" sz="1700" dirty="0"/>
              <a:t>14		</a:t>
            </a:r>
            <a:r>
              <a:rPr lang="en-US" sz="1700" dirty="0" err="1" smtClean="0"/>
              <a:t>Timmer</a:t>
            </a:r>
            <a:endParaRPr lang="en-US" sz="1700" dirty="0" smtClean="0"/>
          </a:p>
          <a:p>
            <a:r>
              <a:rPr lang="en-US" sz="1700" dirty="0" smtClean="0"/>
              <a:t>BAB </a:t>
            </a:r>
            <a:r>
              <a:rPr lang="en-US" sz="1700" dirty="0"/>
              <a:t>15		</a:t>
            </a:r>
            <a:r>
              <a:rPr lang="en-US" sz="1700" dirty="0" err="1" smtClean="0"/>
              <a:t>Kuliah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endParaRPr lang="en-US" sz="1700" dirty="0" smtClean="0"/>
          </a:p>
          <a:p>
            <a:r>
              <a:rPr lang="en-US" sz="1700" dirty="0" smtClean="0"/>
              <a:t>BAB </a:t>
            </a:r>
            <a:r>
              <a:rPr lang="en-US" sz="1700" dirty="0"/>
              <a:t>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 dirty="0"/>
              <a:t> Semester</a:t>
            </a:r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KE- 13</a:t>
            </a:r>
          </a:p>
          <a:p>
            <a:pPr algn="ctr"/>
            <a:r>
              <a:rPr lang="en-US" sz="3000" b="1" dirty="0" smtClean="0"/>
              <a:t>MINGGU KE - 13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454486"/>
            <a:ext cx="3974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13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12474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PENDAHULUAN</a:t>
            </a: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TIPE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PENGOPERASIAN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</a:t>
            </a: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TEKNIK PENGOPERASIAN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</a:t>
            </a: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GAMBAR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</a:t>
            </a: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PRODUKTIVITAS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</a:t>
            </a:r>
          </a:p>
          <a:p>
            <a:pPr marL="342900" indent="-342900" algn="just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TUGAS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404664"/>
            <a:ext cx="229319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620868" y="1196752"/>
            <a:ext cx="79835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mengeruk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mengangkut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menabur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berlapis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relatif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 (± 200 m)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Pemilhan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material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dioperasikan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tempuh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jalan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bantu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diperlukan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0005" y="908720"/>
            <a:ext cx="80648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Scraper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lepas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tergaruk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membongkarnya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lapisan-lapisan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teratur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Stripping </a:t>
            </a:r>
            <a:r>
              <a:rPr lang="en-US" dirty="0">
                <a:latin typeface="Arial" pitchFamily="34" charset="0"/>
                <a:cs typeface="Arial" pitchFamily="34" charset="0"/>
              </a:rPr>
              <a:t>top soil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pengupasan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Perataan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contour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sekeliling</a:t>
            </a:r>
            <a:r>
              <a:rPr lang="en-US" dirty="0">
                <a:latin typeface="Arial" pitchFamily="34" charset="0"/>
                <a:cs typeface="Arial" pitchFamily="34" charset="0"/>
              </a:rPr>
              <a:t> “building site”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Penggalian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drainase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irigasi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Penggalian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pengurungan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(cut and fill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carthwork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sebagiannya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27229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122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1759</TotalTime>
  <Words>2480</Words>
  <Application>Microsoft Office PowerPoint</Application>
  <PresentationFormat>On-screen Show (4:3)</PresentationFormat>
  <Paragraphs>368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Grid</vt:lpstr>
      <vt:lpstr>PERTEMUAN KE 13 MINGGU KE 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130</cp:revision>
  <dcterms:created xsi:type="dcterms:W3CDTF">2020-01-04T05:38:09Z</dcterms:created>
  <dcterms:modified xsi:type="dcterms:W3CDTF">2020-04-19T06:12:37Z</dcterms:modified>
</cp:coreProperties>
</file>