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9" r:id="rId4"/>
    <p:sldId id="258" r:id="rId5"/>
    <p:sldId id="259" r:id="rId6"/>
    <p:sldId id="260" r:id="rId7"/>
    <p:sldId id="261" r:id="rId8"/>
    <p:sldId id="290" r:id="rId9"/>
    <p:sldId id="353" r:id="rId10"/>
    <p:sldId id="354" r:id="rId11"/>
    <p:sldId id="357" r:id="rId12"/>
    <p:sldId id="355" r:id="rId13"/>
    <p:sldId id="356" r:id="rId14"/>
    <p:sldId id="358" r:id="rId15"/>
    <p:sldId id="367" r:id="rId16"/>
    <p:sldId id="360" r:id="rId17"/>
    <p:sldId id="361" r:id="rId18"/>
    <p:sldId id="362" r:id="rId19"/>
    <p:sldId id="363" r:id="rId20"/>
    <p:sldId id="359" r:id="rId21"/>
    <p:sldId id="364" r:id="rId22"/>
    <p:sldId id="369" r:id="rId23"/>
    <p:sldId id="365" r:id="rId24"/>
    <p:sldId id="366" r:id="rId25"/>
    <p:sldId id="370" r:id="rId26"/>
    <p:sldId id="285" r:id="rId27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590" autoAdjust="0"/>
  </p:normalViewPr>
  <p:slideViewPr>
    <p:cSldViewPr>
      <p:cViewPr>
        <p:scale>
          <a:sx n="66" d="100"/>
          <a:sy n="66" d="100"/>
        </p:scale>
        <p:origin x="-1752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59A8E-0032-4BA5-94FF-BB3E146BB74A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66B49-6C69-488B-A608-180CE970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48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60EB3-709B-4158-B102-92825F9B2338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40F6B-6D78-474E-8721-9394FC1C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19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12</a:t>
            </a:r>
            <a:br>
              <a:rPr lang="en-US" sz="2500" b="1" dirty="0" smtClean="0"/>
            </a:br>
            <a:r>
              <a:rPr lang="en-US" sz="2500" b="1" dirty="0" smtClean="0"/>
              <a:t>MINGGU KE 12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78304" y="4463816"/>
            <a:ext cx="68475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 smtClean="0"/>
              <a:t>RIPPER </a:t>
            </a:r>
            <a:endParaRPr lang="en-US" sz="5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980728"/>
            <a:ext cx="806489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Jika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dalam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pekerjaan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pembersihan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lapangan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dijumpai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tanah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yang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keras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(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misal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: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lempung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keras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),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sering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kali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pekrjaan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dengan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memakai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blade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bulldozer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kurang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berhasil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,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dengan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demikian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efektivitas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produksi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akan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berkurang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,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disamping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hal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itu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juga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blade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akan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cepat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rusak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.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Jika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volume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pekerjaan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tanah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keras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ini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cukup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banyak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,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maka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pekerjaan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yang  paling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efektif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adalah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dengan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cara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menggemburkan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dulu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tanah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tersebut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,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alat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yang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digunakan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pada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pekerjaan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ini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disebut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Ripper (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bajak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).</a:t>
            </a:r>
          </a:p>
          <a:p>
            <a:pPr algn="ctr"/>
            <a:endParaRPr lang="en-US" sz="2200" dirty="0">
              <a:latin typeface="Book Antiqua" pitchFamily="18" charset="0"/>
              <a:cs typeface="AngsanaUPC" pitchFamily="18" charset="-34"/>
            </a:endParaRPr>
          </a:p>
          <a:p>
            <a:pPr algn="ctr"/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Alat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ini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pada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dasarnya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sebuah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bajak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yang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gigi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-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giginya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terbuat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dari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baja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yang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keras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,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sehingga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kepadanya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dapat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diberikan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tekanan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yang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cukup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besar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untuk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lebih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memaksanya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masuk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ke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dalam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tanah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(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Kampuzsipil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, 2011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)</a:t>
            </a:r>
            <a:r>
              <a:rPr lang="en-US" sz="2200" dirty="0" smtClean="0">
                <a:latin typeface="Book Antiqua" pitchFamily="18" charset="0"/>
                <a:cs typeface="Arabic Typesetting" pitchFamily="66" charset="-78"/>
              </a:rPr>
              <a:t>.</a:t>
            </a:r>
            <a:endParaRPr lang="en-US" sz="2200" b="0" i="0" dirty="0">
              <a:effectLst/>
              <a:latin typeface="Book Antiqua" pitchFamily="18" charset="0"/>
              <a:cs typeface="Arabic Typesetting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7575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627" y="1052736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Jenis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-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jenis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Ripper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dibedakan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menurut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keadaannya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sebagai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berikut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(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Kampuzsipil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, 2011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) :</a:t>
            </a:r>
            <a:endParaRPr lang="en-US" sz="2200" dirty="0">
              <a:latin typeface="Book Antiqua" pitchFamily="18" charset="0"/>
              <a:cs typeface="AngsanaUPC" pitchFamily="18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Ripper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yang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berupa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alat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tersendiri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Ripper yang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ditarik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oleh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tractor :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Dengan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kendali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kabel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.</a:t>
            </a:r>
          </a:p>
          <a:p>
            <a:pPr marL="1428750" lvl="2" indent="-514350">
              <a:buFont typeface="+mj-lt"/>
              <a:buAutoNum type="alphaLcPeriod"/>
            </a:pP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Dengan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kendali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hidrolis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Ripper yang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berupa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attachment yang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dipasang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pada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tractor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sebagai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tenaga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penggeraknya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Adjustable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parallelogram (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giginya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s 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ejajar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bisa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diatur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/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dilepas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)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n-US" sz="2200" dirty="0">
                <a:latin typeface="Book Antiqua" pitchFamily="18" charset="0"/>
                <a:cs typeface="AngsanaUPC" pitchFamily="18" charset="-34"/>
              </a:rPr>
              <a:t>Single shank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(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gigi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tunggal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).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n-US" sz="2200" dirty="0">
                <a:latin typeface="Book Antiqua" pitchFamily="18" charset="0"/>
                <a:cs typeface="AngsanaUPC" pitchFamily="18" charset="-34"/>
              </a:rPr>
              <a:t>Multi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shank (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gigi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banyak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).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Parallelogram (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giginya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sejajar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kaku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)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n-US" sz="2200" dirty="0">
                <a:latin typeface="Book Antiqua" pitchFamily="18" charset="0"/>
                <a:cs typeface="AngsanaUPC" pitchFamily="18" charset="-34"/>
              </a:rPr>
              <a:t>Single shank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(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gigi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tunggal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).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n-US" sz="2200" dirty="0">
                <a:latin typeface="Book Antiqua" pitchFamily="18" charset="0"/>
                <a:cs typeface="AngsanaUPC" pitchFamily="18" charset="-34"/>
              </a:rPr>
              <a:t>Multi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shank (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gigi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banyak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Hinge 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(</a:t>
            </a:r>
            <a:r>
              <a:rPr lang="en-US" sz="2200" dirty="0" err="1" smtClean="0">
                <a:latin typeface="Book Antiqua" pitchFamily="18" charset="0"/>
                <a:cs typeface="AngsanaUPC" pitchFamily="18" charset="-34"/>
              </a:rPr>
              <a:t>berupa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piringan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)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dengan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ukuran</a:t>
            </a:r>
            <a:r>
              <a:rPr lang="en-US" sz="22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200" dirty="0" err="1">
                <a:latin typeface="Book Antiqua" pitchFamily="18" charset="0"/>
                <a:cs typeface="AngsanaUPC" pitchFamily="18" charset="-34"/>
              </a:rPr>
              <a:t>tertentu</a:t>
            </a:r>
            <a:r>
              <a:rPr lang="en-US" sz="2200" dirty="0" smtClean="0">
                <a:latin typeface="Book Antiqua" pitchFamily="18" charset="0"/>
                <a:cs typeface="AngsanaUPC" pitchFamily="18" charset="-34"/>
              </a:rPr>
              <a:t>.</a:t>
            </a:r>
            <a:endParaRPr lang="en-US" sz="2200" dirty="0">
              <a:latin typeface="Book Antiqua" pitchFamily="18" charset="0"/>
              <a:cs typeface="AngsanaUPC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373899"/>
            <a:ext cx="3199915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JENIS – JENIS RIPPER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8440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373899"/>
            <a:ext cx="2888932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KEGUNAAN RIPPER</a:t>
            </a: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323528" y="1188818"/>
            <a:ext cx="828065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err="1">
                <a:latin typeface="Book Antiqua" pitchFamily="18" charset="0"/>
              </a:rPr>
              <a:t>Kegunaan</a:t>
            </a:r>
            <a:r>
              <a:rPr lang="en-US" sz="2500" dirty="0">
                <a:latin typeface="Book Antiqua" pitchFamily="18" charset="0"/>
              </a:rPr>
              <a:t>  Ripper (</a:t>
            </a:r>
            <a:r>
              <a:rPr lang="en-US" sz="2500" dirty="0" err="1">
                <a:latin typeface="Book Antiqua" pitchFamily="18" charset="0"/>
              </a:rPr>
              <a:t>Soemardikatmodjo</a:t>
            </a:r>
            <a:r>
              <a:rPr lang="en-US" sz="2500" dirty="0">
                <a:latin typeface="Book Antiqua" pitchFamily="18" charset="0"/>
              </a:rPr>
              <a:t>, 2003</a:t>
            </a:r>
            <a:r>
              <a:rPr lang="en-US" sz="2500" dirty="0" smtClean="0">
                <a:latin typeface="Book Antiqua" pitchFamily="18" charset="0"/>
              </a:rPr>
              <a:t>) :</a:t>
            </a:r>
            <a:endParaRPr lang="en-US" sz="2500" dirty="0">
              <a:latin typeface="Book Antiqua" pitchFamily="18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sz="2500" dirty="0" err="1">
                <a:latin typeface="Book Antiqua" pitchFamily="18" charset="0"/>
              </a:rPr>
              <a:t>Membantu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dalam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pembersihan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lapangan</a:t>
            </a:r>
            <a:r>
              <a:rPr lang="en-US" sz="2500" dirty="0">
                <a:latin typeface="Book Antiqua" pitchFamily="18" charset="0"/>
              </a:rPr>
              <a:t>, </a:t>
            </a:r>
            <a:r>
              <a:rPr lang="en-US" sz="2500" dirty="0" err="1">
                <a:latin typeface="Book Antiqua" pitchFamily="18" charset="0"/>
              </a:rPr>
              <a:t>yaitu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dengan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melewatkan</a:t>
            </a:r>
            <a:r>
              <a:rPr lang="en-US" sz="2500" dirty="0">
                <a:latin typeface="Book Antiqua" pitchFamily="18" charset="0"/>
              </a:rPr>
              <a:t> ripper 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beberapa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>
                <a:latin typeface="Book Antiqua" pitchFamily="18" charset="0"/>
              </a:rPr>
              <a:t>kali, </a:t>
            </a:r>
            <a:r>
              <a:rPr lang="en-US" sz="2500" dirty="0" err="1">
                <a:latin typeface="Book Antiqua" pitchFamily="18" charset="0"/>
              </a:rPr>
              <a:t>sehingga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sebagian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besar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akar</a:t>
            </a:r>
            <a:r>
              <a:rPr lang="en-US" sz="2500" dirty="0" smtClean="0">
                <a:latin typeface="Book Antiqua" pitchFamily="18" charset="0"/>
              </a:rPr>
              <a:t> - </a:t>
            </a:r>
            <a:r>
              <a:rPr lang="en-US" sz="2500" dirty="0" err="1" smtClean="0">
                <a:latin typeface="Book Antiqua" pitchFamily="18" charset="0"/>
              </a:rPr>
              <a:t>akar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pohon</a:t>
            </a:r>
            <a:r>
              <a:rPr lang="en-US" sz="2500" dirty="0">
                <a:latin typeface="Book Antiqua" pitchFamily="18" charset="0"/>
              </a:rPr>
              <a:t> yang </a:t>
            </a:r>
            <a:r>
              <a:rPr lang="en-US" sz="2500" dirty="0" err="1">
                <a:latin typeface="Book Antiqua" pitchFamily="18" charset="0"/>
              </a:rPr>
              <a:t>dilewati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akan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terputus</a:t>
            </a:r>
            <a:r>
              <a:rPr lang="en-US" sz="2500" dirty="0" smtClean="0">
                <a:latin typeface="Book Antiqua" pitchFamily="18" charset="0"/>
              </a:rPr>
              <a:t> 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sz="2500" dirty="0" err="1" smtClean="0">
                <a:latin typeface="Book Antiqua" pitchFamily="18" charset="0"/>
              </a:rPr>
              <a:t>Dengan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gigi</a:t>
            </a:r>
            <a:r>
              <a:rPr lang="en-US" sz="2500" dirty="0" smtClean="0">
                <a:latin typeface="Book Antiqua" pitchFamily="18" charset="0"/>
              </a:rPr>
              <a:t> - </a:t>
            </a:r>
            <a:r>
              <a:rPr lang="en-US" sz="2500" dirty="0" err="1" smtClean="0">
                <a:latin typeface="Book Antiqua" pitchFamily="18" charset="0"/>
              </a:rPr>
              <a:t>giginya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pohon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dapat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ditumbaangkan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tanpa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harus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menggali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tanah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>
                <a:latin typeface="Book Antiqua" pitchFamily="18" charset="0"/>
              </a:rPr>
              <a:t>di </a:t>
            </a:r>
            <a:r>
              <a:rPr lang="en-US" sz="2500" dirty="0" err="1">
                <a:latin typeface="Book Antiqua" pitchFamily="18" charset="0"/>
              </a:rPr>
              <a:t>sekeliling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pohon</a:t>
            </a:r>
            <a:r>
              <a:rPr lang="en-US" sz="2500" dirty="0" smtClean="0">
                <a:latin typeface="Book Antiqua" pitchFamily="18" charset="0"/>
              </a:rPr>
              <a:t> 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sz="2500" dirty="0" err="1" smtClean="0">
                <a:latin typeface="Book Antiqua" pitchFamily="18" charset="0"/>
              </a:rPr>
              <a:t>Membantu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menggemburkan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tanah</a:t>
            </a:r>
            <a:r>
              <a:rPr lang="en-US" sz="2500" dirty="0">
                <a:latin typeface="Book Antiqua" pitchFamily="18" charset="0"/>
              </a:rPr>
              <a:t> di </a:t>
            </a:r>
            <a:r>
              <a:rPr lang="en-US" sz="2500" dirty="0" err="1" smtClean="0">
                <a:latin typeface="Book Antiqua" pitchFamily="18" charset="0"/>
              </a:rPr>
              <a:t>tempat</a:t>
            </a:r>
            <a:r>
              <a:rPr lang="en-US" sz="2500" dirty="0" smtClean="0">
                <a:latin typeface="Book Antiqua" pitchFamily="18" charset="0"/>
              </a:rPr>
              <a:t> - </a:t>
            </a:r>
            <a:r>
              <a:rPr lang="en-US" sz="2500" dirty="0" err="1" smtClean="0">
                <a:latin typeface="Book Antiqua" pitchFamily="18" charset="0"/>
              </a:rPr>
              <a:t>tempat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>
                <a:latin typeface="Book Antiqua" pitchFamily="18" charset="0"/>
              </a:rPr>
              <a:t>yang </a:t>
            </a:r>
            <a:r>
              <a:rPr lang="en-US" sz="2500" dirty="0" err="1">
                <a:latin typeface="Book Antiqua" pitchFamily="18" charset="0"/>
              </a:rPr>
              <a:t>bertanah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keras</a:t>
            </a:r>
            <a:endParaRPr lang="en-US" sz="2500" dirty="0">
              <a:latin typeface="Book Antiqua" pitchFamily="18" charset="0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sz="2500" dirty="0" err="1">
                <a:latin typeface="Book Antiqua" pitchFamily="18" charset="0"/>
              </a:rPr>
              <a:t>Menuat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parit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kecil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untuk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menggenangkan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>
                <a:latin typeface="Book Antiqua" pitchFamily="18" charset="0"/>
              </a:rPr>
              <a:t>air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sz="2500" dirty="0" err="1">
                <a:latin typeface="Book Antiqua" pitchFamily="18" charset="0"/>
              </a:rPr>
              <a:t>Merobek</a:t>
            </a:r>
            <a:r>
              <a:rPr lang="en-US" sz="2500" dirty="0">
                <a:latin typeface="Book Antiqua" pitchFamily="18" charset="0"/>
              </a:rPr>
              <a:t> pavement yang </a:t>
            </a:r>
            <a:r>
              <a:rPr lang="en-US" sz="2500" dirty="0" err="1">
                <a:latin typeface="Book Antiqua" pitchFamily="18" charset="0"/>
              </a:rPr>
              <a:t>terbuat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dari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ubin</a:t>
            </a:r>
            <a:r>
              <a:rPr lang="en-US" sz="2500" dirty="0">
                <a:latin typeface="Book Antiqua" pitchFamily="18" charset="0"/>
              </a:rPr>
              <a:t>, </a:t>
            </a:r>
            <a:r>
              <a:rPr lang="en-US" sz="2500" dirty="0" err="1">
                <a:latin typeface="Book Antiqua" pitchFamily="18" charset="0"/>
              </a:rPr>
              <a:t>beton</a:t>
            </a:r>
            <a:r>
              <a:rPr lang="en-US" sz="2500" dirty="0">
                <a:latin typeface="Book Antiqua" pitchFamily="18" charset="0"/>
              </a:rPr>
              <a:t>, </a:t>
            </a:r>
            <a:r>
              <a:rPr lang="en-US" sz="2500" dirty="0" err="1">
                <a:latin typeface="Book Antiqua" pitchFamily="18" charset="0"/>
              </a:rPr>
              <a:t>atau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aspal</a:t>
            </a:r>
            <a:r>
              <a:rPr lang="en-US" sz="2500" dirty="0">
                <a:latin typeface="Book Antiqua" pitchFamily="18" charset="0"/>
              </a:rPr>
              <a:t> yang </a:t>
            </a:r>
            <a:r>
              <a:rPr lang="en-US" sz="2500" dirty="0" err="1">
                <a:latin typeface="Book Antiqua" pitchFamily="18" charset="0"/>
              </a:rPr>
              <a:t>sangat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sukar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jika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digali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err="1" smtClean="0">
                <a:latin typeface="Book Antiqua" pitchFamily="18" charset="0"/>
              </a:rPr>
              <a:t>dengan</a:t>
            </a:r>
            <a:r>
              <a:rPr lang="en-US" sz="2500" dirty="0" smtClean="0">
                <a:latin typeface="Book Antiqua" pitchFamily="18" charset="0"/>
              </a:rPr>
              <a:t> </a:t>
            </a:r>
            <a:r>
              <a:rPr lang="en-US" sz="2500" dirty="0" err="1">
                <a:latin typeface="Book Antiqua" pitchFamily="18" charset="0"/>
              </a:rPr>
              <a:t>alat</a:t>
            </a:r>
            <a:r>
              <a:rPr lang="en-US" sz="2500" dirty="0">
                <a:latin typeface="Book Antiqua" pitchFamily="18" charset="0"/>
              </a:rPr>
              <a:t> </a:t>
            </a:r>
            <a:r>
              <a:rPr lang="en-US" sz="2500" dirty="0" smtClean="0">
                <a:latin typeface="Book Antiqua" pitchFamily="18" charset="0"/>
              </a:rPr>
              <a:t>lain.</a:t>
            </a:r>
            <a:endParaRPr lang="en-US" sz="25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1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4810" y="1124744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>
                <a:latin typeface="Book Antiqua" pitchFamily="18" charset="0"/>
              </a:rPr>
              <a:t>Macam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– </a:t>
            </a:r>
            <a:r>
              <a:rPr lang="en-US" sz="2000" dirty="0" err="1" smtClean="0">
                <a:latin typeface="Book Antiqua" pitchFamily="18" charset="0"/>
              </a:rPr>
              <a:t>Macam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Ripper (</a:t>
            </a:r>
            <a:r>
              <a:rPr lang="en-US" sz="2000" dirty="0" err="1">
                <a:latin typeface="Book Antiqua" pitchFamily="18" charset="0"/>
              </a:rPr>
              <a:t>Visionlink</a:t>
            </a:r>
            <a:r>
              <a:rPr lang="en-US" sz="2000" dirty="0">
                <a:latin typeface="Book Antiqua" pitchFamily="18" charset="0"/>
              </a:rPr>
              <a:t>, 2014</a:t>
            </a:r>
            <a:r>
              <a:rPr lang="en-US" sz="2000" dirty="0" smtClean="0">
                <a:latin typeface="Book Antiqua" pitchFamily="18" charset="0"/>
              </a:rPr>
              <a:t>) :</a:t>
            </a:r>
            <a:endParaRPr lang="en-US" sz="2000" dirty="0">
              <a:latin typeface="Book Antiqua" pitchFamily="18" charset="0"/>
            </a:endParaRPr>
          </a:p>
          <a:p>
            <a:pPr algn="just"/>
            <a:endParaRPr lang="en-US" sz="2000" dirty="0">
              <a:latin typeface="Book Antiqua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smtClean="0">
                <a:latin typeface="Book Antiqua" pitchFamily="18" charset="0"/>
              </a:rPr>
              <a:t>Multi – shank – rippers (</a:t>
            </a:r>
            <a:r>
              <a:rPr lang="en-US" sz="2000" dirty="0" err="1" smtClean="0">
                <a:latin typeface="Book Antiqua" pitchFamily="18" charset="0"/>
              </a:rPr>
              <a:t>rigidtype</a:t>
            </a:r>
            <a:r>
              <a:rPr lang="en-US" sz="2000" dirty="0">
                <a:latin typeface="Book Antiqua" pitchFamily="18" charset="0"/>
              </a:rPr>
              <a:t>)</a:t>
            </a:r>
          </a:p>
          <a:p>
            <a:pPr lvl="1" algn="just"/>
            <a:r>
              <a:rPr lang="en-US" sz="2000" dirty="0" smtClean="0">
                <a:latin typeface="Book Antiqua" pitchFamily="18" charset="0"/>
              </a:rPr>
              <a:t>Ripper </a:t>
            </a:r>
            <a:r>
              <a:rPr lang="en-US" sz="2000" dirty="0" err="1" smtClean="0">
                <a:latin typeface="Book Antiqua" pitchFamily="18" charset="0"/>
              </a:rPr>
              <a:t>ini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memiliki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tiga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buah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 shank Rippers yang </a:t>
            </a:r>
            <a:r>
              <a:rPr lang="en-US" sz="2000" dirty="0" err="1">
                <a:latin typeface="Book Antiqua" pitchFamily="18" charset="0"/>
              </a:rPr>
              <a:t>disusun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secara</a:t>
            </a:r>
            <a:r>
              <a:rPr lang="en-US" sz="2000" dirty="0">
                <a:latin typeface="Book Antiqua" pitchFamily="18" charset="0"/>
              </a:rPr>
              <a:t> parallel. </a:t>
            </a:r>
            <a:r>
              <a:rPr lang="en-US" sz="2000" dirty="0" smtClean="0">
                <a:latin typeface="Book Antiqua" pitchFamily="18" charset="0"/>
              </a:rPr>
              <a:t> Multi - shank rippers </a:t>
            </a:r>
            <a:r>
              <a:rPr lang="en-US" sz="2000" dirty="0" err="1" smtClean="0">
                <a:latin typeface="Book Antiqua" pitchFamily="18" charset="0"/>
              </a:rPr>
              <a:t>ini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sangat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efisien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digunakan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pada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daerah</a:t>
            </a:r>
            <a:r>
              <a:rPr lang="en-US" sz="2000" dirty="0">
                <a:latin typeface="Book Antiqua" pitchFamily="18" charset="0"/>
              </a:rPr>
              <a:t> yang 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memiliki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material </a:t>
            </a:r>
            <a:r>
              <a:rPr lang="en-US" sz="2000" dirty="0" err="1" smtClean="0">
                <a:latin typeface="Book Antiqua" pitchFamily="18" charset="0"/>
              </a:rPr>
              <a:t>lunak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karena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sudut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gali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( digging angel</a:t>
            </a:r>
            <a:r>
              <a:rPr lang="en-US" sz="2000" dirty="0">
                <a:latin typeface="Book Antiqua" pitchFamily="18" charset="0"/>
              </a:rPr>
              <a:t>) </a:t>
            </a:r>
            <a:r>
              <a:rPr lang="en-US" sz="2000" dirty="0" smtClean="0">
                <a:latin typeface="Book Antiqua" pitchFamily="18" charset="0"/>
              </a:rPr>
              <a:t>ripper </a:t>
            </a:r>
            <a:r>
              <a:rPr lang="en-US" sz="2000" dirty="0" err="1" smtClean="0">
                <a:latin typeface="Book Antiqua" pitchFamily="18" charset="0"/>
              </a:rPr>
              <a:t>ini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dapat</a:t>
            </a:r>
            <a:r>
              <a:rPr lang="en-US" sz="2000" dirty="0">
                <a:latin typeface="Book Antiqua" pitchFamily="18" charset="0"/>
              </a:rPr>
              <a:t> optimum</a:t>
            </a:r>
            <a:r>
              <a:rPr lang="en-US" sz="2000" dirty="0" smtClean="0">
                <a:latin typeface="Book Antiqua" pitchFamily="18" charset="0"/>
              </a:rPr>
              <a:t>.</a:t>
            </a:r>
          </a:p>
          <a:p>
            <a:pPr marL="800100" lvl="1" indent="-342900" algn="just">
              <a:buFont typeface="+mj-lt"/>
              <a:buAutoNum type="arabicPeriod"/>
            </a:pPr>
            <a:endParaRPr lang="en-US" sz="2000" dirty="0">
              <a:latin typeface="Book Antiqua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smtClean="0">
                <a:latin typeface="Book Antiqua" pitchFamily="18" charset="0"/>
              </a:rPr>
              <a:t> Multi – shank - rippers(</a:t>
            </a:r>
            <a:r>
              <a:rPr lang="en-US" sz="2000" dirty="0" err="1" smtClean="0">
                <a:latin typeface="Book Antiqua" pitchFamily="18" charset="0"/>
              </a:rPr>
              <a:t>variabletype</a:t>
            </a:r>
            <a:r>
              <a:rPr lang="en-US" sz="2000" dirty="0">
                <a:latin typeface="Book Antiqua" pitchFamily="18" charset="0"/>
              </a:rPr>
              <a:t>)</a:t>
            </a:r>
          </a:p>
          <a:p>
            <a:pPr lvl="1" algn="just"/>
            <a:r>
              <a:rPr lang="en-US" sz="2000" dirty="0" smtClean="0">
                <a:latin typeface="Book Antiqua" pitchFamily="18" charset="0"/>
              </a:rPr>
              <a:t>Ripper </a:t>
            </a:r>
            <a:r>
              <a:rPr lang="en-US" sz="2000" dirty="0" err="1" smtClean="0">
                <a:latin typeface="Book Antiqua" pitchFamily="18" charset="0"/>
              </a:rPr>
              <a:t>ini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memiliki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tiga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buah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 ripper point yang </a:t>
            </a:r>
            <a:r>
              <a:rPr lang="en-US" sz="2000" dirty="0" err="1">
                <a:latin typeface="Book Antiqua" pitchFamily="18" charset="0"/>
              </a:rPr>
              <a:t>dapat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divariasikan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sudutnya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secara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hidrolik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disesuaikan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dengan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kondisi</a:t>
            </a:r>
            <a:r>
              <a:rPr lang="en-US" sz="2000" dirty="0">
                <a:latin typeface="Book Antiqua" pitchFamily="18" charset="0"/>
              </a:rPr>
              <a:t> material yang 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digalinya</a:t>
            </a:r>
            <a:r>
              <a:rPr lang="en-US" sz="2000" dirty="0" smtClean="0">
                <a:latin typeface="Book Antiqua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000" dirty="0">
              <a:latin typeface="Book Antiqua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smtClean="0">
                <a:latin typeface="Book Antiqua" pitchFamily="18" charset="0"/>
              </a:rPr>
              <a:t>Giant – rippers (</a:t>
            </a:r>
            <a:r>
              <a:rPr lang="en-US" sz="2000" dirty="0" err="1" smtClean="0">
                <a:latin typeface="Book Antiqua" pitchFamily="18" charset="0"/>
              </a:rPr>
              <a:t>variabletype</a:t>
            </a:r>
            <a:r>
              <a:rPr lang="en-US" sz="2000" dirty="0">
                <a:latin typeface="Book Antiqua" pitchFamily="18" charset="0"/>
              </a:rPr>
              <a:t>)</a:t>
            </a:r>
          </a:p>
          <a:p>
            <a:pPr lvl="1" algn="just"/>
            <a:r>
              <a:rPr lang="en-US" sz="2000" dirty="0">
                <a:latin typeface="Book Antiqua" pitchFamily="18" charset="0"/>
              </a:rPr>
              <a:t>Giant </a:t>
            </a:r>
            <a:r>
              <a:rPr lang="en-US" sz="2000" dirty="0" smtClean="0">
                <a:latin typeface="Book Antiqua" pitchFamily="18" charset="0"/>
              </a:rPr>
              <a:t>rippers </a:t>
            </a:r>
            <a:r>
              <a:rPr lang="en-US" sz="2000" dirty="0" err="1" smtClean="0">
                <a:latin typeface="Book Antiqua" pitchFamily="18" charset="0"/>
              </a:rPr>
              <a:t>dirancang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khusus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untuk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memecah</a:t>
            </a:r>
            <a:r>
              <a:rPr lang="en-US" sz="2000" dirty="0">
                <a:latin typeface="Book Antiqua" pitchFamily="18" charset="0"/>
              </a:rPr>
              <a:t> material </a:t>
            </a:r>
            <a:r>
              <a:rPr lang="en-US" sz="2000" dirty="0" err="1">
                <a:latin typeface="Book Antiqua" pitchFamily="18" charset="0"/>
              </a:rPr>
              <a:t>batu</a:t>
            </a:r>
            <a:r>
              <a:rPr lang="en-US" sz="2000" dirty="0">
                <a:latin typeface="Book Antiqua" pitchFamily="18" charset="0"/>
              </a:rPr>
              <a:t> yang </a:t>
            </a:r>
            <a:r>
              <a:rPr lang="en-US" sz="2000" dirty="0" err="1">
                <a:latin typeface="Book Antiqua" pitchFamily="18" charset="0"/>
              </a:rPr>
              <a:t>cukup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keras</a:t>
            </a:r>
            <a:r>
              <a:rPr lang="en-US" sz="2000" dirty="0" smtClean="0">
                <a:latin typeface="Book Antiqua" pitchFamily="18" charset="0"/>
              </a:rPr>
              <a:t>. Ripper </a:t>
            </a:r>
            <a:r>
              <a:rPr lang="en-US" sz="2000" dirty="0" err="1">
                <a:latin typeface="Book Antiqua" pitchFamily="18" charset="0"/>
              </a:rPr>
              <a:t>ini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memiliki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sebuah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 ripper point yang </a:t>
            </a:r>
            <a:r>
              <a:rPr lang="en-US" sz="2000" dirty="0" err="1">
                <a:latin typeface="Book Antiqua" pitchFamily="18" charset="0"/>
              </a:rPr>
              <a:t>dapat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diatur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smtClean="0">
                <a:latin typeface="Book Antiqua" pitchFamily="18" charset="0"/>
              </a:rPr>
              <a:t>(adjustable) </a:t>
            </a:r>
            <a:r>
              <a:rPr lang="en-US" sz="2000" dirty="0" err="1">
                <a:latin typeface="Book Antiqua" pitchFamily="18" charset="0"/>
              </a:rPr>
              <a:t>guna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menyesuaikan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dengan</a:t>
            </a:r>
            <a:r>
              <a:rPr lang="en-US" sz="2000" dirty="0">
                <a:latin typeface="Book Antiqua" pitchFamily="18" charset="0"/>
              </a:rPr>
              <a:t> material </a:t>
            </a:r>
            <a:r>
              <a:rPr lang="en-US" sz="2000" dirty="0" smtClean="0">
                <a:latin typeface="Book Antiqua" pitchFamily="18" charset="0"/>
              </a:rPr>
              <a:t>yang </a:t>
            </a:r>
            <a:r>
              <a:rPr lang="en-US" sz="2000" dirty="0" err="1" smtClean="0">
                <a:latin typeface="Book Antiqua" pitchFamily="18" charset="0"/>
              </a:rPr>
              <a:t>digali</a:t>
            </a:r>
            <a:r>
              <a:rPr lang="en-US" sz="2000" dirty="0" smtClean="0">
                <a:latin typeface="Book Antiqua" pitchFamily="18" charset="0"/>
              </a:rPr>
              <a:t>.  </a:t>
            </a:r>
            <a:endParaRPr lang="en-US" sz="2000" b="0" i="0" dirty="0">
              <a:effectLst/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373899"/>
            <a:ext cx="3823932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MACAM – MACAM RIPPER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19431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692696"/>
            <a:ext cx="81369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Book Antiqua" pitchFamily="18" charset="0"/>
              </a:rPr>
              <a:t>Kondisi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kerja</a:t>
            </a:r>
            <a:r>
              <a:rPr lang="en-US" sz="2000" dirty="0">
                <a:latin typeface="Book Antiqua" pitchFamily="18" charset="0"/>
              </a:rPr>
              <a:t> Ripper </a:t>
            </a:r>
            <a:r>
              <a:rPr lang="en-US" sz="2000" dirty="0" err="1">
                <a:latin typeface="Book Antiqua" pitchFamily="18" charset="0"/>
              </a:rPr>
              <a:t>tergantung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dari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hal-hal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berikut</a:t>
            </a:r>
            <a:r>
              <a:rPr lang="en-US" sz="2000" dirty="0">
                <a:latin typeface="Book Antiqua" pitchFamily="18" charset="0"/>
              </a:rPr>
              <a:t> </a:t>
            </a:r>
            <a:endParaRPr lang="en-US" sz="2000" dirty="0" smtClean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(</a:t>
            </a:r>
            <a:r>
              <a:rPr lang="en-US" sz="2000" dirty="0" err="1">
                <a:latin typeface="Book Antiqua" pitchFamily="18" charset="0"/>
              </a:rPr>
              <a:t>Soemardikatmodjo</a:t>
            </a:r>
            <a:r>
              <a:rPr lang="en-US" sz="2000" dirty="0">
                <a:latin typeface="Book Antiqua" pitchFamily="18" charset="0"/>
              </a:rPr>
              <a:t>, 2003</a:t>
            </a:r>
            <a:r>
              <a:rPr lang="en-US" sz="2000" dirty="0" smtClean="0">
                <a:latin typeface="Book Antiqua" pitchFamily="18" charset="0"/>
              </a:rPr>
              <a:t>) 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000" dirty="0" err="1" smtClean="0">
                <a:latin typeface="Book Antiqua" pitchFamily="18" charset="0"/>
              </a:rPr>
              <a:t>Apakah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alat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sesuai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dengan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topografi</a:t>
            </a:r>
            <a:r>
              <a:rPr lang="en-US" sz="2000" dirty="0">
                <a:latin typeface="Book Antiqua" pitchFamily="18" charset="0"/>
              </a:rPr>
              <a:t> yang </a:t>
            </a:r>
            <a:r>
              <a:rPr lang="en-US" sz="2000" dirty="0" err="1" smtClean="0">
                <a:latin typeface="Book Antiqua" pitchFamily="18" charset="0"/>
              </a:rPr>
              <a:t>ada</a:t>
            </a:r>
            <a:endParaRPr lang="en-US" sz="2000" dirty="0" smtClean="0">
              <a:latin typeface="Book Antiqua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en-US" sz="2000" dirty="0" err="1" smtClean="0">
                <a:latin typeface="Book Antiqua" pitchFamily="18" charset="0"/>
              </a:rPr>
              <a:t>Kondisi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pengaruh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lingkungan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seperti</a:t>
            </a:r>
            <a:r>
              <a:rPr lang="en-US" sz="2000" dirty="0">
                <a:latin typeface="Book Antiqua" pitchFamily="18" charset="0"/>
              </a:rPr>
              <a:t> : </a:t>
            </a:r>
            <a:r>
              <a:rPr lang="en-US" sz="2000" dirty="0" err="1">
                <a:latin typeface="Book Antiqua" pitchFamily="18" charset="0"/>
              </a:rPr>
              <a:t>Ukuran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medan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peralatan</a:t>
            </a:r>
            <a:endParaRPr lang="en-US" sz="2000" dirty="0" smtClean="0">
              <a:latin typeface="Book Antiqua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en-US" sz="2000" dirty="0" err="1" smtClean="0">
                <a:latin typeface="Book Antiqua" pitchFamily="18" charset="0"/>
              </a:rPr>
              <a:t>Pengaturan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kerja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kombinasi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kerja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antara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peralatan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mesin</a:t>
            </a:r>
            <a:r>
              <a:rPr lang="en-US" sz="2000" dirty="0" smtClean="0">
                <a:latin typeface="Book Antiqua" pitchFamily="18" charset="0"/>
              </a:rPr>
              <a:t>.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000" dirty="0" err="1" smtClean="0">
                <a:latin typeface="Book Antiqua" pitchFamily="18" charset="0"/>
              </a:rPr>
              <a:t>Metoda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operasional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perencanaan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persiapan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kerja</a:t>
            </a:r>
            <a:endParaRPr lang="en-US" sz="2000" dirty="0" smtClean="0">
              <a:latin typeface="Book Antiqua" pitchFamily="18" charset="0"/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en-US" sz="2000" dirty="0" err="1" smtClean="0">
                <a:latin typeface="Book Antiqua" pitchFamily="18" charset="0"/>
              </a:rPr>
              <a:t>Pengalaman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keterampilan</a:t>
            </a:r>
            <a:r>
              <a:rPr lang="en-US" sz="2000" dirty="0">
                <a:latin typeface="Book Antiqua" pitchFamily="18" charset="0"/>
              </a:rPr>
              <a:t> operator </a:t>
            </a:r>
            <a:r>
              <a:rPr lang="en-US" sz="2000" dirty="0" err="1">
                <a:latin typeface="Book Antiqua" pitchFamily="18" charset="0"/>
              </a:rPr>
              <a:t>dan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pengawas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untuk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pekerjaan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tersebut</a:t>
            </a:r>
            <a:endParaRPr lang="en-US" sz="2000" dirty="0" smtClean="0">
              <a:latin typeface="Book Antiqua" pitchFamily="18" charset="0"/>
            </a:endParaRPr>
          </a:p>
          <a:p>
            <a:endParaRPr lang="en-US" sz="2000" dirty="0">
              <a:latin typeface="Book Antiqua" pitchFamily="18" charset="0"/>
            </a:endParaRPr>
          </a:p>
          <a:p>
            <a:r>
              <a:rPr lang="en-US" sz="2000" dirty="0" smtClean="0">
                <a:latin typeface="Book Antiqua" pitchFamily="18" charset="0"/>
              </a:rPr>
              <a:t>Hal-</a:t>
            </a:r>
            <a:r>
              <a:rPr lang="en-US" sz="2000" dirty="0" err="1" smtClean="0">
                <a:latin typeface="Book Antiqua" pitchFamily="18" charset="0"/>
              </a:rPr>
              <a:t>hal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yang </a:t>
            </a:r>
            <a:r>
              <a:rPr lang="en-US" sz="2000" dirty="0" err="1">
                <a:latin typeface="Book Antiqua" pitchFamily="18" charset="0"/>
              </a:rPr>
              <a:t>perlu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diperhatikan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dalam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pemeliharaan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alat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adalah</a:t>
            </a:r>
            <a:r>
              <a:rPr lang="en-US" sz="2000" dirty="0">
                <a:latin typeface="Book Antiqua" pitchFamily="18" charset="0"/>
              </a:rPr>
              <a:t> (</a:t>
            </a:r>
            <a:r>
              <a:rPr lang="en-US" sz="2000" dirty="0" err="1">
                <a:latin typeface="Book Antiqua" pitchFamily="18" charset="0"/>
              </a:rPr>
              <a:t>Soemardikatmodjo</a:t>
            </a:r>
            <a:r>
              <a:rPr lang="en-US" sz="2000" dirty="0">
                <a:latin typeface="Book Antiqua" pitchFamily="18" charset="0"/>
              </a:rPr>
              <a:t>, 2003</a:t>
            </a:r>
            <a:r>
              <a:rPr lang="en-US" sz="2000" dirty="0" smtClean="0">
                <a:latin typeface="Book Antiqua" pitchFamily="18" charset="0"/>
              </a:rPr>
              <a:t>) 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 smtClean="0">
                <a:latin typeface="Book Antiqua" pitchFamily="18" charset="0"/>
              </a:rPr>
              <a:t>Penggantian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pelumas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atau</a:t>
            </a:r>
            <a:r>
              <a:rPr lang="en-US" sz="2000" dirty="0">
                <a:latin typeface="Book Antiqua" pitchFamily="18" charset="0"/>
              </a:rPr>
              <a:t> grease (</a:t>
            </a:r>
            <a:r>
              <a:rPr lang="en-US" sz="2000" dirty="0" err="1">
                <a:latin typeface="Book Antiqua" pitchFamily="18" charset="0"/>
              </a:rPr>
              <a:t>gemuk</a:t>
            </a:r>
            <a:r>
              <a:rPr lang="en-US" sz="2000" dirty="0">
                <a:latin typeface="Book Antiqua" pitchFamily="18" charset="0"/>
              </a:rPr>
              <a:t>) </a:t>
            </a:r>
            <a:r>
              <a:rPr lang="en-US" sz="2000" dirty="0" err="1">
                <a:latin typeface="Book Antiqua" pitchFamily="18" charset="0"/>
              </a:rPr>
              <a:t>secara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teratur</a:t>
            </a:r>
            <a:endParaRPr lang="en-US" sz="2000" dirty="0" smtClean="0">
              <a:latin typeface="Book Antiqua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 smtClean="0">
                <a:latin typeface="Book Antiqua" pitchFamily="18" charset="0"/>
              </a:rPr>
              <a:t>Kondisi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ripperatau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 smtClean="0">
                <a:latin typeface="Book Antiqua" pitchFamily="18" charset="0"/>
              </a:rPr>
              <a:t>penggarunya</a:t>
            </a:r>
            <a:endParaRPr lang="en-US" sz="2000" dirty="0" smtClean="0">
              <a:latin typeface="Book Antiqua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 smtClean="0">
                <a:latin typeface="Book Antiqua" pitchFamily="18" charset="0"/>
              </a:rPr>
              <a:t>Persediaan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suku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cadaang</a:t>
            </a:r>
            <a:r>
              <a:rPr lang="en-US" sz="2000" dirty="0">
                <a:latin typeface="Book Antiqua" pitchFamily="18" charset="0"/>
              </a:rPr>
              <a:t> yang </a:t>
            </a:r>
            <a:r>
              <a:rPr lang="en-US" sz="2000" dirty="0" err="1">
                <a:latin typeface="Book Antiqua" pitchFamily="18" charset="0"/>
              </a:rPr>
              <a:t>sering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diperlukan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untuk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alat</a:t>
            </a:r>
            <a:r>
              <a:rPr lang="en-US" sz="2000" dirty="0">
                <a:latin typeface="Book Antiqua" pitchFamily="18" charset="0"/>
              </a:rPr>
              <a:t> yang </a:t>
            </a:r>
            <a:r>
              <a:rPr lang="en-US" sz="2000" dirty="0" err="1" smtClean="0">
                <a:latin typeface="Book Antiqua" pitchFamily="18" charset="0"/>
              </a:rPr>
              <a:t>bersangkutan</a:t>
            </a:r>
            <a:endParaRPr lang="en-US" sz="2000" dirty="0" smtClean="0">
              <a:latin typeface="Book Antiqua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 smtClean="0">
                <a:latin typeface="Book Antiqua" pitchFamily="18" charset="0"/>
              </a:rPr>
              <a:t>Kondisi</a:t>
            </a:r>
            <a:r>
              <a:rPr lang="en-US" sz="2000" dirty="0" smtClean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traksi</a:t>
            </a:r>
            <a:r>
              <a:rPr lang="en-US" sz="2000" dirty="0">
                <a:latin typeface="Book Antiqua" pitchFamily="18" charset="0"/>
              </a:rPr>
              <a:t> ban </a:t>
            </a:r>
            <a:r>
              <a:rPr lang="en-US" sz="2000" dirty="0" err="1">
                <a:latin typeface="Book Antiqua" pitchFamily="18" charset="0"/>
              </a:rPr>
              <a:t>yanng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digunakan</a:t>
            </a:r>
            <a:r>
              <a:rPr lang="en-US" sz="2000" dirty="0">
                <a:latin typeface="Book Antiqua" pitchFamily="18" charset="0"/>
              </a:rPr>
              <a:t> (</a:t>
            </a:r>
            <a:r>
              <a:rPr lang="en-US" sz="2000" dirty="0" err="1">
                <a:latin typeface="Book Antiqua" pitchFamily="18" charset="0"/>
              </a:rPr>
              <a:t>dalam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hal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ini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traksi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berbentuk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roda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sz="2000" dirty="0" err="1">
                <a:latin typeface="Book Antiqua" pitchFamily="18" charset="0"/>
              </a:rPr>
              <a:t>rantai</a:t>
            </a:r>
            <a:r>
              <a:rPr lang="en-US" sz="2000" dirty="0">
                <a:latin typeface="Book Antiqua" pitchFamily="18" charset="0"/>
              </a:rPr>
              <a:t> / Crawler</a:t>
            </a:r>
            <a:r>
              <a:rPr lang="en-US" sz="2000" dirty="0" smtClean="0">
                <a:latin typeface="Book Antiqua" pitchFamily="18" charset="0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6925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73899"/>
            <a:ext cx="2571473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GAMBAR RIPPER</a:t>
            </a:r>
            <a:endParaRPr lang="en-US" sz="2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225" y="1916832"/>
            <a:ext cx="5198119" cy="345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99101" y="5589240"/>
            <a:ext cx="2815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Multi Shank Tractor Ripper</a:t>
            </a:r>
          </a:p>
        </p:txBody>
      </p:sp>
    </p:spTree>
    <p:extLst>
      <p:ext uri="{BB962C8B-B14F-4D97-AF65-F5344CB8AC3E}">
        <p14:creationId xmlns:p14="http://schemas.microsoft.com/office/powerpoint/2010/main" val="200427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0376" y="1844824"/>
            <a:ext cx="791407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Untuk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menghitung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produksi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kerja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Ripper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dapat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dilakukan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dengan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 smtClean="0">
                <a:latin typeface="Book Antiqua" pitchFamily="18" charset="0"/>
                <a:cs typeface="AngsanaUPC" pitchFamily="18" charset="-34"/>
              </a:rPr>
              <a:t>cara</a:t>
            </a:r>
            <a:r>
              <a:rPr lang="en-US" sz="25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 smtClean="0">
                <a:latin typeface="Book Antiqua" pitchFamily="18" charset="0"/>
                <a:cs typeface="AngsanaUPC" pitchFamily="18" charset="-34"/>
              </a:rPr>
              <a:t>grafis</a:t>
            </a:r>
            <a:r>
              <a:rPr lang="en-US" sz="25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dan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secara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analitis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,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namun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perhitungan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dengan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cara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analitis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yang </a:t>
            </a:r>
            <a:r>
              <a:rPr lang="en-US" sz="2500" dirty="0" err="1" smtClean="0">
                <a:latin typeface="Book Antiqua" pitchFamily="18" charset="0"/>
                <a:cs typeface="AngsanaUPC" pitchFamily="18" charset="-34"/>
              </a:rPr>
              <a:t>sering</a:t>
            </a:r>
            <a:r>
              <a:rPr lang="en-US" sz="25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 smtClean="0">
                <a:latin typeface="Book Antiqua" pitchFamily="18" charset="0"/>
                <a:cs typeface="AngsanaUPC" pitchFamily="18" charset="-34"/>
              </a:rPr>
              <a:t>digunakan</a:t>
            </a:r>
            <a:r>
              <a:rPr lang="en-US" sz="25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dilapangan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karena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 smtClean="0">
                <a:latin typeface="Book Antiqua" pitchFamily="18" charset="0"/>
                <a:cs typeface="AngsanaUPC" pitchFamily="18" charset="-34"/>
              </a:rPr>
              <a:t>perhitungan</a:t>
            </a:r>
            <a:r>
              <a:rPr lang="en-US" sz="2500" dirty="0" smtClean="0">
                <a:latin typeface="Book Antiqua" pitchFamily="18" charset="0"/>
                <a:cs typeface="AngsanaUPC" pitchFamily="18" charset="-34"/>
              </a:rPr>
              <a:t> yang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dilakukan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dapat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lebih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akurat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. </a:t>
            </a:r>
            <a:r>
              <a:rPr lang="en-US" sz="2500" dirty="0" err="1" smtClean="0">
                <a:latin typeface="Book Antiqua" pitchFamily="18" charset="0"/>
                <a:cs typeface="AngsanaUPC" pitchFamily="18" charset="-34"/>
              </a:rPr>
              <a:t>Empat</a:t>
            </a:r>
            <a:r>
              <a:rPr lang="en-US" sz="25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l</a:t>
            </a:r>
            <a:r>
              <a:rPr lang="en-US" sz="2500" dirty="0" err="1" smtClean="0">
                <a:latin typeface="Book Antiqua" pitchFamily="18" charset="0"/>
                <a:cs typeface="AngsanaUPC" pitchFamily="18" charset="-34"/>
              </a:rPr>
              <a:t>angkah</a:t>
            </a:r>
            <a:r>
              <a:rPr lang="en-US" sz="25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yang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dilakukan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dalam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menghitung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produksi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err="1">
                <a:latin typeface="Book Antiqua" pitchFamily="18" charset="0"/>
                <a:cs typeface="AngsanaUPC" pitchFamily="18" charset="-34"/>
              </a:rPr>
              <a:t>kerja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500" dirty="0" smtClean="0">
                <a:latin typeface="Book Antiqua" pitchFamily="18" charset="0"/>
                <a:cs typeface="AngsanaUPC" pitchFamily="18" charset="-34"/>
              </a:rPr>
              <a:t>Ripper</a:t>
            </a:r>
            <a:r>
              <a:rPr lang="en-US" sz="2500" dirty="0">
                <a:latin typeface="Book Antiqua" pitchFamily="18" charset="0"/>
                <a:cs typeface="AngsanaUPC" pitchFamily="18" charset="-34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373899"/>
            <a:ext cx="5856027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PERHITUNGAN PRODUKSI KERJA RIPPER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41358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96305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LANGKA 1</a:t>
            </a:r>
          </a:p>
          <a:p>
            <a:r>
              <a:rPr lang="en-US" dirty="0" err="1"/>
              <a:t>Perhitungan</a:t>
            </a:r>
            <a:r>
              <a:rPr lang="en-US" dirty="0"/>
              <a:t> Volume Ripping </a:t>
            </a:r>
            <a:r>
              <a:rPr lang="en-US" dirty="0" err="1"/>
              <a:t>Aktual</a:t>
            </a:r>
            <a:endParaRPr lang="en-US" dirty="0"/>
          </a:p>
          <a:p>
            <a:endParaRPr lang="en-US" dirty="0"/>
          </a:p>
          <a:p>
            <a:pPr algn="ctr"/>
            <a:r>
              <a:rPr lang="en-US" dirty="0">
                <a:solidFill>
                  <a:srgbClr val="FF0000"/>
                </a:solidFill>
              </a:rPr>
              <a:t>Volume Ripping </a:t>
            </a:r>
            <a:r>
              <a:rPr lang="en-US" dirty="0" err="1">
                <a:solidFill>
                  <a:srgbClr val="FF0000"/>
                </a:solidFill>
              </a:rPr>
              <a:t>Aktual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Lebar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Garuan</a:t>
            </a:r>
            <a:r>
              <a:rPr lang="en-US" dirty="0">
                <a:solidFill>
                  <a:srgbClr val="FF0000"/>
                </a:solidFill>
              </a:rPr>
              <a:t> x </a:t>
            </a:r>
            <a:r>
              <a:rPr lang="en-US" dirty="0" err="1">
                <a:solidFill>
                  <a:srgbClr val="FF0000"/>
                </a:solidFill>
              </a:rPr>
              <a:t>Penetrasi</a:t>
            </a:r>
            <a:r>
              <a:rPr lang="en-US" dirty="0">
                <a:solidFill>
                  <a:srgbClr val="FF0000"/>
                </a:solidFill>
              </a:rPr>
              <a:t> x </a:t>
            </a:r>
            <a:r>
              <a:rPr lang="en-US" dirty="0" err="1">
                <a:solidFill>
                  <a:srgbClr val="FF0000"/>
                </a:solidFill>
              </a:rPr>
              <a:t>Panjang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Garuan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Garuan</a:t>
            </a:r>
            <a:r>
              <a:rPr lang="en-US" dirty="0"/>
              <a:t> =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lintasan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err="1" smtClean="0"/>
              <a:t>Jarak</a:t>
            </a:r>
            <a:r>
              <a:rPr lang="en-US" dirty="0"/>
              <a:t>/ </a:t>
            </a:r>
            <a:r>
              <a:rPr lang="en-US" dirty="0" err="1"/>
              <a:t>Lebar</a:t>
            </a:r>
            <a:r>
              <a:rPr lang="en-US" dirty="0"/>
              <a:t> </a:t>
            </a:r>
            <a:r>
              <a:rPr lang="en-US" dirty="0" err="1"/>
              <a:t>Garuan</a:t>
            </a:r>
            <a:r>
              <a:rPr lang="en-US" dirty="0"/>
              <a:t> = </a:t>
            </a:r>
            <a:r>
              <a:rPr lang="en-US" dirty="0" err="1"/>
              <a:t>lebar</a:t>
            </a:r>
            <a:r>
              <a:rPr lang="en-US" dirty="0"/>
              <a:t> material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hancur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lintasan</a:t>
            </a:r>
            <a:r>
              <a:rPr lang="en-US" dirty="0"/>
              <a:t> ripping (</a:t>
            </a:r>
            <a:r>
              <a:rPr lang="en-US" dirty="0" smtClean="0"/>
              <a:t>m)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err="1" smtClean="0"/>
              <a:t>Penetrasi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kedalaman</a:t>
            </a:r>
            <a:r>
              <a:rPr lang="en-US" dirty="0"/>
              <a:t> </a:t>
            </a:r>
            <a:r>
              <a:rPr lang="en-US" dirty="0" err="1"/>
              <a:t>terbenamnya</a:t>
            </a:r>
            <a:r>
              <a:rPr lang="en-US" dirty="0"/>
              <a:t> shank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(</a:t>
            </a:r>
            <a:r>
              <a:rPr lang="en-US" dirty="0" smtClean="0"/>
              <a:t>m).</a:t>
            </a:r>
          </a:p>
          <a:p>
            <a:pPr lvl="1" algn="just"/>
            <a:r>
              <a:rPr lang="en-US" dirty="0" err="1" smtClean="0"/>
              <a:t>Penetrasi</a:t>
            </a:r>
            <a:r>
              <a:rPr lang="en-US" dirty="0" smtClean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batas-batas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batasan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/>
              <a:t>alat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batasan</a:t>
            </a:r>
            <a:r>
              <a:rPr lang="en-US" dirty="0"/>
              <a:t> </a:t>
            </a:r>
            <a:r>
              <a:rPr lang="en-US" dirty="0" err="1"/>
              <a:t>penetrasi</a:t>
            </a:r>
            <a:r>
              <a:rPr lang="en-US" dirty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/>
              <a:t>model </a:t>
            </a:r>
            <a:r>
              <a:rPr lang="en-US" dirty="0" err="1"/>
              <a:t>alat</a:t>
            </a:r>
            <a:r>
              <a:rPr lang="en-US" dirty="0"/>
              <a:t>.</a:t>
            </a:r>
          </a:p>
          <a:p>
            <a:pPr lvl="1" algn="just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5896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pic>
        <p:nvPicPr>
          <p:cNvPr id="1026" name="Picture 2" descr="C:\Users\Napholeond\Downloads\Pages from 000ptm-dan-alat-berat-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352" y="4365104"/>
            <a:ext cx="6224665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87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71510" y="836712"/>
                <a:ext cx="8692978" cy="49117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LANGKAH 2</a:t>
                </a:r>
              </a:p>
              <a:p>
                <a:r>
                  <a:rPr lang="en-US" dirty="0" err="1" smtClean="0"/>
                  <a:t>Menghitung</a:t>
                </a:r>
                <a:r>
                  <a:rPr lang="en-US" dirty="0" smtClean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</a:t>
                </a:r>
                <a:r>
                  <a:rPr lang="en-US" dirty="0" err="1" smtClean="0"/>
                  <a:t>Siklus</a:t>
                </a:r>
                <a:endParaRPr lang="en-US" dirty="0" smtClean="0"/>
              </a:p>
              <a:p>
                <a:endParaRPr lang="en-US" dirty="0"/>
              </a:p>
              <a:p>
                <a:pPr algn="ctr"/>
                <a:r>
                  <a:rPr lang="en-US" sz="3000" b="1" dirty="0" err="1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Waktu</a:t>
                </a:r>
                <a:r>
                  <a:rPr lang="en-US" sz="3000" b="1" dirty="0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 </a:t>
                </a:r>
                <a:r>
                  <a:rPr lang="en-US" sz="3000" b="1" dirty="0" err="1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siklus</a:t>
                </a:r>
                <a:r>
                  <a:rPr lang="en-US" sz="3000" b="1" dirty="0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 </a:t>
                </a:r>
                <a:r>
                  <a:rPr lang="en-US" sz="3000" b="1" dirty="0" smtClean="0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 = </a:t>
                </a:r>
                <a:r>
                  <a:rPr lang="en-US" sz="3000" b="1" dirty="0" err="1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W</a:t>
                </a:r>
                <a:r>
                  <a:rPr lang="en-US" sz="3000" b="1" dirty="0" err="1" smtClean="0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aktu</a:t>
                </a:r>
                <a:r>
                  <a:rPr lang="en-US" sz="3000" b="1" dirty="0" smtClean="0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 </a:t>
                </a:r>
                <a:r>
                  <a:rPr lang="en-US" sz="3000" b="1" dirty="0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Ripping + </a:t>
                </a:r>
                <a:r>
                  <a:rPr lang="en-US" sz="3000" b="1" dirty="0" err="1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W</a:t>
                </a:r>
                <a:r>
                  <a:rPr lang="en-US" sz="3000" b="1" dirty="0" err="1" smtClean="0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aktu</a:t>
                </a:r>
                <a:r>
                  <a:rPr lang="en-US" sz="3000" b="1" dirty="0" smtClean="0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 </a:t>
                </a:r>
                <a:r>
                  <a:rPr lang="en-US" sz="3000" b="1" dirty="0" err="1" smtClean="0">
                    <a:solidFill>
                      <a:srgbClr val="FF0000"/>
                    </a:solidFill>
                    <a:latin typeface="AngsanaUPC" pitchFamily="18" charset="-34"/>
                    <a:cs typeface="AngsanaUPC" pitchFamily="18" charset="-34"/>
                  </a:rPr>
                  <a:t>Tetap</a:t>
                </a:r>
                <a:endParaRPr lang="en-US" sz="3000" b="1" dirty="0">
                  <a:solidFill>
                    <a:srgbClr val="FF0000"/>
                  </a:solidFill>
                  <a:latin typeface="AngsanaUPC" pitchFamily="18" charset="-34"/>
                  <a:cs typeface="AngsanaUPC" pitchFamily="18" charset="-34"/>
                </a:endParaRPr>
              </a:p>
              <a:p>
                <a:r>
                  <a:rPr lang="en-US" dirty="0" err="1"/>
                  <a:t>Dimana</a:t>
                </a:r>
                <a:r>
                  <a:rPr lang="en-US" dirty="0"/>
                  <a:t> :</a:t>
                </a:r>
              </a:p>
              <a:p>
                <a:pPr marL="742950" lvl="1" indent="-285750">
                  <a:buFont typeface="Wingdings" pitchFamily="2" charset="2"/>
                  <a:buChar char="§"/>
                </a:pPr>
                <a:r>
                  <a:rPr lang="en-US" dirty="0" err="1"/>
                  <a:t>Waktu</a:t>
                </a:r>
                <a:r>
                  <a:rPr lang="en-US" dirty="0"/>
                  <a:t> Ripping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yang </a:t>
                </a:r>
                <a:r>
                  <a:rPr lang="en-US" dirty="0" err="1"/>
                  <a:t>diperlukan</a:t>
                </a:r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menempuh</a:t>
                </a:r>
                <a:r>
                  <a:rPr lang="en-US" dirty="0"/>
                  <a:t> </a:t>
                </a:r>
                <a:r>
                  <a:rPr lang="en-US" dirty="0" err="1"/>
                  <a:t>satu</a:t>
                </a:r>
                <a:r>
                  <a:rPr lang="en-US" dirty="0"/>
                  <a:t> </a:t>
                </a:r>
                <a:r>
                  <a:rPr lang="en-US" dirty="0" err="1" smtClean="0"/>
                  <a:t>lintasan</a:t>
                </a:r>
                <a:r>
                  <a:rPr lang="en-US" dirty="0"/>
                  <a:t> </a:t>
                </a:r>
                <a:r>
                  <a:rPr lang="fi-FI" dirty="0" smtClean="0"/>
                  <a:t>kerja </a:t>
                </a:r>
                <a:r>
                  <a:rPr lang="fi-FI" dirty="0"/>
                  <a:t>(tergantung dari kecepatan alat dan panjang lintasan</a:t>
                </a:r>
                <a:r>
                  <a:rPr lang="fi-FI" dirty="0" smtClean="0"/>
                  <a:t>)</a:t>
                </a:r>
              </a:p>
              <a:p>
                <a:pPr lvl="1"/>
                <a:endParaRPr lang="fi-FI" dirty="0"/>
              </a:p>
              <a:p>
                <a:pPr lvl="1"/>
                <a:r>
                  <a:rPr lang="fi-FI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solidFill>
                          <a:srgbClr val="FF0000"/>
                        </a:solidFill>
                      </a:rPr>
                      <m:t>Waktu</m:t>
                    </m:r>
                    <m:r>
                      <m:rPr>
                        <m:nor/>
                      </m:rPr>
                      <a:rPr lang="en-US" dirty="0" smtClean="0">
                        <a:solidFill>
                          <a:srgbClr val="FF000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US" dirty="0" smtClean="0">
                        <a:solidFill>
                          <a:srgbClr val="FF0000"/>
                        </a:solidFill>
                      </a:rPr>
                      <m:t>Ripping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FF0000"/>
                        </a:solidFill>
                      </a:rPr>
                      <m:t> = </m:t>
                    </m:r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i-FI" dirty="0">
                            <a:solidFill>
                              <a:srgbClr val="FF0000"/>
                            </a:solidFill>
                          </a:rPr>
                          <m:t>Panjang</m:t>
                        </m:r>
                        <m:r>
                          <m:rPr>
                            <m:nor/>
                          </m:rPr>
                          <a:rPr lang="fi-FI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i-FI" dirty="0">
                            <a:solidFill>
                              <a:srgbClr val="FF0000"/>
                            </a:solidFill>
                          </a:rPr>
                          <m:t>lintasan</m:t>
                        </m:r>
                        <m:r>
                          <m:rPr>
                            <m:nor/>
                          </m:rPr>
                          <a:rPr lang="fi-FI" dirty="0">
                            <a:solidFill>
                              <a:srgbClr val="FF0000"/>
                            </a:solidFill>
                          </a:rPr>
                          <m:t> (</m:t>
                        </m:r>
                        <m:r>
                          <m:rPr>
                            <m:nor/>
                          </m:rPr>
                          <a:rPr lang="fi-FI" dirty="0">
                            <a:solidFill>
                              <a:srgbClr val="FF0000"/>
                            </a:solidFill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fi-FI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i-FI" dirty="0">
                            <a:solidFill>
                              <a:srgbClr val="FF0000"/>
                            </a:solidFill>
                          </a:rPr>
                          <m:t>atau</m:t>
                        </m:r>
                        <m:r>
                          <m:rPr>
                            <m:nor/>
                          </m:rPr>
                          <a:rPr lang="fi-FI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i-FI" dirty="0">
                            <a:solidFill>
                              <a:srgbClr val="FF0000"/>
                            </a:solidFill>
                          </a:rPr>
                          <m:t>km</m:t>
                        </m:r>
                        <m:r>
                          <m:rPr>
                            <m:nor/>
                          </m:rPr>
                          <a:rPr lang="fi-FI" dirty="0">
                            <a:solidFill>
                              <a:srgbClr val="FF0000"/>
                            </a:solidFill>
                          </a:rPr>
                          <m:t>) 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Kecepatan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 (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jam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atau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km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/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jam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rgbClr val="FF0000"/>
                            </a:solidFill>
                          </a:rPr>
                          <m:t>) </m:t>
                        </m:r>
                      </m:den>
                    </m:f>
                  </m:oMath>
                </a14:m>
                <a:r>
                  <a:rPr lang="en-US" dirty="0" smtClean="0"/>
                  <a:t>	</a:t>
                </a:r>
              </a:p>
              <a:p>
                <a:pPr lvl="1"/>
                <a:r>
                  <a:rPr lang="en-US" dirty="0" smtClean="0"/>
                  <a:t>		</a:t>
                </a:r>
                <a:endParaRPr lang="en-US" dirty="0"/>
              </a:p>
              <a:p>
                <a:pPr marL="742950" lvl="1" indent="-285750">
                  <a:buFont typeface="Wingdings" pitchFamily="2" charset="2"/>
                  <a:buChar char="§"/>
                </a:pPr>
                <a:r>
                  <a:rPr lang="sv-SE" dirty="0"/>
                  <a:t>Waktu tetap adalah waktu yang diperlukan untuk melakukan </a:t>
                </a:r>
                <a:r>
                  <a:rPr lang="sv-SE" dirty="0" smtClean="0"/>
                  <a:t>gerakan-gerakan </a:t>
                </a:r>
                <a:r>
                  <a:rPr lang="en-US" dirty="0" err="1" smtClean="0"/>
                  <a:t>tetap</a:t>
                </a:r>
                <a:r>
                  <a:rPr lang="en-US" dirty="0" smtClean="0"/>
                  <a:t> </a:t>
                </a:r>
                <a:r>
                  <a:rPr lang="en-US" dirty="0"/>
                  <a:t>yang </a:t>
                </a:r>
                <a:r>
                  <a:rPr lang="en-US" dirty="0" err="1"/>
                  <a:t>besarnya</a:t>
                </a:r>
                <a:r>
                  <a:rPr lang="en-US" dirty="0"/>
                  <a:t> </a:t>
                </a:r>
                <a:r>
                  <a:rPr lang="en-US" dirty="0" err="1"/>
                  <a:t>tidak</a:t>
                </a:r>
                <a:r>
                  <a:rPr lang="en-US" dirty="0"/>
                  <a:t> </a:t>
                </a:r>
                <a:r>
                  <a:rPr lang="en-US" dirty="0" err="1"/>
                  <a:t>terlalu</a:t>
                </a:r>
                <a:r>
                  <a:rPr lang="en-US" dirty="0"/>
                  <a:t> </a:t>
                </a:r>
                <a:r>
                  <a:rPr lang="en-US" dirty="0" err="1"/>
                  <a:t>bervariasi</a:t>
                </a:r>
                <a:r>
                  <a:rPr lang="en-US" dirty="0"/>
                  <a:t> (</a:t>
                </a:r>
                <a:r>
                  <a:rPr lang="en-US" dirty="0" err="1"/>
                  <a:t>misalnya</a:t>
                </a:r>
                <a:r>
                  <a:rPr lang="en-US" dirty="0"/>
                  <a:t> </a:t>
                </a:r>
                <a:r>
                  <a:rPr lang="en-US" dirty="0" err="1" smtClean="0"/>
                  <a:t>waktu</a:t>
                </a:r>
                <a:r>
                  <a:rPr lang="en-US" dirty="0"/>
                  <a:t> </a:t>
                </a:r>
                <a:r>
                  <a:rPr lang="en-US" dirty="0" err="1" smtClean="0"/>
                  <a:t>manuver</a:t>
                </a:r>
                <a:r>
                  <a:rPr lang="en-US" dirty="0"/>
                  <a:t>, </a:t>
                </a:r>
                <a:r>
                  <a:rPr lang="en-US" dirty="0" err="1"/>
                  <a:t>percepatan</a:t>
                </a:r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perlambatan</a:t>
                </a:r>
                <a:r>
                  <a:rPr lang="en-US" dirty="0" smtClean="0"/>
                  <a:t>).</a:t>
                </a:r>
              </a:p>
              <a:p>
                <a:endParaRPr lang="en-US" dirty="0"/>
              </a:p>
              <a:p>
                <a:r>
                  <a:rPr lang="en-US" dirty="0" err="1"/>
                  <a:t>Waktu</a:t>
                </a:r>
                <a:r>
                  <a:rPr lang="en-US" dirty="0"/>
                  <a:t> </a:t>
                </a:r>
                <a:r>
                  <a:rPr lang="en-US" dirty="0" err="1"/>
                  <a:t>siklus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Ripper </a:t>
                </a:r>
                <a:r>
                  <a:rPr lang="en-US" dirty="0" err="1"/>
                  <a:t>tidak</a:t>
                </a:r>
                <a:r>
                  <a:rPr lang="en-US" dirty="0"/>
                  <a:t> </a:t>
                </a:r>
                <a:r>
                  <a:rPr lang="en-US" dirty="0" err="1"/>
                  <a:t>memperhitungkan</a:t>
                </a:r>
                <a:r>
                  <a:rPr lang="en-US" dirty="0"/>
                  <a:t> </a:t>
                </a:r>
                <a:r>
                  <a:rPr lang="en-US" dirty="0" err="1"/>
                  <a:t>waktu</a:t>
                </a:r>
                <a:r>
                  <a:rPr lang="en-US" dirty="0"/>
                  <a:t> </a:t>
                </a:r>
                <a:r>
                  <a:rPr lang="en-US" dirty="0" err="1"/>
                  <a:t>kembali</a:t>
                </a:r>
                <a:r>
                  <a:rPr lang="en-US" dirty="0"/>
                  <a:t> </a:t>
                </a:r>
                <a:r>
                  <a:rPr lang="en-US" dirty="0" err="1"/>
                  <a:t>karena</a:t>
                </a:r>
                <a:r>
                  <a:rPr lang="en-US" dirty="0"/>
                  <a:t> Ripper</a:t>
                </a:r>
              </a:p>
              <a:p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melakukan</a:t>
                </a:r>
                <a:r>
                  <a:rPr lang="en-US" dirty="0"/>
                  <a:t> </a:t>
                </a:r>
                <a:r>
                  <a:rPr lang="en-US" dirty="0" err="1"/>
                  <a:t>pekerjaan</a:t>
                </a:r>
                <a:r>
                  <a:rPr lang="en-US" dirty="0"/>
                  <a:t> </a:t>
                </a:r>
                <a:r>
                  <a:rPr lang="en-US" dirty="0" err="1"/>
                  <a:t>ulang-alik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10" y="836712"/>
                <a:ext cx="8692978" cy="4911794"/>
              </a:xfrm>
              <a:prstGeom prst="rect">
                <a:avLst/>
              </a:prstGeom>
              <a:blipFill rotWithShape="1">
                <a:blip r:embed="rId2"/>
                <a:stretch>
                  <a:fillRect l="-631" t="-620" r="-912" b="-9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95896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95434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980728"/>
            <a:ext cx="84249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/>
              </a:rPr>
              <a:t>LANGKAH 3</a:t>
            </a:r>
          </a:p>
          <a:p>
            <a:r>
              <a:rPr lang="en-US" dirty="0" err="1" smtClean="0">
                <a:latin typeface="Times New Roman"/>
              </a:rPr>
              <a:t>Menghitung</a:t>
            </a:r>
            <a:r>
              <a:rPr lang="en-US" dirty="0" smtClean="0">
                <a:latin typeface="Times New Roman"/>
              </a:rPr>
              <a:t> </a:t>
            </a:r>
            <a:r>
              <a:rPr lang="en-US" dirty="0" err="1">
                <a:latin typeface="Times New Roman"/>
              </a:rPr>
              <a:t>Produksi</a:t>
            </a:r>
            <a:r>
              <a:rPr lang="en-US" dirty="0">
                <a:latin typeface="Times New Roman"/>
              </a:rPr>
              <a:t> </a:t>
            </a:r>
            <a:r>
              <a:rPr lang="en-US" dirty="0" err="1">
                <a:latin typeface="Times New Roman"/>
              </a:rPr>
              <a:t>Kerja</a:t>
            </a:r>
            <a:r>
              <a:rPr lang="en-US" dirty="0">
                <a:latin typeface="Times New Roman"/>
              </a:rPr>
              <a:t> </a:t>
            </a:r>
            <a:r>
              <a:rPr lang="en-US" dirty="0" err="1" smtClean="0">
                <a:latin typeface="Times New Roman"/>
              </a:rPr>
              <a:t>Kasar</a:t>
            </a:r>
            <a:endParaRPr lang="en-US" dirty="0" smtClean="0">
              <a:latin typeface="Times New Roman"/>
            </a:endParaRPr>
          </a:p>
          <a:p>
            <a:endParaRPr lang="en-US" dirty="0">
              <a:latin typeface="Times New Roman"/>
            </a:endParaRPr>
          </a:p>
          <a:p>
            <a:pPr algn="ctr"/>
            <a:r>
              <a:rPr lang="en-US" sz="2500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PKK (m3/jam) = volume Ripping x </a:t>
            </a:r>
            <a:r>
              <a:rPr lang="en-US" sz="2500" dirty="0" err="1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jumlah</a:t>
            </a:r>
            <a:r>
              <a:rPr lang="en-US" sz="2500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500" dirty="0" err="1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siklus</a:t>
            </a:r>
            <a:r>
              <a:rPr lang="en-US" sz="2500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 per </a:t>
            </a:r>
            <a:r>
              <a:rPr lang="en-US" sz="2500" dirty="0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jam</a:t>
            </a:r>
          </a:p>
          <a:p>
            <a:endParaRPr lang="en-US" dirty="0">
              <a:latin typeface="Times New Roman"/>
            </a:endParaRPr>
          </a:p>
          <a:p>
            <a:r>
              <a:rPr lang="en-US" dirty="0" smtClean="0">
                <a:latin typeface="Times New Roman"/>
              </a:rPr>
              <a:t>LANGKAH 4</a:t>
            </a:r>
            <a:endParaRPr lang="en-US" dirty="0">
              <a:latin typeface="Times New Roman"/>
            </a:endParaRPr>
          </a:p>
          <a:p>
            <a:r>
              <a:rPr lang="en-US" dirty="0" err="1" smtClean="0">
                <a:latin typeface="Times New Roman"/>
              </a:rPr>
              <a:t>Menghitung</a:t>
            </a:r>
            <a:r>
              <a:rPr lang="en-US" dirty="0" smtClean="0">
                <a:latin typeface="Times New Roman"/>
              </a:rPr>
              <a:t> </a:t>
            </a:r>
            <a:r>
              <a:rPr lang="en-US" dirty="0" err="1">
                <a:latin typeface="Times New Roman"/>
              </a:rPr>
              <a:t>Produksi</a:t>
            </a:r>
            <a:r>
              <a:rPr lang="en-US" dirty="0">
                <a:latin typeface="Times New Roman"/>
              </a:rPr>
              <a:t> </a:t>
            </a:r>
            <a:r>
              <a:rPr lang="en-US" dirty="0" err="1">
                <a:latin typeface="Times New Roman"/>
              </a:rPr>
              <a:t>Kerja</a:t>
            </a:r>
            <a:r>
              <a:rPr lang="en-US" dirty="0">
                <a:latin typeface="Times New Roman"/>
              </a:rPr>
              <a:t> </a:t>
            </a:r>
            <a:r>
              <a:rPr lang="en-US" dirty="0" err="1" smtClean="0">
                <a:latin typeface="Times New Roman"/>
              </a:rPr>
              <a:t>Aktual</a:t>
            </a:r>
            <a:endParaRPr lang="en-US" dirty="0" smtClean="0">
              <a:latin typeface="Times New Roman"/>
            </a:endParaRPr>
          </a:p>
          <a:p>
            <a:endParaRPr lang="en-US" dirty="0">
              <a:latin typeface="Times New Roman"/>
            </a:endParaRPr>
          </a:p>
          <a:p>
            <a:pPr algn="ctr"/>
            <a:r>
              <a:rPr lang="en-US" sz="2500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PKA (m3/jam) = PKK x </a:t>
            </a:r>
            <a:r>
              <a:rPr lang="en-US" sz="2500" dirty="0" err="1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faktor-faktor</a:t>
            </a:r>
            <a:r>
              <a:rPr lang="en-US" sz="2500" dirty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effisiensi</a:t>
            </a:r>
            <a:endParaRPr lang="en-US" sz="2500" dirty="0">
              <a:solidFill>
                <a:srgbClr val="FF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5896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954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dirty="0"/>
              <a:t>Kuliah ini memperkenalkan berbagai metoda, teknologi dan jenis-jenis peralatan konstruksi, termasuk karateristik </a:t>
            </a:r>
            <a:r>
              <a:rPr lang="sv-SE" dirty="0" smtClean="0"/>
              <a:t>teknis </a:t>
            </a:r>
            <a:r>
              <a:rPr lang="sv-SE" dirty="0"/>
              <a:t>dan </a:t>
            </a:r>
            <a:r>
              <a:rPr lang="sv-SE" dirty="0" smtClean="0"/>
              <a:t>prinsip pengoperasian </a:t>
            </a:r>
            <a:r>
              <a:rPr lang="sv-SE" dirty="0"/>
              <a:t>peralatan konstruksi, serta perencanaan sistem pembangunan dan perhitungan produktivitas peralatan sebagai bagian </a:t>
            </a:r>
            <a:r>
              <a:rPr lang="sv-SE" dirty="0" smtClean="0"/>
              <a:t>dari proses </a:t>
            </a:r>
            <a:r>
              <a:rPr lang="sv-SE" dirty="0"/>
              <a:t>kegiatan konstruksi</a:t>
            </a:r>
            <a:r>
              <a:rPr lang="sv-SE" dirty="0" smtClean="0"/>
              <a:t>.</a:t>
            </a:r>
          </a:p>
          <a:p>
            <a:pPr algn="just"/>
            <a:endParaRPr lang="sv-SE" dirty="0"/>
          </a:p>
          <a:p>
            <a:pPr algn="just"/>
            <a:r>
              <a:rPr lang="en-US" dirty="0" smtClean="0"/>
              <a:t>TIU	              :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menemukan</a:t>
            </a:r>
            <a:r>
              <a:rPr lang="en-US" sz="1700" dirty="0"/>
              <a:t> </a:t>
            </a:r>
            <a:r>
              <a:rPr lang="en-US" sz="1700" dirty="0" err="1"/>
              <a:t>sumber</a:t>
            </a:r>
            <a:r>
              <a:rPr lang="en-US" sz="1700" dirty="0"/>
              <a:t> </a:t>
            </a:r>
            <a:r>
              <a:rPr lang="en-US" sz="1700" dirty="0" err="1"/>
              <a:t>masalah</a:t>
            </a:r>
            <a:r>
              <a:rPr lang="en-US" sz="1700" dirty="0"/>
              <a:t> </a:t>
            </a:r>
            <a:r>
              <a:rPr lang="en-US" sz="1700" dirty="0" err="1"/>
              <a:t>rekayasa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 smtClean="0"/>
              <a:t>bidang</a:t>
            </a:r>
            <a:endParaRPr lang="en-US" sz="1700" dirty="0" smtClean="0"/>
          </a:p>
          <a:p>
            <a:pPr lvl="4" algn="just"/>
            <a:r>
              <a:rPr lang="en-US" sz="1700" dirty="0" err="1" smtClean="0"/>
              <a:t>infrastruktur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melalui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penyelidikan</a:t>
            </a:r>
            <a:r>
              <a:rPr lang="en-US" sz="1700" dirty="0" smtClean="0"/>
              <a:t>, </a:t>
            </a:r>
            <a:r>
              <a:rPr lang="en-US" sz="1700" dirty="0" err="1" smtClean="0"/>
              <a:t>analisis</a:t>
            </a:r>
            <a:r>
              <a:rPr lang="en-US" sz="1700" dirty="0" smtClean="0"/>
              <a:t>, </a:t>
            </a:r>
            <a:r>
              <a:rPr lang="en-US" sz="1700" dirty="0" err="1" smtClean="0"/>
              <a:t>interpretasi</a:t>
            </a:r>
            <a:r>
              <a:rPr lang="en-US" sz="1700" dirty="0" smtClean="0"/>
              <a:t> data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berdasarkan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prinsip-prinsip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merumuskan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alternatif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masalah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 (environmental consideration).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merancang</a:t>
            </a:r>
            <a:r>
              <a:rPr lang="en-US" sz="1700" dirty="0" smtClean="0"/>
              <a:t> </a:t>
            </a:r>
            <a:r>
              <a:rPr lang="en-US" sz="1700" dirty="0" err="1" smtClean="0"/>
              <a:t>sistem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air,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mempertimbangkan</a:t>
            </a:r>
            <a:r>
              <a:rPr lang="en-US" sz="1700" dirty="0" smtClean="0"/>
              <a:t> </a:t>
            </a:r>
            <a:r>
              <a:rPr lang="en-US" sz="1700" dirty="0" err="1" smtClean="0"/>
              <a:t>standar</a:t>
            </a:r>
            <a:r>
              <a:rPr lang="en-US" sz="1700" dirty="0" smtClean="0"/>
              <a:t> </a:t>
            </a:r>
            <a:r>
              <a:rPr lang="en-US" sz="1700" dirty="0" err="1" smtClean="0"/>
              <a:t>teknis</a:t>
            </a:r>
            <a:r>
              <a:rPr lang="en-US" sz="1700" dirty="0" smtClean="0"/>
              <a:t>, </a:t>
            </a:r>
            <a:r>
              <a:rPr lang="en-US" sz="1700" dirty="0" err="1" smtClean="0"/>
              <a:t>aspek</a:t>
            </a:r>
            <a:r>
              <a:rPr lang="en-US" sz="1700" dirty="0" smtClean="0"/>
              <a:t> </a:t>
            </a:r>
            <a:r>
              <a:rPr lang="en-US" sz="1700" dirty="0" err="1" smtClean="0"/>
              <a:t>kinerja</a:t>
            </a:r>
            <a:r>
              <a:rPr lang="en-US" sz="1700" dirty="0" smtClean="0"/>
              <a:t>, </a:t>
            </a:r>
            <a:r>
              <a:rPr lang="en-US" sz="1700" dirty="0" err="1" smtClean="0"/>
              <a:t>keandalan</a:t>
            </a:r>
            <a:r>
              <a:rPr lang="en-US" sz="1700" dirty="0" smtClean="0"/>
              <a:t>, </a:t>
            </a:r>
            <a:r>
              <a:rPr lang="en-US" sz="1700" dirty="0" err="1" smtClean="0"/>
              <a:t>kemudahan</a:t>
            </a:r>
            <a:r>
              <a:rPr lang="en-US" sz="1700" dirty="0" smtClean="0"/>
              <a:t> </a:t>
            </a:r>
            <a:r>
              <a:rPr lang="en-US" sz="1700" dirty="0" err="1" smtClean="0"/>
              <a:t>penerapan</a:t>
            </a:r>
            <a:r>
              <a:rPr lang="en-US" sz="1700" dirty="0" smtClean="0"/>
              <a:t>, </a:t>
            </a:r>
            <a:r>
              <a:rPr lang="en-US" sz="1700" dirty="0" err="1" smtClean="0"/>
              <a:t>keberlanjutan</a:t>
            </a:r>
            <a:r>
              <a:rPr lang="en-US" sz="1700" dirty="0" smtClean="0"/>
              <a:t>, </a:t>
            </a:r>
            <a:r>
              <a:rPr lang="en-US" sz="1700" dirty="0" err="1" smtClean="0"/>
              <a:t>serta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73899"/>
            <a:ext cx="1189428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SOAL 1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323528" y="1124744"/>
            <a:ext cx="8424936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>
                <a:latin typeface="Times New Roman"/>
              </a:rPr>
              <a:t>Hitunglah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produksi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kerja</a:t>
            </a:r>
            <a:r>
              <a:rPr lang="en-US" sz="2300" dirty="0">
                <a:latin typeface="Times New Roman"/>
              </a:rPr>
              <a:t> Ripper yang </a:t>
            </a:r>
            <a:r>
              <a:rPr lang="en-US" sz="2300" dirty="0" err="1">
                <a:latin typeface="Times New Roman"/>
              </a:rPr>
              <a:t>bekerja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pada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suatu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lokasi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 smtClean="0">
                <a:latin typeface="Times New Roman"/>
              </a:rPr>
              <a:t>proyek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 smtClean="0">
                <a:latin typeface="Times New Roman"/>
              </a:rPr>
              <a:t>penambangan</a:t>
            </a:r>
            <a:r>
              <a:rPr lang="en-US" sz="2300" dirty="0" smtClean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dengan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kondisi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batu-batuan</a:t>
            </a:r>
            <a:r>
              <a:rPr lang="en-US" sz="2300" dirty="0">
                <a:latin typeface="Times New Roman"/>
              </a:rPr>
              <a:t>, </a:t>
            </a:r>
            <a:r>
              <a:rPr lang="en-US" sz="2300" dirty="0" err="1">
                <a:latin typeface="Times New Roman"/>
              </a:rPr>
              <a:t>jika</a:t>
            </a:r>
            <a:r>
              <a:rPr lang="en-US" sz="2300" dirty="0">
                <a:latin typeface="Times New Roman"/>
              </a:rPr>
              <a:t> data-data yang </a:t>
            </a:r>
            <a:r>
              <a:rPr lang="en-US" sz="2300" dirty="0" err="1">
                <a:latin typeface="Times New Roman"/>
              </a:rPr>
              <a:t>diketahui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 smtClean="0">
                <a:latin typeface="Times New Roman"/>
              </a:rPr>
              <a:t>adalah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 smtClean="0">
                <a:latin typeface="Times New Roman"/>
              </a:rPr>
              <a:t>sebagai</a:t>
            </a:r>
            <a:r>
              <a:rPr lang="en-US" sz="2300" dirty="0" smtClean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berikut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smtClean="0">
                <a:latin typeface="Times New Roman"/>
              </a:rPr>
              <a:t>:</a:t>
            </a:r>
            <a:endParaRPr lang="en-US" sz="2300" dirty="0">
              <a:latin typeface="Times New Roman"/>
            </a:endParaRPr>
          </a:p>
          <a:p>
            <a:pPr lvl="1"/>
            <a:r>
              <a:rPr lang="pt-BR" sz="2300" dirty="0">
                <a:latin typeface="Times New Roman"/>
              </a:rPr>
              <a:t>Model alat = D9N/ N0. 9</a:t>
            </a:r>
          </a:p>
          <a:p>
            <a:pPr lvl="1"/>
            <a:r>
              <a:rPr lang="en-US" sz="2300" dirty="0" err="1">
                <a:latin typeface="Times New Roman"/>
              </a:rPr>
              <a:t>Penetrasi</a:t>
            </a:r>
            <a:r>
              <a:rPr lang="en-US" sz="2300" dirty="0">
                <a:latin typeface="Times New Roman"/>
              </a:rPr>
              <a:t> = 0,802 m</a:t>
            </a:r>
          </a:p>
          <a:p>
            <a:pPr lvl="1"/>
            <a:r>
              <a:rPr lang="en-US" sz="2300" dirty="0" err="1">
                <a:latin typeface="Times New Roman"/>
              </a:rPr>
              <a:t>Lebar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Garuan</a:t>
            </a:r>
            <a:r>
              <a:rPr lang="en-US" sz="2300" dirty="0">
                <a:latin typeface="Times New Roman"/>
              </a:rPr>
              <a:t> = 2,35 m</a:t>
            </a:r>
          </a:p>
          <a:p>
            <a:pPr lvl="1"/>
            <a:r>
              <a:rPr lang="en-US" sz="2300" dirty="0" err="1">
                <a:latin typeface="Times New Roman"/>
              </a:rPr>
              <a:t>Panjang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Garuan</a:t>
            </a:r>
            <a:r>
              <a:rPr lang="en-US" sz="2300" dirty="0">
                <a:latin typeface="Times New Roman"/>
              </a:rPr>
              <a:t> = 80 m</a:t>
            </a:r>
          </a:p>
          <a:p>
            <a:pPr lvl="1"/>
            <a:r>
              <a:rPr lang="en-US" sz="2300" dirty="0" err="1">
                <a:latin typeface="Times New Roman"/>
              </a:rPr>
              <a:t>Waktu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tetap</a:t>
            </a:r>
            <a:r>
              <a:rPr lang="en-US" sz="2300" dirty="0">
                <a:latin typeface="Times New Roman"/>
              </a:rPr>
              <a:t> = 0,25 </a:t>
            </a:r>
            <a:r>
              <a:rPr lang="en-US" sz="2300" dirty="0" err="1">
                <a:latin typeface="Times New Roman"/>
              </a:rPr>
              <a:t>menit</a:t>
            </a:r>
            <a:endParaRPr lang="en-US" sz="2300" dirty="0">
              <a:latin typeface="Times New Roman"/>
            </a:endParaRPr>
          </a:p>
          <a:p>
            <a:pPr lvl="1"/>
            <a:r>
              <a:rPr lang="en-US" sz="2300" dirty="0" err="1">
                <a:latin typeface="Times New Roman"/>
              </a:rPr>
              <a:t>Kecepatan</a:t>
            </a:r>
            <a:r>
              <a:rPr lang="en-US" sz="2300" dirty="0">
                <a:latin typeface="Times New Roman"/>
              </a:rPr>
              <a:t> Ripping = 2,1 km/ jam</a:t>
            </a:r>
          </a:p>
          <a:p>
            <a:pPr lvl="1"/>
            <a:r>
              <a:rPr lang="en-US" sz="2300" dirty="0" err="1">
                <a:latin typeface="Times New Roman"/>
              </a:rPr>
              <a:t>Faktor</a:t>
            </a:r>
            <a:r>
              <a:rPr lang="en-US" sz="2300" dirty="0">
                <a:latin typeface="Times New Roman"/>
              </a:rPr>
              <a:t> material = 0,8</a:t>
            </a:r>
          </a:p>
          <a:p>
            <a:pPr lvl="1"/>
            <a:r>
              <a:rPr lang="en-US" sz="2300" dirty="0" err="1">
                <a:latin typeface="Times New Roman"/>
              </a:rPr>
              <a:t>Efisiensi</a:t>
            </a:r>
            <a:r>
              <a:rPr lang="en-US" sz="2300" dirty="0">
                <a:latin typeface="Times New Roman"/>
              </a:rPr>
              <a:t> </a:t>
            </a:r>
            <a:r>
              <a:rPr lang="en-US" sz="2300" dirty="0" err="1">
                <a:latin typeface="Times New Roman"/>
              </a:rPr>
              <a:t>kerja</a:t>
            </a:r>
            <a:r>
              <a:rPr lang="en-US" sz="2300" dirty="0">
                <a:latin typeface="Times New Roman"/>
              </a:rPr>
              <a:t> = 0,83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94187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73899"/>
            <a:ext cx="1811843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JAWABAN 1</a:t>
            </a:r>
            <a:endParaRPr lang="en-US" sz="25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323528" y="980728"/>
                <a:ext cx="9270776" cy="57572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LANGKAH 1</a:t>
                </a:r>
              </a:p>
              <a:p>
                <a:r>
                  <a:rPr lang="en-US" dirty="0" smtClean="0"/>
                  <a:t>PERHITUNGAN VOLUME RIPPING AKTUAL</a:t>
                </a:r>
                <a:endParaRPr lang="en-US" dirty="0"/>
              </a:p>
              <a:p>
                <a:r>
                  <a:rPr lang="en-US" dirty="0" err="1" smtClean="0"/>
                  <a:t>Diketahui</a:t>
                </a:r>
                <a:r>
                  <a:rPr lang="en-US" dirty="0" smtClean="0"/>
                  <a:t> :</a:t>
                </a:r>
              </a:p>
              <a:p>
                <a:r>
                  <a:rPr lang="en-US" dirty="0" err="1" smtClean="0"/>
                  <a:t>Lebar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Garuan</a:t>
                </a:r>
                <a:r>
                  <a:rPr lang="en-US" dirty="0" smtClean="0"/>
                  <a:t> 	= 2,35 M</a:t>
                </a:r>
              </a:p>
              <a:p>
                <a:r>
                  <a:rPr lang="en-US" dirty="0" err="1" smtClean="0"/>
                  <a:t>Penetrasi</a:t>
                </a:r>
                <a:r>
                  <a:rPr lang="en-US" dirty="0" smtClean="0"/>
                  <a:t> 	= 0,802 M</a:t>
                </a:r>
              </a:p>
              <a:p>
                <a:r>
                  <a:rPr lang="en-US" dirty="0" err="1" smtClean="0"/>
                  <a:t>Panjang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Garuan</a:t>
                </a:r>
                <a:r>
                  <a:rPr lang="en-US" dirty="0" smtClean="0"/>
                  <a:t> 	= 80 M</a:t>
                </a:r>
              </a:p>
              <a:p>
                <a:endParaRPr lang="en-US" dirty="0"/>
              </a:p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Volume Ri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pping =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Lebar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Garuan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x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Penetrasi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x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Panjang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Garuan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US" dirty="0"/>
                  <a:t>	</a:t>
                </a:r>
                <a:r>
                  <a:rPr lang="en-US" dirty="0"/>
                  <a:t> </a:t>
                </a:r>
                <a:r>
                  <a:rPr lang="en-US" dirty="0" smtClean="0"/>
                  <a:t>    = 2,35 M x 0,802 M x 80 M = 150,776 M³</a:t>
                </a:r>
                <a:endParaRPr lang="en-US" dirty="0"/>
              </a:p>
              <a:p>
                <a:r>
                  <a:rPr lang="en-US" dirty="0" smtClean="0"/>
                  <a:t>LANGKAH 2</a:t>
                </a:r>
              </a:p>
              <a:p>
                <a:r>
                  <a:rPr lang="en-US" dirty="0" smtClean="0"/>
                  <a:t>PERHITUNGAN WAKTU SIKLUS</a:t>
                </a:r>
                <a:endParaRPr lang="en-US" dirty="0"/>
              </a:p>
              <a:p>
                <a:r>
                  <a:rPr lang="en-US" dirty="0" err="1" smtClean="0"/>
                  <a:t>Diketahui</a:t>
                </a:r>
                <a:r>
                  <a:rPr lang="en-US" dirty="0" smtClean="0"/>
                  <a:t> : </a:t>
                </a:r>
                <a:r>
                  <a:rPr lang="en-US" dirty="0" err="1" smtClean="0"/>
                  <a:t>Waktu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Tetap</a:t>
                </a:r>
                <a:r>
                  <a:rPr lang="en-US" dirty="0" smtClean="0"/>
                  <a:t> 	 	= 0,25 </a:t>
                </a:r>
                <a:r>
                  <a:rPr lang="en-US" dirty="0" err="1" smtClean="0"/>
                  <a:t>Menit</a:t>
                </a:r>
                <a:endParaRPr lang="en-US" dirty="0" smtClean="0"/>
              </a:p>
              <a:p>
                <a:r>
                  <a:rPr lang="en-US" dirty="0"/>
                  <a:t>	</a:t>
                </a:r>
                <a:r>
                  <a:rPr lang="en-US" dirty="0" smtClean="0"/>
                  <a:t>    </a:t>
                </a:r>
                <a:r>
                  <a:rPr lang="en-US" dirty="0" err="1" smtClean="0"/>
                  <a:t>Panjang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Lintasan</a:t>
                </a:r>
                <a:r>
                  <a:rPr lang="en-US" dirty="0" smtClean="0"/>
                  <a:t> 	= 80 M</a:t>
                </a:r>
              </a:p>
              <a:p>
                <a:r>
                  <a:rPr lang="en-US" dirty="0"/>
                  <a:t>	</a:t>
                </a:r>
                <a:r>
                  <a:rPr lang="en-US" dirty="0"/>
                  <a:t> </a:t>
                </a:r>
                <a:r>
                  <a:rPr lang="en-US" dirty="0" smtClean="0"/>
                  <a:t>   </a:t>
                </a:r>
                <a:r>
                  <a:rPr lang="en-US" dirty="0" err="1" smtClean="0"/>
                  <a:t>Kecepatan</a:t>
                </a:r>
                <a:r>
                  <a:rPr lang="en-US" dirty="0" smtClean="0"/>
                  <a:t> 		= 2,1 Km/Jam = 2100 M/Jam</a:t>
                </a:r>
              </a:p>
              <a:p>
                <a:endParaRPr lang="en-US" dirty="0"/>
              </a:p>
              <a:p>
                <a:pPr lvl="1"/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Waktu Ripping</a:t>
                </a:r>
                <a:r>
                  <a:rPr lang="en-US" sz="25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50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sz="25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𝑃𝑎𝑛𝑗𝑎𝑛𝑔</m:t>
                        </m:r>
                        <m:r>
                          <a:rPr lang="en-US" sz="25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 </m:t>
                        </m:r>
                        <m:r>
                          <a:rPr lang="en-US" sz="25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𝐿𝑖𝑛𝑡𝑎𝑠𝑎𝑛</m:t>
                        </m:r>
                      </m:num>
                      <m:den>
                        <m:r>
                          <a:rPr lang="en-US" sz="25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𝐾𝑒𝑐𝑒𝑝𝑎𝑡𝑎𝑛</m:t>
                        </m:r>
                        <m:r>
                          <a:rPr lang="en-US" sz="25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80 </m:t>
                        </m:r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 60 </m:t>
                        </m:r>
                        <m:r>
                          <a:rPr lang="en-US" b="0" i="1" smtClean="0">
                            <a:latin typeface="Cambria Math"/>
                          </a:rPr>
                          <m:t>𝑀𝑒𝑛𝑖𝑡</m:t>
                        </m:r>
                        <m:r>
                          <a:rPr lang="en-US" b="0" i="1" smtClean="0">
                            <a:latin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</a:rPr>
                          <m:t>𝐽𝑎𝑚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2100 </m:t>
                        </m:r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  <m:r>
                          <a:rPr lang="en-US" b="0" i="1" smtClean="0">
                            <a:latin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</a:rPr>
                          <m:t>𝐽𝑎𝑚</m:t>
                        </m:r>
                      </m:den>
                    </m:f>
                  </m:oMath>
                </a14:m>
                <a:r>
                  <a:rPr lang="en-US" dirty="0" smtClean="0"/>
                  <a:t> = 2,285 </a:t>
                </a:r>
                <a:r>
                  <a:rPr lang="en-US" dirty="0" err="1" smtClean="0"/>
                  <a:t>Menit</a:t>
                </a:r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Waktu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Siklus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=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Waktu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Ripping +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Waktu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Tetap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  <a:p>
                <a:pPr lvl="2"/>
                <a:r>
                  <a:rPr lang="en-US" dirty="0" smtClean="0"/>
                  <a:t>	       = 2,285 </a:t>
                </a:r>
                <a:r>
                  <a:rPr lang="en-US" dirty="0" err="1" smtClean="0"/>
                  <a:t>Menit</a:t>
                </a:r>
                <a:r>
                  <a:rPr lang="en-US" dirty="0" smtClean="0"/>
                  <a:t> + 0,25 </a:t>
                </a:r>
                <a:r>
                  <a:rPr lang="en-US" dirty="0" err="1" smtClean="0"/>
                  <a:t>Menit</a:t>
                </a:r>
                <a:r>
                  <a:rPr lang="en-US" dirty="0" smtClean="0"/>
                  <a:t> = 2,535 </a:t>
                </a:r>
                <a:r>
                  <a:rPr lang="en-US" dirty="0" err="1" smtClean="0"/>
                  <a:t>Menit</a:t>
                </a:r>
                <a:endParaRPr lang="en-US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80728"/>
                <a:ext cx="9270776" cy="5757217"/>
              </a:xfrm>
              <a:prstGeom prst="rect">
                <a:avLst/>
              </a:prstGeom>
              <a:blipFill rotWithShape="1">
                <a:blip r:embed="rId2"/>
                <a:stretch>
                  <a:fillRect l="-526" t="-530" b="-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56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23528" y="764704"/>
                <a:ext cx="9001000" cy="59632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LANGKAH 3</a:t>
                </a:r>
              </a:p>
              <a:p>
                <a:r>
                  <a:rPr lang="en-US" dirty="0" smtClean="0"/>
                  <a:t>PERHITUNGANPRODUKSI KERJA KASAR</a:t>
                </a:r>
                <a:endParaRPr lang="en-US" dirty="0"/>
              </a:p>
              <a:p>
                <a:r>
                  <a:rPr lang="en-US" dirty="0" err="1" smtClean="0"/>
                  <a:t>Diketahui</a:t>
                </a:r>
                <a:r>
                  <a:rPr lang="en-US" dirty="0" smtClean="0"/>
                  <a:t> :</a:t>
                </a:r>
              </a:p>
              <a:p>
                <a:r>
                  <a:rPr lang="en-US" dirty="0" smtClean="0"/>
                  <a:t>Volume Ripping 	= 150,776 M³</a:t>
                </a:r>
              </a:p>
              <a:p>
                <a:r>
                  <a:rPr lang="en-US" dirty="0" err="1" smtClean="0"/>
                  <a:t>Waktu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Siklus</a:t>
                </a:r>
                <a:r>
                  <a:rPr lang="en-US" dirty="0" smtClean="0"/>
                  <a:t> 	= 2,535 </a:t>
                </a:r>
                <a:r>
                  <a:rPr lang="en-US" dirty="0" err="1" smtClean="0"/>
                  <a:t>Menit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Produksi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Kerja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Kasar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𝑉𝑜𝑙𝑢𝑚𝑒</m:t>
                        </m:r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 </m:t>
                        </m:r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𝑅𝑖𝑝𝑝𝑖𝑛𝑔</m:t>
                        </m:r>
                      </m:num>
                      <m:den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𝑊𝑎𝑘𝑡𝑢</m:t>
                        </m:r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 </m:t>
                        </m:r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𝑆𝑖𝑘𝑙𝑢𝑠</m:t>
                        </m:r>
                      </m:den>
                    </m:f>
                  </m:oMath>
                </a14:m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  <a:p>
                <a:r>
                  <a:rPr lang="en-US" sz="25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		             </a:t>
                </a:r>
                <a:r>
                  <a:rPr lang="en-US" sz="23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150,776 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𝑀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³ 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 60 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𝑀𝑒𝑛𝑖𝑡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/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𝐽𝑎𝑚</m:t>
                        </m:r>
                      </m:num>
                      <m:den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2,535 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𝑀𝑒𝑛𝑖𝑡</m:t>
                        </m:r>
                      </m:den>
                    </m:f>
                  </m:oMath>
                </a14:m>
                <a:r>
                  <a:rPr lang="en-US" sz="23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  <a:p>
                <a:r>
                  <a:rPr lang="en-US" sz="2300" dirty="0">
                    <a:latin typeface="Cambria Math" pitchFamily="18" charset="0"/>
                    <a:ea typeface="Cambria Math" pitchFamily="18" charset="0"/>
                  </a:rPr>
                  <a:t>	</a:t>
                </a:r>
                <a:r>
                  <a:rPr lang="en-US" sz="2300" dirty="0" smtClean="0">
                    <a:latin typeface="Cambria Math" pitchFamily="18" charset="0"/>
                    <a:ea typeface="Cambria Math" pitchFamily="18" charset="0"/>
                  </a:rPr>
                  <a:t>		</a:t>
                </a:r>
                <a:r>
                  <a:rPr lang="en-US" sz="2300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2300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23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= 3568,66 M³/Jam</a:t>
                </a:r>
                <a:endParaRPr lang="en-US" sz="2300" dirty="0">
                  <a:latin typeface="+mj-lt"/>
                  <a:ea typeface="Cambria Math" pitchFamily="18" charset="0"/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LANGKAH 4</a:t>
                </a:r>
              </a:p>
              <a:p>
                <a:r>
                  <a:rPr lang="en-US" dirty="0" smtClean="0">
                    <a:latin typeface="+mj-lt"/>
                    <a:ea typeface="Cambria Math" pitchFamily="18" charset="0"/>
                  </a:rPr>
                  <a:t>PERHITUNGAN PRODUKSI KERJA AKTUAL</a:t>
                </a:r>
              </a:p>
              <a:p>
                <a:endParaRPr lang="en-US" dirty="0">
                  <a:solidFill>
                    <a:schemeClr val="tx1"/>
                  </a:solidFill>
                  <a:latin typeface="+mj-lt"/>
                  <a:ea typeface="Cambria Math" pitchFamily="18" charset="0"/>
                </a:endParaRPr>
              </a:p>
              <a:p>
                <a:r>
                  <a:rPr lang="en-US" dirty="0" err="1" smtClean="0">
                    <a:latin typeface="+mj-lt"/>
                    <a:ea typeface="Cambria Math" pitchFamily="18" charset="0"/>
                  </a:rPr>
                  <a:t>Diketahui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 : </a:t>
                </a:r>
                <a:r>
                  <a:rPr lang="en-US" dirty="0" err="1" smtClean="0">
                    <a:latin typeface="+mj-lt"/>
                    <a:ea typeface="Cambria Math" pitchFamily="18" charset="0"/>
                  </a:rPr>
                  <a:t>Produksi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latin typeface="+mj-lt"/>
                    <a:ea typeface="Cambria Math" pitchFamily="18" charset="0"/>
                  </a:rPr>
                  <a:t>Kasar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 		= 3568, 66 M³/Jam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	   </a:t>
                </a:r>
                <a:r>
                  <a:rPr lang="en-US" dirty="0" err="1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Faktor</a:t>
                </a:r>
                <a:r>
                  <a:rPr lang="en-US" dirty="0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 Material 		= 0,8</a:t>
                </a:r>
              </a:p>
              <a:p>
                <a:r>
                  <a:rPr lang="en-US" dirty="0" smtClean="0">
                    <a:latin typeface="+mj-lt"/>
                    <a:ea typeface="Cambria Math" pitchFamily="18" charset="0"/>
                  </a:rPr>
                  <a:t>	   </a:t>
                </a:r>
                <a:r>
                  <a:rPr lang="en-US" dirty="0" err="1" smtClean="0">
                    <a:latin typeface="+mj-lt"/>
                    <a:ea typeface="Cambria Math" pitchFamily="18" charset="0"/>
                  </a:rPr>
                  <a:t>Efisiensi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latin typeface="+mj-lt"/>
                    <a:ea typeface="Cambria Math" pitchFamily="18" charset="0"/>
                  </a:rPr>
                  <a:t>Kerja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 		= 0,83</a:t>
                </a:r>
              </a:p>
              <a:p>
                <a:endParaRPr lang="en-US" dirty="0">
                  <a:solidFill>
                    <a:schemeClr val="tx1"/>
                  </a:solidFill>
                  <a:latin typeface="+mj-lt"/>
                  <a:ea typeface="Cambria Math" pitchFamily="18" charset="0"/>
                </a:endParaRPr>
              </a:p>
              <a:p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Produksi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Kerja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Aktual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=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Produksi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Kerja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Kasar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x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Faktor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Efisiensi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		       = 3568,66 M³/Jam x 0,8 x 0,83 </a:t>
                </a:r>
              </a:p>
              <a:p>
                <a:r>
                  <a:rPr lang="en-US" dirty="0">
                    <a:latin typeface="+mj-lt"/>
                    <a:ea typeface="Cambria Math" pitchFamily="18" charset="0"/>
                  </a:rPr>
                  <a:t>	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	       </a:t>
                </a:r>
                <a:r>
                  <a:rPr lang="en-US" dirty="0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= 2369,592 M³/Jam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64704"/>
                <a:ext cx="9001000" cy="5963236"/>
              </a:xfrm>
              <a:prstGeom prst="rect">
                <a:avLst/>
              </a:prstGeom>
              <a:blipFill rotWithShape="1">
                <a:blip r:embed="rId2"/>
                <a:stretch>
                  <a:fillRect l="-948" t="-511" b="-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95896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540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73899"/>
            <a:ext cx="1189428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SOAL 2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317306" y="1052736"/>
            <a:ext cx="850316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proyek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penambangan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beroperasi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Ripper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menggaru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batuan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keras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Adapun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data-data Ripper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lvl="1"/>
            <a:r>
              <a:rPr lang="pt-BR" sz="2300" dirty="0">
                <a:latin typeface="Times New Roman" pitchFamily="18" charset="0"/>
                <a:cs typeface="Times New Roman" pitchFamily="18" charset="0"/>
              </a:rPr>
              <a:t>Model alat = D8N/ N0. 8</a:t>
            </a:r>
          </a:p>
          <a:p>
            <a:pPr lvl="1"/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Penetrasi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= 0,78 m</a:t>
            </a:r>
          </a:p>
          <a:p>
            <a:pPr lvl="1"/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Lebar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Garuan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= 2,17 m</a:t>
            </a:r>
          </a:p>
          <a:p>
            <a:pPr lvl="1"/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Garuan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= 91 m</a:t>
            </a:r>
          </a:p>
          <a:p>
            <a:pPr lvl="1"/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= 0,2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menit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Kecepatan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Ripping = 3,9 km/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jam</a:t>
            </a:r>
          </a:p>
          <a:p>
            <a:pPr lvl="1"/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material = 0,9</a:t>
            </a:r>
          </a:p>
          <a:p>
            <a:pPr lvl="1"/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Efisiensi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0,85</a:t>
            </a:r>
          </a:p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Hitunglah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produktivitas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ripper ?!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0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73899"/>
            <a:ext cx="1811843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JAWABAN 2</a:t>
            </a:r>
            <a:endParaRPr lang="en-US" sz="25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23528" y="980728"/>
                <a:ext cx="9270776" cy="57572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LANGKAH 1</a:t>
                </a:r>
              </a:p>
              <a:p>
                <a:r>
                  <a:rPr lang="en-US" dirty="0" smtClean="0"/>
                  <a:t>PERHITUNGAN VOLUME RIPPING AKTUAL</a:t>
                </a:r>
                <a:endParaRPr lang="en-US" dirty="0"/>
              </a:p>
              <a:p>
                <a:r>
                  <a:rPr lang="en-US" dirty="0" err="1" smtClean="0"/>
                  <a:t>Diketahui</a:t>
                </a:r>
                <a:r>
                  <a:rPr lang="en-US" dirty="0" smtClean="0"/>
                  <a:t> :</a:t>
                </a:r>
              </a:p>
              <a:p>
                <a:r>
                  <a:rPr lang="en-US" dirty="0" err="1" smtClean="0"/>
                  <a:t>Lebar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Garuan</a:t>
                </a:r>
                <a:r>
                  <a:rPr lang="en-US" dirty="0" smtClean="0"/>
                  <a:t> 	= 2,17 M</a:t>
                </a:r>
              </a:p>
              <a:p>
                <a:r>
                  <a:rPr lang="en-US" dirty="0" err="1" smtClean="0"/>
                  <a:t>Penetrasi</a:t>
                </a:r>
                <a:r>
                  <a:rPr lang="en-US" dirty="0" smtClean="0"/>
                  <a:t> 	= 0,78 M</a:t>
                </a:r>
              </a:p>
              <a:p>
                <a:r>
                  <a:rPr lang="en-US" dirty="0" err="1" smtClean="0"/>
                  <a:t>Panjang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Garuan</a:t>
                </a:r>
                <a:r>
                  <a:rPr lang="en-US" dirty="0" smtClean="0"/>
                  <a:t> 	= 91 M</a:t>
                </a:r>
              </a:p>
              <a:p>
                <a:endParaRPr lang="en-US" dirty="0"/>
              </a:p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Volume Ri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pping =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Lebar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Garuan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x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Penetrasi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x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Panjang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Garuan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US" dirty="0"/>
                  <a:t>	</a:t>
                </a:r>
                <a:r>
                  <a:rPr lang="en-US" dirty="0"/>
                  <a:t> </a:t>
                </a:r>
                <a:r>
                  <a:rPr lang="en-US" dirty="0" smtClean="0"/>
                  <a:t>    = 2,17 M x 0,78 M x 91 M = 154,027 M³</a:t>
                </a:r>
                <a:endParaRPr lang="en-US" dirty="0"/>
              </a:p>
              <a:p>
                <a:r>
                  <a:rPr lang="en-US" dirty="0" smtClean="0"/>
                  <a:t>LANGKAH 2</a:t>
                </a:r>
              </a:p>
              <a:p>
                <a:r>
                  <a:rPr lang="en-US" dirty="0" smtClean="0"/>
                  <a:t>PERHITUNGAN WAKTU SIKLUS</a:t>
                </a:r>
                <a:endParaRPr lang="en-US" dirty="0"/>
              </a:p>
              <a:p>
                <a:r>
                  <a:rPr lang="en-US" dirty="0" err="1" smtClean="0"/>
                  <a:t>Diketahui</a:t>
                </a:r>
                <a:r>
                  <a:rPr lang="en-US" dirty="0" smtClean="0"/>
                  <a:t> : </a:t>
                </a:r>
                <a:r>
                  <a:rPr lang="en-US" dirty="0" err="1" smtClean="0"/>
                  <a:t>Waktu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Tetap</a:t>
                </a:r>
                <a:r>
                  <a:rPr lang="en-US" dirty="0" smtClean="0"/>
                  <a:t> 	 	= 0,2 </a:t>
                </a:r>
                <a:r>
                  <a:rPr lang="en-US" dirty="0" err="1" smtClean="0"/>
                  <a:t>Menit</a:t>
                </a:r>
                <a:endParaRPr lang="en-US" dirty="0" smtClean="0"/>
              </a:p>
              <a:p>
                <a:r>
                  <a:rPr lang="en-US" dirty="0"/>
                  <a:t>	</a:t>
                </a:r>
                <a:r>
                  <a:rPr lang="en-US" dirty="0" smtClean="0"/>
                  <a:t>    </a:t>
                </a:r>
                <a:r>
                  <a:rPr lang="en-US" dirty="0" err="1" smtClean="0"/>
                  <a:t>Panjang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Lintasan</a:t>
                </a:r>
                <a:r>
                  <a:rPr lang="en-US" dirty="0" smtClean="0"/>
                  <a:t> 	= 91 M</a:t>
                </a:r>
              </a:p>
              <a:p>
                <a:r>
                  <a:rPr lang="en-US" dirty="0"/>
                  <a:t>	</a:t>
                </a:r>
                <a:r>
                  <a:rPr lang="en-US" dirty="0"/>
                  <a:t> </a:t>
                </a:r>
                <a:r>
                  <a:rPr lang="en-US" dirty="0" smtClean="0"/>
                  <a:t>   </a:t>
                </a:r>
                <a:r>
                  <a:rPr lang="en-US" dirty="0" err="1" smtClean="0"/>
                  <a:t>Kecepatan</a:t>
                </a:r>
                <a:r>
                  <a:rPr lang="en-US" dirty="0" smtClean="0"/>
                  <a:t> 		= 3,9 Km/Jam = 3900 M/Jam</a:t>
                </a:r>
              </a:p>
              <a:p>
                <a:endParaRPr lang="en-US" dirty="0"/>
              </a:p>
              <a:p>
                <a:pPr lvl="1"/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Waktu Ripping</a:t>
                </a:r>
                <a:r>
                  <a:rPr lang="en-US" sz="25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50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sz="25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𝑃𝑎𝑛𝑗𝑎𝑛𝑔</m:t>
                        </m:r>
                        <m:r>
                          <a:rPr lang="en-US" sz="25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 </m:t>
                        </m:r>
                        <m:r>
                          <a:rPr lang="en-US" sz="25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𝐿𝑖𝑛𝑡𝑎𝑠𝑎𝑛</m:t>
                        </m:r>
                      </m:num>
                      <m:den>
                        <m:r>
                          <a:rPr lang="en-US" sz="25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𝐾𝑒𝑐𝑒𝑝𝑎𝑡𝑎𝑛</m:t>
                        </m:r>
                        <m:r>
                          <a:rPr lang="en-US" sz="25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91 </m:t>
                        </m:r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 60 </m:t>
                        </m:r>
                        <m:r>
                          <a:rPr lang="en-US" b="0" i="1" smtClean="0">
                            <a:latin typeface="Cambria Math"/>
                          </a:rPr>
                          <m:t>𝑀𝑒𝑛𝑖𝑡</m:t>
                        </m:r>
                        <m:r>
                          <a:rPr lang="en-US" b="0" i="1" smtClean="0">
                            <a:latin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</a:rPr>
                          <m:t>𝐽𝑎𝑚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3900 </m:t>
                        </m:r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  <m:r>
                          <a:rPr lang="en-US" b="0" i="1" smtClean="0">
                            <a:latin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</a:rPr>
                          <m:t>𝐽𝑎𝑚</m:t>
                        </m:r>
                      </m:den>
                    </m:f>
                  </m:oMath>
                </a14:m>
                <a:r>
                  <a:rPr lang="en-US" dirty="0" smtClean="0"/>
                  <a:t> =1,385 </a:t>
                </a:r>
                <a:r>
                  <a:rPr lang="en-US" dirty="0" err="1" smtClean="0"/>
                  <a:t>Menit</a:t>
                </a:r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Waktu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Siklus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=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Waktu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Ripping +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Waktu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Tetap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  <a:p>
                <a:pPr lvl="2"/>
                <a:r>
                  <a:rPr lang="en-US" dirty="0" smtClean="0"/>
                  <a:t>	       = 1,385 </a:t>
                </a:r>
                <a:r>
                  <a:rPr lang="en-US" dirty="0" err="1" smtClean="0"/>
                  <a:t>Menit</a:t>
                </a:r>
                <a:r>
                  <a:rPr lang="en-US" dirty="0" smtClean="0"/>
                  <a:t> + 0,2 </a:t>
                </a:r>
                <a:r>
                  <a:rPr lang="en-US" dirty="0" err="1" smtClean="0"/>
                  <a:t>Menit</a:t>
                </a:r>
                <a:r>
                  <a:rPr lang="en-US" dirty="0" smtClean="0"/>
                  <a:t> = 1,585 </a:t>
                </a:r>
                <a:r>
                  <a:rPr lang="en-US" dirty="0" err="1" smtClean="0"/>
                  <a:t>Menit</a:t>
                </a:r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80728"/>
                <a:ext cx="9270776" cy="5757217"/>
              </a:xfrm>
              <a:prstGeom prst="rect">
                <a:avLst/>
              </a:prstGeom>
              <a:blipFill rotWithShape="1">
                <a:blip r:embed="rId2"/>
                <a:stretch>
                  <a:fillRect l="-526" t="-530" b="-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28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23528" y="764704"/>
                <a:ext cx="9001000" cy="59632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LANGKAH 3</a:t>
                </a:r>
              </a:p>
              <a:p>
                <a:r>
                  <a:rPr lang="en-US" dirty="0" smtClean="0"/>
                  <a:t>PERHITUNGANPRODUKSI KERJA KASAR</a:t>
                </a:r>
                <a:endParaRPr lang="en-US" dirty="0"/>
              </a:p>
              <a:p>
                <a:r>
                  <a:rPr lang="en-US" dirty="0" err="1" smtClean="0"/>
                  <a:t>Diketahui</a:t>
                </a:r>
                <a:r>
                  <a:rPr lang="en-US" dirty="0" smtClean="0"/>
                  <a:t> :</a:t>
                </a:r>
              </a:p>
              <a:p>
                <a:r>
                  <a:rPr lang="en-US" dirty="0" smtClean="0"/>
                  <a:t>Volume Ripping 	= 154,027 M³</a:t>
                </a:r>
              </a:p>
              <a:p>
                <a:r>
                  <a:rPr lang="en-US" dirty="0" err="1" smtClean="0"/>
                  <a:t>Waktu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Siklus</a:t>
                </a:r>
                <a:r>
                  <a:rPr lang="en-US" dirty="0" smtClean="0"/>
                  <a:t> 	= 1,585 </a:t>
                </a:r>
                <a:r>
                  <a:rPr lang="en-US" dirty="0" err="1" smtClean="0"/>
                  <a:t>Menit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Produksi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Kerja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2300" dirty="0" err="1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Kasar</a:t>
                </a:r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𝑉𝑜𝑙𝑢𝑚𝑒</m:t>
                        </m:r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 </m:t>
                        </m:r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𝑅𝑖𝑝𝑝𝑖𝑛𝑔</m:t>
                        </m:r>
                      </m:num>
                      <m:den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𝑊𝑎𝑘𝑡𝑢</m:t>
                        </m:r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 </m:t>
                        </m:r>
                        <m:r>
                          <a:rPr lang="en-US" sz="2300" b="0" i="1" smtClean="0">
                            <a:solidFill>
                              <a:srgbClr val="FF00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𝑆𝑖𝑘𝑙𝑢𝑠</m:t>
                        </m:r>
                      </m:den>
                    </m:f>
                  </m:oMath>
                </a14:m>
                <a:r>
                  <a:rPr lang="en-US" sz="23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  <a:p>
                <a:r>
                  <a:rPr lang="en-US" sz="2500" dirty="0" smtClean="0">
                    <a:solidFill>
                      <a:srgbClr val="FF0000"/>
                    </a:solidFill>
                    <a:latin typeface="Cambria Math" pitchFamily="18" charset="0"/>
                    <a:ea typeface="Cambria Math" pitchFamily="18" charset="0"/>
                  </a:rPr>
                  <a:t> 		             </a:t>
                </a:r>
                <a:r>
                  <a:rPr lang="en-US" sz="23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 154, 027 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𝑀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³ 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 60 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𝑀𝑒𝑛𝑖𝑡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/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𝐽𝑎𝑚</m:t>
                        </m:r>
                      </m:num>
                      <m:den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1,585 </m:t>
                        </m:r>
                        <m:r>
                          <a:rPr lang="en-US" sz="23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𝑀𝑒𝑛𝑖𝑡</m:t>
                        </m:r>
                      </m:den>
                    </m:f>
                  </m:oMath>
                </a14:m>
                <a:r>
                  <a:rPr lang="en-US" sz="23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  <a:p>
                <a:r>
                  <a:rPr lang="en-US" sz="2300" dirty="0">
                    <a:latin typeface="Cambria Math" pitchFamily="18" charset="0"/>
                    <a:ea typeface="Cambria Math" pitchFamily="18" charset="0"/>
                  </a:rPr>
                  <a:t>	</a:t>
                </a:r>
                <a:r>
                  <a:rPr lang="en-US" sz="2300" dirty="0" smtClean="0">
                    <a:latin typeface="Cambria Math" pitchFamily="18" charset="0"/>
                    <a:ea typeface="Cambria Math" pitchFamily="18" charset="0"/>
                  </a:rPr>
                  <a:t>		</a:t>
                </a:r>
                <a:r>
                  <a:rPr lang="en-US" sz="2300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2300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n-US" sz="23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= 5830, 675 M³/Jam</a:t>
                </a:r>
                <a:endParaRPr lang="en-US" sz="2300" dirty="0">
                  <a:latin typeface="+mj-lt"/>
                  <a:ea typeface="Cambria Math" pitchFamily="18" charset="0"/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LANGKAH 4</a:t>
                </a:r>
              </a:p>
              <a:p>
                <a:r>
                  <a:rPr lang="en-US" dirty="0" smtClean="0">
                    <a:latin typeface="+mj-lt"/>
                    <a:ea typeface="Cambria Math" pitchFamily="18" charset="0"/>
                  </a:rPr>
                  <a:t>PERHITUNGAN PRODUKSI KERJA AKTUAL</a:t>
                </a:r>
              </a:p>
              <a:p>
                <a:endParaRPr lang="en-US" dirty="0">
                  <a:solidFill>
                    <a:schemeClr val="tx1"/>
                  </a:solidFill>
                  <a:latin typeface="+mj-lt"/>
                  <a:ea typeface="Cambria Math" pitchFamily="18" charset="0"/>
                </a:endParaRPr>
              </a:p>
              <a:p>
                <a:r>
                  <a:rPr lang="en-US" dirty="0" err="1" smtClean="0">
                    <a:latin typeface="+mj-lt"/>
                    <a:ea typeface="Cambria Math" pitchFamily="18" charset="0"/>
                  </a:rPr>
                  <a:t>Diketahui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 : </a:t>
                </a:r>
                <a:r>
                  <a:rPr lang="en-US" dirty="0" err="1" smtClean="0">
                    <a:latin typeface="+mj-lt"/>
                    <a:ea typeface="Cambria Math" pitchFamily="18" charset="0"/>
                  </a:rPr>
                  <a:t>Produksi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latin typeface="+mj-lt"/>
                    <a:ea typeface="Cambria Math" pitchFamily="18" charset="0"/>
                  </a:rPr>
                  <a:t>Kasar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 		</a:t>
                </a:r>
                <a:r>
                  <a:rPr lang="en-US" dirty="0">
                    <a:latin typeface="+mj-lt"/>
                    <a:ea typeface="Cambria Math" pitchFamily="18" charset="0"/>
                  </a:rPr>
                  <a:t>= 5830, 675 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 M³/Jam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	   </a:t>
                </a:r>
                <a:r>
                  <a:rPr lang="en-US" dirty="0" err="1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Faktor</a:t>
                </a:r>
                <a:r>
                  <a:rPr lang="en-US" dirty="0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 Material 		= 0,9</a:t>
                </a:r>
              </a:p>
              <a:p>
                <a:r>
                  <a:rPr lang="en-US" dirty="0" smtClean="0">
                    <a:latin typeface="+mj-lt"/>
                    <a:ea typeface="Cambria Math" pitchFamily="18" charset="0"/>
                  </a:rPr>
                  <a:t>	   </a:t>
                </a:r>
                <a:r>
                  <a:rPr lang="en-US" dirty="0" err="1" smtClean="0">
                    <a:latin typeface="+mj-lt"/>
                    <a:ea typeface="Cambria Math" pitchFamily="18" charset="0"/>
                  </a:rPr>
                  <a:t>Efisiensi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latin typeface="+mj-lt"/>
                    <a:ea typeface="Cambria Math" pitchFamily="18" charset="0"/>
                  </a:rPr>
                  <a:t>Kerja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 		= 0,85</a:t>
                </a:r>
              </a:p>
              <a:p>
                <a:endParaRPr lang="en-US" dirty="0">
                  <a:solidFill>
                    <a:schemeClr val="tx1"/>
                  </a:solidFill>
                  <a:latin typeface="+mj-lt"/>
                  <a:ea typeface="Cambria Math" pitchFamily="18" charset="0"/>
                </a:endParaRPr>
              </a:p>
              <a:p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Produksi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Kerja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Aktual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=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Produksi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Kerja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Kasar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x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Faktor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Efisiensi</a:t>
                </a:r>
                <a:r>
                  <a:rPr lang="en-US" dirty="0" smtClean="0">
                    <a:solidFill>
                      <a:srgbClr val="FF0000"/>
                    </a:solidFill>
                    <a:latin typeface="+mj-lt"/>
                    <a:ea typeface="Cambria Math" pitchFamily="18" charset="0"/>
                  </a:rPr>
                  <a:t> </a:t>
                </a:r>
              </a:p>
              <a:p>
                <a:r>
                  <a:rPr lang="en-US" dirty="0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		       </a:t>
                </a:r>
                <a:r>
                  <a:rPr lang="en-US" dirty="0">
                    <a:latin typeface="+mj-lt"/>
                    <a:ea typeface="Cambria Math" pitchFamily="18" charset="0"/>
                  </a:rPr>
                  <a:t>= 5830, 675  </a:t>
                </a:r>
                <a:r>
                  <a:rPr lang="en-US" dirty="0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M³/Jam x 0,9 x 0,85 </a:t>
                </a:r>
              </a:p>
              <a:p>
                <a:r>
                  <a:rPr lang="en-US" dirty="0">
                    <a:latin typeface="+mj-lt"/>
                    <a:ea typeface="Cambria Math" pitchFamily="18" charset="0"/>
                  </a:rPr>
                  <a:t>	</a:t>
                </a:r>
                <a:r>
                  <a:rPr lang="en-US" dirty="0" smtClean="0">
                    <a:latin typeface="+mj-lt"/>
                    <a:ea typeface="Cambria Math" pitchFamily="18" charset="0"/>
                  </a:rPr>
                  <a:t>	       </a:t>
                </a:r>
                <a:r>
                  <a:rPr lang="en-US" dirty="0" smtClean="0">
                    <a:solidFill>
                      <a:schemeClr val="tx1"/>
                    </a:solidFill>
                    <a:latin typeface="+mj-lt"/>
                    <a:ea typeface="Cambria Math" pitchFamily="18" charset="0"/>
                  </a:rPr>
                  <a:t>= 4460,446 M³/Jam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64704"/>
                <a:ext cx="9001000" cy="5963236"/>
              </a:xfrm>
              <a:prstGeom prst="rect">
                <a:avLst/>
              </a:prstGeom>
              <a:blipFill rotWithShape="1">
                <a:blip r:embed="rId2"/>
                <a:stretch>
                  <a:fillRect l="-948" t="-511" b="-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95896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60038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9807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smtClean="0"/>
              <a:t>CIV - 310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SKS	: 3 </a:t>
            </a:r>
            <a:r>
              <a:rPr lang="en-US" dirty="0" err="1"/>
              <a:t>Kuliah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err="1"/>
              <a:t>Wajib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332656"/>
            <a:ext cx="4572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50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Gambaran</a:t>
            </a:r>
            <a:r>
              <a:rPr lang="en-US" sz="1700" dirty="0" smtClean="0"/>
              <a:t> </a:t>
            </a:r>
            <a:r>
              <a:rPr lang="en-US" sz="1700" dirty="0" err="1" smtClean="0"/>
              <a:t>Umum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Konstruksi</a:t>
            </a:r>
            <a:r>
              <a:rPr lang="en-US" sz="1700" dirty="0"/>
              <a:t>,</a:t>
            </a:r>
            <a:r>
              <a:rPr lang="en-US" sz="1700" dirty="0" smtClean="0"/>
              <a:t> </a:t>
            </a:r>
            <a:r>
              <a:rPr lang="en-US" sz="1700" dirty="0" err="1"/>
              <a:t>Peranan</a:t>
            </a:r>
            <a:r>
              <a:rPr lang="en-US" sz="1700" dirty="0"/>
              <a:t> </a:t>
            </a:r>
            <a:r>
              <a:rPr lang="en-US" sz="1700" dirty="0" err="1"/>
              <a:t>Peralatan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600" dirty="0" smtClean="0"/>
              <a:t>Hauling Equipment </a:t>
            </a:r>
            <a:r>
              <a:rPr lang="en-US" sz="1600" dirty="0"/>
              <a:t>And Dump </a:t>
            </a:r>
            <a:r>
              <a:rPr lang="en-US" sz="1600" dirty="0" smtClean="0"/>
              <a:t>Truck</a:t>
            </a:r>
            <a:endParaRPr lang="en-US" sz="2000" dirty="0" smtClean="0"/>
          </a:p>
          <a:p>
            <a:r>
              <a:rPr lang="en-US" sz="1700" dirty="0" smtClean="0"/>
              <a:t>BAB 3		</a:t>
            </a:r>
            <a:r>
              <a:rPr lang="en-US" sz="1600" dirty="0"/>
              <a:t>Compaction and Stabilization </a:t>
            </a:r>
            <a:r>
              <a:rPr lang="en-US" sz="1600" dirty="0" smtClean="0"/>
              <a:t>Equipment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600" dirty="0" smtClean="0"/>
              <a:t>Dozer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Timmer</a:t>
            </a:r>
            <a:endParaRPr lang="en-US" sz="1700" dirty="0" smtClean="0"/>
          </a:p>
          <a:p>
            <a:r>
              <a:rPr lang="en-US" sz="1700" dirty="0" smtClean="0"/>
              <a:t>BAB 6		</a:t>
            </a:r>
            <a:r>
              <a:rPr lang="en-US" sz="1600" dirty="0"/>
              <a:t>Excavator</a:t>
            </a:r>
            <a:endParaRPr lang="en-US" sz="2000" dirty="0"/>
          </a:p>
          <a:p>
            <a:r>
              <a:rPr lang="en-US" sz="1700" dirty="0" smtClean="0"/>
              <a:t>BAB 7		</a:t>
            </a:r>
            <a:r>
              <a:rPr lang="en-US" sz="1600" dirty="0" err="1" smtClean="0"/>
              <a:t>Kuliah</a:t>
            </a:r>
            <a:r>
              <a:rPr lang="en-US" sz="1600" dirty="0" smtClean="0"/>
              <a:t> </a:t>
            </a:r>
            <a:r>
              <a:rPr lang="en-US" sz="1600" dirty="0" err="1" smtClean="0"/>
              <a:t>Umum</a:t>
            </a:r>
            <a:endParaRPr lang="en-US" sz="16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it-IT" sz="1600" dirty="0" smtClean="0"/>
              <a:t>Grader</a:t>
            </a:r>
            <a:endParaRPr lang="en-US" sz="1700" dirty="0" smtClean="0"/>
          </a:p>
          <a:p>
            <a:r>
              <a:rPr lang="en-US" sz="1700" dirty="0" smtClean="0"/>
              <a:t>BAB 10		Tower </a:t>
            </a:r>
            <a:r>
              <a:rPr lang="it-IT" sz="1600" dirty="0" smtClean="0"/>
              <a:t>Crane</a:t>
            </a:r>
            <a:endParaRPr lang="en-US" sz="1700" dirty="0" smtClean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 smtClean="0"/>
              <a:t>Metode</a:t>
            </a:r>
            <a:r>
              <a:rPr lang="en-US" sz="1700" dirty="0" smtClean="0"/>
              <a:t> </a:t>
            </a:r>
            <a:r>
              <a:rPr lang="it-IT" sz="1600" dirty="0"/>
              <a:t>P</a:t>
            </a:r>
            <a:r>
              <a:rPr lang="it-IT" sz="1600" dirty="0" smtClean="0"/>
              <a:t>ekerjaan </a:t>
            </a:r>
            <a:r>
              <a:rPr lang="it-IT" sz="1600" dirty="0"/>
              <a:t>P</a:t>
            </a:r>
            <a:r>
              <a:rPr lang="it-IT" sz="1600" dirty="0" smtClean="0"/>
              <a:t>ondasi </a:t>
            </a:r>
          </a:p>
          <a:p>
            <a:r>
              <a:rPr lang="en-US" sz="1700" dirty="0" smtClean="0"/>
              <a:t>BAB 12		Dewatering</a:t>
            </a:r>
          </a:p>
          <a:p>
            <a:r>
              <a:rPr lang="en-US" sz="1700" dirty="0" smtClean="0"/>
              <a:t>BAB 13		Field Trip</a:t>
            </a:r>
          </a:p>
          <a:p>
            <a:r>
              <a:rPr lang="en-US" sz="1700" dirty="0" smtClean="0"/>
              <a:t>BAB 14		</a:t>
            </a:r>
            <a:r>
              <a:rPr lang="it-IT" sz="1600" dirty="0"/>
              <a:t>Pekerjaan  Sruktur sementara dan Beton</a:t>
            </a:r>
            <a:endParaRPr lang="en-US" sz="1700" dirty="0" smtClean="0"/>
          </a:p>
          <a:p>
            <a:r>
              <a:rPr lang="en-US" sz="1700" dirty="0" smtClean="0"/>
              <a:t>BAB 15		Quiz</a:t>
            </a:r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40%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KE- 12</a:t>
            </a:r>
          </a:p>
          <a:p>
            <a:pPr algn="ctr"/>
            <a:r>
              <a:rPr lang="en-US" sz="3000" b="1" dirty="0" smtClean="0"/>
              <a:t>MINGGU KE - 12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endParaRPr lang="en-US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977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LECTURE 12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3870" y="126117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000" dirty="0" err="1" smtClean="0">
                <a:latin typeface="AngsanaUPC" pitchFamily="18" charset="-34"/>
                <a:cs typeface="AngsanaUPC" pitchFamily="18" charset="-34"/>
              </a:rPr>
              <a:t>Pendahuluan</a:t>
            </a:r>
            <a:endParaRPr lang="en-US" sz="3000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r>
              <a:rPr lang="en-US" sz="3000" dirty="0" err="1" smtClean="0">
                <a:latin typeface="AngsanaUPC" pitchFamily="18" charset="-34"/>
                <a:cs typeface="AngsanaUPC" pitchFamily="18" charset="-34"/>
              </a:rPr>
              <a:t>Jenis</a:t>
            </a:r>
            <a:r>
              <a:rPr lang="en-US" sz="3000" dirty="0" smtClean="0">
                <a:latin typeface="AngsanaUPC" pitchFamily="18" charset="-34"/>
                <a:cs typeface="AngsanaUPC" pitchFamily="18" charset="-34"/>
              </a:rPr>
              <a:t> Ripper</a:t>
            </a:r>
          </a:p>
          <a:p>
            <a:pPr marL="514350" indent="-514350">
              <a:buAutoNum type="arabicPeriod"/>
            </a:pPr>
            <a:r>
              <a:rPr lang="en-US" sz="3000" dirty="0" err="1" smtClean="0">
                <a:latin typeface="AngsanaUPC" pitchFamily="18" charset="-34"/>
                <a:cs typeface="AngsanaUPC" pitchFamily="18" charset="-34"/>
              </a:rPr>
              <a:t>Kegunaan</a:t>
            </a:r>
            <a:r>
              <a:rPr lang="en-US" sz="3000" dirty="0" smtClean="0">
                <a:latin typeface="AngsanaUPC" pitchFamily="18" charset="-34"/>
                <a:cs typeface="AngsanaUPC" pitchFamily="18" charset="-34"/>
              </a:rPr>
              <a:t> Ripper</a:t>
            </a:r>
          </a:p>
          <a:p>
            <a:pPr marL="514350" indent="-514350">
              <a:buAutoNum type="arabicPeriod"/>
            </a:pPr>
            <a:r>
              <a:rPr lang="en-US" sz="3000" dirty="0" err="1" smtClean="0">
                <a:latin typeface="AngsanaUPC" pitchFamily="18" charset="-34"/>
                <a:cs typeface="AngsanaUPC" pitchFamily="18" charset="-34"/>
              </a:rPr>
              <a:t>Macam</a:t>
            </a:r>
            <a:r>
              <a:rPr lang="en-US" sz="3000" dirty="0" smtClean="0">
                <a:latin typeface="AngsanaUPC" pitchFamily="18" charset="-34"/>
                <a:cs typeface="AngsanaUPC" pitchFamily="18" charset="-34"/>
              </a:rPr>
              <a:t> - </a:t>
            </a:r>
            <a:r>
              <a:rPr lang="en-US" sz="3000" dirty="0" err="1" smtClean="0">
                <a:latin typeface="AngsanaUPC" pitchFamily="18" charset="-34"/>
                <a:cs typeface="AngsanaUPC" pitchFamily="18" charset="-34"/>
              </a:rPr>
              <a:t>Macam</a:t>
            </a:r>
            <a:r>
              <a:rPr lang="en-US" sz="3000" dirty="0" smtClean="0">
                <a:latin typeface="AngsanaUPC" pitchFamily="18" charset="-34"/>
                <a:cs typeface="AngsanaUPC" pitchFamily="18" charset="-34"/>
              </a:rPr>
              <a:t> Ripper</a:t>
            </a:r>
          </a:p>
          <a:p>
            <a:pPr marL="514350" indent="-514350">
              <a:buAutoNum type="arabicPeriod"/>
            </a:pPr>
            <a:r>
              <a:rPr lang="en-US" sz="3000" dirty="0" err="1" smtClean="0">
                <a:latin typeface="AngsanaUPC" pitchFamily="18" charset="-34"/>
                <a:cs typeface="AngsanaUPC" pitchFamily="18" charset="-34"/>
              </a:rPr>
              <a:t>Gambar</a:t>
            </a:r>
            <a:r>
              <a:rPr lang="en-US" sz="3000" dirty="0" smtClean="0">
                <a:latin typeface="AngsanaUPC" pitchFamily="18" charset="-34"/>
                <a:cs typeface="AngsanaUPC" pitchFamily="18" charset="-34"/>
              </a:rPr>
              <a:t> Ripper</a:t>
            </a:r>
          </a:p>
          <a:p>
            <a:pPr marL="514350" indent="-514350">
              <a:buAutoNum type="arabicPeriod"/>
            </a:pPr>
            <a:r>
              <a:rPr lang="en-US" sz="3000" dirty="0" err="1" smtClean="0">
                <a:latin typeface="AngsanaUPC" pitchFamily="18" charset="-34"/>
                <a:cs typeface="AngsanaUPC" pitchFamily="18" charset="-34"/>
              </a:rPr>
              <a:t>Perhitungan</a:t>
            </a:r>
            <a:r>
              <a:rPr lang="en-US" sz="3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3000" dirty="0" err="1" smtClean="0">
                <a:latin typeface="AngsanaUPC" pitchFamily="18" charset="-34"/>
                <a:cs typeface="AngsanaUPC" pitchFamily="18" charset="-34"/>
              </a:rPr>
              <a:t>Produksi</a:t>
            </a:r>
            <a:r>
              <a:rPr lang="en-US" sz="3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3000" dirty="0" err="1" smtClean="0">
                <a:latin typeface="AngsanaUPC" pitchFamily="18" charset="-34"/>
                <a:cs typeface="AngsanaUPC" pitchFamily="18" charset="-34"/>
              </a:rPr>
              <a:t>Kerja</a:t>
            </a:r>
            <a:r>
              <a:rPr lang="en-US" sz="3000" dirty="0" smtClean="0">
                <a:latin typeface="AngsanaUPC" pitchFamily="18" charset="-34"/>
                <a:cs typeface="AngsanaUPC" pitchFamily="18" charset="-34"/>
              </a:rPr>
              <a:t> Ripper</a:t>
            </a:r>
          </a:p>
          <a:p>
            <a:pPr marL="514350" indent="-514350">
              <a:buAutoNum type="arabicPeriod"/>
            </a:pPr>
            <a:endParaRPr lang="en-US" sz="3000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en-US" sz="3000" dirty="0"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0868" y="404664"/>
            <a:ext cx="2293192" cy="4770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500" dirty="0" smtClean="0"/>
              <a:t>PENDAHULUAN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467544" y="1443841"/>
            <a:ext cx="835292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Ripper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adalah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suatu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alat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yang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digunakan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untuk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menggemburkan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material </a:t>
            </a:r>
            <a:r>
              <a:rPr lang="en-US" sz="2300" dirty="0" err="1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dengan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cara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menggaru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atau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membajak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(ripping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).</a:t>
            </a:r>
          </a:p>
          <a:p>
            <a:pPr algn="ctr"/>
            <a:endParaRPr lang="en-US" sz="2300" dirty="0">
              <a:latin typeface="Book Antiqua" pitchFamily="18" charset="0"/>
              <a:ea typeface="Batang" pitchFamily="18" charset="-127"/>
              <a:cs typeface="Angsana New" pitchFamily="18" charset="-34"/>
            </a:endParaRPr>
          </a:p>
          <a:p>
            <a:pPr algn="ctr"/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Alat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ini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biasanya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hampir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sama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dengan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Bulldozer,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hanya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perlengkapan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tambahannya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yang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berbeda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,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dimana</a:t>
            </a:r>
            <a:endParaRPr lang="en-US" sz="2300" dirty="0">
              <a:latin typeface="Book Antiqua" pitchFamily="18" charset="0"/>
              <a:ea typeface="Batang" pitchFamily="18" charset="-127"/>
              <a:cs typeface="Angsana New" pitchFamily="18" charset="-34"/>
            </a:endParaRPr>
          </a:p>
          <a:p>
            <a:pPr algn="ctr"/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Bolldozer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menggunakan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blade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sedangkan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Ripper </a:t>
            </a:r>
            <a:r>
              <a:rPr lang="en-US" sz="2300" dirty="0" err="1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menggunakan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‘shank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’.</a:t>
            </a:r>
          </a:p>
          <a:p>
            <a:pPr algn="ctr"/>
            <a:endParaRPr lang="en-US" sz="2300" dirty="0">
              <a:latin typeface="Book Antiqua" pitchFamily="18" charset="0"/>
              <a:ea typeface="Batang" pitchFamily="18" charset="-127"/>
              <a:cs typeface="Angsana New" pitchFamily="18" charset="-34"/>
            </a:endParaRPr>
          </a:p>
          <a:p>
            <a:pPr algn="ctr"/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Pada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saat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ini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ada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Bulldozer yang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dilengkapi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langsung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dengan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shank, </a:t>
            </a:r>
            <a:r>
              <a:rPr lang="en-US" sz="2300" dirty="0" err="1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sehingga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dapat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berfungsi</a:t>
            </a:r>
            <a:r>
              <a:rPr lang="en-US" sz="2300" dirty="0" smtClean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ganda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,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yakni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menggusur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sekaligus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menggemburkan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atau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ea typeface="Batang" pitchFamily="18" charset="-127"/>
                <a:cs typeface="Angsana New" pitchFamily="18" charset="-34"/>
              </a:rPr>
              <a:t>sebaliknya</a:t>
            </a:r>
            <a:r>
              <a:rPr lang="en-US" sz="2300" dirty="0">
                <a:latin typeface="Book Antiqua" pitchFamily="18" charset="0"/>
                <a:ea typeface="Batang" pitchFamily="18" charset="-127"/>
                <a:cs typeface="Angsana New" pitchFamily="18" charset="-3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305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5375" y="151796"/>
            <a:ext cx="1224295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8" name="Rectangle 7"/>
          <p:cNvSpPr/>
          <p:nvPr/>
        </p:nvSpPr>
        <p:spPr>
          <a:xfrm>
            <a:off x="899592" y="1628800"/>
            <a:ext cx="759692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Jika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dijumpai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tanah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keras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misalnya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tanah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liat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kering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,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maka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penggalian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dapat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dilakukan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dengan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Ripper (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pembajak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).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Alat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ini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pada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dasarnya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tidak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lain 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seperti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bajak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yang 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gigi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- 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giginya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terbuat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dari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baja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sedemikian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rupa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sehingga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dapat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diberikan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tekanan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cukup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besar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untuk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dapat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masuk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ke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dalam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tanah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keras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. 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Ripper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ini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ada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yang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merupakan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alat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tersendiri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yang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ditarik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(towed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)</a:t>
            </a:r>
          </a:p>
          <a:p>
            <a:pPr algn="ctr"/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oleh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traktor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,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dan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ada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juga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yang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merupakan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alat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pelengkap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(attachment) 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yang 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dipasang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pada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traktor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>
                <a:latin typeface="Book Antiqua" pitchFamily="18" charset="0"/>
                <a:cs typeface="AngsanaUPC" pitchFamily="18" charset="-34"/>
              </a:rPr>
              <a:t>sebagai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alat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penggeraknya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 (</a:t>
            </a:r>
            <a:r>
              <a:rPr lang="en-US" sz="2300" dirty="0" err="1" smtClean="0">
                <a:latin typeface="Book Antiqua" pitchFamily="18" charset="0"/>
                <a:cs typeface="AngsanaUPC" pitchFamily="18" charset="-34"/>
              </a:rPr>
              <a:t>Wigroho</a:t>
            </a:r>
            <a:r>
              <a:rPr lang="en-US" sz="2300" dirty="0">
                <a:latin typeface="Book Antiqua" pitchFamily="18" charset="0"/>
                <a:cs typeface="AngsanaUPC" pitchFamily="18" charset="-34"/>
              </a:rPr>
              <a:t>, 1998</a:t>
            </a:r>
            <a:r>
              <a:rPr lang="en-US" sz="2300" dirty="0" smtClean="0">
                <a:latin typeface="Book Antiqua" pitchFamily="18" charset="0"/>
                <a:cs typeface="AngsanaUPC" pitchFamily="18" charset="-34"/>
              </a:rPr>
              <a:t>).</a:t>
            </a:r>
            <a:endParaRPr lang="en-US" sz="2300" b="0" i="0" dirty="0">
              <a:effectLst/>
              <a:latin typeface="Book Antiqua" pitchFamily="18" charset="0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6580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2697</TotalTime>
  <Words>1159</Words>
  <Application>Microsoft Office PowerPoint</Application>
  <PresentationFormat>On-screen Show (4:3)</PresentationFormat>
  <Paragraphs>246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Grid</vt:lpstr>
      <vt:lpstr>PERTEMUAN KE 12 MINGGU KE 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173</cp:revision>
  <cp:lastPrinted>2020-01-22T10:24:36Z</cp:lastPrinted>
  <dcterms:created xsi:type="dcterms:W3CDTF">2020-01-04T05:38:09Z</dcterms:created>
  <dcterms:modified xsi:type="dcterms:W3CDTF">2020-04-10T05:29:01Z</dcterms:modified>
</cp:coreProperties>
</file>