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0" r:id="rId9"/>
    <p:sldId id="353" r:id="rId10"/>
    <p:sldId id="354" r:id="rId11"/>
    <p:sldId id="355" r:id="rId12"/>
    <p:sldId id="352" r:id="rId13"/>
    <p:sldId id="356" r:id="rId14"/>
    <p:sldId id="362" r:id="rId15"/>
    <p:sldId id="357" r:id="rId16"/>
    <p:sldId id="358" r:id="rId17"/>
    <p:sldId id="359" r:id="rId18"/>
    <p:sldId id="361" r:id="rId19"/>
    <p:sldId id="360" r:id="rId20"/>
    <p:sldId id="363" r:id="rId21"/>
    <p:sldId id="364" r:id="rId22"/>
    <p:sldId id="365" r:id="rId23"/>
    <p:sldId id="366" r:id="rId24"/>
    <p:sldId id="367" r:id="rId25"/>
    <p:sldId id="368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89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285" r:id="rId47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4660"/>
  </p:normalViewPr>
  <p:slideViewPr>
    <p:cSldViewPr>
      <p:cViewPr>
        <p:scale>
          <a:sx n="71" d="100"/>
          <a:sy n="7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9A8E-0032-4BA5-94FF-BB3E146BB74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66B49-6C69-488B-A608-180CE970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0EB3-709B-4158-B102-92825F9B233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0F6B-6D78-474E-8721-9394FC1C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IELxdpPe5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11</a:t>
            </a:r>
            <a:br>
              <a:rPr lang="en-US" sz="2500" b="1" dirty="0" smtClean="0"/>
            </a:br>
            <a:r>
              <a:rPr lang="en-US" sz="2500" b="1" dirty="0" smtClean="0"/>
              <a:t>MINGGU KE 11</a:t>
            </a:r>
            <a:endParaRPr lang="en-US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4480899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/>
              <a:t>TOWER CRANE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453" y="836712"/>
            <a:ext cx="8266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Mobile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Crane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Mobile Crane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I'ruck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I'ruck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gampang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segera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kendaraan</a:t>
            </a:r>
            <a:r>
              <a:rPr lang="en-US" dirty="0">
                <a:latin typeface="Arial" pitchFamily="34" charset="0"/>
                <a:cs typeface="Arial" pitchFamily="34" charset="0"/>
              </a:rPr>
              <a:t> (trailer).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kaki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tiang</a:t>
            </a:r>
            <a:r>
              <a:rPr lang="en-US" dirty="0">
                <a:latin typeface="Arial" pitchFamily="34" charset="0"/>
                <a:cs typeface="Arial" pitchFamily="34" charset="0"/>
              </a:rPr>
              <a:t>)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melindungi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seimbang</a:t>
            </a:r>
            <a:r>
              <a:rPr lang="en-US" dirty="0">
                <a:latin typeface="Arial" pitchFamily="34" charset="0"/>
                <a:cs typeface="Arial" pitchFamily="34" charset="0"/>
              </a:rPr>
              <a:t>. Truck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360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derajat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88" y="2845257"/>
            <a:ext cx="6291469" cy="33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6214744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Crane</a:t>
            </a:r>
          </a:p>
        </p:txBody>
      </p:sp>
    </p:spTree>
    <p:extLst>
      <p:ext uri="{BB962C8B-B14F-4D97-AF65-F5344CB8AC3E}">
        <p14:creationId xmlns:p14="http://schemas.microsoft.com/office/powerpoint/2010/main" val="31376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2176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Tower Crane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Tower </a:t>
            </a:r>
            <a:r>
              <a:rPr lang="en-US" dirty="0">
                <a:latin typeface="Arial" pitchFamily="34" charset="0"/>
                <a:cs typeface="Arial" pitchFamily="34" charset="0"/>
              </a:rPr>
              <a:t>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vertical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horizontal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terbatas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berdasar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berdfri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yakni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dirty="0">
                <a:latin typeface="Arial" pitchFamily="34" charset="0"/>
                <a:cs typeface="Arial" pitchFamily="34" charset="0"/>
              </a:rPr>
              <a:t> (free standing crane), crane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4815978" cy="481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888" y="5669834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</a:t>
            </a:r>
          </a:p>
        </p:txBody>
      </p:sp>
    </p:spTree>
    <p:extLst>
      <p:ext uri="{BB962C8B-B14F-4D97-AF65-F5344CB8AC3E}">
        <p14:creationId xmlns:p14="http://schemas.microsoft.com/office/powerpoint/2010/main" val="6728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343" y="134076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genset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keseimbangan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momen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tegangan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tarik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kabel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sifatnya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berputar</a:t>
            </a:r>
            <a:r>
              <a:rPr lang="en-US" dirty="0">
                <a:latin typeface="Arial" pitchFamily="34" charset="0"/>
                <a:cs typeface="Arial" pitchFamily="34" charset="0"/>
              </a:rPr>
              <a:t> 360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derajat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prinsipnya</a:t>
            </a:r>
            <a:r>
              <a:rPr lang="en-US" dirty="0">
                <a:latin typeface="Arial" pitchFamily="34" charset="0"/>
                <a:cs typeface="Arial" pitchFamily="34" charset="0"/>
              </a:rPr>
              <a:t>,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pesawat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mekanisme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lengkap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yakni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(lifting)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menggeser</a:t>
            </a:r>
            <a:r>
              <a:rPr lang="en-US" dirty="0">
                <a:latin typeface="Arial" pitchFamily="34" charset="0"/>
                <a:cs typeface="Arial" pitchFamily="34" charset="0"/>
              </a:rPr>
              <a:t> (trolleying),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menahannya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membawa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>
                <a:latin typeface="Arial" pitchFamily="34" charset="0"/>
                <a:cs typeface="Arial" pitchFamily="34" charset="0"/>
              </a:rPr>
              <a:t> (slewing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travelling).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identik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seragam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diangkutnya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fasilitas</a:t>
            </a:r>
            <a:r>
              <a:rPr lang="en-US" dirty="0">
                <a:latin typeface="Arial" pitchFamily="34" charset="0"/>
                <a:cs typeface="Arial" pitchFamily="34" charset="0"/>
              </a:rPr>
              <a:t> transport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otomatis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memindahkan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bongkar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.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ketinggian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Pemilihan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penempatan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maksimal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(jib length).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jauh</a:t>
            </a:r>
            <a:r>
              <a:rPr lang="en-US" dirty="0">
                <a:latin typeface="Arial" pitchFamily="34" charset="0"/>
                <a:cs typeface="Arial" pitchFamily="34" charset="0"/>
              </a:rPr>
              <a:t> radius jib,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868" y="404664"/>
            <a:ext cx="444205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PRINSIP KERJA TOWER CRANE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646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1052736"/>
            <a:ext cx="8281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berbeda-beda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berkaitan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dibawah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bagian-bagian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Pondasi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Tower Crane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menahan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agar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jatuh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meneruskan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inilah</a:t>
            </a:r>
            <a:r>
              <a:rPr lang="en-US" dirty="0">
                <a:latin typeface="Arial" pitchFamily="34" charset="0"/>
                <a:cs typeface="Arial" pitchFamily="34" charset="0"/>
              </a:rPr>
              <a:t> kaki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beton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83" y="2276872"/>
            <a:ext cx="50951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0019" y="6093296"/>
            <a:ext cx="328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Tower Crane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049194" cy="37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228600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Horizontal Jib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: en.jnhytj.com)</a:t>
            </a:r>
          </a:p>
        </p:txBody>
      </p:sp>
    </p:spTree>
    <p:extLst>
      <p:ext uri="{BB962C8B-B14F-4D97-AF65-F5344CB8AC3E}">
        <p14:creationId xmlns:p14="http://schemas.microsoft.com/office/powerpoint/2010/main" val="11644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35" y="836712"/>
            <a:ext cx="8201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Tiang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 standard section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Tiang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vertical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bertambah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per section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nantinya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2915816" y="6274796"/>
            <a:ext cx="353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/ standard section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44" y="2817690"/>
            <a:ext cx="6510882" cy="345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980728"/>
            <a:ext cx="7921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Horizontal jib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Horizontal </a:t>
            </a:r>
            <a:r>
              <a:rPr lang="en-US" dirty="0">
                <a:latin typeface="Arial" pitchFamily="34" charset="0"/>
                <a:cs typeface="Arial" pitchFamily="34" charset="0"/>
              </a:rPr>
              <a:t>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hoisting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working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horizontal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3026043" y="6093296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Horizontal Jib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: en.jnhytj.com)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45" y="2799279"/>
            <a:ext cx="6185098" cy="328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2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936010"/>
            <a:ext cx="33125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Machinery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Jib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Machinery </a:t>
            </a:r>
            <a:r>
              <a:rPr lang="en-US" dirty="0">
                <a:latin typeface="Arial" pitchFamily="34" charset="0"/>
                <a:cs typeface="Arial" pitchFamily="34" charset="0"/>
              </a:rPr>
              <a:t>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counter balance jib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counter balance.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motor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beton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masif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44" y="938377"/>
            <a:ext cx="4522064" cy="5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5979" y="6166137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Machinery Jib</a:t>
            </a:r>
          </a:p>
        </p:txBody>
      </p:sp>
    </p:spTree>
    <p:extLst>
      <p:ext uri="{BB962C8B-B14F-4D97-AF65-F5344CB8AC3E}">
        <p14:creationId xmlns:p14="http://schemas.microsoft.com/office/powerpoint/2010/main" val="11681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1385"/>
            <a:ext cx="7848483" cy="41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431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0843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Operator cab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tugasnya</a:t>
            </a:r>
            <a:r>
              <a:rPr lang="en-US" dirty="0">
                <a:latin typeface="Arial" pitchFamily="34" charset="0"/>
                <a:cs typeface="Arial" pitchFamily="34" charset="0"/>
              </a:rPr>
              <a:t>. Cab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jendela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memastikan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pandangan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, cab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sebaiknya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dilengkapi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AC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93" y="1189056"/>
            <a:ext cx="4887986" cy="488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5979" y="6166137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Operator cab</a:t>
            </a:r>
          </a:p>
        </p:txBody>
      </p:sp>
    </p:spTree>
    <p:extLst>
      <p:ext uri="{BB962C8B-B14F-4D97-AF65-F5344CB8AC3E}">
        <p14:creationId xmlns:p14="http://schemas.microsoft.com/office/powerpoint/2010/main" val="462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Kuliah ini memperkenalkan berbagai metoda, teknologi dan jenis-jenis peralatan konstruksi, termasuk karateristik </a:t>
            </a:r>
            <a:r>
              <a:rPr lang="sv-SE" dirty="0" smtClean="0"/>
              <a:t>teknis </a:t>
            </a:r>
            <a:r>
              <a:rPr lang="sv-SE" dirty="0"/>
              <a:t>dan </a:t>
            </a:r>
            <a:r>
              <a:rPr lang="sv-SE" dirty="0" smtClean="0"/>
              <a:t>prinsip pengoperasian </a:t>
            </a:r>
            <a:r>
              <a:rPr lang="sv-SE" dirty="0"/>
              <a:t>peralatan konstruksi, serta perencanaan sistem pembangunan dan perhitungan produktivitas peralatan sebagai bagian </a:t>
            </a:r>
            <a:r>
              <a:rPr lang="sv-SE" dirty="0" smtClean="0"/>
              <a:t>dari proses </a:t>
            </a:r>
            <a:r>
              <a:rPr lang="sv-SE" dirty="0"/>
              <a:t>kegiatan konstruksi</a:t>
            </a:r>
            <a:r>
              <a:rPr lang="sv-SE" dirty="0" smtClean="0"/>
              <a:t>.</a:t>
            </a:r>
          </a:p>
          <a:p>
            <a:pPr algn="just"/>
            <a:endParaRPr lang="sv-SE" dirty="0"/>
          </a:p>
          <a:p>
            <a:pPr algn="just"/>
            <a:r>
              <a:rPr lang="en-US" dirty="0" smtClean="0"/>
              <a:t>TIU	              : </a:t>
            </a:r>
            <a:r>
              <a:rPr lang="en-US" sz="1700" dirty="0" err="1"/>
              <a:t>Mampu</a:t>
            </a:r>
            <a:r>
              <a:rPr lang="en-US" sz="1700" dirty="0"/>
              <a:t> </a:t>
            </a:r>
            <a:r>
              <a:rPr lang="en-US" sz="1700" dirty="0" err="1"/>
              <a:t>menemukan</a:t>
            </a:r>
            <a:r>
              <a:rPr lang="en-US" sz="1700" dirty="0"/>
              <a:t> </a:t>
            </a:r>
            <a:r>
              <a:rPr lang="en-US" sz="1700" dirty="0" err="1"/>
              <a:t>sumber</a:t>
            </a:r>
            <a:r>
              <a:rPr lang="en-US" sz="1700" dirty="0"/>
              <a:t> </a:t>
            </a:r>
            <a:r>
              <a:rPr lang="en-US" sz="1700" dirty="0" err="1"/>
              <a:t>masalah</a:t>
            </a:r>
            <a:r>
              <a:rPr lang="en-US" sz="1700" dirty="0"/>
              <a:t> </a:t>
            </a:r>
            <a:r>
              <a:rPr lang="en-US" sz="1700" dirty="0" err="1"/>
              <a:t>rekayasa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 smtClean="0"/>
              <a:t>bidang</a:t>
            </a:r>
            <a:endParaRPr lang="en-US" sz="1700" dirty="0" smtClean="0"/>
          </a:p>
          <a:p>
            <a:pPr lvl="4" algn="just"/>
            <a:r>
              <a:rPr lang="en-US" sz="1700" dirty="0" err="1" smtClean="0"/>
              <a:t>infrastruktur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proses </a:t>
            </a:r>
            <a:r>
              <a:rPr lang="en-US" sz="1700" dirty="0" err="1" smtClean="0"/>
              <a:t>penyelidikan</a:t>
            </a:r>
            <a:r>
              <a:rPr lang="en-US" sz="1700" dirty="0" smtClean="0"/>
              <a:t>, </a:t>
            </a:r>
            <a:r>
              <a:rPr lang="en-US" sz="1700" dirty="0" err="1" smtClean="0"/>
              <a:t>analisis</a:t>
            </a:r>
            <a:r>
              <a:rPr lang="en-US" sz="1700" dirty="0" smtClean="0"/>
              <a:t>, </a:t>
            </a:r>
            <a:r>
              <a:rPr lang="en-US" sz="1700" dirty="0" err="1" smtClean="0"/>
              <a:t>interpretasi</a:t>
            </a:r>
            <a:r>
              <a:rPr lang="en-US" sz="1700" dirty="0" smtClean="0"/>
              <a:t> data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berdasarkan</a:t>
            </a:r>
            <a:r>
              <a:rPr lang="en-US" sz="1700" dirty="0" smtClean="0"/>
              <a:t> </a:t>
            </a:r>
            <a:r>
              <a:rPr lang="en-US" sz="1700" dirty="0" err="1" smtClean="0"/>
              <a:t>prinsip-prinsip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merumuskan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alternatif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 (environmental consideration).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sistem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air,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mempertimbangkan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standar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, </a:t>
            </a:r>
            <a:r>
              <a:rPr lang="en-US" sz="1700" dirty="0" err="1" smtClean="0"/>
              <a:t>aspek</a:t>
            </a:r>
            <a:r>
              <a:rPr lang="en-US" sz="1700" dirty="0" smtClean="0"/>
              <a:t> </a:t>
            </a:r>
            <a:r>
              <a:rPr lang="en-US" sz="1700" dirty="0" err="1" smtClean="0"/>
              <a:t>kinerja</a:t>
            </a:r>
            <a:r>
              <a:rPr lang="en-US" sz="1700" dirty="0" smtClean="0"/>
              <a:t>, </a:t>
            </a:r>
            <a:r>
              <a:rPr lang="en-US" sz="1700" dirty="0" err="1" smtClean="0"/>
              <a:t>keandalan</a:t>
            </a:r>
            <a:r>
              <a:rPr lang="en-US" sz="1700" dirty="0" smtClean="0"/>
              <a:t>, </a:t>
            </a:r>
            <a:r>
              <a:rPr lang="en-US" sz="1700" dirty="0" err="1" smtClean="0"/>
              <a:t>kemudahan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, </a:t>
            </a:r>
            <a:r>
              <a:rPr lang="en-US" sz="1700" dirty="0" err="1" smtClean="0"/>
              <a:t>keberlanjutan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1170043"/>
            <a:ext cx="79835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Spesifikasi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Tower Crane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Penentuan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spesifikasi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langkah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Spesifikasi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dirty="0">
                <a:latin typeface="Arial" pitchFamily="34" charset="0"/>
                <a:cs typeface="Arial" pitchFamily="34" charset="0"/>
              </a:rPr>
              <a:t> Free Standing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khusus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Lifting capacity ; 2,4 ton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ujung</a:t>
            </a:r>
            <a:r>
              <a:rPr lang="en-US" dirty="0">
                <a:latin typeface="Arial" pitchFamily="34" charset="0"/>
                <a:cs typeface="Arial" pitchFamily="34" charset="0"/>
              </a:rPr>
              <a:t>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maximum capacity ; 8 ton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latin typeface="Arial" pitchFamily="34" charset="0"/>
                <a:cs typeface="Arial" pitchFamily="34" charset="0"/>
              </a:rPr>
              <a:t> jib radius 61,5 m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dirty="0">
                <a:latin typeface="Arial" pitchFamily="34" charset="0"/>
                <a:cs typeface="Arial" pitchFamily="34" charset="0"/>
              </a:rPr>
              <a:t> 100% area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430457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PENGGUNAAN TOWER CRANE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95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61" y="706683"/>
            <a:ext cx="7902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Tower Crane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Penempatan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memperlancar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. Hal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menganalisa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diantaranya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mobilisai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perencanan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penempatan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penimbunan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gudang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kantor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penempatan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dimanfaatkan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semaksimal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operasional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penempatan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pengangkatan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pengecoran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– lain.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radius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perputaran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menyelesaikan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sefektif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mungkin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Nugraha</a:t>
            </a:r>
            <a:r>
              <a:rPr lang="en-US" dirty="0">
                <a:latin typeface="Arial" pitchFamily="34" charset="0"/>
                <a:cs typeface="Arial" pitchFamily="34" charset="0"/>
              </a:rPr>
              <a:t> dkk,1985),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memperhatikan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lintasan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sebaiknya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sejajar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tersedia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pemindahan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yang minimum, radius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dirty="0">
                <a:latin typeface="Arial" pitchFamily="34" charset="0"/>
                <a:cs typeface="Arial" pitchFamily="34" charset="0"/>
              </a:rPr>
              <a:t> 100 % area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gedung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108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direncakan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ditengah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tengah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memanjang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dirty="0">
                <a:latin typeface="Arial" pitchFamily="34" charset="0"/>
                <a:cs typeface="Arial" pitchFamily="34" charset="0"/>
              </a:rPr>
              <a:t> 100 % area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jib radius yang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minimum.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Tower </a:t>
            </a:r>
            <a:r>
              <a:rPr lang="en-US" dirty="0">
                <a:latin typeface="Arial" pitchFamily="34" charset="0"/>
                <a:cs typeface="Arial" pitchFamily="34" charset="0"/>
              </a:rPr>
              <a:t>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tampak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free standing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50 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supaya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membentur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disesuaikan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tipe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755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1028343"/>
            <a:ext cx="80555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fine angle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base section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kali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penanaman</a:t>
            </a:r>
            <a:r>
              <a:rPr lang="en-US" dirty="0">
                <a:latin typeface="Arial" pitchFamily="34" charset="0"/>
                <a:cs typeface="Arial" pitchFamily="34" charset="0"/>
              </a:rPr>
              <a:t> fine angle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base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lubang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disiapkan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semen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dicor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kedalaman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ditanamkan</a:t>
            </a:r>
            <a:r>
              <a:rPr lang="en-US" dirty="0">
                <a:latin typeface="Arial" pitchFamily="34" charset="0"/>
                <a:cs typeface="Arial" pitchFamily="34" charset="0"/>
              </a:rPr>
              <a:t> Fine Angle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berkualitas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memperkokoh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pengecoran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beton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selesai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minggu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menunggunya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kering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diinstal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keseluruhan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rangkaian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Dan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di ‘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baut</a:t>
            </a:r>
            <a:r>
              <a:rPr lang="en-US" dirty="0">
                <a:latin typeface="Arial" pitchFamily="34" charset="0"/>
                <a:cs typeface="Arial" pitchFamily="34" charset="0"/>
              </a:rPr>
              <a:t>’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stabilitasnya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dihubungkan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menara</a:t>
            </a:r>
            <a:r>
              <a:rPr lang="en-US" dirty="0">
                <a:latin typeface="Arial" pitchFamily="34" charset="0"/>
                <a:cs typeface="Arial" pitchFamily="34" charset="0"/>
              </a:rPr>
              <a:t> (tower)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penopang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433368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PEMASANGAN TOWER CRANE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803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405" y="836712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mast section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bantuan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menempatkan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base section tower crane.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spesifikasi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free standing crane,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dirakit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per-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pertolongan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mobile-crane.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dirakit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” self assembly “.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yang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(tied-in tower crane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climbing frame crane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climbing frame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crane. Mobile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climbing frame crane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self assembly.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climbing frame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unit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kosong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unit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unit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mast section.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Kedua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berlanjut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ketinggian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diinginkan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74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2474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joint pin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climbing frame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joint pin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diatas</a:t>
            </a:r>
            <a:r>
              <a:rPr lang="en-US" dirty="0">
                <a:latin typeface="Arial" pitchFamily="34" charset="0"/>
                <a:cs typeface="Arial" pitchFamily="34" charset="0"/>
              </a:rPr>
              <a:t> climbing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crane.</a:t>
            </a:r>
          </a:p>
          <a:p>
            <a:pPr algn="just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jib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counter jib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joint pin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counter jib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Pemasangan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counter weight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counter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mobile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counter weight.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Kebanyakan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dirakit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ketinggian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diinginkan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sejak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dirakit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tumbuh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bersamaan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tumbuhnya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dibangun</a:t>
            </a:r>
            <a:r>
              <a:rPr lang="en-US" dirty="0">
                <a:latin typeface="Arial" pitchFamily="34" charset="0"/>
                <a:cs typeface="Arial" pitchFamily="34" charset="0"/>
              </a:rPr>
              <a:t>.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dibangun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dihubungkan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mendapatkan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kestabilan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709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1268760"/>
            <a:ext cx="80555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Pembongkaran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</a:t>
            </a: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selesai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membongkar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pembongkaran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kebalikan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pemasangannya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Mula-mula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hooke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terakhir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timbul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2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terakhir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teleskop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diturunkan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perlahan-lahan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hooke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timbul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section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terakhir</a:t>
            </a:r>
            <a:r>
              <a:rPr lang="en-US" dirty="0">
                <a:latin typeface="Arial" pitchFamily="34" charset="0"/>
                <a:cs typeface="Arial" pitchFamily="34" charset="0"/>
              </a:rPr>
              <a:t>.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section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bantuan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crane,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per-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hoist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dahulu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, counter jib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perlengkapannya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dirty="0">
                <a:latin typeface="Arial" pitchFamily="34" charset="0"/>
                <a:cs typeface="Arial" pitchFamily="34" charset="0"/>
              </a:rPr>
              <a:t> ( I 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. Top head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slewing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dilepaskan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dilanjutkan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teleskop</a:t>
            </a:r>
            <a:r>
              <a:rPr lang="en-US" dirty="0">
                <a:latin typeface="Arial" pitchFamily="34" charset="0"/>
                <a:cs typeface="Arial" pitchFamily="34" charset="0"/>
              </a:rPr>
              <a:t>, section 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basic master.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selesai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pembongkaran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menyisakan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selanjutnya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dibongkar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dirty="0">
                <a:latin typeface="Arial" pitchFamily="34" charset="0"/>
                <a:cs typeface="Arial" pitchFamily="34" charset="0"/>
              </a:rPr>
              <a:t> fine angel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mendirikan</a:t>
            </a:r>
            <a:r>
              <a:rPr lang="en-US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dirty="0">
                <a:latin typeface="Arial" pitchFamily="34" charset="0"/>
                <a:cs typeface="Arial" pitchFamily="34" charset="0"/>
              </a:rPr>
              <a:t>.  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476143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PEMBONGKARAN TOWER CRANE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3057039" y="6277962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https://www.youtube.com/watch?v=Nww6MN_Lxeo</a:t>
            </a:r>
          </a:p>
        </p:txBody>
      </p:sp>
    </p:spTree>
    <p:extLst>
      <p:ext uri="{BB962C8B-B14F-4D97-AF65-F5344CB8AC3E}">
        <p14:creationId xmlns:p14="http://schemas.microsoft.com/office/powerpoint/2010/main" val="16056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1458028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YOUTUBE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620868" y="136073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https://www.youtube.com/watch?v=mIELxdpPe5g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4380238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PERHITUNGAN WAKTU SIKLUS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0868" y="1268760"/>
                <a:ext cx="8055588" cy="4465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Waktu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siklus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didaptkan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pergerakan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hoist, swelling,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trollet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landing yang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dihitung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sesuai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teori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dijelaskan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di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kajian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pustaka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di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antara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lain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sebagai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berikut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Verikal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Mekaniksme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Angkat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Naik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Turun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just"/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𝑻𝒗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𝑫𝒗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𝑽𝒗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3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Keterangan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Tv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Vertikal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Dv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Jarak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Vertikal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Vv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Hoist Tower Crane (m/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8" y="1268760"/>
                <a:ext cx="8055588" cy="4465325"/>
              </a:xfrm>
              <a:prstGeom prst="rect">
                <a:avLst/>
              </a:prstGeom>
              <a:blipFill rotWithShape="1">
                <a:blip r:embed="rId2"/>
                <a:stretch>
                  <a:fillRect l="-681" t="-682" r="-606" b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0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512" y="620688"/>
                <a:ext cx="8496944" cy="5986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Rotasi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Mekasime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Rotasi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𝒓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Keterangan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Rotasi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)l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Sudut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Slewing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Vr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Swing Tower Crane (Radian/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lvl="2" algn="just"/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C.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Horizontal (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Mekanisme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Trolley –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Kanan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Kiri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just"/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𝑻𝒉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𝑫𝒉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𝑽𝒉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Keterangan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Horizonal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Dh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Jarak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Tempuh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Horizontal (M)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Vh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Trolley Tower Crane (M/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3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496944" cy="5986895"/>
              </a:xfrm>
              <a:prstGeom prst="rect">
                <a:avLst/>
              </a:prstGeom>
              <a:blipFill rotWithShape="1">
                <a:blip r:embed="rId2"/>
                <a:stretch>
                  <a:fillRect l="-574" t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156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smtClean="0"/>
              <a:t>CIV - 310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SKS	: 3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err="1"/>
              <a:t>Wajib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2360" y="836712"/>
                <a:ext cx="8496944" cy="140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Siklus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Total</a:t>
                </a:r>
              </a:p>
              <a:p>
                <a:pPr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𝑻𝒓</m:t>
                      </m:r>
                      <m:r>
                        <a:rPr lang="en-US" sz="25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𝑾𝒂𝒌𝒕𝒖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𝑨𝒏𝒈𝒌𝒂𝒕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𝑾𝒂𝒌𝒕𝒖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𝑷𝒆𝒎𝒂𝒔𝒂𝒏𝒈𝒂𝒏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+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𝑾𝒂𝒌𝒕𝒖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𝑩𝒐𝒏𝒈𝒌𝒂𝒓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𝑾𝒂𝒌𝒕𝒖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𝑲𝒆𝒎𝒃𝒂𝒍𝒊</m:t>
                      </m:r>
                    </m:oMath>
                  </m:oMathPara>
                </a14:m>
                <a:endParaRPr lang="en-US" sz="2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" y="836712"/>
                <a:ext cx="8496944" cy="1406924"/>
              </a:xfrm>
              <a:prstGeom prst="rect">
                <a:avLst/>
              </a:prstGeom>
              <a:blipFill rotWithShape="1">
                <a:blip r:embed="rId2"/>
                <a:stretch>
                  <a:fillRect l="-574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072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665118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PERHITUNGAN PRODUKTIVITAS TOWER CRANE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5616" y="1268760"/>
                <a:ext cx="7056784" cy="2385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000" b="1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Produktivtas</a:t>
                </a:r>
                <a:r>
                  <a:rPr lang="en-US" sz="3000" b="1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𝑶𝒖𝒕𝑷𝒖𝒕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𝑰𝒏𝒑𝒖𝒕</m:t>
                        </m:r>
                      </m:den>
                    </m:f>
                  </m:oMath>
                </a14:m>
                <a:endParaRPr lang="en-US" sz="3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3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Keterangan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Outpu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= Volume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Pekerjaan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(Kg)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Input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Siklus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(Jam)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68760"/>
                <a:ext cx="7056784" cy="2385653"/>
              </a:xfrm>
              <a:prstGeom prst="rect">
                <a:avLst/>
              </a:prstGeom>
              <a:blipFill rotWithShape="1">
                <a:blip r:embed="rId2"/>
                <a:stretch>
                  <a:fillRect l="-1986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732546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PERHITUNGAN BIAYA OPERASIONAL TOWER CRANE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0868" y="1268760"/>
                <a:ext cx="8055588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Biaya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operasional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didapatkan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harga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berdasarkan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survey di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lapangan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di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hitung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sesuai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teori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dijelaskan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di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kajian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pustaka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antara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lain :</a:t>
                </a:r>
              </a:p>
              <a:p>
                <a:pPr algn="just"/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Bahan</a:t>
                </a: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latin typeface="Arial" pitchFamily="34" charset="0"/>
                    <a:cs typeface="Arial" pitchFamily="34" charset="0"/>
                  </a:rPr>
                  <a:t>Bakar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500" b="1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Kebutuhan</a:t>
                </a:r>
                <a:r>
                  <a:rPr lang="en-US" sz="2500" b="1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500" b="1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Bahan</a:t>
                </a:r>
                <a:r>
                  <a:rPr lang="en-US" sz="2500" b="1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500" b="1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Bakar</a:t>
                </a:r>
                <a:r>
                  <a:rPr lang="en-US" sz="2500" b="1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𝑭𝑶𝑴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𝑭𝑾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𝑷𝑩𝑩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𝑷𝑲</m:t>
                    </m:r>
                  </m:oMath>
                </a14:m>
                <a:endParaRPr lang="en-US" sz="2500" b="1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ctr"/>
                <a:endParaRPr lang="en-US" sz="2500" b="1" i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Keterangan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FOM 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Operasi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Mesin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FW   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Efisiensi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PBB  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Kondisi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Standar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Pemakaian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Bahan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Bakar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Per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HorsePower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Bensin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= 0,3 Liter/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HorsePower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/Jam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Solar    = 0,2 Liter/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HoursePower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/Jam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PK       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Kekuatan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(KVA)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8" y="1268760"/>
                <a:ext cx="8055588" cy="4462760"/>
              </a:xfrm>
              <a:prstGeom prst="rect">
                <a:avLst/>
              </a:prstGeom>
              <a:blipFill rotWithShape="1">
                <a:blip r:embed="rId2"/>
                <a:stretch>
                  <a:fillRect l="-681" t="-683" r="-606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375" y="652199"/>
                <a:ext cx="8055588" cy="613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Pelumas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𝑮</m:t>
                      </m:r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𝑫𝑲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𝟏𝟗𝟓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23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𝑪</m:t>
                          </m:r>
                        </m:num>
                        <m:den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2300" b="1" i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 algn="just"/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Keterangan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Banyak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minyak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pelumas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yang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digunakan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DK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Kuda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Standar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(KVA) (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Kekuatan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Kapasitas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Karter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Mesin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(Liter)</a:t>
                </a: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Faktor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Pengoperasian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 =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Selang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Waku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Pergantian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Operator</a:t>
                </a:r>
              </a:p>
              <a:p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𝐁𝐢𝐚𝐲𝐚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𝐎𝐩𝐞𝐫𝐚𝐬𝐢𝐨𝐧𝐚𝐥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𝐁𝐢𝐚𝐲𝐚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𝐎𝐩𝐞𝐫𝐚𝐭𝐨𝐫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𝐉𝐮𝐦𝐥𝐚𝐡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𝐉𝐚𝐦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𝐊𝐞𝐫𝐣𝐚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𝐃𝐚𝐥𝐚𝐦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𝐁𝐮𝐥𝐚𝐧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Sewa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Tower Crane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Mobilisasi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Demobilisasi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Erection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Dismantle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Pondasi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Angur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, Tie In, Section</a:t>
                </a: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H.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Biaya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Asuransi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5" y="652199"/>
                <a:ext cx="8055588" cy="6134436"/>
              </a:xfrm>
              <a:prstGeom prst="rect">
                <a:avLst/>
              </a:prstGeom>
              <a:blipFill rotWithShape="1">
                <a:blip r:embed="rId2"/>
                <a:stretch>
                  <a:fillRect l="-681" t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00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4242"/>
            <a:ext cx="216591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CONTOH SOAL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251520" y="908720"/>
            <a:ext cx="80555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Spesifikasi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 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Merk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:Shandong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(60/24)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2015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Angkut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2400 Kg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JIB 60 Meter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Hoisting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45 m/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Hoisting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=90 m/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Travelling (Trolley) = 63 m/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Slewing = 0,7 RPM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85 m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Asal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85 m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Material = 4m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Sudut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(S) = 0,09 Rad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Trolley 4,492 m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Volume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Harian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 = 46540,39 Kg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Pengamatan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Efektifitas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5,22 Jam/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Hari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Jam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 = 7 Jam/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Hari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Sewa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 =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70.000.000,-/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Bulan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9269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0,8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Efektifitas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Koefesien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0,746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Pemakian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(Solar) = 0,2 Liter/DK/Jam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65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KW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Isi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Carter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200 Liter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Selang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Pergantian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42 Jam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Pelumas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44.000,-/Liter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Operator =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10.000.000,-/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Bulan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Solar =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9.500,-/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Liter</a:t>
            </a:r>
          </a:p>
          <a:p>
            <a:pPr lvl="1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err="1">
                <a:latin typeface="Arial" pitchFamily="34" charset="0"/>
                <a:cs typeface="Arial" pitchFamily="34" charset="0"/>
              </a:rPr>
              <a:t>Hitunglah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Siklus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Pengeluaran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Pengunaan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Perjam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Sewa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Tower Crane,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Mobilisasi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Demobilisasi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Erection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Dismantle,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Pondasi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Angur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Tie In, Section,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penyewaan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tower crane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487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14242"/>
            <a:ext cx="1544141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JAWABAN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691296"/>
                <a:ext cx="8496944" cy="613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LANGKAH 1</a:t>
                </a:r>
              </a:p>
              <a:p>
                <a:pPr algn="just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PERHITUGAN WAKTU SIKLUS TOWER CRANE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800100" lvl="1" indent="-342900" algn="just">
                  <a:buAutoNum type="alphaU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DARI TEMPAT ASAL KE LOKASI TUJUAN</a:t>
                </a:r>
              </a:p>
              <a:p>
                <a:pPr marL="800100" lvl="1" indent="-342900" algn="just">
                  <a:buAutoNum type="alphaUcPeriod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MEKASISME           </a:t>
                </a:r>
                <a:r>
                  <a:rPr lang="en-US" sz="1600" b="1" dirty="0" err="1" smtClean="0">
                    <a:latin typeface="Arial" pitchFamily="34" charset="0"/>
                    <a:cs typeface="Arial" pitchFamily="34" charset="0"/>
                  </a:rPr>
                  <a:t>MEKASISME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        MEKANISME        </a:t>
                </a:r>
                <a:r>
                  <a:rPr lang="en-US" sz="1600" b="1" dirty="0" err="1" smtClean="0">
                    <a:latin typeface="Arial" pitchFamily="34" charset="0"/>
                    <a:cs typeface="Arial" pitchFamily="34" charset="0"/>
                  </a:rPr>
                  <a:t>MEKANISME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	ANGKAT                       PUTAR               KANAN/KIRI          TURUN</a:t>
                </a:r>
              </a:p>
              <a:p>
                <a:pPr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1314450" lvl="2" indent="-400050" algn="just">
                  <a:buAutoNum type="romanU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MEKANISME ANGKAT</a:t>
                </a:r>
              </a:p>
              <a:p>
                <a:pPr lvl="3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4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Hoisting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Lokasi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di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Tuju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Vv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 = 45 m/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4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Tujuan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85 m</a:t>
                </a:r>
              </a:p>
              <a:p>
                <a:pPr lvl="4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Asal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= 85 m</a:t>
                </a:r>
              </a:p>
              <a:p>
                <a:pPr lvl="4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Material = 4m</a:t>
                </a:r>
              </a:p>
              <a:p>
                <a:pPr lvl="4" algn="just"/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Jarak Horizontal (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Dv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) = 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Tujuan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Asal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+</a:t>
                </a:r>
                <a:r>
                  <a:rPr lang="en-US" sz="16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Tinggi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Material</a:t>
                </a:r>
              </a:p>
              <a:p>
                <a:pPr lvl="3"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		          = 85 m – 85 m + 4 m = 4m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4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𝑫𝒗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𝑽𝒗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/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𝒎𝒆𝒏𝒊𝒕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𝒎𝒆𝒏𝒊𝒕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314450" lvl="2" indent="-400050" algn="just">
                  <a:buAutoNum type="romanUcPeriod"/>
                </a:pP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1296"/>
                <a:ext cx="8496944" cy="6138155"/>
              </a:xfrm>
              <a:prstGeom prst="rect">
                <a:avLst/>
              </a:prstGeom>
              <a:blipFill rotWithShape="1">
                <a:blip r:embed="rId2"/>
                <a:stretch>
                  <a:fillRect l="-359" t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795661" y="1953904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40818" y="2054719"/>
            <a:ext cx="804850" cy="5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4698" y="1937565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2303652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84698" y="2665192"/>
            <a:ext cx="0" cy="3960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77742" y="1953904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63888" y="2083484"/>
            <a:ext cx="715426" cy="193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18344" y="1995857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57374" y="2263131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/>
          <p:nvPr/>
        </p:nvCxnSpPr>
        <p:spPr>
          <a:xfrm rot="10800000">
            <a:off x="4319861" y="1981116"/>
            <a:ext cx="182115" cy="157406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64088" y="1981116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58172" y="2054719"/>
            <a:ext cx="6438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706724" y="2009510"/>
            <a:ext cx="7845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77906" y="1906293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759096" y="1953904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322651" y="1925259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80112" y="2318146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69308" y="2249022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340336" y="2568496"/>
            <a:ext cx="5020" cy="4179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341841" y="1902082"/>
            <a:ext cx="476541" cy="42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38353" y="426135"/>
                <a:ext cx="7254552" cy="5781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II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MEKANISME PUTAR</a:t>
                </a:r>
              </a:p>
              <a:p>
                <a:pPr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lvl="1"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Slewing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 =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0,7 RPM</a:t>
                </a:r>
              </a:p>
              <a:p>
                <a:pPr lvl="1"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Sudut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Dr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 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= 0,09 Rad</a:t>
                </a:r>
              </a:p>
              <a:p>
                <a:pPr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𝑻𝒓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𝑫𝒓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𝑽𝒓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𝟎𝟗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𝑹𝑨𝑫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𝟕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𝑹𝑷𝑴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𝟏𝟐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𝑴𝒆𝒏𝒊𝒕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 algn="just"/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III. MEKANISAME TROLLEY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2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Travelling (Trolley)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Vh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 = 63 m/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Jarak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Trolley (Dh) = 4,492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𝑻𝒉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𝑫𝒉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𝑽𝒉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𝟒𝟗𝟐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63 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menit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𝟎𝟕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𝒎𝒆𝒏𝒊𝒕</m:t>
                    </m:r>
                  </m:oMath>
                </a14:m>
                <a:endParaRPr lang="en-US" sz="20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just"/>
                <a:endParaRPr lang="en-US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algn="just"/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IV. MEKANISME TURUN</a:t>
                </a:r>
              </a:p>
              <a:p>
                <a:pPr lvl="1" algn="just"/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: </a:t>
                </a:r>
              </a:p>
              <a:p>
                <a:pPr lvl="2" algn="just"/>
                <a:r>
                  <a:rPr lang="fi-FI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Kecepatan Hoisting ke Lokasi di Tuju = 45 </a:t>
                </a:r>
                <a:r>
                  <a:rPr lang="fi-FI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m/menit</a:t>
                </a:r>
              </a:p>
              <a:p>
                <a:pPr lvl="2" algn="just"/>
                <a:r>
                  <a:rPr lang="fi-FI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Jarak </a:t>
                </a:r>
                <a:r>
                  <a:rPr lang="fi-FI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Horizontal = </a:t>
                </a:r>
                <a:r>
                  <a:rPr lang="fi-FI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4m</a:t>
                </a:r>
              </a:p>
              <a:p>
                <a:pPr lvl="4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𝑫𝒗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𝟒𝟓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/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𝒎𝒆𝒏𝒊𝒕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𝒎𝒆𝒏𝒊𝒕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53" y="426135"/>
                <a:ext cx="7254552" cy="5781967"/>
              </a:xfrm>
              <a:prstGeom prst="rect">
                <a:avLst/>
              </a:prstGeom>
              <a:blipFill rotWithShape="1">
                <a:blip r:embed="rId2"/>
                <a:stretch>
                  <a:fillRect l="-504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265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1069048" y="592542"/>
            <a:ext cx="8461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V. TOTAL WAKTU DARI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TEMPAT ASAL KE LOKASI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TUJUAN</a:t>
            </a:r>
          </a:p>
          <a:p>
            <a:pPr marL="457200" lvl="2"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lvl="2" algn="just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Angkat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Rotasi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Trolley </a:t>
            </a:r>
          </a:p>
          <a:p>
            <a:pPr marL="457200" lvl="2" algn="just"/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+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Turun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2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= 0,09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+ 0,12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+ 0,07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+ 0,09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2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= 0,37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056" y="2485123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B. DARI LOKASI TUJUAN KE LOKASI ASAL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AutoNum type="alphaUcPeriod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lphaU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lphaUcPeriod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lphaU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lphaU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lphaU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lphaUcPeriod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MEKASISME   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MEKASISME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MEKANISME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MEKANISME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ANGKAT                       PUTAR               KANAN/KIRI          TURUN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6583" y="3320988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51233" y="3455694"/>
            <a:ext cx="804850" cy="5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73758" y="3340355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57595" y="3670745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18565" y="4008617"/>
            <a:ext cx="0" cy="5400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9912" y="3282931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19674" y="3448781"/>
            <a:ext cx="804850" cy="5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09296" y="3282931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01232" y="3565603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10800000">
            <a:off x="4454064" y="3372628"/>
            <a:ext cx="182115" cy="157406"/>
          </a:xfrm>
          <a:prstGeom prst="bent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8104" y="3282931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324784" y="3372628"/>
            <a:ext cx="804850" cy="5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12160" y="3304787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51190" y="3683316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58461" y="3111851"/>
            <a:ext cx="58882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08511" y="3231028"/>
            <a:ext cx="0" cy="10801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910075" y="3386448"/>
            <a:ext cx="804850" cy="5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20136" y="3232820"/>
            <a:ext cx="0" cy="450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311030" y="3597743"/>
            <a:ext cx="321940" cy="2252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72000" y="3895993"/>
            <a:ext cx="0" cy="4002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552" y="628850"/>
                <a:ext cx="8046640" cy="596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14450" lvl="2" indent="-400050" algn="just">
                  <a:buAutoNum type="romanU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MEKANISME ANGKAT</a:t>
                </a:r>
              </a:p>
              <a:p>
                <a:pPr lvl="3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4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Hoisting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ke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Lokasi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Awal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Vv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 =90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m/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4"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Jarak Horizontal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Dv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= 4 m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		</a:t>
                </a: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lvl="4" algn="just"/>
                <a:endParaRPr lang="en-US" sz="1600" b="1" i="1" dirty="0">
                  <a:latin typeface="Arial" pitchFamily="34" charset="0"/>
                  <a:cs typeface="Arial" pitchFamily="34" charset="0"/>
                </a:endParaRPr>
              </a:p>
              <a:p>
                <a:pPr lvl="4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𝑫𝒗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𝟗𝟎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/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𝒎𝒆𝒏𝒊𝒕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𝟎𝟒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𝒎𝒆𝒏𝒊𝒕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dirty="0">
                    <a:latin typeface="Arial" pitchFamily="34" charset="0"/>
                    <a:cs typeface="Arial" pitchFamily="34" charset="0"/>
                  </a:rPr>
                  <a:t>II.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MEKANISME PUTAR</a:t>
                </a:r>
              </a:p>
              <a:p>
                <a:pPr lvl="2"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3"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Slewing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Vr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 = 0,7 RPM</a:t>
                </a:r>
              </a:p>
              <a:p>
                <a:pPr lvl="3"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Sudut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Dr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  = 0,09 Rad</a:t>
                </a:r>
              </a:p>
              <a:p>
                <a:pPr lvl="2"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3"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𝑻𝒓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𝑫𝒓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𝑽𝒓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𝟎𝟗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𝑹𝑨𝑫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𝟕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𝑹𝑷𝑴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𝟏𝟐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𝑴𝒆𝒏𝒊𝒕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3"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2"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III. MEKANISAME TROLLEY</a:t>
                </a:r>
              </a:p>
              <a:p>
                <a:pPr lvl="3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lvl="4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Kecepatan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Travelling (Trolley)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Vh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 = 63 m/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lvl="4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Jarak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Trolley (Dh) = 4,492 m</a:t>
                </a:r>
              </a:p>
              <a:p>
                <a:pPr lvl="3" algn="just"/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lvl="3"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𝑻𝒉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𝑫𝒉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𝑽𝒉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𝟒𝟗𝟐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63 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menit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𝟎𝟕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𝒎𝒆𝒏𝒊𝒕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2228850" lvl="4" indent="-400050" algn="just">
                  <a:buAutoNum type="romanUcPeriod"/>
                </a:pP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8850"/>
                <a:ext cx="8046640" cy="5966633"/>
              </a:xfrm>
              <a:prstGeom prst="rect">
                <a:avLst/>
              </a:prstGeom>
              <a:blipFill rotWithShape="1">
                <a:blip r:embed="rId2"/>
                <a:stretch>
                  <a:fillRect t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772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BAB 1		</a:t>
            </a:r>
            <a:r>
              <a:rPr lang="en-US" sz="1700" dirty="0" err="1"/>
              <a:t>Gambaran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r>
              <a:rPr lang="en-US" sz="1700" dirty="0"/>
              <a:t> Proses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  <a:r>
              <a:rPr lang="en-US" sz="1700" dirty="0" err="1"/>
              <a:t>Peranan</a:t>
            </a:r>
            <a:r>
              <a:rPr lang="en-US" sz="1700" dirty="0"/>
              <a:t> </a:t>
            </a:r>
            <a:r>
              <a:rPr lang="en-US" sz="1700" dirty="0" err="1"/>
              <a:t>Peralatan</a:t>
            </a:r>
            <a:r>
              <a:rPr lang="en-US" sz="1700" dirty="0"/>
              <a:t>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</a:p>
          <a:p>
            <a:r>
              <a:rPr lang="en-US" sz="1700" dirty="0"/>
              <a:t>BAB 2		Hauling Equipment And Dump Truck</a:t>
            </a:r>
          </a:p>
          <a:p>
            <a:r>
              <a:rPr lang="en-US" sz="1700" dirty="0"/>
              <a:t>BAB 3		Compaction and Stabilization Equipment</a:t>
            </a:r>
          </a:p>
          <a:p>
            <a:r>
              <a:rPr lang="en-US" sz="1700" dirty="0"/>
              <a:t>BAB 4		Dozer</a:t>
            </a:r>
          </a:p>
          <a:p>
            <a:r>
              <a:rPr lang="en-US" sz="1700" dirty="0"/>
              <a:t>BAB 5		</a:t>
            </a:r>
            <a:r>
              <a:rPr lang="en-US" sz="1700" dirty="0" err="1"/>
              <a:t>Timmer</a:t>
            </a:r>
            <a:endParaRPr lang="en-US" sz="1700" dirty="0"/>
          </a:p>
          <a:p>
            <a:r>
              <a:rPr lang="en-US" sz="1700" dirty="0"/>
              <a:t>BAB 6		Excavator</a:t>
            </a:r>
          </a:p>
          <a:p>
            <a:r>
              <a:rPr lang="en-US" sz="1700" dirty="0"/>
              <a:t>BAB 7		</a:t>
            </a:r>
            <a:r>
              <a:rPr lang="en-US" sz="1700" dirty="0" err="1"/>
              <a:t>Kuliah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endParaRPr lang="en-US" sz="1700" dirty="0"/>
          </a:p>
          <a:p>
            <a:r>
              <a:rPr lang="en-US" sz="1700" dirty="0"/>
              <a:t>BAB 8		</a:t>
            </a:r>
            <a:r>
              <a:rPr lang="en-US" sz="1700" dirty="0" err="1"/>
              <a:t>Ujian</a:t>
            </a:r>
            <a:r>
              <a:rPr lang="en-US" sz="1700" dirty="0"/>
              <a:t> Tengah Semester</a:t>
            </a:r>
          </a:p>
          <a:p>
            <a:r>
              <a:rPr lang="en-US" sz="1700" dirty="0"/>
              <a:t>BAB 9		Grader</a:t>
            </a:r>
          </a:p>
          <a:p>
            <a:r>
              <a:rPr lang="en-US" sz="1700" dirty="0"/>
              <a:t>BAB 10		Tower Crane</a:t>
            </a:r>
          </a:p>
          <a:p>
            <a:r>
              <a:rPr lang="en-US" sz="1700" dirty="0"/>
              <a:t>BAB 11		</a:t>
            </a:r>
            <a:r>
              <a:rPr lang="en-US" sz="1700" dirty="0" err="1"/>
              <a:t>Metode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Pondasi</a:t>
            </a:r>
            <a:r>
              <a:rPr lang="en-US" sz="1700" dirty="0"/>
              <a:t> </a:t>
            </a:r>
          </a:p>
          <a:p>
            <a:r>
              <a:rPr lang="en-US" sz="1700" dirty="0"/>
              <a:t>BAB 12		Dewatering</a:t>
            </a:r>
          </a:p>
          <a:p>
            <a:r>
              <a:rPr lang="en-US" sz="1700" dirty="0"/>
              <a:t>BAB 13		Field Trip</a:t>
            </a:r>
          </a:p>
          <a:p>
            <a:r>
              <a:rPr lang="en-US" sz="1700" dirty="0"/>
              <a:t>BAB 14		</a:t>
            </a:r>
            <a:r>
              <a:rPr lang="en-US" sz="1700" dirty="0" err="1"/>
              <a:t>Pekerjaan</a:t>
            </a:r>
            <a:r>
              <a:rPr lang="en-US" sz="1700" dirty="0"/>
              <a:t>  </a:t>
            </a:r>
            <a:r>
              <a:rPr lang="en-US" sz="1700" dirty="0" err="1"/>
              <a:t>Sruktur</a:t>
            </a:r>
            <a:r>
              <a:rPr lang="en-US" sz="1700" dirty="0"/>
              <a:t> </a:t>
            </a:r>
            <a:r>
              <a:rPr lang="en-US" sz="1700" dirty="0" err="1"/>
              <a:t>sementara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Beton</a:t>
            </a:r>
            <a:endParaRPr lang="en-US" sz="1700" dirty="0"/>
          </a:p>
          <a:p>
            <a:r>
              <a:rPr lang="en-US" sz="1700" dirty="0"/>
              <a:t>BAB 15		Quiz</a:t>
            </a:r>
          </a:p>
          <a:p>
            <a:r>
              <a:rPr lang="en-US" sz="1700" dirty="0"/>
              <a:t>BAB 16		</a:t>
            </a:r>
            <a:r>
              <a:rPr lang="en-US" sz="1700" dirty="0" err="1"/>
              <a:t>Ujian</a:t>
            </a:r>
            <a:r>
              <a:rPr lang="en-US" sz="1700" dirty="0"/>
              <a:t> </a:t>
            </a:r>
            <a:r>
              <a:rPr lang="en-US" sz="1700" dirty="0" err="1"/>
              <a:t>Akhir</a:t>
            </a:r>
            <a:r>
              <a:rPr lang="en-US" sz="170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7522" y="476672"/>
                <a:ext cx="7884958" cy="5953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/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IV. MEKANISME TURUN</a:t>
                </a:r>
              </a:p>
              <a:p>
                <a:pPr lvl="2" algn="just"/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Diketahui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: </a:t>
                </a:r>
              </a:p>
              <a:p>
                <a:pPr lvl="3" algn="just"/>
                <a:r>
                  <a:rPr lang="fi-FI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Kecepatan Hoisting ke Lokasi Awal </a:t>
                </a:r>
                <a:r>
                  <a:rPr lang="fi-FI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(Vv) =90 m/Menit</a:t>
                </a:r>
              </a:p>
              <a:p>
                <a:pPr lvl="3" algn="just"/>
                <a:r>
                  <a:rPr lang="fi-FI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Jarak </a:t>
                </a:r>
                <a:r>
                  <a:rPr lang="fi-FI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Horizontal </a:t>
                </a:r>
                <a:r>
                  <a:rPr lang="fi-FI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(Dv) = </a:t>
                </a:r>
                <a:r>
                  <a:rPr lang="fi-FI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4m</a:t>
                </a:r>
              </a:p>
              <a:p>
                <a:pPr lvl="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𝑻𝒗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𝑫𝒗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𝑽𝒗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𝟗𝟎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/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𝒎𝒆𝒏𝒊𝒕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𝟎𝟒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𝒎𝒆𝒏𝒊𝒕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5" algn="just"/>
                <a:endParaRPr lang="en-US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lvl="2"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V. TOTAL WAKTU DARI TEMPAT ASAL KE LOKASI TUJUAN</a:t>
                </a:r>
              </a:p>
              <a:p>
                <a:pPr marL="914400" lvl="3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Maka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,</a:t>
                </a:r>
              </a:p>
              <a:p>
                <a:pPr marL="914400" lvl="3" algn="just"/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Mekanisme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Angkat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Mekanisme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Rotasi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Mekanisme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Trolley </a:t>
                </a:r>
              </a:p>
              <a:p>
                <a:pPr marL="914400" lvl="3" algn="just"/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+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Mekanisme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Turun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914400" lvl="3" algn="just"/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0,04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+ 0,12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+ 0,07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+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0,04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914400" lvl="3" algn="just"/>
                <a:r>
                  <a:rPr lang="en-US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0,28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lvl="2"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C. WAKTU BONGKAR MUAT</a:t>
                </a:r>
              </a:p>
              <a:p>
                <a:pPr lvl="1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Bongkar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= 1,18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Pengamatan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1" algn="just"/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D. TOTAL WAKTU SIKLUS</a:t>
                </a:r>
              </a:p>
              <a:p>
                <a:pPr lvl="1" algn="just"/>
                <a:r>
                  <a:rPr lang="fi-FI" sz="1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Total Waktu dari tempat asal ke lokasi tujuan + Total Waktu dari Lokasi tujuan ke lokasi Asal + waktu Bongkar + Waktu Muat</a:t>
                </a:r>
              </a:p>
              <a:p>
                <a:pPr lvl="1" algn="just"/>
                <a:r>
                  <a:rPr lang="fi-FI" sz="1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 0,37 menit +0,28 menit + 1,18 menit + 2 menit = 3,84 menit</a:t>
                </a:r>
              </a:p>
              <a:p>
                <a:pPr lvl="1" algn="just"/>
                <a:endParaRPr lang="fi-FI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just"/>
                <a:endParaRPr lang="fi-FI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22" y="476672"/>
                <a:ext cx="7884958" cy="5953489"/>
              </a:xfrm>
              <a:prstGeom prst="rect">
                <a:avLst/>
              </a:prstGeom>
              <a:blipFill rotWithShape="1">
                <a:blip r:embed="rId2"/>
                <a:stretch>
                  <a:fillRect l="-386" t="-307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051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552" y="764704"/>
                <a:ext cx="7700655" cy="454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LANGKAH 2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PERHITUGAN PRODUKTIVITAS TOWER CRANE</a:t>
                </a:r>
              </a:p>
              <a:p>
                <a:pPr algn="just"/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b="1" dirty="0" err="1" smtClean="0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algn="just"/>
                <a:endParaRPr lang="en-US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Volume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Harian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Tower Crane = 46540,39 Kg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Hasil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Pengamatan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Efektifitas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Kerja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= 5,22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Jam/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Hari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x 60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= 313,16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Jumlah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Waktu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Siklus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Harian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Produktivtas 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Tower Crane Harian 	</a:t>
                </a:r>
                <a14:m>
                  <m:oMath xmlns:m="http://schemas.openxmlformats.org/officeDocument/2006/math">
                    <m:r>
                      <a:rPr lang="en-US" b="0" i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OutPut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Input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Volume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Pekerjaan</m:t>
                        </m:r>
                      </m:num>
                      <m:den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Jumlah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Waktu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Siklus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Harian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46540,39 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Kg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313,16 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menit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</a:p>
              <a:p>
                <a:pPr algn="just"/>
                <a:endParaRPr lang="en-US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just"/>
                <a:r>
                  <a:rPr lang="en-US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	= 148,62 Kg/</a:t>
                </a:r>
                <a:r>
                  <a:rPr lang="en-US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menit</a:t>
                </a:r>
                <a:endParaRPr lang="en-US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4704"/>
                <a:ext cx="7700655" cy="4544706"/>
              </a:xfrm>
              <a:prstGeom prst="rect">
                <a:avLst/>
              </a:prstGeom>
              <a:blipFill rotWithShape="1">
                <a:blip r:embed="rId2"/>
                <a:stretch>
                  <a:fillRect l="-713" t="-402" r="-396" b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87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2" y="764704"/>
                <a:ext cx="7700655" cy="5844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LANGKAH 3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PERHITUNGAN BIAYA OPERASIONAL</a:t>
                </a:r>
              </a:p>
              <a:p>
                <a:pPr algn="just"/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AutoNum type="alphaUcPeriod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HARGA SEWA TOWER CRANE</a:t>
                </a:r>
              </a:p>
              <a:p>
                <a:pPr lvl="1" algn="just"/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pPr marL="457200" lvl="2" algn="just"/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Harga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Sewa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Tower Crane =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Rp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. 70.000.000,-/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Bulan</a:t>
                </a: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lvl="2"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Jam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Kerja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		= 7 Jam/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Hari</a:t>
                </a: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lvl="2" algn="just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1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Bulan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		 = 30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Hari</a:t>
                </a:r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lvl="2" algn="just"/>
                <a:endParaRPr lang="en-US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1" algn="ctr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Harga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Sewa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</a:t>
                </a:r>
                <a:r>
                  <a:rPr lang="en-US" sz="20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Cra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ne PerJam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𝐻𝑎𝑟𝑔𝑎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𝑆𝑒𝑤𝑎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𝐶𝑟𝑎𝑛𝑒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𝑃𝑒𝑟𝑏𝑢𝑙𝑎𝑛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𝐽𝑢𝑚𝑙𝑎h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𝐽𝑎𝑚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𝐾𝑒𝑟𝑗𝑎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𝑃𝑒𝑟𝑏𝑢𝑙𝑎𝑛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0" lvl="1" algn="ctr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𝑅𝑝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. 70.000.000,−</m:t>
                        </m:r>
                      </m:num>
                      <m:den>
                        <m:eqArr>
                          <m:eqArr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itchFamily="18" charset="0"/>
                                <a:cs typeface="Arial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7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𝐽𝑎𝑚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/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𝐻𝑎𝑟𝑖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 30 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Arial" pitchFamily="34" charset="0"/>
                              </a:rPr>
                              <m:t>𝐻𝑎𝑟𝑖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sz="2000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0" lvl="1" algn="ctr">
                  <a:lnSpc>
                    <a:spcPct val="150000"/>
                  </a:lnSpc>
                </a:pPr>
                <a:r>
                  <a:rPr lang="en-US" sz="2000" b="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𝑅𝑝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. 333.333,33,−/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m:t>𝐽𝑎𝑚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0" lvl="1" algn="ctr">
                  <a:lnSpc>
                    <a:spcPct val="150000"/>
                  </a:lnSpc>
                </a:pPr>
                <a:endParaRPr lang="en-US" sz="20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0" lvl="1" algn="just">
                  <a:lnSpc>
                    <a:spcPct val="150000"/>
                  </a:lnSpc>
                </a:pPr>
                <a:endParaRPr lang="en-US" sz="2000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lphaUcPeriod"/>
                </a:pPr>
                <a:endParaRPr lang="en-US" sz="20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4704"/>
                <a:ext cx="7700655" cy="5844164"/>
              </a:xfrm>
              <a:prstGeom prst="rect">
                <a:avLst/>
              </a:prstGeom>
              <a:blipFill rotWithShape="1">
                <a:blip r:embed="rId2"/>
                <a:stretch>
                  <a:fillRect l="-475" t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2329" y="764704"/>
                <a:ext cx="8822199" cy="5909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B. BIAYA BAHAN BAKAR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   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: </a:t>
                </a:r>
              </a:p>
              <a:p>
                <a:pPr lvl="1" algn="just"/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Faktor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Operasi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Mesin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(FOM) = 0,8 (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Asumsi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Mesin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Bekerja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80%)</a:t>
                </a:r>
                <a:endParaRPr lang="en-US" sz="16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 lvl="1" algn="just"/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Efektifitas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Koefesien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Atau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Faktor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Waktu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(FW) = 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0,746</a:t>
                </a:r>
              </a:p>
              <a:p>
                <a:pPr lvl="1" algn="just"/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Pemakian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Bahan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Bakar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(Solar)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(PBB) = 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0,2 Liter/DK/Jam</a:t>
                </a:r>
              </a:p>
              <a:p>
                <a:pPr lvl="1" algn="just"/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Kekuatan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Mesin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(PK) = 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65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KW</a:t>
                </a:r>
              </a:p>
              <a:p>
                <a:pPr algn="just"/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𝐾𝑒𝑏𝑢𝑡𝑢h𝑎𝑛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𝐵𝑎h𝑎𝑛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𝐵𝑎𝑘𝑎𝑟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=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𝐹𝑂𝑀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𝐹𝑊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𝑃𝐵𝐵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/>
                          <a:ea typeface="Cambria Math" pitchFamily="18" charset="0"/>
                          <a:cs typeface="Arial" pitchFamily="34" charset="0"/>
                        </a:rPr>
                        <m:t>𝑃𝐾</m:t>
                      </m:r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 algn="ctr"/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	            =  0,8 x  0,746 x 0,2 Liter/DK/Jam x   65 KW</a:t>
                </a:r>
              </a:p>
              <a:p>
                <a:pPr lvl="1" algn="ctr"/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 = 7,7584 Liter/Jam</a:t>
                </a:r>
              </a:p>
              <a:p>
                <a:pPr lvl="1"/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Bahan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Bakar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Per Jam =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Kebutuhan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Bahan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Bakar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x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Harga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Bahan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</a:p>
              <a:p>
                <a:pPr lvl="1" algn="ctr"/>
                <a:r>
                  <a:rPr lang="en-US" i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= 7,7584 Liter/Jam x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9.500,- = 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73.704,8,-/Jam</a:t>
                </a:r>
              </a:p>
              <a:p>
                <a:pPr lvl="1" algn="ctr"/>
                <a:endParaRPr lang="en-US" b="1" i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C. BIAYA PELUMAS</a:t>
                </a:r>
              </a:p>
              <a:p>
                <a:pPr lvl="1"/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:</a:t>
                </a:r>
              </a:p>
              <a:p>
                <a:pPr lvl="1"/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Kekuatan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Mesin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(DK)= 65 KW</a:t>
                </a:r>
              </a:p>
              <a:p>
                <a:pPr lvl="1"/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 =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Faktor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Operasi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Mesin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(FOM) x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Faktor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Waktu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(FW) = 0,8 x 0,746 = 0,5968</a:t>
                </a:r>
              </a:p>
              <a:p>
                <a:pPr lvl="1"/>
                <a:r>
                  <a:rPr lang="it-IT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Isi </a:t>
                </a:r>
                <a:r>
                  <a:rPr lang="it-IT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Carter Mesin </a:t>
                </a:r>
                <a:r>
                  <a:rPr lang="it-IT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(c) = </a:t>
                </a:r>
                <a:r>
                  <a:rPr lang="it-IT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200 Liter</a:t>
                </a:r>
              </a:p>
              <a:p>
                <a:pPr lvl="1"/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Selang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waktu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Pergantian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(t) </a:t>
                </a:r>
                <a:r>
                  <a:rPr lang="en-US" sz="16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= 42 </a:t>
                </a:r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Jam</a:t>
                </a:r>
              </a:p>
              <a:p>
                <a:pPr algn="just"/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𝑫𝑲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𝟏𝟗𝟓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+ 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𝑪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65 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𝐾𝑤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 0,5968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195,5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200 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𝐿𝑖𝑡𝑒𝑟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42 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𝐽𝑎𝑚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=4,960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𝐿𝑖𝑡𝑒𝑟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𝐽𝑎𝑚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9" y="764704"/>
                <a:ext cx="8822199" cy="5909823"/>
              </a:xfrm>
              <a:prstGeom prst="rect">
                <a:avLst/>
              </a:prstGeom>
              <a:blipFill rotWithShape="1">
                <a:blip r:embed="rId2"/>
                <a:stretch>
                  <a:fillRect l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56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2329" y="764704"/>
                <a:ext cx="8822199" cy="6702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ctr"/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Pemakaian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Minyak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Pelumas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Kebutuhan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Pelumas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x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Harga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Pelumas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/Liter</a:t>
                </a:r>
              </a:p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	= 4,960 Liter/Jam x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44.000,-/Liter</a:t>
                </a:r>
              </a:p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  =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218.240,-/ Jam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r>
                  <a:rPr lang="en-US" sz="16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D. BIAYA OPERATOR</a:t>
                </a:r>
              </a:p>
              <a:p>
                <a:pPr lvl="1"/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Diketahui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: </a:t>
                </a:r>
              </a:p>
              <a:p>
                <a:pPr lvl="1"/>
                <a:r>
                  <a:rPr lang="en-US" sz="1600" dirty="0" err="1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Operator = </a:t>
                </a:r>
                <a:r>
                  <a:rPr lang="en-US" sz="1600" dirty="0" err="1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10.000.000,-/</a:t>
                </a:r>
                <a:r>
                  <a:rPr lang="en-US" sz="1600" dirty="0" err="1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Bulan</a:t>
                </a:r>
                <a:endParaRPr lang="en-US" sz="1600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ctr"/>
                <a:endParaRPr lang="en-US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1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Biaya</m:t>
                      </m:r>
                      <m:r>
                        <a:rPr lang="en-US" sz="1600" b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1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Operasional</m:t>
                      </m:r>
                      <m:r>
                        <a:rPr lang="en-US" sz="1600" b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Biaya</m:t>
                          </m:r>
                          <m:r>
                            <a:rPr lang="en-US" sz="1600" b="0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Operator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Jumlah</m:t>
                          </m:r>
                          <m:r>
                            <a:rPr lang="en-US" sz="1600" b="0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Jam</m:t>
                          </m:r>
                          <m:r>
                            <a:rPr lang="en-US" sz="1600" b="0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Kerja</m:t>
                          </m:r>
                          <m:r>
                            <a:rPr lang="en-US" sz="1600" b="0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Dalam</m:t>
                          </m:r>
                          <m:r>
                            <a:rPr lang="en-US" sz="1600" b="0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1600" b="0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m:t>Bulan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5"/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𝑅𝑝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. 10.000.000,−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7 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𝐻𝑎𝑟𝑖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 30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rPr>
                          <m:t>𝐻𝑎𝑟𝑖</m:t>
                        </m:r>
                      </m:den>
                    </m:f>
                    <m: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= </a:t>
                </a:r>
                <a:r>
                  <a:rPr lang="en-US" sz="1600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47.619,08 ,-/Jam</a:t>
                </a:r>
              </a:p>
              <a:p>
                <a:pPr lvl="5"/>
                <a:endPara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E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TOTAL BIAYA PENGELUARAN</a:t>
                </a:r>
              </a:p>
              <a:p>
                <a:endParaRPr lang="en-US" sz="1600" dirty="0" smtClean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/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Total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Pengeluaran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=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Harga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Sewa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Tower Crane +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Bahan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Bakar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</a:p>
              <a:p>
                <a:pPr lvl="1"/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+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Pelumas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+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Biaya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Operator</a:t>
                </a:r>
              </a:p>
              <a:p>
                <a:pPr lvl="1"/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                 =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333.333,33,-/Jam 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+ </a:t>
                </a:r>
                <a:r>
                  <a:rPr lang="en-US" sz="1600" dirty="0" err="1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73.704,8,-/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Jam </a:t>
                </a:r>
              </a:p>
              <a:p>
                <a:pPr lvl="1"/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+ </a:t>
                </a:r>
                <a:r>
                  <a:rPr lang="en-US" sz="1600" dirty="0" err="1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218.240,-/ Jam + </a:t>
                </a:r>
                <a:r>
                  <a:rPr lang="en-US" sz="1600" dirty="0" err="1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47.619,08 ,-/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Jam</a:t>
                </a:r>
              </a:p>
              <a:p>
                <a:pPr lvl="1"/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		                 = </a:t>
                </a:r>
                <a:r>
                  <a:rPr lang="en-US" sz="1600" dirty="0" err="1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Rp</a:t>
                </a:r>
                <a:r>
                  <a:rPr lang="en-US" sz="1600" dirty="0" smtClean="0"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672.897,21,-/Jam</a:t>
                </a:r>
                <a:endParaRPr lang="en-US" sz="1600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/>
                <a:endParaRPr lang="en-US" sz="1600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/>
                <a:endParaRPr lang="en-US" sz="1600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1"/>
                <a:endParaRPr lang="en-US" sz="1600" dirty="0"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lvl="5"/>
                <a:endPara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9" y="764704"/>
                <a:ext cx="8822199" cy="6702989"/>
              </a:xfrm>
              <a:prstGeom prst="rect">
                <a:avLst/>
              </a:prstGeom>
              <a:blipFill rotWithShape="1">
                <a:blip r:embed="rId2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6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329" y="764704"/>
            <a:ext cx="88221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KESIMPULAN</a:t>
            </a:r>
          </a:p>
          <a:p>
            <a:endParaRPr lang="en-US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ea typeface="Cambria Math" pitchFamily="18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Siklus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             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3,84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Produktivitas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             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148,62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Kg/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Pengeluaran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Pengunaan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Tower Crane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Perjam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=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672.897,21,-/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Jam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59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40%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KE- 11</a:t>
            </a:r>
          </a:p>
          <a:p>
            <a:pPr algn="ctr"/>
            <a:r>
              <a:rPr lang="en-US" sz="3000" b="1" dirty="0" smtClean="0"/>
              <a:t>MINGGU KE - 11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Pendahuluan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Jenis</a:t>
            </a:r>
            <a:r>
              <a:rPr lang="en-US" sz="2000" dirty="0" smtClean="0"/>
              <a:t> – </a:t>
            </a:r>
            <a:r>
              <a:rPr lang="en-US" sz="2000" dirty="0" err="1" smtClean="0"/>
              <a:t>Jenis</a:t>
            </a:r>
            <a:r>
              <a:rPr lang="en-US" sz="2000" dirty="0" smtClean="0"/>
              <a:t> Crane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Tower Crane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Penggunaan</a:t>
            </a:r>
            <a:r>
              <a:rPr lang="en-US" sz="2000" dirty="0" smtClean="0"/>
              <a:t> Tower Crane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Pemasangan</a:t>
            </a:r>
            <a:r>
              <a:rPr lang="en-US" sz="2000" dirty="0" smtClean="0"/>
              <a:t> Tower Crane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Pembongkaran</a:t>
            </a:r>
            <a:r>
              <a:rPr lang="en-US" sz="2000" dirty="0" smtClean="0"/>
              <a:t> Tower Crane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96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10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31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PENDAHULUAN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67544" y="1443841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Tingkat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keberhasilan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diukur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ketepatan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penyelesaian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proyek.Keuntungan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perencanaan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detail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cermat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jadwal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Salah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bernt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pesawat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kali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,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fungsinya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tinjauan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lapangan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efektivitas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gedung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bertingkat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(high rise building)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penggunaaan</a:t>
            </a:r>
            <a:r>
              <a:rPr lang="en-US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penyelesaiaan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gedung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bertingkat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pelabuhan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perbengkelan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pergudangan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lain-lain.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076" y="1124744"/>
            <a:ext cx="314753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Crane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Crawler </a:t>
            </a:r>
          </a:p>
          <a:p>
            <a:pPr algn="just"/>
            <a:r>
              <a:rPr lang="en-US" sz="1700" dirty="0" smtClean="0">
                <a:latin typeface="Arial" pitchFamily="34" charset="0"/>
                <a:cs typeface="Arial" pitchFamily="34" charset="0"/>
              </a:rPr>
              <a:t>Crawler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crane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pengangkat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jangkaun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tidaklah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terlalu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Type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sisi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360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Derajat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crawler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crane type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lakukan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pekerjaannya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bakal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diproyek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crane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diangkut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memakai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lowbed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trailer.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Pengangkutan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membongkar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jadi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bagian-bagian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pengangkutan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311174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JENIS – JENIS CRANE</a:t>
            </a:r>
            <a:endParaRPr lang="en-US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51" y="1556792"/>
            <a:ext cx="5108258" cy="441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76614" y="6021506"/>
            <a:ext cx="52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Crane Crawler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2147</TotalTime>
  <Words>2930</Words>
  <Application>Microsoft Office PowerPoint</Application>
  <PresentationFormat>On-screen Show (4:3)</PresentationFormat>
  <Paragraphs>436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Grid</vt:lpstr>
      <vt:lpstr>PERTEMUAN KE 11 MINGGU KE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169</cp:revision>
  <cp:lastPrinted>2020-01-22T10:24:36Z</cp:lastPrinted>
  <dcterms:created xsi:type="dcterms:W3CDTF">2020-01-04T05:38:09Z</dcterms:created>
  <dcterms:modified xsi:type="dcterms:W3CDTF">2020-04-05T12:57:07Z</dcterms:modified>
</cp:coreProperties>
</file>