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7" r:id="rId3"/>
    <p:sldId id="289" r:id="rId4"/>
    <p:sldId id="258" r:id="rId5"/>
    <p:sldId id="259" r:id="rId6"/>
    <p:sldId id="260" r:id="rId7"/>
    <p:sldId id="357" r:id="rId8"/>
    <p:sldId id="358" r:id="rId9"/>
    <p:sldId id="359" r:id="rId10"/>
    <p:sldId id="360" r:id="rId11"/>
    <p:sldId id="361" r:id="rId12"/>
    <p:sldId id="362" r:id="rId13"/>
    <p:sldId id="371" r:id="rId14"/>
    <p:sldId id="372" r:id="rId15"/>
    <p:sldId id="373" r:id="rId16"/>
    <p:sldId id="363" r:id="rId17"/>
    <p:sldId id="364" r:id="rId18"/>
    <p:sldId id="378" r:id="rId19"/>
    <p:sldId id="374" r:id="rId20"/>
    <p:sldId id="365" r:id="rId21"/>
    <p:sldId id="366" r:id="rId22"/>
    <p:sldId id="375" r:id="rId23"/>
    <p:sldId id="367" r:id="rId24"/>
    <p:sldId id="376" r:id="rId25"/>
    <p:sldId id="379" r:id="rId26"/>
    <p:sldId id="384" r:id="rId27"/>
    <p:sldId id="381" r:id="rId28"/>
    <p:sldId id="382" r:id="rId29"/>
    <p:sldId id="383" r:id="rId30"/>
    <p:sldId id="386" r:id="rId31"/>
    <p:sldId id="387" r:id="rId32"/>
    <p:sldId id="285" r:id="rId33"/>
  </p:sldIdLst>
  <p:sldSz cx="9144000" cy="6858000" type="screen4x3"/>
  <p:notesSz cx="6805613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698" autoAdjust="0"/>
    <p:restoredTop sz="94590" autoAdjust="0"/>
  </p:normalViewPr>
  <p:slideViewPr>
    <p:cSldViewPr>
      <p:cViewPr>
        <p:scale>
          <a:sx n="66" d="100"/>
          <a:sy n="66" d="100"/>
        </p:scale>
        <p:origin x="-1896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459A8E-0032-4BA5-94FF-BB3E146BB74A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166B49-6C69-488B-A608-180CE970CE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8482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760EB3-709B-4158-B102-92825F9B2338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440F6B-6D78-474E-8721-9394FC1C8A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919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83116" y="4797152"/>
            <a:ext cx="1809364" cy="168478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543" y="6021784"/>
            <a:ext cx="7128792" cy="575568"/>
          </a:xfrm>
        </p:spPr>
        <p:txBody>
          <a:bodyPr/>
          <a:lstStyle/>
          <a:p>
            <a:pPr algn="l"/>
            <a:r>
              <a:rPr lang="en-US" sz="2500" b="1" dirty="0" smtClean="0"/>
              <a:t>PERTEMUAN KE 10</a:t>
            </a:r>
            <a:br>
              <a:rPr lang="en-US" sz="2500" b="1" dirty="0" smtClean="0"/>
            </a:br>
            <a:r>
              <a:rPr lang="en-US" sz="2500" b="1" dirty="0" smtClean="0"/>
              <a:t>MINGGU KE 10</a:t>
            </a:r>
            <a:endParaRPr lang="en-US" sz="25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78304" y="4463816"/>
            <a:ext cx="6847512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000" b="1" dirty="0" smtClean="0"/>
              <a:t>DEWATERING</a:t>
            </a:r>
            <a:endParaRPr lang="en-US" sz="5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797152"/>
            <a:ext cx="1800200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49324" y="5395299"/>
            <a:ext cx="7128792" cy="5755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500" b="1" dirty="0" smtClean="0"/>
              <a:t>GALIH WULANDARI SUBAGYO, </a:t>
            </a:r>
            <a:r>
              <a:rPr lang="en-US" sz="2500" b="1" dirty="0" err="1" smtClean="0"/>
              <a:t>s.T.,M.T</a:t>
            </a:r>
            <a:r>
              <a:rPr lang="en-US" sz="2500" b="1" dirty="0" smtClean="0"/>
              <a:t>.,</a:t>
            </a:r>
            <a:endParaRPr lang="en-US" sz="2500" b="1" dirty="0"/>
          </a:p>
        </p:txBody>
      </p:sp>
    </p:spTree>
    <p:extLst>
      <p:ext uri="{BB962C8B-B14F-4D97-AF65-F5344CB8AC3E}">
        <p14:creationId xmlns:p14="http://schemas.microsoft.com/office/powerpoint/2010/main" val="217893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23205" y="836712"/>
            <a:ext cx="8136904" cy="5858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/>
              <a:t>Pelaksanaan</a:t>
            </a:r>
            <a:r>
              <a:rPr lang="en-US" dirty="0"/>
              <a:t> </a:t>
            </a:r>
            <a:r>
              <a:rPr lang="en-US" b="1" dirty="0" err="1"/>
              <a:t>Metode</a:t>
            </a:r>
            <a:r>
              <a:rPr lang="en-US" b="1" dirty="0"/>
              <a:t> Open Pumping</a:t>
            </a:r>
            <a:r>
              <a:rPr lang="en-US" dirty="0"/>
              <a:t>: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err="1"/>
              <a:t>Siapkan</a:t>
            </a:r>
            <a:r>
              <a:rPr lang="en-US" dirty="0"/>
              <a:t> </a:t>
            </a:r>
            <a:r>
              <a:rPr lang="en-US" b="1" dirty="0" err="1"/>
              <a:t>saluran</a:t>
            </a:r>
            <a:r>
              <a:rPr lang="en-US" dirty="0"/>
              <a:t> 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mengalirkan</a:t>
            </a:r>
            <a:r>
              <a:rPr lang="en-US" dirty="0"/>
              <a:t> air </a:t>
            </a:r>
            <a:r>
              <a:rPr lang="en-US" dirty="0" err="1"/>
              <a:t>tanah</a:t>
            </a:r>
            <a:r>
              <a:rPr lang="en-US" dirty="0"/>
              <a:t> yang </a:t>
            </a:r>
            <a:r>
              <a:rPr lang="en-US" dirty="0" err="1"/>
              <a:t>di</a:t>
            </a:r>
            <a:r>
              <a:rPr lang="en-US" b="1" dirty="0" err="1"/>
              <a:t>pompa</a:t>
            </a:r>
            <a:r>
              <a:rPr lang="en-US" dirty="0"/>
              <a:t>, </a:t>
            </a:r>
            <a:r>
              <a:rPr lang="en-US" dirty="0" err="1"/>
              <a:t>sejak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penggalian</a:t>
            </a:r>
            <a:r>
              <a:rPr lang="en-US" dirty="0"/>
              <a:t> </a:t>
            </a:r>
            <a:r>
              <a:rPr lang="en-US" dirty="0" err="1"/>
              <a:t>dimulai</a:t>
            </a:r>
            <a:r>
              <a:rPr lang="en-US" dirty="0"/>
              <a:t>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err="1"/>
              <a:t>Penggalian</a:t>
            </a:r>
            <a:r>
              <a:rPr lang="en-US" dirty="0"/>
              <a:t> </a:t>
            </a:r>
            <a:r>
              <a:rPr lang="en-US" dirty="0" err="1"/>
              <a:t>diakukan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kedalaman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,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kedalaman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tergenang</a:t>
            </a:r>
            <a:r>
              <a:rPr lang="en-US" dirty="0"/>
              <a:t> air yang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mengganggu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galian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penggaliannya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bertahap</a:t>
            </a:r>
            <a:r>
              <a:rPr lang="en-US" dirty="0"/>
              <a:t>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tahapan</a:t>
            </a:r>
            <a:r>
              <a:rPr lang="en-US" dirty="0"/>
              <a:t> </a:t>
            </a:r>
            <a:r>
              <a:rPr lang="en-US" dirty="0" err="1"/>
              <a:t>galian</a:t>
            </a:r>
            <a:r>
              <a:rPr lang="en-US" dirty="0"/>
              <a:t>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sumur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/ </a:t>
            </a:r>
            <a:r>
              <a:rPr lang="en-US" dirty="0" err="1"/>
              <a:t>selokan</a:t>
            </a:r>
            <a:r>
              <a:rPr lang="en-US" dirty="0"/>
              <a:t> </a:t>
            </a:r>
            <a:r>
              <a:rPr lang="en-US" b="1" dirty="0" err="1"/>
              <a:t>tandon</a:t>
            </a:r>
            <a:r>
              <a:rPr lang="en-US" b="1" dirty="0"/>
              <a:t> air</a:t>
            </a:r>
            <a:r>
              <a:rPr lang="en-US" dirty="0"/>
              <a:t> 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 </a:t>
            </a:r>
            <a:r>
              <a:rPr lang="en-US" b="1" dirty="0" err="1" smtClean="0"/>
              <a:t>pompa</a:t>
            </a:r>
            <a:r>
              <a:rPr lang="en-US" b="1" dirty="0"/>
              <a:t> </a:t>
            </a:r>
            <a:r>
              <a:rPr lang="en-US" b="1" dirty="0" err="1" smtClean="0"/>
              <a:t>isap</a:t>
            </a:r>
            <a:r>
              <a:rPr lang="en-US" dirty="0"/>
              <a:t>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err="1"/>
              <a:t>Pada</a:t>
            </a:r>
            <a:r>
              <a:rPr lang="en-US" b="1" dirty="0"/>
              <a:t> </a:t>
            </a:r>
            <a:r>
              <a:rPr lang="en-US" b="1" dirty="0" err="1"/>
              <a:t>sumur</a:t>
            </a:r>
            <a:r>
              <a:rPr lang="en-US" b="1" dirty="0"/>
              <a:t>/ </a:t>
            </a:r>
            <a:r>
              <a:rPr lang="en-US" b="1" dirty="0" err="1"/>
              <a:t>selokan</a:t>
            </a:r>
            <a:r>
              <a:rPr lang="en-US" dirty="0"/>
              <a:t> </a:t>
            </a:r>
            <a:r>
              <a:rPr lang="en-US" b="1" dirty="0" err="1"/>
              <a:t>tandon</a:t>
            </a:r>
            <a:r>
              <a:rPr lang="en-US" b="1" dirty="0"/>
              <a:t> air</a:t>
            </a:r>
            <a:r>
              <a:rPr lang="en-US" dirty="0"/>
              <a:t> </a:t>
            </a:r>
            <a:r>
              <a:rPr lang="en-US" dirty="0" err="1"/>
              <a:t>tersebut</a:t>
            </a:r>
            <a:r>
              <a:rPr lang="en-US" dirty="0"/>
              <a:t>, </a:t>
            </a:r>
            <a:r>
              <a:rPr lang="en-US" dirty="0" err="1"/>
              <a:t>dipasang</a:t>
            </a:r>
            <a:r>
              <a:rPr lang="en-US" dirty="0"/>
              <a:t> </a:t>
            </a:r>
            <a:r>
              <a:rPr lang="en-US" b="1" dirty="0" err="1"/>
              <a:t>pompa</a:t>
            </a:r>
            <a:r>
              <a:rPr lang="en-US" dirty="0"/>
              <a:t> 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pengeringan</a:t>
            </a:r>
            <a:r>
              <a:rPr lang="en-US" dirty="0"/>
              <a:t> (</a:t>
            </a:r>
            <a:r>
              <a:rPr lang="en-US" b="1" dirty="0" err="1"/>
              <a:t>pompa</a:t>
            </a:r>
            <a:r>
              <a:rPr lang="en-US" b="1" dirty="0"/>
              <a:t> submersible</a:t>
            </a:r>
            <a:r>
              <a:rPr lang="en-US" dirty="0"/>
              <a:t> 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dibanding</a:t>
            </a:r>
            <a:r>
              <a:rPr lang="en-US" dirty="0"/>
              <a:t> </a:t>
            </a:r>
            <a:r>
              <a:rPr lang="en-US" b="1" dirty="0" err="1"/>
              <a:t>pompa</a:t>
            </a:r>
            <a:r>
              <a:rPr lang="en-US" dirty="0"/>
              <a:t> </a:t>
            </a:r>
            <a:r>
              <a:rPr lang="en-US" dirty="0" err="1"/>
              <a:t>biasa</a:t>
            </a:r>
            <a:r>
              <a:rPr lang="en-US" dirty="0"/>
              <a:t>).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kedalaman</a:t>
            </a:r>
            <a:r>
              <a:rPr lang="en-US" dirty="0"/>
              <a:t> </a:t>
            </a:r>
            <a:r>
              <a:rPr lang="en-US" dirty="0" err="1"/>
              <a:t>galian</a:t>
            </a:r>
            <a:r>
              <a:rPr lang="en-US" dirty="0"/>
              <a:t> </a:t>
            </a:r>
            <a:r>
              <a:rPr lang="en-US" dirty="0" err="1"/>
              <a:t>melebihi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 </a:t>
            </a:r>
            <a:r>
              <a:rPr lang="en-US" b="1" dirty="0" err="1"/>
              <a:t>isap</a:t>
            </a:r>
            <a:r>
              <a:rPr lang="en-US" b="1" dirty="0"/>
              <a:t> </a:t>
            </a:r>
            <a:r>
              <a:rPr lang="en-US" b="1" dirty="0" err="1"/>
              <a:t>pompa</a:t>
            </a:r>
            <a:r>
              <a:rPr lang="en-US" dirty="0"/>
              <a:t> (</a:t>
            </a:r>
            <a:r>
              <a:rPr lang="en-US" b="1" i="1" dirty="0"/>
              <a:t>suction lift</a:t>
            </a:r>
            <a:r>
              <a:rPr lang="en-US" dirty="0"/>
              <a:t>),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pemompaan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diturunkan</a:t>
            </a:r>
            <a:endParaRPr lang="en-US" dirty="0"/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galian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luas</a:t>
            </a:r>
            <a:r>
              <a:rPr lang="en-US" dirty="0"/>
              <a:t>,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bertahap</a:t>
            </a:r>
            <a:r>
              <a:rPr lang="en-US" dirty="0"/>
              <a:t>. Dan </a:t>
            </a:r>
            <a:r>
              <a:rPr lang="en-US" dirty="0" err="1"/>
              <a:t>membuat</a:t>
            </a:r>
            <a:r>
              <a:rPr lang="en-US" dirty="0"/>
              <a:t> </a:t>
            </a:r>
            <a:r>
              <a:rPr lang="en-US" b="1" dirty="0" err="1"/>
              <a:t>sumur</a:t>
            </a:r>
            <a:r>
              <a:rPr lang="en-US" b="1" dirty="0"/>
              <a:t>/ </a:t>
            </a:r>
            <a:r>
              <a:rPr lang="en-US" b="1" dirty="0" err="1"/>
              <a:t>selokan</a:t>
            </a:r>
            <a:r>
              <a:rPr lang="en-US" dirty="0"/>
              <a:t> di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323528" y="260648"/>
            <a:ext cx="1296144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29986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5642" y="1124744"/>
            <a:ext cx="883835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Galian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area 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yang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sangat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luas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maka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dilakukan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penahapan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berikut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742950" lvl="1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Tanah </a:t>
            </a:r>
            <a:r>
              <a:rPr lang="en-US" dirty="0" err="1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digali</a:t>
            </a:r>
            <a:r>
              <a:rPr lang="en-US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sebatas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muka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air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seluruh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luasan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galian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b="1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Bulldozer/ Excavator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742950" lvl="1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Disekeliling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tepi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galian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dibuat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b="1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galian</a:t>
            </a:r>
            <a:r>
              <a:rPr lang="en-US" b="1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selokan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kedalaman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lebih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dari</a:t>
            </a:r>
            <a:r>
              <a:rPr lang="en-US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b="1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elevasi</a:t>
            </a:r>
            <a:r>
              <a:rPr lang="en-US" b="1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dasar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galian</a:t>
            </a:r>
            <a:r>
              <a:rPr lang="en-US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menggunakan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b="1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excavator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  </a:t>
            </a:r>
            <a:r>
              <a:rPr lang="en-US" dirty="0" err="1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b="1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clampshell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742950" lvl="1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Prosedur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sekaligus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mengontrol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b="1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lateral seepage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 (</a:t>
            </a:r>
            <a:r>
              <a:rPr lang="en-US" i="1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rembesan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ke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b="1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selokan</a:t>
            </a:r>
            <a:r>
              <a:rPr lang="en-US" b="1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tandon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 di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sekeliling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tepi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galian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b="0" i="0" dirty="0">
              <a:solidFill>
                <a:srgbClr val="22222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3528" y="260648"/>
            <a:ext cx="1296144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49827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3" y="1196752"/>
            <a:ext cx="385522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Metode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Dewatering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muka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air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(water table)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diturunkan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terlebih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dulu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sebelum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penggalian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dimulai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menggunakan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wells,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wellpoints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196752"/>
            <a:ext cx="3810000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2848" y="3261796"/>
            <a:ext cx="4127184" cy="2889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467544" y="554550"/>
            <a:ext cx="7344816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300" b="1" dirty="0" smtClean="0"/>
              <a:t>2. METODE DEWATERING PREDRAINAGE</a:t>
            </a:r>
          </a:p>
        </p:txBody>
      </p:sp>
      <p:sp>
        <p:nvSpPr>
          <p:cNvPr id="4" name="Rectangle 3"/>
          <p:cNvSpPr/>
          <p:nvPr/>
        </p:nvSpPr>
        <p:spPr>
          <a:xfrm>
            <a:off x="5281292" y="2739802"/>
            <a:ext cx="3326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222222"/>
                </a:solidFill>
                <a:latin typeface="Arial"/>
              </a:rPr>
              <a:t>Potongan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srgbClr val="222222"/>
                </a:solidFill>
                <a:latin typeface="Arial"/>
              </a:rPr>
              <a:t>Metode</a:t>
            </a:r>
            <a:r>
              <a:rPr lang="en-US" dirty="0" smtClean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srgbClr val="222222"/>
                </a:solidFill>
                <a:latin typeface="Arial"/>
              </a:rPr>
              <a:t>Predrainage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682807" y="6165304"/>
            <a:ext cx="36601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Arial" pitchFamily="34" charset="0"/>
                <a:cs typeface="Arial" pitchFamily="34" charset="0"/>
              </a:rPr>
              <a:t>Tampak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Metode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Predrainage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27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3504" y="737702"/>
            <a:ext cx="8188936" cy="58580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err="1">
                <a:solidFill>
                  <a:srgbClr val="222222"/>
                </a:solidFill>
                <a:latin typeface="Arial"/>
              </a:rPr>
              <a:t>Metode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b="1" dirty="0" err="1">
                <a:solidFill>
                  <a:srgbClr val="222222"/>
                </a:solidFill>
                <a:latin typeface="Arial"/>
              </a:rPr>
              <a:t>Predrainage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digunakan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bila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:</a:t>
            </a:r>
          </a:p>
          <a:p>
            <a:pPr marL="742950" lvl="1" indent="-28575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err="1">
                <a:solidFill>
                  <a:srgbClr val="222222"/>
                </a:solidFill>
                <a:latin typeface="Arial"/>
              </a:rPr>
              <a:t>Karakteristik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tanah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merupakan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tanah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lepas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,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berbutir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seragam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,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cadas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lunak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dengan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banyak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celah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.</a:t>
            </a:r>
          </a:p>
          <a:p>
            <a:pPr marL="742950" lvl="1" indent="-28575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err="1">
                <a:solidFill>
                  <a:srgbClr val="222222"/>
                </a:solidFill>
                <a:latin typeface="Arial"/>
              </a:rPr>
              <a:t>Jumlah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air yang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akan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b="1" dirty="0" err="1">
                <a:solidFill>
                  <a:srgbClr val="222222"/>
                </a:solidFill>
                <a:latin typeface="Arial"/>
              </a:rPr>
              <a:t>dipompa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cukup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besar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(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debitnya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).</a:t>
            </a:r>
          </a:p>
          <a:p>
            <a:pPr marL="742950" lvl="1" indent="-28575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b="1" dirty="0">
                <a:solidFill>
                  <a:srgbClr val="222222"/>
                </a:solidFill>
                <a:latin typeface="Arial"/>
              </a:rPr>
              <a:t>Slope </a:t>
            </a:r>
            <a:r>
              <a:rPr lang="en-US" b="1" dirty="0" err="1">
                <a:solidFill>
                  <a:srgbClr val="222222"/>
                </a:solidFill>
                <a:latin typeface="Arial"/>
              </a:rPr>
              <a:t>tanah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sensitif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terhadap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erosi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atau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mudah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terjadi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rotary slide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.</a:t>
            </a:r>
          </a:p>
          <a:p>
            <a:pPr marL="742950" lvl="1" indent="-28575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err="1">
                <a:solidFill>
                  <a:srgbClr val="222222"/>
                </a:solidFill>
                <a:latin typeface="Arial"/>
              </a:rPr>
              <a:t>Penurunan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muka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air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tanah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tidak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mengganggu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atau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merugikan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b="1" dirty="0" err="1">
                <a:solidFill>
                  <a:srgbClr val="222222"/>
                </a:solidFill>
                <a:latin typeface="Arial"/>
              </a:rPr>
              <a:t>bangunan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di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sekitarnya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.</a:t>
            </a:r>
          </a:p>
          <a:p>
            <a:pPr marL="742950" lvl="1" indent="-28575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err="1">
                <a:solidFill>
                  <a:srgbClr val="222222"/>
                </a:solidFill>
                <a:latin typeface="Arial"/>
              </a:rPr>
              <a:t>Tersedia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saluran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pembuangan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air 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dewatering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.</a:t>
            </a:r>
          </a:p>
          <a:p>
            <a:pPr marL="742950" lvl="1" indent="-28575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err="1">
                <a:solidFill>
                  <a:srgbClr val="222222"/>
                </a:solidFill>
                <a:latin typeface="Arial"/>
              </a:rPr>
              <a:t>Pelaksanaan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Metode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b="1" dirty="0" err="1">
                <a:solidFill>
                  <a:srgbClr val="222222"/>
                </a:solidFill>
                <a:latin typeface="Arial"/>
              </a:rPr>
              <a:t>Predrainage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dirty="0" smtClean="0">
                <a:solidFill>
                  <a:srgbClr val="222222"/>
                </a:solidFill>
                <a:latin typeface="Arial"/>
              </a:rPr>
              <a:t>:</a:t>
            </a:r>
          </a:p>
          <a:p>
            <a:pPr lvl="2" algn="just">
              <a:lnSpc>
                <a:spcPct val="150000"/>
              </a:lnSpc>
            </a:pPr>
            <a:r>
              <a:rPr lang="en-US" dirty="0" err="1" smtClean="0">
                <a:solidFill>
                  <a:srgbClr val="222222"/>
                </a:solidFill>
                <a:latin typeface="Arial"/>
              </a:rPr>
              <a:t>Prinsip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b="1" dirty="0" err="1">
                <a:solidFill>
                  <a:srgbClr val="222222"/>
                </a:solidFill>
                <a:latin typeface="Arial"/>
              </a:rPr>
              <a:t>predrainage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di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sini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adalah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muka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air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tanah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di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daerah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galian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diturunkan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sampai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di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bawah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b="1" dirty="0" err="1">
                <a:solidFill>
                  <a:srgbClr val="222222"/>
                </a:solidFill>
                <a:latin typeface="Arial"/>
              </a:rPr>
              <a:t>elevasi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rencana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dasar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galian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,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dengan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menggunakan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b="1" dirty="0" err="1">
                <a:solidFill>
                  <a:srgbClr val="222222"/>
                </a:solidFill>
                <a:latin typeface="Arial"/>
              </a:rPr>
              <a:t>wellpoint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 system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atau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deep well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,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sebelum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pekerjaan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galian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dimulai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.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Dengan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demikian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selama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proses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penggalian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tidak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akan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tergganggu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oleh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air </a:t>
            </a:r>
            <a:r>
              <a:rPr lang="en-US" b="1" dirty="0" err="1">
                <a:solidFill>
                  <a:srgbClr val="222222"/>
                </a:solidFill>
                <a:latin typeface="Arial"/>
              </a:rPr>
              <a:t>tanah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323528" y="260648"/>
            <a:ext cx="1296144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35011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6665" y="980728"/>
            <a:ext cx="83529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222222"/>
                </a:solidFill>
                <a:latin typeface="Arial"/>
              </a:rPr>
              <a:t>Urutan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pekerjaan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dewatering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metode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b="1" dirty="0" err="1">
                <a:solidFill>
                  <a:srgbClr val="222222"/>
                </a:solidFill>
                <a:latin typeface="Arial"/>
              </a:rPr>
              <a:t>predrainage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adalah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:</a:t>
            </a:r>
          </a:p>
          <a:p>
            <a:pPr marL="742950" lvl="1" indent="-28575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err="1">
                <a:solidFill>
                  <a:srgbClr val="222222"/>
                </a:solidFill>
                <a:latin typeface="Arial"/>
              </a:rPr>
              <a:t>Dibuat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suatu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perencanaan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(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design </a:t>
            </a:r>
            <a:r>
              <a:rPr lang="en-US" b="1" dirty="0" err="1">
                <a:solidFill>
                  <a:srgbClr val="222222"/>
                </a:solidFill>
                <a:latin typeface="Arial"/>
              </a:rPr>
              <a:t>wellpoints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)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untuk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memperoleh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jumlah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b="1" dirty="0" err="1">
                <a:solidFill>
                  <a:srgbClr val="222222"/>
                </a:solidFill>
                <a:latin typeface="Arial"/>
              </a:rPr>
              <a:t>wellpoint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yang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diperlukan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(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letak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jaraknya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)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i="1" dirty="0" err="1">
                <a:solidFill>
                  <a:srgbClr val="222222"/>
                </a:solidFill>
                <a:latin typeface="Arial"/>
              </a:rPr>
              <a:t>kapasitas</a:t>
            </a:r>
            <a:r>
              <a:rPr lang="en-US" i="1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i="1" dirty="0" err="1">
                <a:solidFill>
                  <a:srgbClr val="222222"/>
                </a:solidFill>
                <a:latin typeface="Arial"/>
              </a:rPr>
              <a:t>pompa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yang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akan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digunakan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.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Jarak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tiap-tiap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b="1" dirty="0" err="1">
                <a:solidFill>
                  <a:srgbClr val="222222"/>
                </a:solidFill>
                <a:latin typeface="Arial"/>
              </a:rPr>
              <a:t>wellpoint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biasanya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berkisar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antara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1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sampai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4 meter,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dengan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suction lift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(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penurunan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muka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air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tanah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)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antara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5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sampai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7 meter.</a:t>
            </a:r>
          </a:p>
          <a:p>
            <a:pPr marL="742950" lvl="1" indent="-28575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err="1">
                <a:solidFill>
                  <a:srgbClr val="222222"/>
                </a:solidFill>
                <a:latin typeface="Arial"/>
              </a:rPr>
              <a:t>Dibuat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b="1" dirty="0" err="1">
                <a:solidFill>
                  <a:srgbClr val="222222"/>
                </a:solidFill>
                <a:latin typeface="Arial"/>
              </a:rPr>
              <a:t>sumur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tes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untuk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mengetahui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lapisan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tanah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tinggi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muka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air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tanah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,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guna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meyakinkan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perencanaan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yang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ada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.</a:t>
            </a:r>
          </a:p>
          <a:p>
            <a:pPr marL="742950" lvl="1" indent="-28575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err="1">
                <a:solidFill>
                  <a:srgbClr val="222222"/>
                </a:solidFill>
                <a:latin typeface="Arial"/>
              </a:rPr>
              <a:t>Dipersiapkan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b="1" dirty="0" err="1">
                <a:solidFill>
                  <a:srgbClr val="222222"/>
                </a:solidFill>
                <a:latin typeface="Arial"/>
              </a:rPr>
              <a:t>saluran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untuk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mengalirkan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air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buangan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dari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b="1" dirty="0" err="1">
                <a:solidFill>
                  <a:srgbClr val="222222"/>
                </a:solidFill>
                <a:latin typeface="Arial"/>
              </a:rPr>
              <a:t>pompa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ke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dalam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b="1" dirty="0" err="1">
                <a:solidFill>
                  <a:srgbClr val="222222"/>
                </a:solidFill>
                <a:latin typeface="Arial"/>
              </a:rPr>
              <a:t>saluran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b="1" dirty="0" err="1">
                <a:solidFill>
                  <a:srgbClr val="222222"/>
                </a:solidFill>
                <a:latin typeface="Arial"/>
              </a:rPr>
              <a:t>drainase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yang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ada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. Hal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ini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perlu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menjadi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perhatian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karena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debit air yang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dibuang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kadang-kadang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cukup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besar</a:t>
            </a:r>
            <a:r>
              <a:rPr lang="en-US" dirty="0" smtClean="0">
                <a:solidFill>
                  <a:srgbClr val="222222"/>
                </a:solidFill>
                <a:latin typeface="Arial"/>
              </a:rPr>
              <a:t>.</a:t>
            </a:r>
            <a:endParaRPr lang="en-US" dirty="0">
              <a:solidFill>
                <a:srgbClr val="222222"/>
              </a:solidFill>
              <a:latin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3528" y="260648"/>
            <a:ext cx="1296144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58214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908720"/>
            <a:ext cx="840668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err="1">
                <a:solidFill>
                  <a:srgbClr val="222222"/>
                </a:solidFill>
                <a:latin typeface="Arial"/>
              </a:rPr>
              <a:t>Dipasang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b="1" dirty="0" err="1">
                <a:solidFill>
                  <a:srgbClr val="222222"/>
                </a:solidFill>
                <a:latin typeface="Arial"/>
              </a:rPr>
              <a:t>wellpoint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dengan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kedalaman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jarak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tertentu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bagian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pengisapnya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(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bagian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atas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)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dihubungkan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dengan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header (</a:t>
            </a:r>
            <a:r>
              <a:rPr lang="en-US" b="1" dirty="0" err="1">
                <a:solidFill>
                  <a:srgbClr val="222222"/>
                </a:solidFill>
                <a:latin typeface="Arial"/>
              </a:rPr>
              <a:t>pipa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b="1" dirty="0" err="1">
                <a:solidFill>
                  <a:srgbClr val="222222"/>
                </a:solidFill>
                <a:latin typeface="Arial"/>
              </a:rPr>
              <a:t>penghubung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b="1" dirty="0" err="1">
                <a:solidFill>
                  <a:srgbClr val="222222"/>
                </a:solidFill>
                <a:latin typeface="Arial"/>
              </a:rPr>
              <a:t>wellpoint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).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Kemudian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 header pipe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dihubungkan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dengan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b="1" dirty="0" err="1">
                <a:solidFill>
                  <a:srgbClr val="222222"/>
                </a:solidFill>
                <a:latin typeface="Arial"/>
              </a:rPr>
              <a:t>pompa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dengan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b="1" dirty="0" err="1">
                <a:solidFill>
                  <a:srgbClr val="222222"/>
                </a:solidFill>
                <a:latin typeface="Arial"/>
              </a:rPr>
              <a:t>pipa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b="1" dirty="0" err="1">
                <a:solidFill>
                  <a:srgbClr val="222222"/>
                </a:solidFill>
                <a:latin typeface="Arial"/>
              </a:rPr>
              <a:t>buang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nya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disambung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diarahkan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ke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saluran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srgbClr val="222222"/>
                </a:solidFill>
                <a:latin typeface="Arial"/>
              </a:rPr>
              <a:t>pembuang</a:t>
            </a:r>
            <a:r>
              <a:rPr lang="en-US" dirty="0" smtClean="0">
                <a:solidFill>
                  <a:srgbClr val="222222"/>
                </a:solidFill>
                <a:latin typeface="Arial"/>
              </a:rPr>
              <a:t>.</a:t>
            </a:r>
          </a:p>
          <a:p>
            <a:pPr marL="742950" lvl="1" indent="-285750" algn="just">
              <a:lnSpc>
                <a:spcPct val="150000"/>
              </a:lnSpc>
              <a:buFont typeface="Wingdings" pitchFamily="2" charset="2"/>
              <a:buChar char="§"/>
            </a:pPr>
            <a:endParaRPr lang="en-US" dirty="0" smtClean="0">
              <a:solidFill>
                <a:srgbClr val="222222"/>
              </a:solidFill>
              <a:latin typeface="Arial"/>
            </a:endParaRPr>
          </a:p>
          <a:p>
            <a:pPr algn="just"/>
            <a:r>
              <a:rPr lang="en-US" dirty="0" err="1" smtClean="0">
                <a:solidFill>
                  <a:srgbClr val="222222"/>
                </a:solidFill>
                <a:latin typeface="Arial"/>
              </a:rPr>
              <a:t>Pada</a:t>
            </a:r>
            <a:r>
              <a:rPr lang="en-US" dirty="0" smtClean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pemilihan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sistem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predrainage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ini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harus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diperhatikan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benar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ketersediaan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saluran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drainase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yang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dapat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menampung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debit air yang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harus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dibuang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per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menitnya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.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Bila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tidak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tersedia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saluran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drainase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yang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cukup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,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akan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timbul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masalah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baru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,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dalam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rangka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proses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pengeringan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(dewatering)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dengan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sistem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predrainage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ini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.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Untuk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mengatasi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masalah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tersebut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,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biasanya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air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buangan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dimasukkan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kembali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ke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dalam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tanah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dengan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membuat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sumur-sumur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resapan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323528" y="260648"/>
            <a:ext cx="1296144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53803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908720"/>
            <a:ext cx="842493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Pada</a:t>
            </a:r>
            <a:r>
              <a:rPr lang="en-US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titik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 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kedudukan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b="1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wellpoint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di </a:t>
            </a:r>
            <a:r>
              <a:rPr lang="en-US" b="1" dirty="0" err="1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bor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sampai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kedalaman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tempat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bagian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atas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saringan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b="1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wellpoint</a:t>
            </a:r>
            <a:r>
              <a:rPr lang="en-US" b="1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terletak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minimum 100 cm di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bawah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elevasi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dasar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galian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UNIFORM</a:t>
            </a:r>
            <a:r>
              <a:rPr lang="en-US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).</a:t>
            </a:r>
          </a:p>
          <a:p>
            <a:pPr algn="just"/>
            <a:endParaRPr lang="en-US" dirty="0">
              <a:solidFill>
                <a:srgbClr val="22222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Bila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dasar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galian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terletak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lempung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(clay),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maka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bagian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atas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saringan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berjarak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kurang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lebih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15 cm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permukaan</a:t>
            </a:r>
            <a:r>
              <a:rPr lang="en-US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clay</a:t>
            </a:r>
            <a:r>
              <a:rPr lang="en-US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/>
            </a:r>
            <a:br>
              <a:rPr lang="en-US" dirty="0">
                <a:latin typeface="Arial" pitchFamily="34" charset="0"/>
                <a:cs typeface="Arial" pitchFamily="34" charset="0"/>
              </a:rPr>
            </a:br>
            <a:r>
              <a:rPr lang="en-US" dirty="0" err="1">
                <a:latin typeface="Arial" pitchFamily="34" charset="0"/>
                <a:cs typeface="Arial" pitchFamily="34" charset="0"/>
              </a:rPr>
              <a:t>Bila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lapisan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terdiri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pasir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halus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saringan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diletakkan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sampai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lapisan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butir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kasar</a:t>
            </a:r>
            <a:r>
              <a:rPr lang="en-US" dirty="0">
                <a:latin typeface="Arial" pitchFamily="34" charset="0"/>
                <a:cs typeface="Arial" pitchFamily="34" charset="0"/>
              </a:rPr>
              <a:t>. Hal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mencegah</a:t>
            </a:r>
            <a:r>
              <a:rPr lang="en-US" dirty="0">
                <a:latin typeface="Arial" pitchFamily="34" charset="0"/>
                <a:cs typeface="Arial" pitchFamily="34" charset="0"/>
              </a:rPr>
              <a:t> agar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partikel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halus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ikut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tersedot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oleh</a:t>
            </a:r>
            <a:r>
              <a:rPr lang="en-US" dirty="0">
                <a:latin typeface="Arial" pitchFamily="34" charset="0"/>
                <a:cs typeface="Arial" pitchFamily="34" charset="0"/>
              </a:rPr>
              <a:t> 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pompa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 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installasi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pipa-pipa</a:t>
            </a:r>
            <a:r>
              <a:rPr lang="en-US" dirty="0">
                <a:latin typeface="Arial" pitchFamily="34" charset="0"/>
                <a:cs typeface="Arial" pitchFamily="34" charset="0"/>
              </a:rPr>
              <a:t> 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boleh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terjadi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kebocoran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karena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mengurangi</a:t>
            </a:r>
            <a:r>
              <a:rPr lang="en-US" dirty="0">
                <a:latin typeface="Arial" pitchFamily="34" charset="0"/>
                <a:cs typeface="Arial" pitchFamily="34" charset="0"/>
              </a:rPr>
              <a:t> 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efektifitas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pompa</a:t>
            </a:r>
            <a:r>
              <a:rPr lang="en-US" dirty="0">
                <a:latin typeface="Arial" pitchFamily="34" charset="0"/>
                <a:cs typeface="Arial" pitchFamily="34" charset="0"/>
              </a:rPr>
              <a:t> 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Bila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elevasi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dasar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galian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sangat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muka</a:t>
            </a:r>
            <a:r>
              <a:rPr lang="en-US" dirty="0">
                <a:latin typeface="Arial" pitchFamily="34" charset="0"/>
                <a:cs typeface="Arial" pitchFamily="34" charset="0"/>
              </a:rPr>
              <a:t> air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sedang</a:t>
            </a:r>
            <a:r>
              <a:rPr lang="en-US" dirty="0">
                <a:latin typeface="Arial" pitchFamily="34" charset="0"/>
                <a:cs typeface="Arial" pitchFamily="34" charset="0"/>
              </a:rPr>
              <a:t> maximum suction lift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hanya</a:t>
            </a:r>
            <a:r>
              <a:rPr lang="en-US" dirty="0">
                <a:latin typeface="Arial" pitchFamily="34" charset="0"/>
                <a:cs typeface="Arial" pitchFamily="34" charset="0"/>
              </a:rPr>
              <a:t> 5-7 meter,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dipergunakan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dua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cara</a:t>
            </a:r>
            <a:r>
              <a:rPr lang="en-US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Multy</a:t>
            </a:r>
            <a:r>
              <a:rPr lang="en-US" dirty="0">
                <a:latin typeface="Arial" pitchFamily="34" charset="0"/>
                <a:cs typeface="Arial" pitchFamily="34" charset="0"/>
              </a:rPr>
              <a:t> Stage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Wellpoint</a:t>
            </a:r>
            <a:r>
              <a:rPr lang="en-US" dirty="0">
                <a:latin typeface="Arial" pitchFamily="34" charset="0"/>
                <a:cs typeface="Arial" pitchFamily="34" charset="0"/>
              </a:rPr>
              <a:t> system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Kombinasi</a:t>
            </a:r>
            <a:r>
              <a:rPr lang="en-US" dirty="0">
                <a:latin typeface="Arial" pitchFamily="34" charset="0"/>
                <a:cs typeface="Arial" pitchFamily="34" charset="0"/>
              </a:rPr>
              <a:t> deep well  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single stage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wellpoint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3528" y="260648"/>
            <a:ext cx="1296144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69088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588006"/>
            <a:ext cx="842493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Ada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dua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metode</a:t>
            </a:r>
            <a:r>
              <a:rPr lang="en-US" dirty="0">
                <a:latin typeface="Arial" pitchFamily="34" charset="0"/>
                <a:cs typeface="Arial" pitchFamily="34" charset="0"/>
              </a:rPr>
              <a:t> dewatering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predrainage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yaitu</a:t>
            </a:r>
            <a:r>
              <a:rPr lang="en-US" dirty="0">
                <a:latin typeface="Arial" pitchFamily="34" charset="0"/>
                <a:cs typeface="Arial" pitchFamily="34" charset="0"/>
              </a:rPr>
              <a:t> 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Well Points</a:t>
            </a:r>
          </a:p>
          <a:p>
            <a:pPr lvl="1"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Metode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Well Points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metode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pemompaan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teknik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vacum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cara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menempatkan</a:t>
            </a:r>
            <a:r>
              <a:rPr lang="en-US" dirty="0">
                <a:latin typeface="Arial" pitchFamily="34" charset="0"/>
                <a:cs typeface="Arial" pitchFamily="34" charset="0"/>
              </a:rPr>
              <a:t> collecting points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terhubung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pompa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sumuran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Collecting </a:t>
            </a:r>
            <a:r>
              <a:rPr lang="en-US" dirty="0">
                <a:latin typeface="Arial" pitchFamily="34" charset="0"/>
                <a:cs typeface="Arial" pitchFamily="34" charset="0"/>
              </a:rPr>
              <a:t>points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umumnya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ditempatkan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setiap</a:t>
            </a:r>
            <a:r>
              <a:rPr lang="en-US" dirty="0">
                <a:latin typeface="Arial" pitchFamily="34" charset="0"/>
                <a:cs typeface="Arial" pitchFamily="34" charset="0"/>
              </a:rPr>
              <a:t> interval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tertentu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antara</a:t>
            </a:r>
            <a:r>
              <a:rPr lang="en-US" dirty="0">
                <a:latin typeface="Arial" pitchFamily="34" charset="0"/>
                <a:cs typeface="Arial" pitchFamily="34" charset="0"/>
              </a:rPr>
              <a:t> 0.8 – 2 m. Collecting points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biasanya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memiliki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panjang</a:t>
            </a:r>
            <a:r>
              <a:rPr lang="en-US" dirty="0">
                <a:latin typeface="Arial" pitchFamily="34" charset="0"/>
                <a:cs typeface="Arial" pitchFamily="34" charset="0"/>
              </a:rPr>
              <a:t> 100 cm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diameter 5-7 cm.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Pipa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memiliki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lubang-lubang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disekelilingnya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menyedot</a:t>
            </a:r>
            <a:r>
              <a:rPr lang="en-US" dirty="0">
                <a:latin typeface="Arial" pitchFamily="34" charset="0"/>
                <a:cs typeface="Arial" pitchFamily="34" charset="0"/>
              </a:rPr>
              <a:t> air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Kepala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pompa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vacum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dihubungkan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pipa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pengumpul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selanjutnya</a:t>
            </a:r>
            <a:r>
              <a:rPr lang="en-US" dirty="0">
                <a:latin typeface="Arial" pitchFamily="34" charset="0"/>
                <a:cs typeface="Arial" pitchFamily="34" charset="0"/>
              </a:rPr>
              <a:t> air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ditarik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keluar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pompa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vacum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 algn="just"/>
            <a:endParaRPr lang="en-US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Pompa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(Submersible Pump) </a:t>
            </a:r>
          </a:p>
          <a:p>
            <a:pPr lvl="1" algn="just"/>
            <a:r>
              <a:rPr lang="en-US" dirty="0" err="1">
                <a:latin typeface="Arial" pitchFamily="34" charset="0"/>
                <a:cs typeface="Arial" pitchFamily="34" charset="0"/>
              </a:rPr>
              <a:t>Metode</a:t>
            </a:r>
            <a:r>
              <a:rPr lang="en-US" dirty="0">
                <a:latin typeface="Arial" pitchFamily="34" charset="0"/>
                <a:cs typeface="Arial" pitchFamily="34" charset="0"/>
              </a:rPr>
              <a:t> Deep Well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adalah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metode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pengeringan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gaya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gravitasi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Metode</a:t>
            </a:r>
            <a:r>
              <a:rPr lang="en-US" dirty="0">
                <a:latin typeface="Arial" pitchFamily="34" charset="0"/>
                <a:cs typeface="Arial" pitchFamily="34" charset="0"/>
              </a:rPr>
              <a:t> Deep Well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umumnya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dilakukan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bantuan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pompa</a:t>
            </a:r>
            <a:r>
              <a:rPr lang="en-US" dirty="0">
                <a:latin typeface="Arial" pitchFamily="34" charset="0"/>
                <a:cs typeface="Arial" pitchFamily="34" charset="0"/>
              </a:rPr>
              <a:t> submersible 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jenis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pompa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diletakkan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air). Diameter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sumur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bor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disesuaikan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tipe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pompa</a:t>
            </a:r>
            <a:r>
              <a:rPr lang="en-US" dirty="0">
                <a:latin typeface="Arial" pitchFamily="34" charset="0"/>
                <a:cs typeface="Arial" pitchFamily="34" charset="0"/>
              </a:rPr>
              <a:t>.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biasanya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sangat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tergantung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besaran</a:t>
            </a:r>
            <a:r>
              <a:rPr lang="en-US" dirty="0">
                <a:latin typeface="Arial" pitchFamily="34" charset="0"/>
                <a:cs typeface="Arial" pitchFamily="34" charset="0"/>
              </a:rPr>
              <a:t> debit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diperlukan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antara</a:t>
            </a:r>
            <a:r>
              <a:rPr lang="en-US" dirty="0">
                <a:latin typeface="Arial" pitchFamily="34" charset="0"/>
                <a:cs typeface="Arial" pitchFamily="34" charset="0"/>
              </a:rPr>
              <a:t> 6 – 8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inci</a:t>
            </a:r>
            <a:r>
              <a:rPr lang="en-US" dirty="0">
                <a:latin typeface="Arial" pitchFamily="34" charset="0"/>
                <a:cs typeface="Arial" pitchFamily="34" charset="0"/>
              </a:rPr>
              <a:t>).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Kemudian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sumur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bor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tersebut</a:t>
            </a:r>
            <a:r>
              <a:rPr lang="en-US" dirty="0">
                <a:latin typeface="Arial" pitchFamily="34" charset="0"/>
                <a:cs typeface="Arial" pitchFamily="34" charset="0"/>
              </a:rPr>
              <a:t> air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dipompa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keluar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dampaknya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muka</a:t>
            </a:r>
            <a:r>
              <a:rPr lang="en-US" dirty="0">
                <a:latin typeface="Arial" pitchFamily="34" charset="0"/>
                <a:cs typeface="Arial" pitchFamily="34" charset="0"/>
              </a:rPr>
              <a:t> air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disekitar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galian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mengalir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masuk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lubang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pompa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secara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gravitasi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sehingga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menyebabkan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penurunan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muka</a:t>
            </a:r>
            <a:r>
              <a:rPr lang="en-US" dirty="0">
                <a:latin typeface="Arial" pitchFamily="34" charset="0"/>
                <a:cs typeface="Arial" pitchFamily="34" charset="0"/>
              </a:rPr>
              <a:t> air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disekitar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area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pompa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lvl="1" algn="just"/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2613" y="116632"/>
            <a:ext cx="1296144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32797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836712"/>
            <a:ext cx="84969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Selanjutnya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sumuran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tersebut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dipasang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selubung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mengurangi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resiko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keruntuhan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dinding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sumuran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Selubung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material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seperti</a:t>
            </a:r>
            <a:r>
              <a:rPr lang="en-US" dirty="0">
                <a:latin typeface="Arial" pitchFamily="34" charset="0"/>
                <a:cs typeface="Arial" pitchFamily="34" charset="0"/>
              </a:rPr>
              <a:t> PVC. Diameter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selubung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kecil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dibandingkan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sumuran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Antara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selubung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dinding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sumuran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kemudian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diisi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material granular 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pasir</a:t>
            </a:r>
            <a:r>
              <a:rPr lang="en-US" dirty="0">
                <a:latin typeface="Arial" pitchFamily="34" charset="0"/>
                <a:cs typeface="Arial" pitchFamily="34" charset="0"/>
              </a:rPr>
              <a:t>).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Pelindung</a:t>
            </a:r>
            <a:r>
              <a:rPr lang="en-US" dirty="0">
                <a:latin typeface="Arial" pitchFamily="34" charset="0"/>
                <a:cs typeface="Arial" pitchFamily="34" charset="0"/>
              </a:rPr>
              <a:t>/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selubung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mengijinkan</a:t>
            </a:r>
            <a:r>
              <a:rPr lang="en-US" dirty="0">
                <a:latin typeface="Arial" pitchFamily="34" charset="0"/>
                <a:cs typeface="Arial" pitchFamily="34" charset="0"/>
              </a:rPr>
              <a:t> air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masuk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sumuran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menghalau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sedimen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masuk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sumuran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Setelah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penyaring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ditempatkan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sumuran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terlebih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dahulu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disiram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membersihkan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lumpur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terjadi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selama</a:t>
            </a:r>
            <a:r>
              <a:rPr lang="en-US" dirty="0">
                <a:latin typeface="Arial" pitchFamily="34" charset="0"/>
                <a:cs typeface="Arial" pitchFamily="34" charset="0"/>
              </a:rPr>
              <a:t> proses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pemboran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juga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menghindari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pengerasan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lumpur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saringan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mengurangi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efisiensi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sumuran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3" name="Rectangle 2"/>
          <p:cNvSpPr/>
          <p:nvPr/>
        </p:nvSpPr>
        <p:spPr>
          <a:xfrm>
            <a:off x="323528" y="260648"/>
            <a:ext cx="1296144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10468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1000826"/>
            <a:ext cx="79208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solidFill>
                  <a:srgbClr val="222222"/>
                </a:solidFill>
                <a:latin typeface="Arial"/>
              </a:rPr>
              <a:t>Pada</a:t>
            </a:r>
            <a:r>
              <a:rPr lang="en-US" dirty="0" smtClean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srgbClr val="222222"/>
                </a:solidFill>
                <a:latin typeface="Arial"/>
              </a:rPr>
              <a:t>metode</a:t>
            </a:r>
            <a:r>
              <a:rPr lang="en-US" dirty="0" smtClean="0">
                <a:solidFill>
                  <a:srgbClr val="222222"/>
                </a:solidFill>
                <a:latin typeface="Arial"/>
              </a:rPr>
              <a:t> dewatering 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b="1" dirty="0" smtClean="0">
                <a:solidFill>
                  <a:srgbClr val="222222"/>
                </a:solidFill>
                <a:latin typeface="Arial"/>
              </a:rPr>
              <a:t>cut 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off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ini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aliran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air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tanah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dipotong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dengan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beberapa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cara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,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yaitu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dengan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menggunakan</a:t>
            </a:r>
            <a:r>
              <a:rPr lang="en-US" dirty="0" smtClean="0">
                <a:solidFill>
                  <a:srgbClr val="222222"/>
                </a:solidFill>
                <a:latin typeface="Arial"/>
              </a:rPr>
              <a:t>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b="1" dirty="0" smtClean="0">
                <a:solidFill>
                  <a:srgbClr val="222222"/>
                </a:solidFill>
                <a:latin typeface="Arial"/>
              </a:rPr>
              <a:t>Steel 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Sheet Pile</a:t>
            </a:r>
            <a:endParaRPr lang="en-US" dirty="0">
              <a:solidFill>
                <a:srgbClr val="222222"/>
              </a:solidFill>
              <a:latin typeface="Arial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b="1" dirty="0">
                <a:solidFill>
                  <a:srgbClr val="222222"/>
                </a:solidFill>
                <a:latin typeface="Arial"/>
              </a:rPr>
              <a:t>Concrete diaphragm wall</a:t>
            </a:r>
            <a:endParaRPr lang="en-US" dirty="0">
              <a:solidFill>
                <a:srgbClr val="222222"/>
              </a:solidFill>
              <a:latin typeface="Arial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b="1" dirty="0">
                <a:solidFill>
                  <a:srgbClr val="222222"/>
                </a:solidFill>
                <a:latin typeface="Arial"/>
              </a:rPr>
              <a:t>Secant piles</a:t>
            </a:r>
            <a:endParaRPr lang="en-US" dirty="0">
              <a:solidFill>
                <a:srgbClr val="222222"/>
              </a:solidFill>
              <a:latin typeface="Arial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b="1" dirty="0">
                <a:solidFill>
                  <a:srgbClr val="222222"/>
                </a:solidFill>
                <a:latin typeface="Arial"/>
              </a:rPr>
              <a:t>Slurry Trenches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(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tidak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dapat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berfungsi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sebagai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b="1" dirty="0" err="1">
                <a:solidFill>
                  <a:srgbClr val="222222"/>
                </a:solidFill>
                <a:latin typeface="Arial"/>
              </a:rPr>
              <a:t>penahan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b="1" dirty="0" err="1">
                <a:solidFill>
                  <a:srgbClr val="222222"/>
                </a:solidFill>
                <a:latin typeface="Arial"/>
              </a:rPr>
              <a:t>tanah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)</a:t>
            </a:r>
          </a:p>
        </p:txBody>
      </p:sp>
      <p:sp>
        <p:nvSpPr>
          <p:cNvPr id="3" name="Rectangle 2"/>
          <p:cNvSpPr/>
          <p:nvPr/>
        </p:nvSpPr>
        <p:spPr>
          <a:xfrm>
            <a:off x="445927" y="337322"/>
            <a:ext cx="7344816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300" b="1" dirty="0" smtClean="0"/>
              <a:t>3. METODE DEWATERINGCUT OFF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56992"/>
            <a:ext cx="4373041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321736" y="5279709"/>
            <a:ext cx="27965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222222"/>
                </a:solidFill>
                <a:latin typeface="Arial"/>
              </a:rPr>
              <a:t>Potongan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Metode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Cut Off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306483"/>
            <a:ext cx="4078143" cy="1973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5508104" y="5404475"/>
            <a:ext cx="31301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Arial" pitchFamily="34" charset="0"/>
                <a:cs typeface="Arial" pitchFamily="34" charset="0"/>
              </a:rPr>
              <a:t>Tampak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Atas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Metode</a:t>
            </a:r>
            <a:r>
              <a:rPr lang="en-US" dirty="0">
                <a:latin typeface="Arial" pitchFamily="34" charset="0"/>
                <a:cs typeface="Arial" pitchFamily="34" charset="0"/>
              </a:rPr>
              <a:t> Cut Off</a:t>
            </a:r>
          </a:p>
        </p:txBody>
      </p:sp>
    </p:spTree>
    <p:extLst>
      <p:ext uri="{BB962C8B-B14F-4D97-AF65-F5344CB8AC3E}">
        <p14:creationId xmlns:p14="http://schemas.microsoft.com/office/powerpoint/2010/main" val="256134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268760"/>
            <a:ext cx="849694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v-SE" dirty="0"/>
              <a:t>Kuliah ini memperkenalkan berbagai metoda, teknologi dan jenis-jenis peralatan konstruksi, termasuk karateristik </a:t>
            </a:r>
            <a:r>
              <a:rPr lang="sv-SE" dirty="0" smtClean="0"/>
              <a:t>teknis </a:t>
            </a:r>
            <a:r>
              <a:rPr lang="sv-SE" dirty="0"/>
              <a:t>dan </a:t>
            </a:r>
            <a:r>
              <a:rPr lang="sv-SE" dirty="0" smtClean="0"/>
              <a:t>prinsip pengoperasian </a:t>
            </a:r>
            <a:r>
              <a:rPr lang="sv-SE" dirty="0"/>
              <a:t>peralatan konstruksi, serta perencanaan sistem pembangunan dan perhitungan produktivitas peralatan sebagai bagian </a:t>
            </a:r>
            <a:r>
              <a:rPr lang="sv-SE" dirty="0" smtClean="0"/>
              <a:t>dari proses </a:t>
            </a:r>
            <a:r>
              <a:rPr lang="sv-SE" dirty="0"/>
              <a:t>kegiatan konstruksi</a:t>
            </a:r>
            <a:r>
              <a:rPr lang="sv-SE" dirty="0" smtClean="0"/>
              <a:t>.</a:t>
            </a:r>
          </a:p>
          <a:p>
            <a:pPr algn="just"/>
            <a:endParaRPr lang="sv-SE" dirty="0"/>
          </a:p>
          <a:p>
            <a:pPr algn="just"/>
            <a:r>
              <a:rPr lang="en-US" dirty="0" smtClean="0"/>
              <a:t>TIU	              : </a:t>
            </a:r>
            <a:r>
              <a:rPr lang="en-US" sz="1700" dirty="0" err="1"/>
              <a:t>Mampu</a:t>
            </a:r>
            <a:r>
              <a:rPr lang="en-US" sz="1700" dirty="0"/>
              <a:t> </a:t>
            </a:r>
            <a:r>
              <a:rPr lang="en-US" sz="1700" dirty="0" err="1"/>
              <a:t>menemukan</a:t>
            </a:r>
            <a:r>
              <a:rPr lang="en-US" sz="1700" dirty="0"/>
              <a:t> </a:t>
            </a:r>
            <a:r>
              <a:rPr lang="en-US" sz="1700" dirty="0" err="1"/>
              <a:t>sumber</a:t>
            </a:r>
            <a:r>
              <a:rPr lang="en-US" sz="1700" dirty="0"/>
              <a:t> </a:t>
            </a:r>
            <a:r>
              <a:rPr lang="en-US" sz="1700" dirty="0" err="1"/>
              <a:t>masalah</a:t>
            </a:r>
            <a:r>
              <a:rPr lang="en-US" sz="1700" dirty="0"/>
              <a:t> </a:t>
            </a:r>
            <a:r>
              <a:rPr lang="en-US" sz="1700" dirty="0" err="1"/>
              <a:t>rekayasa</a:t>
            </a:r>
            <a:r>
              <a:rPr lang="en-US" sz="1700" dirty="0"/>
              <a:t> </a:t>
            </a:r>
            <a:r>
              <a:rPr lang="en-US" sz="1700" dirty="0" err="1"/>
              <a:t>pada</a:t>
            </a:r>
            <a:r>
              <a:rPr lang="en-US" sz="1700" dirty="0"/>
              <a:t> </a:t>
            </a:r>
            <a:r>
              <a:rPr lang="en-US" sz="1700" dirty="0" err="1" smtClean="0"/>
              <a:t>bidang</a:t>
            </a:r>
            <a:endParaRPr lang="en-US" sz="1700" dirty="0" smtClean="0"/>
          </a:p>
          <a:p>
            <a:pPr lvl="4" algn="just"/>
            <a:r>
              <a:rPr lang="en-US" sz="1700" dirty="0" err="1" smtClean="0"/>
              <a:t>infrastruktur</a:t>
            </a:r>
            <a:r>
              <a:rPr lang="en-US" sz="1700" dirty="0" smtClean="0"/>
              <a:t> </a:t>
            </a:r>
            <a:r>
              <a:rPr lang="en-US" sz="1700" dirty="0" err="1" smtClean="0"/>
              <a:t>melalui</a:t>
            </a:r>
            <a:r>
              <a:rPr lang="en-US" sz="1700" dirty="0" smtClean="0"/>
              <a:t> proses </a:t>
            </a:r>
            <a:r>
              <a:rPr lang="en-US" sz="1700" dirty="0" err="1" smtClean="0"/>
              <a:t>penyelidikan</a:t>
            </a:r>
            <a:r>
              <a:rPr lang="en-US" sz="1700" dirty="0" smtClean="0"/>
              <a:t>, </a:t>
            </a:r>
            <a:r>
              <a:rPr lang="en-US" sz="1700" dirty="0" err="1" smtClean="0"/>
              <a:t>analisis</a:t>
            </a:r>
            <a:r>
              <a:rPr lang="en-US" sz="1700" dirty="0" smtClean="0"/>
              <a:t>, </a:t>
            </a:r>
            <a:r>
              <a:rPr lang="en-US" sz="1700" dirty="0" err="1" smtClean="0"/>
              <a:t>interpretasi</a:t>
            </a:r>
            <a:r>
              <a:rPr lang="en-US" sz="1700" dirty="0" smtClean="0"/>
              <a:t> data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informasi</a:t>
            </a:r>
            <a:r>
              <a:rPr lang="en-US" sz="1700" dirty="0" smtClean="0"/>
              <a:t> </a:t>
            </a:r>
            <a:r>
              <a:rPr lang="en-US" sz="1700" dirty="0" err="1" smtClean="0"/>
              <a:t>berdasarkan</a:t>
            </a:r>
            <a:r>
              <a:rPr lang="en-US" sz="1700" dirty="0" smtClean="0"/>
              <a:t> </a:t>
            </a:r>
            <a:r>
              <a:rPr lang="en-US" sz="1700" dirty="0" err="1" smtClean="0"/>
              <a:t>prinsip-prinsip</a:t>
            </a:r>
            <a:r>
              <a:rPr lang="en-US" sz="1700" dirty="0" smtClean="0"/>
              <a:t> </a:t>
            </a:r>
            <a:r>
              <a:rPr lang="en-US" sz="1700" dirty="0" err="1" smtClean="0"/>
              <a:t>rekayasa</a:t>
            </a:r>
            <a:r>
              <a:rPr lang="en-US" sz="1700" dirty="0" smtClean="0"/>
              <a:t>. </a:t>
            </a:r>
            <a:r>
              <a:rPr lang="en-US" sz="1700" dirty="0" err="1" smtClean="0"/>
              <a:t>Mampu</a:t>
            </a:r>
            <a:r>
              <a:rPr lang="en-US" sz="1700" dirty="0" smtClean="0"/>
              <a:t> </a:t>
            </a:r>
            <a:r>
              <a:rPr lang="en-US" sz="1700" dirty="0" err="1" smtClean="0"/>
              <a:t>merumuskan</a:t>
            </a:r>
            <a:r>
              <a:rPr lang="en-US" sz="1700" dirty="0" smtClean="0"/>
              <a:t> </a:t>
            </a:r>
            <a:r>
              <a:rPr lang="en-US" sz="1700" dirty="0" err="1" smtClean="0"/>
              <a:t>solusi</a:t>
            </a:r>
            <a:r>
              <a:rPr lang="en-US" sz="1700" dirty="0" smtClean="0"/>
              <a:t> </a:t>
            </a:r>
            <a:r>
              <a:rPr lang="en-US" sz="1700" dirty="0" err="1" smtClean="0"/>
              <a:t>alternatif</a:t>
            </a:r>
            <a:r>
              <a:rPr lang="en-US" sz="1700" dirty="0" smtClean="0"/>
              <a:t> </a:t>
            </a:r>
            <a:r>
              <a:rPr lang="en-US" sz="1700" dirty="0" err="1" smtClean="0"/>
              <a:t>solusi</a:t>
            </a:r>
            <a:r>
              <a:rPr lang="en-US" sz="1700" dirty="0" smtClean="0"/>
              <a:t> </a:t>
            </a:r>
            <a:r>
              <a:rPr lang="en-US" sz="1700" dirty="0" err="1" smtClean="0"/>
              <a:t>untuk</a:t>
            </a:r>
            <a:r>
              <a:rPr lang="en-US" sz="1700" dirty="0" smtClean="0"/>
              <a:t> </a:t>
            </a:r>
            <a:r>
              <a:rPr lang="en-US" sz="1700" dirty="0" err="1" smtClean="0"/>
              <a:t>masalah</a:t>
            </a:r>
            <a:r>
              <a:rPr lang="en-US" sz="1700" dirty="0" smtClean="0"/>
              <a:t> </a:t>
            </a:r>
            <a:r>
              <a:rPr lang="en-US" sz="1700" dirty="0" err="1" smtClean="0"/>
              <a:t>rekayasa</a:t>
            </a:r>
            <a:r>
              <a:rPr lang="en-US" sz="1700" dirty="0" smtClean="0"/>
              <a:t> </a:t>
            </a:r>
            <a:r>
              <a:rPr lang="en-US" sz="1700" dirty="0" err="1" smtClean="0"/>
              <a:t>pada</a:t>
            </a:r>
            <a:r>
              <a:rPr lang="en-US" sz="1700" dirty="0" smtClean="0"/>
              <a:t> </a:t>
            </a:r>
            <a:r>
              <a:rPr lang="en-US" sz="1700" dirty="0" err="1" smtClean="0"/>
              <a:t>struktur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r>
              <a:rPr lang="en-US" sz="1700" dirty="0" smtClean="0"/>
              <a:t> </a:t>
            </a:r>
            <a:r>
              <a:rPr lang="en-US" sz="1700" dirty="0" err="1" smtClean="0"/>
              <a:t>bangunan</a:t>
            </a:r>
            <a:r>
              <a:rPr lang="en-US" sz="1700" dirty="0" smtClean="0"/>
              <a:t>, </a:t>
            </a:r>
            <a:r>
              <a:rPr lang="en-US" sz="1700" dirty="0" err="1" smtClean="0"/>
              <a:t>transportasi</a:t>
            </a:r>
            <a:r>
              <a:rPr lang="en-US" sz="1700" dirty="0" smtClean="0"/>
              <a:t>, </a:t>
            </a:r>
            <a:r>
              <a:rPr lang="en-US" sz="1700" dirty="0" err="1" smtClean="0"/>
              <a:t>sumber</a:t>
            </a:r>
            <a:r>
              <a:rPr lang="en-US" sz="1700" dirty="0" smtClean="0"/>
              <a:t> </a:t>
            </a:r>
            <a:r>
              <a:rPr lang="en-US" sz="1700" dirty="0" err="1" smtClean="0"/>
              <a:t>daya</a:t>
            </a:r>
            <a:r>
              <a:rPr lang="en-US" sz="1700" dirty="0" smtClean="0"/>
              <a:t> air </a:t>
            </a:r>
            <a:r>
              <a:rPr lang="en-US" sz="1700" dirty="0" err="1" smtClean="0"/>
              <a:t>geoteknik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manajemen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r>
              <a:rPr lang="en-US" sz="1700" dirty="0" smtClean="0"/>
              <a:t> </a:t>
            </a:r>
            <a:r>
              <a:rPr lang="en-US" sz="1700" dirty="0" err="1" smtClean="0"/>
              <a:t>dengan</a:t>
            </a:r>
            <a:r>
              <a:rPr lang="en-US" sz="1700" dirty="0" smtClean="0"/>
              <a:t> </a:t>
            </a:r>
            <a:r>
              <a:rPr lang="en-US" sz="1700" dirty="0" err="1" smtClean="0"/>
              <a:t>memperhatikan</a:t>
            </a:r>
            <a:r>
              <a:rPr lang="en-US" sz="1700" dirty="0" smtClean="0"/>
              <a:t> </a:t>
            </a:r>
            <a:r>
              <a:rPr lang="en-US" sz="1700" dirty="0" err="1" smtClean="0"/>
              <a:t>faktor-faktor</a:t>
            </a:r>
            <a:r>
              <a:rPr lang="en-US" sz="1700" dirty="0" smtClean="0"/>
              <a:t> </a:t>
            </a:r>
            <a:r>
              <a:rPr lang="en-US" sz="1700" dirty="0" err="1" smtClean="0"/>
              <a:t>ekonomi</a:t>
            </a:r>
            <a:r>
              <a:rPr lang="en-US" sz="1700" dirty="0" smtClean="0"/>
              <a:t>, </a:t>
            </a:r>
            <a:r>
              <a:rPr lang="en-US" sz="1700" dirty="0" err="1" smtClean="0"/>
              <a:t>kesehatan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keselamatan</a:t>
            </a:r>
            <a:r>
              <a:rPr lang="en-US" sz="1700" dirty="0" smtClean="0"/>
              <a:t> </a:t>
            </a:r>
            <a:r>
              <a:rPr lang="en-US" sz="1700" dirty="0" err="1" smtClean="0"/>
              <a:t>kerja</a:t>
            </a:r>
            <a:r>
              <a:rPr lang="en-US" sz="1700" dirty="0" smtClean="0"/>
              <a:t>, </a:t>
            </a:r>
            <a:r>
              <a:rPr lang="en-US" sz="1700" dirty="0" err="1" smtClean="0"/>
              <a:t>kultural</a:t>
            </a:r>
            <a:r>
              <a:rPr lang="en-US" sz="1700" dirty="0" smtClean="0"/>
              <a:t>, </a:t>
            </a:r>
            <a:r>
              <a:rPr lang="en-US" sz="1700" dirty="0" err="1" smtClean="0"/>
              <a:t>sosial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lingkungan</a:t>
            </a:r>
            <a:r>
              <a:rPr lang="en-US" sz="1700" dirty="0" smtClean="0"/>
              <a:t> (environmental consideration). </a:t>
            </a:r>
            <a:r>
              <a:rPr lang="en-US" sz="1700" dirty="0" err="1" smtClean="0"/>
              <a:t>Mampu</a:t>
            </a:r>
            <a:r>
              <a:rPr lang="en-US" sz="1700" dirty="0" smtClean="0"/>
              <a:t> </a:t>
            </a:r>
            <a:r>
              <a:rPr lang="en-US" sz="1700" dirty="0" err="1" smtClean="0"/>
              <a:t>merancang</a:t>
            </a:r>
            <a:r>
              <a:rPr lang="en-US" sz="1700" dirty="0" smtClean="0"/>
              <a:t> </a:t>
            </a:r>
            <a:r>
              <a:rPr lang="en-US" sz="1700" dirty="0" err="1" smtClean="0"/>
              <a:t>sistem</a:t>
            </a:r>
            <a:r>
              <a:rPr lang="en-US" sz="1700" dirty="0" smtClean="0"/>
              <a:t> </a:t>
            </a:r>
            <a:r>
              <a:rPr lang="en-US" sz="1700" dirty="0" err="1" smtClean="0"/>
              <a:t>struktur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r>
              <a:rPr lang="en-US" sz="1700" dirty="0" smtClean="0"/>
              <a:t> </a:t>
            </a:r>
            <a:r>
              <a:rPr lang="en-US" sz="1700" dirty="0" err="1" smtClean="0"/>
              <a:t>bangunan</a:t>
            </a:r>
            <a:r>
              <a:rPr lang="en-US" sz="1700" dirty="0" smtClean="0"/>
              <a:t>, </a:t>
            </a:r>
            <a:r>
              <a:rPr lang="en-US" sz="1700" dirty="0" err="1" smtClean="0"/>
              <a:t>transportasi</a:t>
            </a:r>
            <a:r>
              <a:rPr lang="en-US" sz="1700" dirty="0" smtClean="0"/>
              <a:t>, </a:t>
            </a:r>
            <a:r>
              <a:rPr lang="en-US" sz="1700" dirty="0" err="1" smtClean="0"/>
              <a:t>sumber</a:t>
            </a:r>
            <a:r>
              <a:rPr lang="en-US" sz="1700" dirty="0" smtClean="0"/>
              <a:t> </a:t>
            </a:r>
            <a:r>
              <a:rPr lang="en-US" sz="1700" dirty="0" err="1" smtClean="0"/>
              <a:t>daya</a:t>
            </a:r>
            <a:r>
              <a:rPr lang="en-US" sz="1700" dirty="0" smtClean="0"/>
              <a:t> air, </a:t>
            </a:r>
            <a:r>
              <a:rPr lang="en-US" sz="1700" dirty="0" err="1" smtClean="0"/>
              <a:t>geoteknik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manajemen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r>
              <a:rPr lang="en-US" sz="1700" dirty="0" smtClean="0"/>
              <a:t> </a:t>
            </a:r>
            <a:r>
              <a:rPr lang="en-US" sz="1700" dirty="0" err="1" smtClean="0"/>
              <a:t>mempertimbangkan</a:t>
            </a:r>
            <a:r>
              <a:rPr lang="en-US" sz="1700" dirty="0" smtClean="0"/>
              <a:t> </a:t>
            </a:r>
            <a:r>
              <a:rPr lang="en-US" sz="1700" dirty="0" err="1" smtClean="0"/>
              <a:t>standar</a:t>
            </a:r>
            <a:r>
              <a:rPr lang="en-US" sz="1700" dirty="0" smtClean="0"/>
              <a:t> </a:t>
            </a:r>
            <a:r>
              <a:rPr lang="en-US" sz="1700" dirty="0" err="1" smtClean="0"/>
              <a:t>teknis</a:t>
            </a:r>
            <a:r>
              <a:rPr lang="en-US" sz="1700" dirty="0" smtClean="0"/>
              <a:t>, </a:t>
            </a:r>
            <a:r>
              <a:rPr lang="en-US" sz="1700" dirty="0" err="1" smtClean="0"/>
              <a:t>aspek</a:t>
            </a:r>
            <a:r>
              <a:rPr lang="en-US" sz="1700" dirty="0" smtClean="0"/>
              <a:t> </a:t>
            </a:r>
            <a:r>
              <a:rPr lang="en-US" sz="1700" dirty="0" err="1" smtClean="0"/>
              <a:t>kinerja</a:t>
            </a:r>
            <a:r>
              <a:rPr lang="en-US" sz="1700" dirty="0" smtClean="0"/>
              <a:t>, </a:t>
            </a:r>
            <a:r>
              <a:rPr lang="en-US" sz="1700" dirty="0" err="1" smtClean="0"/>
              <a:t>keandalan</a:t>
            </a:r>
            <a:r>
              <a:rPr lang="en-US" sz="1700" dirty="0" smtClean="0"/>
              <a:t>, </a:t>
            </a:r>
            <a:r>
              <a:rPr lang="en-US" sz="1700" dirty="0" err="1" smtClean="0"/>
              <a:t>kemudahan</a:t>
            </a:r>
            <a:r>
              <a:rPr lang="en-US" sz="1700" dirty="0" smtClean="0"/>
              <a:t> </a:t>
            </a:r>
            <a:r>
              <a:rPr lang="en-US" sz="1700" dirty="0" err="1" smtClean="0"/>
              <a:t>penerapan</a:t>
            </a:r>
            <a:r>
              <a:rPr lang="en-US" sz="1700" dirty="0" smtClean="0"/>
              <a:t>, </a:t>
            </a:r>
            <a:r>
              <a:rPr lang="en-US" sz="1700" dirty="0" err="1" smtClean="0"/>
              <a:t>keberlanjutan</a:t>
            </a:r>
            <a:r>
              <a:rPr lang="en-US" sz="1700" dirty="0" smtClean="0"/>
              <a:t>, </a:t>
            </a:r>
            <a:r>
              <a:rPr lang="en-US" sz="1700" dirty="0" err="1" smtClean="0"/>
              <a:t>serta</a:t>
            </a:r>
            <a:r>
              <a:rPr lang="en-US" sz="1700" dirty="0" smtClean="0"/>
              <a:t> </a:t>
            </a:r>
            <a:r>
              <a:rPr lang="en-US" sz="1700" dirty="0" err="1" smtClean="0"/>
              <a:t>memperhatikan</a:t>
            </a:r>
            <a:r>
              <a:rPr lang="en-US" sz="1700" dirty="0" smtClean="0"/>
              <a:t> </a:t>
            </a:r>
            <a:r>
              <a:rPr lang="en-US" sz="1700" dirty="0" err="1" smtClean="0"/>
              <a:t>faktor-faktor</a:t>
            </a:r>
            <a:r>
              <a:rPr lang="en-US" sz="1700" dirty="0" smtClean="0"/>
              <a:t> </a:t>
            </a:r>
            <a:r>
              <a:rPr lang="en-US" sz="1700" dirty="0" err="1" smtClean="0"/>
              <a:t>ekonomi</a:t>
            </a:r>
            <a:r>
              <a:rPr lang="en-US" sz="1700" dirty="0" smtClean="0"/>
              <a:t>, </a:t>
            </a:r>
            <a:r>
              <a:rPr lang="en-US" sz="1700" dirty="0" err="1" smtClean="0"/>
              <a:t>kesehatan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keselamatan</a:t>
            </a:r>
            <a:r>
              <a:rPr lang="en-US" sz="1700" dirty="0" smtClean="0"/>
              <a:t> </a:t>
            </a:r>
            <a:r>
              <a:rPr lang="en-US" sz="1700" dirty="0" err="1" smtClean="0"/>
              <a:t>kerja</a:t>
            </a:r>
            <a:r>
              <a:rPr lang="en-US" sz="1700" dirty="0" smtClean="0"/>
              <a:t>, </a:t>
            </a:r>
            <a:r>
              <a:rPr lang="en-US" sz="1700" dirty="0" err="1" smtClean="0"/>
              <a:t>kultural</a:t>
            </a:r>
            <a:r>
              <a:rPr lang="en-US" sz="1700" dirty="0" smtClean="0"/>
              <a:t>, </a:t>
            </a:r>
            <a:r>
              <a:rPr lang="en-US" sz="1700" dirty="0" err="1" smtClean="0"/>
              <a:t>sosial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lingkungan</a:t>
            </a:r>
            <a:r>
              <a:rPr lang="en-US" sz="1700" dirty="0" smtClean="0"/>
              <a:t>.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23528" y="404664"/>
            <a:ext cx="3505200" cy="7254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u="sng" dirty="0" err="1" smtClean="0">
                <a:solidFill>
                  <a:schemeClr val="accent5">
                    <a:lumMod val="75000"/>
                  </a:schemeClr>
                </a:solidFill>
              </a:rPr>
              <a:t>Deskripsi</a:t>
            </a:r>
            <a:endParaRPr lang="en-US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84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18298" y="1052736"/>
            <a:ext cx="8086150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solidFill>
                  <a:srgbClr val="222222"/>
                </a:solidFill>
                <a:latin typeface="Arial"/>
              </a:rPr>
              <a:t>Metode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 Cut Off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,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digunakan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bila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:</a:t>
            </a:r>
          </a:p>
          <a:p>
            <a:pPr marL="742950" lvl="1" indent="-285750">
              <a:lnSpc>
                <a:spcPct val="150000"/>
              </a:lnSpc>
              <a:buBlip>
                <a:blip r:embed="rId2"/>
              </a:buBlip>
            </a:pPr>
            <a:r>
              <a:rPr lang="en-US" dirty="0" err="1">
                <a:solidFill>
                  <a:srgbClr val="222222"/>
                </a:solidFill>
                <a:latin typeface="Arial"/>
              </a:rPr>
              <a:t>Sama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dengan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persyaratan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pada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dirty="0" err="1" smtClean="0">
                <a:solidFill>
                  <a:srgbClr val="222222"/>
                </a:solidFill>
                <a:latin typeface="Arial"/>
              </a:rPr>
              <a:t>metode</a:t>
            </a:r>
            <a:r>
              <a:rPr lang="en-US" dirty="0" smtClean="0">
                <a:solidFill>
                  <a:srgbClr val="222222"/>
                </a:solidFill>
                <a:latin typeface="Arial"/>
              </a:rPr>
              <a:t> dewatering </a:t>
            </a:r>
            <a:r>
              <a:rPr lang="en-US" dirty="0" err="1" smtClean="0">
                <a:solidFill>
                  <a:srgbClr val="222222"/>
                </a:solidFill>
                <a:latin typeface="Arial"/>
              </a:rPr>
              <a:t>predrainage</a:t>
            </a:r>
            <a:r>
              <a:rPr lang="en-US" dirty="0" smtClean="0">
                <a:solidFill>
                  <a:srgbClr val="222222"/>
                </a:solidFill>
                <a:latin typeface="Arial"/>
              </a:rPr>
              <a:t>,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kecuali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item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terakhir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(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karena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pada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b="1" dirty="0" err="1">
                <a:solidFill>
                  <a:srgbClr val="222222"/>
                </a:solidFill>
                <a:latin typeface="Arial"/>
              </a:rPr>
              <a:t>metode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 dewatering Cut Off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ini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tidak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ada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penurunan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muka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air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tanah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di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sekitarnya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).</a:t>
            </a:r>
          </a:p>
          <a:p>
            <a:pPr marL="742950" lvl="1" indent="-285750">
              <a:lnSpc>
                <a:spcPct val="150000"/>
              </a:lnSpc>
              <a:buBlip>
                <a:blip r:embed="rId2"/>
              </a:buBlip>
            </a:pPr>
            <a:r>
              <a:rPr lang="en-US" b="1" dirty="0" err="1">
                <a:solidFill>
                  <a:srgbClr val="222222"/>
                </a:solidFill>
                <a:latin typeface="Arial"/>
              </a:rPr>
              <a:t>Dinding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 Cut Off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diperlukan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juga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untuk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b="1" dirty="0" err="1">
                <a:solidFill>
                  <a:srgbClr val="222222"/>
                </a:solidFill>
                <a:latin typeface="Arial"/>
              </a:rPr>
              <a:t>struktur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b="1" dirty="0" err="1">
                <a:solidFill>
                  <a:srgbClr val="222222"/>
                </a:solidFill>
                <a:latin typeface="Arial"/>
              </a:rPr>
              <a:t>penahan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b="1" dirty="0" err="1">
                <a:solidFill>
                  <a:srgbClr val="222222"/>
                </a:solidFill>
                <a:latin typeface="Arial"/>
              </a:rPr>
              <a:t>tanah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.</a:t>
            </a:r>
          </a:p>
          <a:p>
            <a:pPr marL="742950" lvl="1" indent="-285750">
              <a:lnSpc>
                <a:spcPct val="150000"/>
              </a:lnSpc>
              <a:buBlip>
                <a:blip r:embed="rId2"/>
              </a:buBlip>
            </a:pPr>
            <a:r>
              <a:rPr lang="en-US" b="1" dirty="0" err="1">
                <a:solidFill>
                  <a:srgbClr val="222222"/>
                </a:solidFill>
                <a:latin typeface="Arial"/>
              </a:rPr>
              <a:t>Gedung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sebelah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yang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ada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,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sensitif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terhadap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penurunan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muka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air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tanah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.</a:t>
            </a:r>
          </a:p>
          <a:p>
            <a:pPr marL="742950" lvl="1" indent="-285750">
              <a:lnSpc>
                <a:spcPct val="150000"/>
              </a:lnSpc>
              <a:buBlip>
                <a:blip r:embed="rId2"/>
              </a:buBlip>
            </a:pPr>
            <a:r>
              <a:rPr lang="en-US" dirty="0" err="1">
                <a:solidFill>
                  <a:srgbClr val="222222"/>
                </a:solidFill>
                <a:latin typeface="Arial"/>
              </a:rPr>
              <a:t>Tidak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tersedia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b="1" dirty="0" err="1">
                <a:solidFill>
                  <a:srgbClr val="222222"/>
                </a:solidFill>
                <a:latin typeface="Arial"/>
              </a:rPr>
              <a:t>saluran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b="1" dirty="0" err="1">
                <a:solidFill>
                  <a:srgbClr val="222222"/>
                </a:solidFill>
                <a:latin typeface="Arial"/>
              </a:rPr>
              <a:t>pembuang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(</a:t>
            </a:r>
            <a:r>
              <a:rPr lang="en-US" b="1" dirty="0" err="1">
                <a:solidFill>
                  <a:srgbClr val="222222"/>
                </a:solidFill>
                <a:latin typeface="Arial"/>
              </a:rPr>
              <a:t>saluran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 drain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).</a:t>
            </a:r>
          </a:p>
          <a:p>
            <a:pPr marL="742950" lvl="1" indent="-285750">
              <a:lnSpc>
                <a:spcPct val="150000"/>
              </a:lnSpc>
              <a:buBlip>
                <a:blip r:embed="rId2"/>
              </a:buBlip>
            </a:pPr>
            <a:r>
              <a:rPr lang="en-US" dirty="0" err="1">
                <a:solidFill>
                  <a:srgbClr val="222222"/>
                </a:solidFill>
                <a:latin typeface="Arial"/>
              </a:rPr>
              <a:t>Diperlukan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untuk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menunjang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metode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i="1" dirty="0">
                <a:solidFill>
                  <a:srgbClr val="222222"/>
                </a:solidFill>
                <a:latin typeface="Arial"/>
              </a:rPr>
              <a:t>Top Down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pada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b="1" dirty="0" err="1">
                <a:solidFill>
                  <a:srgbClr val="222222"/>
                </a:solidFill>
                <a:latin typeface="Arial"/>
              </a:rPr>
              <a:t>pekerjaan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 basement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.</a:t>
            </a:r>
            <a:endParaRPr lang="en-US" b="0" i="0" dirty="0">
              <a:solidFill>
                <a:srgbClr val="222222"/>
              </a:solidFill>
              <a:effectLst/>
              <a:latin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23528" y="260648"/>
            <a:ext cx="1296144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400530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980728"/>
            <a:ext cx="8496944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err="1">
                <a:solidFill>
                  <a:srgbClr val="222222"/>
                </a:solidFill>
                <a:latin typeface="Arial"/>
              </a:rPr>
              <a:t>Pelaksanaan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b="1" dirty="0" err="1">
                <a:solidFill>
                  <a:srgbClr val="222222"/>
                </a:solidFill>
                <a:latin typeface="Arial"/>
              </a:rPr>
              <a:t>Metode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 Cut Off:</a:t>
            </a:r>
            <a:endParaRPr lang="en-US" dirty="0">
              <a:solidFill>
                <a:srgbClr val="222222"/>
              </a:solidFill>
              <a:latin typeface="Arial"/>
            </a:endParaRPr>
          </a:p>
          <a:p>
            <a:pPr algn="just">
              <a:lnSpc>
                <a:spcPct val="150000"/>
              </a:lnSpc>
            </a:pPr>
            <a:r>
              <a:rPr lang="en-US" dirty="0" err="1">
                <a:solidFill>
                  <a:srgbClr val="222222"/>
                </a:solidFill>
                <a:latin typeface="Arial"/>
              </a:rPr>
              <a:t>Prinsip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b="1" dirty="0" err="1">
                <a:solidFill>
                  <a:srgbClr val="222222"/>
                </a:solidFill>
                <a:latin typeface="Arial"/>
              </a:rPr>
              <a:t>metode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 dewatering Cut Off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ini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adalah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memotong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aliran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air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dengan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suatu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b="1" dirty="0" err="1">
                <a:solidFill>
                  <a:srgbClr val="222222"/>
                </a:solidFill>
                <a:latin typeface="Arial"/>
              </a:rPr>
              <a:t>dinding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pembatas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,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sehingga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daerah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yang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dikehendaki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dapat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terbebas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dari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air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tanah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.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Ditinjau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dari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pergerakan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air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tanah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, </a:t>
            </a:r>
            <a:r>
              <a:rPr lang="en-US" b="1" dirty="0" err="1">
                <a:solidFill>
                  <a:srgbClr val="222222"/>
                </a:solidFill>
                <a:latin typeface="Arial"/>
              </a:rPr>
              <a:t>Metode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dewatering cut off 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ini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paling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baik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,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karena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tidak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terjadi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aliran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air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tanah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,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tidak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terjadi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penurunan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muka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air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tanah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di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sekeliling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luar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daerah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galian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.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Jenis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b="1" dirty="0" err="1">
                <a:solidFill>
                  <a:srgbClr val="222222"/>
                </a:solidFill>
                <a:latin typeface="Arial"/>
              </a:rPr>
              <a:t>dinding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yang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digunakan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beserta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urut-urutan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kerjanya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dapat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dijelaskan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sebagai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berikut</a:t>
            </a:r>
            <a:r>
              <a:rPr lang="en-US" dirty="0" smtClean="0">
                <a:solidFill>
                  <a:srgbClr val="222222"/>
                </a:solidFill>
                <a:latin typeface="Arial"/>
              </a:rPr>
              <a:t>:</a:t>
            </a:r>
            <a:endParaRPr lang="en-US" dirty="0">
              <a:solidFill>
                <a:srgbClr val="222222"/>
              </a:solidFill>
              <a:latin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3528" y="260648"/>
            <a:ext cx="1296144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94848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8037" y="1124744"/>
            <a:ext cx="849694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>
                <a:solidFill>
                  <a:srgbClr val="222222"/>
                </a:solidFill>
                <a:latin typeface="Arial"/>
              </a:rPr>
              <a:t>1. Steel Sheet Pile:</a:t>
            </a:r>
            <a:endParaRPr lang="en-US" dirty="0">
              <a:solidFill>
                <a:srgbClr val="222222"/>
              </a:solidFill>
              <a:latin typeface="Arial"/>
            </a:endParaRPr>
          </a:p>
          <a:p>
            <a:pPr marL="742950" lvl="1" indent="-285750" algn="just">
              <a:buFont typeface="Wingdings" pitchFamily="2" charset="2"/>
              <a:buChar char="§"/>
            </a:pPr>
            <a:r>
              <a:rPr lang="en-US" dirty="0" err="1">
                <a:solidFill>
                  <a:srgbClr val="222222"/>
                </a:solidFill>
                <a:latin typeface="Arial"/>
              </a:rPr>
              <a:t>Tetapkan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jenis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b="1" dirty="0" err="1">
                <a:solidFill>
                  <a:srgbClr val="222222"/>
                </a:solidFill>
                <a:latin typeface="Arial"/>
              </a:rPr>
              <a:t>profil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 steel sheet pile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yang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akan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digunakan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,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karena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steel sheet pile 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tersebut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juga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berfungsi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sebagai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b="1" dirty="0" err="1">
                <a:solidFill>
                  <a:srgbClr val="222222"/>
                </a:solidFill>
                <a:latin typeface="Arial"/>
              </a:rPr>
              <a:t>struktur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b="1" dirty="0" err="1">
                <a:solidFill>
                  <a:srgbClr val="222222"/>
                </a:solidFill>
                <a:latin typeface="Arial"/>
              </a:rPr>
              <a:t>penahan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b="1" dirty="0" err="1">
                <a:solidFill>
                  <a:srgbClr val="222222"/>
                </a:solidFill>
                <a:latin typeface="Arial"/>
              </a:rPr>
              <a:t>tanah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.</a:t>
            </a:r>
          </a:p>
          <a:p>
            <a:pPr marL="742950" lvl="1" indent="-285750" algn="just">
              <a:buFont typeface="Wingdings" pitchFamily="2" charset="2"/>
              <a:buChar char="§"/>
            </a:pPr>
            <a:r>
              <a:rPr lang="en-US" dirty="0" err="1">
                <a:solidFill>
                  <a:srgbClr val="222222"/>
                </a:solidFill>
                <a:latin typeface="Arial"/>
              </a:rPr>
              <a:t>Tetapkan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model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profil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yang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terletak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pada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belokan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(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biasanya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menggunakan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profil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yang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ada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dipotong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disambung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kembali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sesuai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model yang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dikehendaki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).</a:t>
            </a:r>
          </a:p>
          <a:p>
            <a:pPr marL="742950" lvl="1" indent="-285750" algn="just">
              <a:buFont typeface="Wingdings" pitchFamily="2" charset="2"/>
              <a:buChar char="§"/>
            </a:pPr>
            <a:r>
              <a:rPr lang="en-US" dirty="0" err="1">
                <a:solidFill>
                  <a:srgbClr val="222222"/>
                </a:solidFill>
                <a:latin typeface="Arial"/>
              </a:rPr>
              <a:t>Bila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diperlukan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, 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steel sheet pile 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dapat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disambung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lebih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dulu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sebelum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dipancang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,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dengan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memperhatikan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agar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alur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sambungan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dengan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 steel sheet pile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yang lain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tetap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terjaga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.</a:t>
            </a:r>
          </a:p>
          <a:p>
            <a:pPr marL="742950" lvl="1" indent="-285750" algn="just">
              <a:buFont typeface="Wingdings" pitchFamily="2" charset="2"/>
              <a:buChar char="§"/>
            </a:pPr>
            <a:r>
              <a:rPr lang="en-US" b="1" dirty="0">
                <a:solidFill>
                  <a:srgbClr val="222222"/>
                </a:solidFill>
                <a:latin typeface="Arial"/>
              </a:rPr>
              <a:t>Steel Sheet Pile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dipancang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pada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tempatnya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untuk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tahap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1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cukup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pada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kedalaman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agar 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steel sheet pile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dapat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berdiri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sendiri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dengan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stabil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. </a:t>
            </a:r>
          </a:p>
          <a:p>
            <a:pPr marL="742950" lvl="1" indent="-285750" algn="just">
              <a:buFont typeface="Wingdings" pitchFamily="2" charset="2"/>
              <a:buChar char="§"/>
            </a:pPr>
            <a:r>
              <a:rPr lang="en-US" b="1" dirty="0">
                <a:solidFill>
                  <a:srgbClr val="222222"/>
                </a:solidFill>
                <a:latin typeface="Arial"/>
              </a:rPr>
              <a:t>Steel sheet pile 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berikutnya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dipancang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dengan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mengikuti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alur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sambungan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dengan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steel sheet pile 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yang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telah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dipancang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lebih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dulu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,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dengan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kedalaman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yang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sama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.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Begitu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seterusnya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dengan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steel sheet pile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selanjutnya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sampai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sepanjang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yang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kita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kehendaki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323528" y="260648"/>
            <a:ext cx="1296144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24147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1052736"/>
            <a:ext cx="820891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§"/>
            </a:pPr>
            <a:r>
              <a:rPr lang="en-US" dirty="0" err="1">
                <a:solidFill>
                  <a:srgbClr val="222222"/>
                </a:solidFill>
                <a:latin typeface="Arial"/>
              </a:rPr>
              <a:t>Pemancangan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tahap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berikutnya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adalah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memancang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steel sheet pile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satu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per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satu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sampai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kedalaman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yang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dikehendaki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.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Untuk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menjaga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agar 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steel sheet pile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tidak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keluar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dari</a:t>
            </a:r>
            <a:r>
              <a:rPr lang="en-US" i="1" dirty="0">
                <a:solidFill>
                  <a:srgbClr val="222222"/>
                </a:solidFill>
                <a:latin typeface="Arial"/>
              </a:rPr>
              <a:t> interlocking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selama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proses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pemancangan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,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disarankan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menggunakan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b="1" dirty="0" err="1">
                <a:solidFill>
                  <a:srgbClr val="222222"/>
                </a:solidFill>
                <a:latin typeface="Arial"/>
              </a:rPr>
              <a:t>Vibro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 Hammer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yang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dilayani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dengan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Crane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.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Disarankan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dipancang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bagian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tengah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lebih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dulu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.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en-US" dirty="0" err="1">
                <a:solidFill>
                  <a:srgbClr val="222222"/>
                </a:solidFill>
                <a:latin typeface="Arial"/>
              </a:rPr>
              <a:t>Bila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pemancangan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telah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selesai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sesuai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dengan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kedalaman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yang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dikehendaki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yaitu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sampai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pada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lapisan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i="1" dirty="0">
                <a:solidFill>
                  <a:srgbClr val="222222"/>
                </a:solidFill>
                <a:latin typeface="Arial"/>
              </a:rPr>
              <a:t>impermeable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,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barulah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pekerjaan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galian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dapat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dimulai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.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Bila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diperlukan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steel sheet pile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dapat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diperkuat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dengan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strutting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yang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dipasang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bersamaan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mengikuti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pekerjaan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galian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.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Bermacam-macam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jenis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perkuatan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dapat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dilakukan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,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tergantung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hal-hal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yang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mempengaruhinya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.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Bila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galian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terlalu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lebar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,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penggunaan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strutting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tidak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efisien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,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sebagai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gantinya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diperlukan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 bracing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.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en-US" dirty="0" err="1">
                <a:solidFill>
                  <a:srgbClr val="222222"/>
                </a:solidFill>
                <a:latin typeface="Arial"/>
              </a:rPr>
              <a:t>Bila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smtClean="0">
                <a:solidFill>
                  <a:srgbClr val="222222"/>
                </a:solidFill>
                <a:latin typeface="Arial"/>
              </a:rPr>
              <a:t>di </a:t>
            </a:r>
            <a:r>
              <a:rPr lang="en-US" dirty="0" err="1" smtClean="0">
                <a:solidFill>
                  <a:srgbClr val="222222"/>
                </a:solidFill>
                <a:latin typeface="Arial"/>
              </a:rPr>
              <a:t>inginkan</a:t>
            </a:r>
            <a:r>
              <a:rPr lang="en-US" dirty="0" smtClean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daerah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galian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bebas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dari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b="1" dirty="0" err="1">
                <a:solidFill>
                  <a:srgbClr val="222222"/>
                </a:solidFill>
                <a:latin typeface="Arial"/>
              </a:rPr>
              <a:t>struktur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b="1" dirty="0" err="1">
                <a:solidFill>
                  <a:srgbClr val="222222"/>
                </a:solidFill>
                <a:latin typeface="Arial"/>
              </a:rPr>
              <a:t>penahan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,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maka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dapat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digunakan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b="1" dirty="0" err="1">
                <a:solidFill>
                  <a:srgbClr val="222222"/>
                </a:solidFill>
                <a:latin typeface="Arial"/>
              </a:rPr>
              <a:t>sistem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b="1" dirty="0" err="1">
                <a:solidFill>
                  <a:srgbClr val="222222"/>
                </a:solidFill>
                <a:latin typeface="Arial"/>
              </a:rPr>
              <a:t>angkur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.</a:t>
            </a:r>
          </a:p>
          <a:p>
            <a:pPr marL="285750" indent="-285750" algn="just">
              <a:buFont typeface="Wingdings" pitchFamily="2" charset="2"/>
              <a:buChar char="§"/>
            </a:pPr>
            <a:r>
              <a:rPr lang="en-US" dirty="0" err="1">
                <a:solidFill>
                  <a:srgbClr val="222222"/>
                </a:solidFill>
                <a:latin typeface="Arial"/>
              </a:rPr>
              <a:t>Bila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pada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kaki 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steel sheet pile 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terdapat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lapisan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i="1" dirty="0">
                <a:solidFill>
                  <a:srgbClr val="222222"/>
                </a:solidFill>
                <a:latin typeface="Arial"/>
              </a:rPr>
              <a:t>impermeable 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(clay) yang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ketebalannya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tidak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cukup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kuat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menahan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tekanan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air, agar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tidak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terjadi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peristiwa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i="1" dirty="0">
                <a:solidFill>
                  <a:srgbClr val="222222"/>
                </a:solidFill>
                <a:latin typeface="Arial"/>
              </a:rPr>
              <a:t>quick sand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, di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luar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b="1" dirty="0" err="1">
                <a:solidFill>
                  <a:srgbClr val="222222"/>
                </a:solidFill>
                <a:latin typeface="Arial"/>
              </a:rPr>
              <a:t>dinding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 steel sheet pile 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dipasang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pressure relief well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(</a:t>
            </a:r>
            <a:r>
              <a:rPr lang="en-US" i="1" dirty="0" err="1">
                <a:solidFill>
                  <a:srgbClr val="222222"/>
                </a:solidFill>
                <a:latin typeface="Arial"/>
              </a:rPr>
              <a:t>Sumur</a:t>
            </a:r>
            <a:r>
              <a:rPr lang="en-US" i="1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i="1" dirty="0" err="1">
                <a:solidFill>
                  <a:srgbClr val="222222"/>
                </a:solidFill>
                <a:latin typeface="Arial"/>
              </a:rPr>
              <a:t>pelepasan</a:t>
            </a:r>
            <a:r>
              <a:rPr lang="en-US" i="1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i="1" dirty="0" err="1">
                <a:solidFill>
                  <a:srgbClr val="222222"/>
                </a:solidFill>
                <a:latin typeface="Arial"/>
              </a:rPr>
              <a:t>tekanan</a:t>
            </a:r>
            <a:r>
              <a:rPr lang="en-US" dirty="0" smtClean="0">
                <a:solidFill>
                  <a:srgbClr val="222222"/>
                </a:solidFill>
                <a:latin typeface="Arial"/>
              </a:rPr>
              <a:t>).</a:t>
            </a:r>
            <a:endParaRPr lang="en-US" dirty="0">
              <a:solidFill>
                <a:srgbClr val="222222"/>
              </a:solidFill>
              <a:latin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3528" y="260648"/>
            <a:ext cx="1296144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66303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1196752"/>
            <a:ext cx="828092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buFont typeface="Wingdings" pitchFamily="2" charset="2"/>
              <a:buChar char="§"/>
            </a:pPr>
            <a:r>
              <a:rPr lang="en-US" dirty="0" err="1">
                <a:solidFill>
                  <a:srgbClr val="222222"/>
                </a:solidFill>
                <a:latin typeface="Arial"/>
              </a:rPr>
              <a:t>Bila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lapisan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i="1" dirty="0">
                <a:solidFill>
                  <a:srgbClr val="222222"/>
                </a:solidFill>
                <a:latin typeface="Arial"/>
              </a:rPr>
              <a:t>impervious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letaknya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sangat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dalam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,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untuk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memperkecil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hydraulic gradient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(</a:t>
            </a:r>
            <a:r>
              <a:rPr lang="en-US" i="1" dirty="0" err="1">
                <a:solidFill>
                  <a:srgbClr val="222222"/>
                </a:solidFill>
                <a:latin typeface="Arial"/>
              </a:rPr>
              <a:t>untuk</a:t>
            </a:r>
            <a:r>
              <a:rPr lang="en-US" i="1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i="1" dirty="0" err="1">
                <a:solidFill>
                  <a:srgbClr val="222222"/>
                </a:solidFill>
                <a:latin typeface="Arial"/>
              </a:rPr>
              <a:t>mengurangi</a:t>
            </a:r>
            <a:r>
              <a:rPr lang="en-US" i="1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i="1" dirty="0" err="1">
                <a:solidFill>
                  <a:srgbClr val="222222"/>
                </a:solidFill>
                <a:latin typeface="Arial"/>
              </a:rPr>
              <a:t>tinggi</a:t>
            </a:r>
            <a:r>
              <a:rPr lang="en-US" i="1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i="1" dirty="0" err="1">
                <a:solidFill>
                  <a:srgbClr val="222222"/>
                </a:solidFill>
                <a:latin typeface="Arial"/>
              </a:rPr>
              <a:t>tekanan</a:t>
            </a:r>
            <a:r>
              <a:rPr lang="en-US" i="1" dirty="0">
                <a:solidFill>
                  <a:srgbClr val="222222"/>
                </a:solidFill>
                <a:latin typeface="Arial"/>
              </a:rPr>
              <a:t> air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)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pemancangan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steel sheet pile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dapat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diperdalam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.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Dengan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demikian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dapat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dihindari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terjadinya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peristiwa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</a:t>
            </a:r>
            <a:r>
              <a:rPr lang="en-US" i="1" dirty="0">
                <a:solidFill>
                  <a:srgbClr val="222222"/>
                </a:solidFill>
                <a:latin typeface="Arial"/>
              </a:rPr>
              <a:t>quick sand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. Air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tidak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akan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muncul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pada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dasar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galian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karena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telah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kehabisan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tinggi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tekanan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/>
              </a:rPr>
              <a:t>airnya</a:t>
            </a:r>
            <a:r>
              <a:rPr lang="en-US" dirty="0" smtClean="0">
                <a:solidFill>
                  <a:srgbClr val="222222"/>
                </a:solidFill>
                <a:latin typeface="Arial"/>
              </a:rPr>
              <a:t>.</a:t>
            </a:r>
          </a:p>
          <a:p>
            <a:pPr lvl="1" algn="just"/>
            <a:endParaRPr lang="en-US" dirty="0">
              <a:solidFill>
                <a:srgbClr val="222222"/>
              </a:solidFill>
              <a:latin typeface="Arial"/>
            </a:endParaRPr>
          </a:p>
          <a:p>
            <a:r>
              <a:rPr lang="en-US" b="1" dirty="0">
                <a:solidFill>
                  <a:srgbClr val="222222"/>
                </a:solidFill>
                <a:latin typeface="Arial"/>
              </a:rPr>
              <a:t>2</a:t>
            </a:r>
            <a:r>
              <a:rPr lang="en-US" b="1" dirty="0" smtClean="0">
                <a:solidFill>
                  <a:srgbClr val="222222"/>
                </a:solidFill>
                <a:latin typeface="Arial"/>
              </a:rPr>
              <a:t>. Concrete Diaphragm Wall</a:t>
            </a:r>
          </a:p>
          <a:p>
            <a:r>
              <a:rPr lang="en-US" b="1" dirty="0" smtClean="0">
                <a:solidFill>
                  <a:srgbClr val="222222"/>
                </a:solidFill>
                <a:latin typeface="Arial"/>
              </a:rPr>
              <a:t>3. Secant Piles</a:t>
            </a:r>
          </a:p>
          <a:p>
            <a:r>
              <a:rPr lang="en-US" b="1" dirty="0" smtClean="0">
                <a:solidFill>
                  <a:srgbClr val="222222"/>
                </a:solidFill>
                <a:latin typeface="Arial"/>
              </a:rPr>
              <a:t>4. Slurry Trenches</a:t>
            </a:r>
          </a:p>
          <a:p>
            <a:endParaRPr lang="en-US" b="1" dirty="0">
              <a:solidFill>
                <a:srgbClr val="222222"/>
              </a:solidFill>
              <a:latin typeface="Arial"/>
            </a:endParaRPr>
          </a:p>
          <a:p>
            <a:r>
              <a:rPr lang="en-US" b="1" dirty="0">
                <a:solidFill>
                  <a:srgbClr val="222222"/>
                </a:solidFill>
                <a:latin typeface="Arial"/>
              </a:rPr>
              <a:t> </a:t>
            </a:r>
            <a:endParaRPr lang="en-US" dirty="0">
              <a:solidFill>
                <a:srgbClr val="222222"/>
              </a:solidFill>
              <a:latin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3528" y="260648"/>
            <a:ext cx="1296144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24289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404664"/>
            <a:ext cx="820891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smtClean="0">
                <a:latin typeface="Arial" pitchFamily="34" charset="0"/>
                <a:cs typeface="Arial" pitchFamily="34" charset="0"/>
              </a:rPr>
              <a:t>CONTOH SOAL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Bagaimana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cara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menentukan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jumlah</a:t>
            </a:r>
            <a:r>
              <a:rPr lang="en-US" dirty="0">
                <a:latin typeface="Arial" pitchFamily="34" charset="0"/>
                <a:cs typeface="Arial" pitchFamily="34" charset="0"/>
              </a:rPr>
              <a:t> air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buang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menentukan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jumlah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pompa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dibutuhkan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data-data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berikut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luas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galian</a:t>
            </a:r>
            <a:r>
              <a:rPr lang="en-US" dirty="0">
                <a:latin typeface="Arial" pitchFamily="34" charset="0"/>
                <a:cs typeface="Arial" pitchFamily="34" charset="0"/>
              </a:rPr>
              <a:t> 2400 m²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zona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Daerah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galian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anggap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>
                <a:latin typeface="Arial" pitchFamily="34" charset="0"/>
                <a:cs typeface="Arial" pitchFamily="34" charset="0"/>
              </a:rPr>
              <a:t> equivalent well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radius equivalent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multip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well.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940721" y="2585524"/>
                <a:ext cx="4572000" cy="87517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sz="2500" b="1" dirty="0" smtClean="0"/>
                  <a:t>a</a:t>
                </a:r>
                <a14:m>
                  <m:oMath xmlns:m="http://schemas.openxmlformats.org/officeDocument/2006/math">
                    <m:r>
                      <a:rPr lang="en-US" sz="2500" b="1" i="0" smtClean="0">
                        <a:latin typeface="Cambria Math"/>
                      </a:rPr>
                      <m:t> </m:t>
                    </m:r>
                    <m:r>
                      <a:rPr lang="en-US" sz="2500" b="1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pt-BR" sz="2500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pt-BR" sz="2500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500" b="1" i="1" smtClean="0">
                                <a:latin typeface="Cambria Math"/>
                              </a:rPr>
                              <m:t>𝑨</m:t>
                            </m:r>
                          </m:num>
                          <m:den>
                            <m:r>
                              <a:rPr lang="pt-BR" sz="2500" b="1" i="1" smtClean="0">
                                <a:latin typeface="Cambria Math"/>
                                <a:ea typeface="Cambria Math"/>
                              </a:rPr>
                              <m:t>𝝅</m:t>
                            </m:r>
                          </m:den>
                        </m:f>
                      </m:e>
                    </m:rad>
                  </m:oMath>
                </a14:m>
                <a:endParaRPr lang="en-US" sz="2500" b="1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721" y="2585524"/>
                <a:ext cx="4572000" cy="875176"/>
              </a:xfrm>
              <a:prstGeom prst="rect">
                <a:avLst/>
              </a:prstGeom>
              <a:blipFill rotWithShape="1">
                <a:blip r:embed="rId2"/>
                <a:stretch>
                  <a:fillRect l="-21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940721" y="3751674"/>
            <a:ext cx="346896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Di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: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pt-BR" dirty="0">
                <a:latin typeface="Arial" pitchFamily="34" charset="0"/>
                <a:cs typeface="Arial" pitchFamily="34" charset="0"/>
              </a:rPr>
              <a:t>A = Luas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galian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pt-BR" dirty="0">
                <a:latin typeface="Arial" pitchFamily="34" charset="0"/>
                <a:cs typeface="Arial" pitchFamily="34" charset="0"/>
              </a:rPr>
              <a:t>= Radius Equivalent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425101" y="2585524"/>
                <a:ext cx="1331005" cy="9106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pt-BR" b="1" i="1"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pt-BR" b="1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1" i="1">
                                  <a:latin typeface="Cambria Math"/>
                                </a:rPr>
                                <m:t>𝟐𝟒𝟎𝟎</m:t>
                              </m:r>
                              <m:r>
                                <a:rPr lang="en-US" b="1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1" i="1">
                                  <a:latin typeface="Cambria Math"/>
                                </a:rPr>
                                <m:t>𝒎</m:t>
                              </m:r>
                              <m:r>
                                <a:rPr lang="en-US" b="1" i="1">
                                  <a:latin typeface="Cambria Math"/>
                                </a:rPr>
                                <m:t>²</m:t>
                              </m:r>
                            </m:num>
                            <m:den>
                              <m:r>
                                <a:rPr lang="en-US" b="1" i="1">
                                  <a:latin typeface="Cambria Math"/>
                                </a:rPr>
                                <m:t>𝟑</m:t>
                              </m:r>
                              <m:r>
                                <a:rPr lang="en-US" b="1" i="1">
                                  <a:latin typeface="Cambria Math"/>
                                </a:rPr>
                                <m:t>, </m:t>
                              </m:r>
                              <m:r>
                                <a:rPr lang="en-US" b="1" i="1">
                                  <a:latin typeface="Cambria Math"/>
                                </a:rPr>
                                <m:t>𝟏𝟒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5101" y="2585524"/>
                <a:ext cx="1331005" cy="91069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123728" y="2826373"/>
                <a:ext cx="41549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2826373"/>
                <a:ext cx="415498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851920" y="2935328"/>
                <a:ext cx="41549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2935328"/>
                <a:ext cx="415498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277043" y="2935328"/>
                <a:ext cx="114646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𝟐𝟕</m:t>
                      </m:r>
                      <m:r>
                        <a:rPr lang="en-US" b="1" i="1" smtClean="0">
                          <a:latin typeface="Cambria Math"/>
                        </a:rPr>
                        <m:t>,</m:t>
                      </m:r>
                      <m:r>
                        <a:rPr lang="en-US" b="1" i="1" smtClean="0">
                          <a:latin typeface="Cambria Math"/>
                        </a:rPr>
                        <m:t>𝟔𝟓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𝒎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7043" y="2935328"/>
                <a:ext cx="1146468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 descr="D:\Untitled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7937" y="3749339"/>
            <a:ext cx="3055275" cy="2815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5293067" y="4919318"/>
            <a:ext cx="439308" cy="2160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876256" y="5281547"/>
            <a:ext cx="382459" cy="32735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L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492382" y="3979951"/>
            <a:ext cx="382459" cy="32735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04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585314" y="1052736"/>
                <a:ext cx="7674802" cy="42799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 err="1" smtClean="0">
                    <a:latin typeface="Arial" pitchFamily="34" charset="0"/>
                    <a:cs typeface="Arial" pitchFamily="34" charset="0"/>
                  </a:rPr>
                  <a:t>Menentukan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Equivalent </a:t>
                </a:r>
                <a:r>
                  <a:rPr lang="en-US" dirty="0">
                    <a:latin typeface="Arial" pitchFamily="34" charset="0"/>
                    <a:cs typeface="Arial" pitchFamily="34" charset="0"/>
                  </a:rPr>
                  <a:t>radius influence </a:t>
                </a:r>
                <a:endParaRPr lang="en-US" dirty="0" smtClean="0">
                  <a:latin typeface="Arial" pitchFamily="34" charset="0"/>
                  <a:cs typeface="Arial" pitchFamily="34" charset="0"/>
                </a:endParaRPr>
              </a:p>
              <a:p>
                <a:endParaRPr lang="en-US" b="1" dirty="0"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b="1" dirty="0" smtClean="0">
                    <a:latin typeface="Arial" pitchFamily="34" charset="0"/>
                    <a:cs typeface="Arial" pitchFamily="34" charset="0"/>
                  </a:rPr>
                  <a:t>Ro </a:t>
                </a:r>
                <a:r>
                  <a:rPr lang="en-US" b="1" dirty="0">
                    <a:latin typeface="Arial" pitchFamily="34" charset="0"/>
                    <a:cs typeface="Arial" pitchFamily="34" charset="0"/>
                  </a:rPr>
                  <a:t>= 3000 ( H- he</a:t>
                </a:r>
                <a:r>
                  <a:rPr lang="en-US" b="1" dirty="0" smtClean="0">
                    <a:latin typeface="Arial" pitchFamily="34" charset="0"/>
                    <a:cs typeface="Arial" pitchFamily="34" charset="0"/>
                  </a:rPr>
                  <a:t>) . </a:t>
                </a:r>
                <a:r>
                  <a:rPr lang="en-US" b="1" dirty="0">
                    <a:latin typeface="Arial" pitchFamily="34" charset="0"/>
                    <a:cs typeface="Arial" pitchFamily="34" charset="0"/>
                  </a:rPr>
                  <a:t>K^½ </a:t>
                </a:r>
                <a:endParaRPr lang="en-US" b="1" dirty="0" smtClean="0"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b="1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b="1" dirty="0" smtClean="0">
                    <a:latin typeface="Arial" pitchFamily="34" charset="0"/>
                    <a:cs typeface="Arial" pitchFamily="34" charset="0"/>
                  </a:rPr>
                  <a:t>     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=</a:t>
                </a:r>
                <a:r>
                  <a:rPr lang="en-US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>
                    <a:latin typeface="Arial" pitchFamily="34" charset="0"/>
                    <a:cs typeface="Arial" pitchFamily="34" charset="0"/>
                  </a:rPr>
                  <a:t>3000 (15.00-11.00) 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x (5 </a:t>
                </a:r>
                <a:r>
                  <a:rPr lang="en-US" dirty="0">
                    <a:latin typeface="Arial" pitchFamily="34" charset="0"/>
                    <a:cs typeface="Arial" pitchFamily="34" charset="0"/>
                  </a:rPr>
                  <a:t>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dirty="0">
                            <a:latin typeface="Arial" pitchFamily="34" charset="0"/>
                            <a:cs typeface="Arial" pitchFamily="34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cs typeface="Arial" pitchFamily="34" charset="0"/>
                          </a:rPr>
                          <m:t>−5</m:t>
                        </m:r>
                      </m:sup>
                    </m:sSup>
                  </m:oMath>
                </a14:m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)</a:t>
                </a:r>
              </a:p>
              <a:p>
                <a:r>
                  <a:rPr lang="en-US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    </a:t>
                </a:r>
                <a:r>
                  <a:rPr lang="en-US" dirty="0">
                    <a:latin typeface="Arial" pitchFamily="34" charset="0"/>
                    <a:cs typeface="Arial" pitchFamily="34" charset="0"/>
                  </a:rPr>
                  <a:t>= 84,84 m </a:t>
                </a:r>
              </a:p>
              <a:p>
                <a:endParaRPr lang="en-US" b="1" dirty="0" smtClean="0">
                  <a:latin typeface="Arial" pitchFamily="34" charset="0"/>
                  <a:cs typeface="Arial" pitchFamily="34" charset="0"/>
                </a:endParaRPr>
              </a:p>
              <a:p>
                <a:endParaRPr lang="en-US" b="1" dirty="0">
                  <a:latin typeface="Arial" pitchFamily="34" charset="0"/>
                  <a:cs typeface="Arial" pitchFamily="34" charset="0"/>
                </a:endParaRPr>
              </a:p>
              <a:p>
                <a:endParaRPr lang="en-US" b="1" dirty="0" smtClean="0">
                  <a:latin typeface="Arial" pitchFamily="34" charset="0"/>
                  <a:cs typeface="Arial" pitchFamily="34" charset="0"/>
                </a:endParaRPr>
              </a:p>
              <a:p>
                <a:endParaRPr lang="en-US" b="1" dirty="0">
                  <a:latin typeface="Arial" pitchFamily="34" charset="0"/>
                  <a:cs typeface="Arial" pitchFamily="34" charset="0"/>
                </a:endParaRPr>
              </a:p>
              <a:p>
                <a:endParaRPr lang="en-US" b="1" dirty="0" smtClean="0">
                  <a:latin typeface="Arial" pitchFamily="34" charset="0"/>
                  <a:cs typeface="Arial" pitchFamily="34" charset="0"/>
                </a:endParaRPr>
              </a:p>
              <a:p>
                <a:endParaRPr lang="en-US" b="1" dirty="0">
                  <a:latin typeface="Arial" pitchFamily="34" charset="0"/>
                  <a:cs typeface="Arial" pitchFamily="34" charset="0"/>
                </a:endParaRPr>
              </a:p>
              <a:p>
                <a:endParaRPr lang="en-US" b="1" dirty="0" smtClean="0">
                  <a:latin typeface="Arial" pitchFamily="34" charset="0"/>
                  <a:cs typeface="Arial" pitchFamily="34" charset="0"/>
                </a:endParaRPr>
              </a:p>
              <a:p>
                <a:endParaRPr lang="en-US" b="1" dirty="0">
                  <a:latin typeface="Arial" pitchFamily="34" charset="0"/>
                  <a:cs typeface="Arial" pitchFamily="34" charset="0"/>
                </a:endParaRPr>
              </a:p>
              <a:p>
                <a:endParaRPr lang="en-US" b="1" dirty="0">
                  <a:latin typeface="Arial" pitchFamily="34" charset="0"/>
                  <a:cs typeface="Arial" pitchFamily="34" charset="0"/>
                </a:endParaRPr>
              </a:p>
              <a:p>
                <a:endParaRPr lang="en-US" dirty="0" smtClean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314" y="1052736"/>
                <a:ext cx="7674802" cy="4279954"/>
              </a:xfrm>
              <a:prstGeom prst="rect">
                <a:avLst/>
              </a:prstGeom>
              <a:blipFill rotWithShape="1">
                <a:blip r:embed="rId2"/>
                <a:stretch>
                  <a:fillRect l="-635" t="-7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323528" y="260648"/>
            <a:ext cx="1296144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smtClean="0"/>
              <a:t>CONT…</a:t>
            </a:r>
            <a:endParaRPr lang="en-US" sz="2500" dirty="0"/>
          </a:p>
        </p:txBody>
      </p:sp>
      <p:sp>
        <p:nvSpPr>
          <p:cNvPr id="5" name="Rectangle 4"/>
          <p:cNvSpPr/>
          <p:nvPr/>
        </p:nvSpPr>
        <p:spPr>
          <a:xfrm>
            <a:off x="467544" y="4178528"/>
            <a:ext cx="802503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Keterangan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: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In 		: Natural </a:t>
            </a:r>
            <a:r>
              <a:rPr lang="en-US" dirty="0">
                <a:latin typeface="Arial" pitchFamily="34" charset="0"/>
                <a:cs typeface="Arial" pitchFamily="34" charset="0"/>
              </a:rPr>
              <a:t>logarithm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Q 		: Pumped </a:t>
            </a:r>
            <a:r>
              <a:rPr lang="en-US" dirty="0">
                <a:latin typeface="Arial" pitchFamily="34" charset="0"/>
                <a:cs typeface="Arial" pitchFamily="34" charset="0"/>
              </a:rPr>
              <a:t>flow (m3/day)</a:t>
            </a:r>
          </a:p>
          <a:p>
            <a:pPr lvl="1"/>
            <a:r>
              <a:rPr lang="en-US" dirty="0" err="1" smtClean="0">
                <a:latin typeface="Arial" pitchFamily="34" charset="0"/>
                <a:cs typeface="Arial" pitchFamily="34" charset="0"/>
              </a:rPr>
              <a:t>Rw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		: Well </a:t>
            </a:r>
            <a:r>
              <a:rPr lang="en-US" dirty="0">
                <a:latin typeface="Arial" pitchFamily="34" charset="0"/>
                <a:cs typeface="Arial" pitchFamily="34" charset="0"/>
              </a:rPr>
              <a:t>radius</a:t>
            </a:r>
          </a:p>
          <a:p>
            <a:pPr lvl="1"/>
            <a:r>
              <a:rPr lang="en-US" dirty="0">
                <a:latin typeface="Arial" pitchFamily="34" charset="0"/>
                <a:cs typeface="Arial" pitchFamily="34" charset="0"/>
              </a:rPr>
              <a:t>K  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en-US" dirty="0">
                <a:latin typeface="Arial" pitchFamily="34" charset="0"/>
                <a:cs typeface="Arial" pitchFamily="34" charset="0"/>
              </a:rPr>
              <a:t>: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nilai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konduktivitas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hidraulik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R  		: Radius </a:t>
            </a:r>
            <a:r>
              <a:rPr lang="en-US" dirty="0">
                <a:latin typeface="Arial" pitchFamily="34" charset="0"/>
                <a:cs typeface="Arial" pitchFamily="34" charset="0"/>
              </a:rPr>
              <a:t>of influence</a:t>
            </a:r>
          </a:p>
          <a:p>
            <a:pPr lvl="1"/>
            <a:r>
              <a:rPr lang="en-US" dirty="0">
                <a:latin typeface="Arial" pitchFamily="34" charset="0"/>
                <a:cs typeface="Arial" pitchFamily="34" charset="0"/>
              </a:rPr>
              <a:t>H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		: </a:t>
            </a:r>
            <a:r>
              <a:rPr lang="en-US" dirty="0">
                <a:latin typeface="Arial" pitchFamily="34" charset="0"/>
                <a:cs typeface="Arial" pitchFamily="34" charset="0"/>
              </a:rPr>
              <a:t>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he </a:t>
            </a:r>
            <a:r>
              <a:rPr lang="en-US" dirty="0">
                <a:latin typeface="Arial" pitchFamily="34" charset="0"/>
                <a:cs typeface="Arial" pitchFamily="34" charset="0"/>
              </a:rPr>
              <a:t>total head of the water table aquifer in m,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He 		: The </a:t>
            </a:r>
            <a:r>
              <a:rPr lang="en-US" dirty="0">
                <a:latin typeface="Arial" pitchFamily="34" charset="0"/>
                <a:cs typeface="Arial" pitchFamily="34" charset="0"/>
              </a:rPr>
              <a:t>total head of the dewatered aquifer in m, </a:t>
            </a:r>
          </a:p>
        </p:txBody>
      </p:sp>
      <p:sp>
        <p:nvSpPr>
          <p:cNvPr id="6" name="Rectangle 5"/>
          <p:cNvSpPr/>
          <p:nvPr/>
        </p:nvSpPr>
        <p:spPr>
          <a:xfrm>
            <a:off x="571871" y="2708920"/>
            <a:ext cx="74168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Diketahui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: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K </a:t>
            </a:r>
            <a:r>
              <a:rPr lang="en-US" dirty="0">
                <a:latin typeface="Arial" pitchFamily="34" charset="0"/>
                <a:cs typeface="Arial" pitchFamily="34" charset="0"/>
              </a:rPr>
              <a:t>= 5 x m/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>
                <a:latin typeface="Arial" pitchFamily="34" charset="0"/>
                <a:cs typeface="Arial" pitchFamily="34" charset="0"/>
              </a:rPr>
              <a:t>H = El.-18.00 – El.-3.00 = 15.00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m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Lihat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Gambar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 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742950" lvl="1" indent="-285750">
              <a:buFont typeface="Wingdings" pitchFamily="2" charset="2"/>
              <a:buChar char="§"/>
            </a:pPr>
            <a:r>
              <a:rPr lang="en-US" dirty="0">
                <a:latin typeface="Arial" pitchFamily="34" charset="0"/>
                <a:cs typeface="Arial" pitchFamily="34" charset="0"/>
              </a:rPr>
              <a:t>He = El.-18.00 - El.-7.00 = 11.00 m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Lihat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Gambar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02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260648"/>
            <a:ext cx="1296144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smtClean="0"/>
              <a:t>CONT…</a:t>
            </a:r>
            <a:endParaRPr lang="en-US" sz="25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571869" y="2204864"/>
                <a:ext cx="8064896" cy="7555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500" b="1" dirty="0" smtClean="0"/>
                  <a:t>Q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5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500" b="1" i="1" smtClean="0">
                            <a:latin typeface="Cambria Math"/>
                            <a:ea typeface="Cambria Math"/>
                          </a:rPr>
                          <m:t>𝝅</m:t>
                        </m:r>
                        <m:r>
                          <a:rPr lang="en-US" sz="2500" b="1" i="1" smtClean="0">
                            <a:latin typeface="Cambria Math"/>
                            <a:ea typeface="Cambria Math"/>
                          </a:rPr>
                          <m:t> . </m:t>
                        </m:r>
                        <m:r>
                          <a:rPr lang="en-US" sz="2500" b="1" i="1" smtClean="0">
                            <a:latin typeface="Cambria Math"/>
                            <a:ea typeface="Cambria Math"/>
                          </a:rPr>
                          <m:t>𝑲</m:t>
                        </m:r>
                        <m:r>
                          <a:rPr lang="en-US" sz="2500" b="1" i="1" smtClean="0">
                            <a:latin typeface="Cambria Math"/>
                            <a:ea typeface="Cambria Math"/>
                          </a:rPr>
                          <m:t>(</m:t>
                        </m:r>
                        <m:sSup>
                          <m:sSupPr>
                            <m:ctrlPr>
                              <a:rPr lang="en-US" sz="2500" b="1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500" b="1" i="1" smtClean="0">
                                <a:latin typeface="Cambria Math"/>
                                <a:ea typeface="Cambria Math"/>
                              </a:rPr>
                              <m:t>𝑯</m:t>
                            </m:r>
                          </m:e>
                          <m:sup>
                            <m:r>
                              <a:rPr lang="en-US" sz="2500" b="1" i="1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US" sz="2500" b="1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sz="2500" b="1" i="1" smtClean="0">
                            <a:latin typeface="Cambria Math"/>
                            <a:ea typeface="Cambria Math"/>
                          </a:rPr>
                          <m:t>𝑯</m:t>
                        </m:r>
                        <m:sSup>
                          <m:sSupPr>
                            <m:ctrlPr>
                              <a:rPr lang="en-US" sz="2500" b="1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2500" b="1" i="1" smtClean="0">
                                <a:latin typeface="Cambria Math"/>
                                <a:ea typeface="Cambria Math"/>
                              </a:rPr>
                              <m:t>𝒆</m:t>
                            </m:r>
                          </m:e>
                          <m:sup>
                            <m:r>
                              <a:rPr lang="en-US" sz="2500" b="1" i="1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US" sz="2500" b="1" i="1" smtClean="0">
                            <a:latin typeface="Cambria Math"/>
                            <a:ea typeface="Cambria Math"/>
                          </a:rPr>
                          <m:t>)</m:t>
                        </m:r>
                      </m:num>
                      <m:den>
                        <m:r>
                          <a:rPr lang="en-US" sz="2500" b="1" i="1" smtClean="0">
                            <a:latin typeface="Cambria Math"/>
                          </a:rPr>
                          <m:t>𝑳𝒏</m:t>
                        </m:r>
                        <m:r>
                          <a:rPr lang="en-US" sz="2500" b="1" i="1" smtClean="0">
                            <a:latin typeface="Cambria Math"/>
                          </a:rPr>
                          <m:t> </m:t>
                        </m:r>
                        <m:d>
                          <m:dPr>
                            <m:ctrlPr>
                              <a:rPr lang="en-US" sz="2500" b="1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500" b="1" i="1" smtClean="0">
                                <a:latin typeface="Cambria Math"/>
                              </a:rPr>
                              <m:t>𝑹𝒐</m:t>
                            </m:r>
                          </m:e>
                        </m:d>
                        <m:r>
                          <a:rPr lang="en-US" sz="2500" b="1" i="1" smtClean="0">
                            <a:latin typeface="Cambria Math"/>
                          </a:rPr>
                          <m:t>−</m:t>
                        </m:r>
                        <m:r>
                          <a:rPr lang="en-US" sz="2500" b="1" i="1" smtClean="0">
                            <a:latin typeface="Cambria Math"/>
                          </a:rPr>
                          <m:t>𝑳𝒏</m:t>
                        </m:r>
                        <m:r>
                          <a:rPr lang="en-US" sz="2500" b="1" i="1" smtClean="0">
                            <a:latin typeface="Cambria Math"/>
                          </a:rPr>
                          <m:t> (</m:t>
                        </m:r>
                        <m:r>
                          <a:rPr lang="en-US" sz="2500" b="1" i="1" smtClean="0">
                            <a:latin typeface="Cambria Math"/>
                          </a:rPr>
                          <m:t>𝒂</m:t>
                        </m:r>
                        <m:r>
                          <a:rPr lang="en-US" sz="2500" b="1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2500" b="1" dirty="0" smtClean="0"/>
                  <a:t> </a:t>
                </a:r>
                <a:r>
                  <a:rPr lang="en-US" sz="25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5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500" b="0" i="1" smtClean="0">
                            <a:latin typeface="Cambria Math"/>
                          </a:rPr>
                          <m:t>3,14 . 5 </m:t>
                        </m:r>
                        <m:r>
                          <a:rPr lang="en-US" sz="25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2500" b="0" i="1" smtClean="0">
                            <a:latin typeface="Cambria Math"/>
                          </a:rPr>
                          <m:t>  </m:t>
                        </m:r>
                        <m:sSup>
                          <m:sSupPr>
                            <m:ctrlPr>
                              <a:rPr lang="en-US" sz="25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500" b="0" i="1" smtClean="0">
                                <a:latin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sz="2500" b="0" i="1" smtClean="0">
                                <a:latin typeface="Cambria Math"/>
                              </a:rPr>
                              <m:t>−5</m:t>
                            </m:r>
                          </m:sup>
                        </m:sSup>
                        <m:r>
                          <a:rPr lang="en-US" sz="2500" b="0" i="1" smtClean="0">
                            <a:latin typeface="Cambria Math"/>
                          </a:rPr>
                          <m:t> .(</m:t>
                        </m:r>
                        <m:sSup>
                          <m:sSupPr>
                            <m:ctrlPr>
                              <a:rPr lang="en-US" sz="25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500" b="0" i="1" smtClean="0">
                                <a:latin typeface="Cambria Math"/>
                              </a:rPr>
                              <m:t>15</m:t>
                            </m:r>
                          </m:e>
                          <m:sup>
                            <m:r>
                              <a:rPr lang="en-US" sz="25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500" b="0" i="1" smtClean="0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sz="25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500" b="0" i="1" smtClean="0">
                                <a:latin typeface="Cambria Math"/>
                              </a:rPr>
                              <m:t>11</m:t>
                            </m:r>
                          </m:e>
                          <m:sup>
                            <m:r>
                              <a:rPr lang="en-US" sz="25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500" b="0" i="1" smtClean="0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sz="2500" b="0" i="1" smtClean="0">
                            <a:latin typeface="Cambria Math"/>
                          </a:rPr>
                          <m:t>𝐿𝑛</m:t>
                        </m:r>
                        <m:r>
                          <a:rPr lang="en-US" sz="2500" b="0" i="1" smtClean="0">
                            <a:latin typeface="Cambria Math"/>
                          </a:rPr>
                          <m:t> </m:t>
                        </m:r>
                        <m:d>
                          <m:dPr>
                            <m:ctrlPr>
                              <a:rPr lang="en-US" sz="25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500" b="0" i="1" smtClean="0">
                                <a:latin typeface="Cambria Math"/>
                              </a:rPr>
                              <m:t>84,84</m:t>
                            </m:r>
                          </m:e>
                        </m:d>
                        <m:r>
                          <a:rPr lang="en-US" sz="25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2500" b="0" i="1" smtClean="0">
                            <a:latin typeface="Cambria Math"/>
                          </a:rPr>
                          <m:t>𝐿𝑛</m:t>
                        </m:r>
                        <m:r>
                          <a:rPr lang="en-US" sz="2500" b="0" i="1" smtClean="0">
                            <a:latin typeface="Cambria Math"/>
                          </a:rPr>
                          <m:t> (27,65)</m:t>
                        </m:r>
                      </m:den>
                    </m:f>
                    <m:r>
                      <a:rPr lang="en-US" sz="2500" b="0" i="1" smtClean="0">
                        <a:latin typeface="Cambria Math"/>
                      </a:rPr>
                      <m:t>=0,015 </m:t>
                    </m:r>
                    <m:r>
                      <a:rPr lang="en-US" sz="2500" b="0" i="1" smtClean="0">
                        <a:latin typeface="Cambria Math"/>
                      </a:rPr>
                      <m:t>𝑚</m:t>
                    </m:r>
                    <m:r>
                      <a:rPr lang="en-US" sz="2500" b="0" i="1" smtClean="0">
                        <a:latin typeface="Cambria Math"/>
                      </a:rPr>
                      <m:t>³/</m:t>
                    </m:r>
                    <m:r>
                      <a:rPr lang="en-US" sz="2500" b="0" i="1" smtClean="0">
                        <a:latin typeface="Cambria Math"/>
                      </a:rPr>
                      <m:t>𝑑𝑒𝑡</m:t>
                    </m:r>
                  </m:oMath>
                </a14:m>
                <a:endParaRPr lang="en-US" sz="25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869" y="2204864"/>
                <a:ext cx="8064896" cy="755528"/>
              </a:xfrm>
              <a:prstGeom prst="rect">
                <a:avLst/>
              </a:prstGeom>
              <a:blipFill rotWithShape="1">
                <a:blip r:embed="rId2"/>
                <a:stretch>
                  <a:fillRect l="-12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597390" y="3356992"/>
            <a:ext cx="7430993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500" dirty="0"/>
              <a:t>Q = 0,015 𝑚³/</a:t>
            </a:r>
            <a:r>
              <a:rPr lang="fr-FR" sz="2500" dirty="0" smtClean="0"/>
              <a:t>𝑑𝑒𝑡 x </a:t>
            </a:r>
            <a:r>
              <a:rPr lang="fr-FR" sz="2500" dirty="0"/>
              <a:t>60.000 = 873,72 </a:t>
            </a:r>
            <a:r>
              <a:rPr lang="fr-FR" sz="2500" dirty="0" err="1" smtClean="0"/>
              <a:t>ltr</a:t>
            </a:r>
            <a:r>
              <a:rPr lang="fr-FR" sz="2500" dirty="0" smtClean="0"/>
              <a:t>/</a:t>
            </a:r>
            <a:r>
              <a:rPr lang="fr-FR" sz="2500" dirty="0" err="1" smtClean="0"/>
              <a:t>menit</a:t>
            </a:r>
            <a:endParaRPr lang="en-US" sz="2500" dirty="0"/>
          </a:p>
        </p:txBody>
      </p:sp>
      <p:sp>
        <p:nvSpPr>
          <p:cNvPr id="6" name="Rectangle 5"/>
          <p:cNvSpPr/>
          <p:nvPr/>
        </p:nvSpPr>
        <p:spPr>
          <a:xfrm>
            <a:off x="0" y="1555507"/>
            <a:ext cx="77053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dirty="0" err="1" smtClean="0">
                <a:latin typeface="Arial" pitchFamily="34" charset="0"/>
                <a:cs typeface="Arial" pitchFamily="34" charset="0"/>
              </a:rPr>
              <a:t>Menghitung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Jumlah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air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pompa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seluruh</a:t>
            </a:r>
            <a:r>
              <a:rPr lang="en-US" dirty="0">
                <a:latin typeface="Arial" pitchFamily="34" charset="0"/>
                <a:cs typeface="Arial" pitchFamily="34" charset="0"/>
              </a:rPr>
              <a:t> area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galian</a:t>
            </a:r>
            <a:r>
              <a:rPr lang="en-US" dirty="0">
                <a:latin typeface="Arial" pitchFamily="34" charset="0"/>
                <a:cs typeface="Arial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17102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404664"/>
            <a:ext cx="846043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3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Menentukan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jumlah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pompa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diperlukan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Jumlah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pompa</a:t>
            </a:r>
            <a:r>
              <a:rPr lang="en-US" dirty="0">
                <a:latin typeface="Arial" pitchFamily="34" charset="0"/>
                <a:cs typeface="Arial" pitchFamily="34" charset="0"/>
              </a:rPr>
              <a:t> =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(873,72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ltr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menit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) / (250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ltr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/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menit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dirty="0">
                <a:latin typeface="Arial" pitchFamily="34" charset="0"/>
                <a:cs typeface="Arial" pitchFamily="34" charset="0"/>
              </a:rPr>
              <a:t>= 3,5 ~ 3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buah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pPr lvl="1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err="1" smtClean="0">
                <a:latin typeface="Arial" pitchFamily="34" charset="0"/>
                <a:cs typeface="Arial" pitchFamily="34" charset="0"/>
              </a:rPr>
              <a:t>Pakai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3 dewatering well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pompa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berkapasitas</a:t>
            </a:r>
            <a:r>
              <a:rPr lang="en-US" dirty="0">
                <a:latin typeface="Arial" pitchFamily="34" charset="0"/>
                <a:cs typeface="Arial" pitchFamily="34" charset="0"/>
              </a:rPr>
              <a:t> 250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ltr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menit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Selain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sejumlah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pompa</a:t>
            </a:r>
            <a:r>
              <a:rPr lang="en-US" dirty="0">
                <a:latin typeface="Arial" pitchFamily="34" charset="0"/>
                <a:cs typeface="Arial" pitchFamily="34" charset="0"/>
              </a:rPr>
              <a:t> submersible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berkapasitas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diperlukan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membuang</a:t>
            </a:r>
            <a:r>
              <a:rPr lang="en-US" dirty="0">
                <a:latin typeface="Arial" pitchFamily="34" charset="0"/>
                <a:cs typeface="Arial" pitchFamily="34" charset="0"/>
              </a:rPr>
              <a:t> air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permukaan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akibat</a:t>
            </a:r>
            <a:r>
              <a:rPr lang="en-US" dirty="0">
                <a:latin typeface="Arial" pitchFamily="34" charset="0"/>
                <a:cs typeface="Arial" pitchFamily="34" charset="0"/>
              </a:rPr>
              <a:t> air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hujan</a:t>
            </a:r>
            <a:r>
              <a:rPr lang="en-US" dirty="0">
                <a:latin typeface="Arial" pitchFamily="34" charset="0"/>
                <a:cs typeface="Arial" pitchFamily="34" charset="0"/>
              </a:rPr>
              <a:t> via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sumpit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1200150" lvl="2" indent="-285750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ntensitas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hujan</a:t>
            </a:r>
            <a:r>
              <a:rPr lang="en-US" dirty="0">
                <a:latin typeface="Arial" pitchFamily="34" charset="0"/>
                <a:cs typeface="Arial" pitchFamily="34" charset="0"/>
              </a:rPr>
              <a:t> ± 50 mm/jam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bandung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1200150" lvl="2" indent="-285750">
              <a:buFont typeface="Wingdings" pitchFamily="2" charset="2"/>
              <a:buChar char="§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uas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galian</a:t>
            </a:r>
            <a:r>
              <a:rPr lang="en-US" dirty="0">
                <a:latin typeface="Arial" pitchFamily="34" charset="0"/>
                <a:cs typeface="Arial" pitchFamily="34" charset="0"/>
              </a:rPr>
              <a:t> 2400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m²</a:t>
            </a:r>
          </a:p>
          <a:p>
            <a:pPr marL="1200150" lvl="2" indent="-285750">
              <a:buFont typeface="Wingdings" pitchFamily="2" charset="2"/>
              <a:buChar char="§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K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oefisien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pengaliran</a:t>
            </a:r>
            <a:r>
              <a:rPr lang="en-US" dirty="0">
                <a:latin typeface="Arial" pitchFamily="34" charset="0"/>
                <a:cs typeface="Arial" pitchFamily="34" charset="0"/>
              </a:rPr>
              <a:t> (C) = 0,5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2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err="1" smtClean="0">
                <a:latin typeface="Arial" pitchFamily="34" charset="0"/>
                <a:cs typeface="Arial" pitchFamily="34" charset="0"/>
              </a:rPr>
              <a:t>Maka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Jumlah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air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dibuang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2"/>
            <a:r>
              <a:rPr lang="en-US" dirty="0">
                <a:latin typeface="Arial" pitchFamily="34" charset="0"/>
                <a:cs typeface="Arial" pitchFamily="34" charset="0"/>
              </a:rPr>
              <a:t>=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Luas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galian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x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Intensitas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hujan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x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Koefisien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pengaliran</a:t>
            </a:r>
            <a:r>
              <a:rPr lang="en-US" dirty="0">
                <a:latin typeface="Arial" pitchFamily="34" charset="0"/>
                <a:cs typeface="Arial" pitchFamily="34" charset="0"/>
              </a:rPr>
              <a:t> (C) </a:t>
            </a:r>
          </a:p>
          <a:p>
            <a:pPr lvl="2"/>
            <a:r>
              <a:rPr lang="en-US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dirty="0">
                <a:latin typeface="Arial" pitchFamily="34" charset="0"/>
                <a:cs typeface="Arial" pitchFamily="34" charset="0"/>
              </a:rPr>
              <a:t>2400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m² x </a:t>
            </a:r>
            <a:r>
              <a:rPr lang="en-US" dirty="0">
                <a:latin typeface="Arial" pitchFamily="34" charset="0"/>
                <a:cs typeface="Arial" pitchFamily="34" charset="0"/>
              </a:rPr>
              <a:t>0,050 x 0,5 = 60 m³/jam.</a:t>
            </a:r>
          </a:p>
        </p:txBody>
      </p:sp>
    </p:spTree>
    <p:extLst>
      <p:ext uri="{BB962C8B-B14F-4D97-AF65-F5344CB8AC3E}">
        <p14:creationId xmlns:p14="http://schemas.microsoft.com/office/powerpoint/2010/main" val="186948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0"/>
            <a:ext cx="8679702" cy="6597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7092280" y="4970592"/>
            <a:ext cx="1224136" cy="2160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- 18.0 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236296" y="3753036"/>
            <a:ext cx="1224136" cy="2160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- 7.0 m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524328" y="5186616"/>
            <a:ext cx="1224136" cy="2160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- 19.0 m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796136" y="3400033"/>
            <a:ext cx="2132620" cy="2160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981102" y="4459140"/>
            <a:ext cx="1224136" cy="2160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 = 11 m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47664" y="3397319"/>
            <a:ext cx="1224136" cy="2160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 =15 m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835696" y="1412776"/>
            <a:ext cx="2132620" cy="2160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41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5576" y="980728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	: </a:t>
            </a:r>
            <a:r>
              <a:rPr lang="en-US" dirty="0" smtClean="0"/>
              <a:t>CIV - 310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Jumlah</a:t>
            </a:r>
            <a:r>
              <a:rPr lang="en-US" dirty="0"/>
              <a:t> SKS	: 3 </a:t>
            </a:r>
            <a:r>
              <a:rPr lang="en-US" dirty="0" err="1"/>
              <a:t>Kuliah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	: </a:t>
            </a:r>
            <a:r>
              <a:rPr lang="en-US" dirty="0" err="1"/>
              <a:t>Wajib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9552" y="332656"/>
            <a:ext cx="4572000" cy="4770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69504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7166" y="260648"/>
            <a:ext cx="842493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smtClean="0">
                <a:latin typeface="Arial" pitchFamily="34" charset="0"/>
                <a:cs typeface="Arial" pitchFamily="34" charset="0"/>
              </a:rPr>
              <a:t>LATIHAN SOAL</a:t>
            </a:r>
          </a:p>
          <a:p>
            <a:pPr algn="just"/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Bagaimana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cara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enentukan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jumlah</a:t>
            </a:r>
            <a:r>
              <a:rPr lang="en-US" dirty="0">
                <a:latin typeface="Arial" pitchFamily="34" charset="0"/>
                <a:cs typeface="Arial" pitchFamily="34" charset="0"/>
              </a:rPr>
              <a:t> air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harus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buang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menentukan</a:t>
            </a:r>
            <a:r>
              <a:rPr lang="en-US" dirty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jumlah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pompa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dibutuhkan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data-data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berikut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luas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galian</a:t>
            </a:r>
            <a:r>
              <a:rPr lang="en-US" dirty="0">
                <a:latin typeface="Arial" pitchFamily="34" charset="0"/>
                <a:cs typeface="Arial" pitchFamily="34" charset="0"/>
              </a:rPr>
              <a:t> 5000 m²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zona</a:t>
            </a:r>
            <a:r>
              <a:rPr lang="en-US" dirty="0">
                <a:latin typeface="Arial" pitchFamily="34" charset="0"/>
                <a:cs typeface="Arial" pitchFamily="34" charset="0"/>
              </a:rPr>
              <a:t>. Daerah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galian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anggap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>
                <a:latin typeface="Arial" pitchFamily="34" charset="0"/>
                <a:cs typeface="Arial" pitchFamily="34" charset="0"/>
              </a:rPr>
              <a:t> equivalent well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radius equivalent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multip</a:t>
            </a:r>
            <a:r>
              <a:rPr lang="en-US" dirty="0">
                <a:latin typeface="Arial" pitchFamily="34" charset="0"/>
                <a:cs typeface="Arial" pitchFamily="34" charset="0"/>
              </a:rPr>
              <a:t> well.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Menentukan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kapasitas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pemompaan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setiap</a:t>
            </a:r>
            <a:r>
              <a:rPr lang="en-US" dirty="0">
                <a:latin typeface="Arial" pitchFamily="34" charset="0"/>
                <a:cs typeface="Arial" pitchFamily="34" charset="0"/>
              </a:rPr>
              <a:t> well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dibuat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radius minimum 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rw</a:t>
            </a:r>
            <a:r>
              <a:rPr lang="en-US" dirty="0">
                <a:latin typeface="Arial" pitchFamily="34" charset="0"/>
                <a:cs typeface="Arial" pitchFamily="34" charset="0"/>
              </a:rPr>
              <a:t>) = 15 cm.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Selain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itu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sejumlah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pompa</a:t>
            </a:r>
            <a:r>
              <a:rPr lang="en-US" dirty="0">
                <a:latin typeface="Arial" pitchFamily="34" charset="0"/>
                <a:cs typeface="Arial" pitchFamily="34" charset="0"/>
              </a:rPr>
              <a:t> submersible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berkapasitas</a:t>
            </a:r>
            <a:r>
              <a:rPr lang="en-US" dirty="0">
                <a:latin typeface="Arial" pitchFamily="34" charset="0"/>
                <a:cs typeface="Arial" pitchFamily="34" charset="0"/>
              </a:rPr>
              <a:t> 300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ltr</a:t>
            </a:r>
            <a:r>
              <a:rPr lang="en-US" dirty="0">
                <a:latin typeface="Arial" pitchFamily="34" charset="0"/>
                <a:cs typeface="Arial" pitchFamily="34" charset="0"/>
              </a:rPr>
              <a:t>/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menit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diperlukan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membuang</a:t>
            </a:r>
            <a:r>
              <a:rPr lang="en-US" dirty="0">
                <a:latin typeface="Arial" pitchFamily="34" charset="0"/>
                <a:cs typeface="Arial" pitchFamily="34" charset="0"/>
              </a:rPr>
              <a:t> air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permukaan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akibat</a:t>
            </a:r>
            <a:r>
              <a:rPr lang="en-US" dirty="0">
                <a:latin typeface="Arial" pitchFamily="34" charset="0"/>
                <a:cs typeface="Arial" pitchFamily="34" charset="0"/>
              </a:rPr>
              <a:t> air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hujan</a:t>
            </a:r>
            <a:r>
              <a:rPr lang="en-US" dirty="0">
                <a:latin typeface="Arial" pitchFamily="34" charset="0"/>
                <a:cs typeface="Arial" pitchFamily="34" charset="0"/>
              </a:rPr>
              <a:t> via sum pit.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Asumsi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intensitas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hujan</a:t>
            </a:r>
            <a:r>
              <a:rPr lang="en-US" dirty="0">
                <a:latin typeface="Arial" pitchFamily="34" charset="0"/>
                <a:cs typeface="Arial" pitchFamily="34" charset="0"/>
              </a:rPr>
              <a:t> ± 50 mm/jam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luas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galian</a:t>
            </a:r>
            <a:r>
              <a:rPr lang="en-US" dirty="0">
                <a:latin typeface="Arial" pitchFamily="34" charset="0"/>
                <a:cs typeface="Arial" pitchFamily="34" charset="0"/>
              </a:rPr>
              <a:t> 5000 m2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Koefisien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Pengaliran</a:t>
            </a:r>
            <a:r>
              <a:rPr lang="en-US" dirty="0">
                <a:latin typeface="Arial" pitchFamily="34" charset="0"/>
                <a:cs typeface="Arial" pitchFamily="34" charset="0"/>
              </a:rPr>
              <a:t> (C) = 0.5.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pompa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berkapasitas</a:t>
            </a:r>
            <a:r>
              <a:rPr lang="en-US" dirty="0">
                <a:latin typeface="Arial" pitchFamily="34" charset="0"/>
                <a:cs typeface="Arial" pitchFamily="34" charset="0"/>
              </a:rPr>
              <a:t> 150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ltr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/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menit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sumur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dewatering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nilai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konduktivitas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hidraulik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K </a:t>
            </a:r>
            <a:r>
              <a:rPr lang="en-US" dirty="0">
                <a:latin typeface="Arial" pitchFamily="34" charset="0"/>
                <a:cs typeface="Arial" pitchFamily="34" charset="0"/>
              </a:rPr>
              <a:t>= 5 x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m/det.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Keterangan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pendukung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terlampir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gambar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1696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099" y="836712"/>
            <a:ext cx="7704856" cy="5856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251520" y="332656"/>
            <a:ext cx="33650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b="1" dirty="0" smtClean="0">
                <a:latin typeface="Arial" pitchFamily="34" charset="0"/>
                <a:cs typeface="Arial" pitchFamily="34" charset="0"/>
              </a:rPr>
              <a:t>KETERANGAN PENDUKUNG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04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1680" y="2996952"/>
            <a:ext cx="6144063" cy="86177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5000" dirty="0" smtClean="0"/>
              <a:t>TERIMA KASIH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53219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24188" y="254640"/>
            <a:ext cx="3505200" cy="7254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u="sng" dirty="0" err="1" smtClean="0">
                <a:solidFill>
                  <a:schemeClr val="accent5">
                    <a:lumMod val="75000"/>
                  </a:schemeClr>
                </a:solidFill>
              </a:rPr>
              <a:t>Silabus</a:t>
            </a:r>
            <a:endParaRPr lang="en-US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33672" y="933527"/>
            <a:ext cx="83868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dirty="0" smtClean="0"/>
              <a:t>BAB 1		</a:t>
            </a:r>
            <a:r>
              <a:rPr lang="en-US" sz="1700" dirty="0" err="1" smtClean="0"/>
              <a:t>Gambaran</a:t>
            </a:r>
            <a:r>
              <a:rPr lang="en-US" sz="1700" dirty="0" smtClean="0"/>
              <a:t> </a:t>
            </a:r>
            <a:r>
              <a:rPr lang="en-US" sz="1700" dirty="0" err="1" smtClean="0"/>
              <a:t>Umum</a:t>
            </a:r>
            <a:r>
              <a:rPr lang="en-US" sz="1700" dirty="0" smtClean="0"/>
              <a:t> Proses </a:t>
            </a:r>
            <a:r>
              <a:rPr lang="en-US" sz="1700" dirty="0" err="1" smtClean="0"/>
              <a:t>Konstruksi</a:t>
            </a:r>
            <a:r>
              <a:rPr lang="en-US" sz="1700" dirty="0"/>
              <a:t>,</a:t>
            </a:r>
            <a:r>
              <a:rPr lang="en-US" sz="1700" dirty="0" smtClean="0"/>
              <a:t> </a:t>
            </a:r>
            <a:r>
              <a:rPr lang="en-US" sz="1700" dirty="0" err="1"/>
              <a:t>Peranan</a:t>
            </a:r>
            <a:r>
              <a:rPr lang="en-US" sz="1700" dirty="0"/>
              <a:t> </a:t>
            </a:r>
            <a:r>
              <a:rPr lang="en-US" sz="1700" dirty="0" err="1"/>
              <a:t>Peralatan</a:t>
            </a:r>
            <a:r>
              <a:rPr lang="en-US" sz="1700" dirty="0"/>
              <a:t> </a:t>
            </a:r>
            <a:r>
              <a:rPr lang="en-US" sz="1700" dirty="0" err="1"/>
              <a:t>Konstruksi</a:t>
            </a:r>
            <a:r>
              <a:rPr lang="en-US" sz="1700" dirty="0"/>
              <a:t>, </a:t>
            </a:r>
            <a:endParaRPr lang="en-US" sz="1700" dirty="0" smtClean="0"/>
          </a:p>
          <a:p>
            <a:r>
              <a:rPr lang="en-US" sz="1700" dirty="0" smtClean="0"/>
              <a:t>BAB 2		</a:t>
            </a:r>
            <a:r>
              <a:rPr lang="en-US" sz="1600" dirty="0" smtClean="0"/>
              <a:t>Hauling Equipment </a:t>
            </a:r>
            <a:r>
              <a:rPr lang="en-US" sz="1600" dirty="0"/>
              <a:t>And Dump </a:t>
            </a:r>
            <a:r>
              <a:rPr lang="en-US" sz="1600" dirty="0" smtClean="0"/>
              <a:t>Truck</a:t>
            </a:r>
            <a:endParaRPr lang="en-US" sz="2000" dirty="0" smtClean="0"/>
          </a:p>
          <a:p>
            <a:r>
              <a:rPr lang="en-US" sz="1700" dirty="0" smtClean="0"/>
              <a:t>BAB 3		</a:t>
            </a:r>
            <a:r>
              <a:rPr lang="en-US" sz="1600" dirty="0"/>
              <a:t>Compaction and Stabilization </a:t>
            </a:r>
            <a:r>
              <a:rPr lang="en-US" sz="1600" dirty="0" smtClean="0"/>
              <a:t>Equipment</a:t>
            </a:r>
            <a:endParaRPr lang="en-US" sz="1700" dirty="0" smtClean="0"/>
          </a:p>
          <a:p>
            <a:r>
              <a:rPr lang="en-US" sz="1700" dirty="0" smtClean="0"/>
              <a:t>BAB 4		</a:t>
            </a:r>
            <a:r>
              <a:rPr lang="en-US" sz="1600" dirty="0" smtClean="0"/>
              <a:t>Dozer</a:t>
            </a:r>
            <a:endParaRPr lang="en-US" sz="1700" dirty="0" smtClean="0"/>
          </a:p>
          <a:p>
            <a:r>
              <a:rPr lang="en-US" sz="1700" dirty="0" smtClean="0"/>
              <a:t>BAB 5		</a:t>
            </a:r>
            <a:r>
              <a:rPr lang="en-US" sz="1700" dirty="0" err="1" smtClean="0"/>
              <a:t>Timmer</a:t>
            </a:r>
            <a:endParaRPr lang="en-US" sz="1700" dirty="0" smtClean="0"/>
          </a:p>
          <a:p>
            <a:r>
              <a:rPr lang="en-US" sz="1700" dirty="0" smtClean="0"/>
              <a:t>BAB 6		</a:t>
            </a:r>
            <a:r>
              <a:rPr lang="en-US" sz="1600" dirty="0"/>
              <a:t>Excavator</a:t>
            </a:r>
            <a:endParaRPr lang="en-US" sz="2000" dirty="0"/>
          </a:p>
          <a:p>
            <a:r>
              <a:rPr lang="en-US" sz="1700" dirty="0" smtClean="0"/>
              <a:t>BAB 7		</a:t>
            </a:r>
            <a:r>
              <a:rPr lang="en-US" sz="1600" dirty="0" err="1" smtClean="0"/>
              <a:t>Kuliah</a:t>
            </a:r>
            <a:r>
              <a:rPr lang="en-US" sz="1600" dirty="0" smtClean="0"/>
              <a:t> </a:t>
            </a:r>
            <a:r>
              <a:rPr lang="en-US" sz="1600" dirty="0" err="1" smtClean="0"/>
              <a:t>Umum</a:t>
            </a:r>
            <a:endParaRPr lang="en-US" sz="1600" dirty="0" smtClean="0"/>
          </a:p>
          <a:p>
            <a:r>
              <a:rPr lang="en-US" sz="1700" dirty="0" smtClean="0"/>
              <a:t>BAB 8		</a:t>
            </a:r>
            <a:r>
              <a:rPr lang="en-US" sz="1700" dirty="0" err="1" smtClean="0"/>
              <a:t>Ujian</a:t>
            </a:r>
            <a:r>
              <a:rPr lang="en-US" sz="1700" dirty="0" smtClean="0"/>
              <a:t> Tengah Semester</a:t>
            </a:r>
          </a:p>
          <a:p>
            <a:r>
              <a:rPr lang="en-US" sz="1700" dirty="0" smtClean="0"/>
              <a:t>BAB 9		</a:t>
            </a:r>
            <a:r>
              <a:rPr lang="it-IT" sz="1600" dirty="0" smtClean="0"/>
              <a:t>Grader</a:t>
            </a:r>
            <a:endParaRPr lang="en-US" sz="1700" dirty="0" smtClean="0"/>
          </a:p>
          <a:p>
            <a:r>
              <a:rPr lang="en-US" sz="1700" dirty="0" smtClean="0"/>
              <a:t>BAB 10		Tower </a:t>
            </a:r>
            <a:r>
              <a:rPr lang="it-IT" sz="1600" dirty="0" smtClean="0"/>
              <a:t>Crane</a:t>
            </a:r>
            <a:endParaRPr lang="en-US" sz="1700" dirty="0" smtClean="0"/>
          </a:p>
          <a:p>
            <a:r>
              <a:rPr lang="en-US" sz="1700" dirty="0" smtClean="0"/>
              <a:t>BAB 11	</a:t>
            </a:r>
            <a:r>
              <a:rPr lang="en-US" sz="1700" dirty="0"/>
              <a:t>	</a:t>
            </a:r>
            <a:r>
              <a:rPr lang="en-US" sz="1700" dirty="0" err="1" smtClean="0"/>
              <a:t>Metode</a:t>
            </a:r>
            <a:r>
              <a:rPr lang="en-US" sz="1700" dirty="0" smtClean="0"/>
              <a:t> </a:t>
            </a:r>
            <a:r>
              <a:rPr lang="it-IT" sz="1600" dirty="0"/>
              <a:t>P</a:t>
            </a:r>
            <a:r>
              <a:rPr lang="it-IT" sz="1600" dirty="0" smtClean="0"/>
              <a:t>ekerjaan </a:t>
            </a:r>
            <a:r>
              <a:rPr lang="it-IT" sz="1600" dirty="0"/>
              <a:t>P</a:t>
            </a:r>
            <a:r>
              <a:rPr lang="it-IT" sz="1600" dirty="0" smtClean="0"/>
              <a:t>ondasi </a:t>
            </a:r>
          </a:p>
          <a:p>
            <a:r>
              <a:rPr lang="en-US" sz="1700" dirty="0" smtClean="0"/>
              <a:t>BAB 12		Dewatering</a:t>
            </a:r>
          </a:p>
          <a:p>
            <a:r>
              <a:rPr lang="en-US" sz="1700" dirty="0" smtClean="0"/>
              <a:t>BAB 13		Field Trip</a:t>
            </a:r>
          </a:p>
          <a:p>
            <a:r>
              <a:rPr lang="en-US" sz="1700" dirty="0" smtClean="0"/>
              <a:t>BAB 14		</a:t>
            </a:r>
            <a:r>
              <a:rPr lang="it-IT" sz="1600" dirty="0"/>
              <a:t>Pekerjaan  Sruktur sementara dan Beton</a:t>
            </a:r>
            <a:endParaRPr lang="en-US" sz="1700" dirty="0" smtClean="0"/>
          </a:p>
          <a:p>
            <a:r>
              <a:rPr lang="en-US" sz="1700" dirty="0" smtClean="0"/>
              <a:t>BAB 15		Quiz</a:t>
            </a:r>
          </a:p>
          <a:p>
            <a:r>
              <a:rPr lang="en-US" sz="1700" dirty="0" smtClean="0"/>
              <a:t>BAB 16		</a:t>
            </a:r>
            <a:r>
              <a:rPr lang="en-US" sz="1700" dirty="0" err="1" smtClean="0"/>
              <a:t>Ujian</a:t>
            </a:r>
            <a:r>
              <a:rPr lang="en-US" sz="1700" dirty="0" smtClean="0"/>
              <a:t> </a:t>
            </a:r>
            <a:r>
              <a:rPr lang="en-US" sz="1700" dirty="0" err="1" smtClean="0"/>
              <a:t>Akhir</a:t>
            </a:r>
            <a:r>
              <a:rPr lang="en-US" sz="1700" dirty="0" smtClean="0"/>
              <a:t> Semester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43624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528" y="404664"/>
            <a:ext cx="42428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sng" dirty="0" smtClean="0">
                <a:solidFill>
                  <a:schemeClr val="accent5">
                    <a:lumMod val="75000"/>
                  </a:schemeClr>
                </a:solidFill>
              </a:rPr>
              <a:t>KOMPOSISI PENILAIAN</a:t>
            </a:r>
            <a:endParaRPr lang="en-US" sz="3200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1196752"/>
            <a:ext cx="8352928" cy="201593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endParaRPr lang="en-US" sz="2500" dirty="0" smtClean="0"/>
          </a:p>
          <a:p>
            <a:r>
              <a:rPr lang="en-US" sz="2500" dirty="0" err="1" smtClean="0"/>
              <a:t>Tugas</a:t>
            </a:r>
            <a:r>
              <a:rPr lang="en-US" sz="2500" dirty="0" smtClean="0"/>
              <a:t> </a:t>
            </a:r>
            <a:r>
              <a:rPr lang="en-US" sz="2500" dirty="0" err="1" smtClean="0"/>
              <a:t>Besar</a:t>
            </a:r>
            <a:r>
              <a:rPr lang="en-US" sz="2500" dirty="0" smtClean="0"/>
              <a:t>/</a:t>
            </a:r>
            <a:r>
              <a:rPr lang="en-US" sz="2500" dirty="0" err="1" smtClean="0"/>
              <a:t>Kelompok</a:t>
            </a:r>
            <a:r>
              <a:rPr lang="en-US" sz="2500" dirty="0" smtClean="0"/>
              <a:t>		30%</a:t>
            </a:r>
          </a:p>
          <a:p>
            <a:r>
              <a:rPr lang="en-US" sz="2500" dirty="0" err="1" smtClean="0"/>
              <a:t>Ujian</a:t>
            </a:r>
            <a:r>
              <a:rPr lang="en-US" sz="2500" dirty="0" smtClean="0"/>
              <a:t> Tengah Semester		30%</a:t>
            </a:r>
          </a:p>
          <a:p>
            <a:r>
              <a:rPr lang="en-US" sz="2500" dirty="0" err="1" smtClean="0"/>
              <a:t>Ujian</a:t>
            </a:r>
            <a:r>
              <a:rPr lang="en-US" sz="2500" dirty="0" smtClean="0"/>
              <a:t> </a:t>
            </a:r>
            <a:r>
              <a:rPr lang="en-US" sz="2500" dirty="0" err="1" smtClean="0"/>
              <a:t>Akhir</a:t>
            </a:r>
            <a:r>
              <a:rPr lang="en-US" sz="2500" dirty="0" smtClean="0"/>
              <a:t> Semester		40%</a:t>
            </a:r>
          </a:p>
          <a:p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87157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5846" y="2543960"/>
            <a:ext cx="4572000" cy="101566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n-US" sz="3000" b="1" dirty="0" smtClean="0"/>
              <a:t>PERTEMUAN KE- 10</a:t>
            </a:r>
          </a:p>
          <a:p>
            <a:pPr algn="ctr"/>
            <a:r>
              <a:rPr lang="en-US" sz="3000" b="1" dirty="0" smtClean="0"/>
              <a:t>MINGGU KE - 10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96096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1484784"/>
            <a:ext cx="734481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latin typeface="Arial" pitchFamily="34" charset="0"/>
                <a:cs typeface="Arial" pitchFamily="34" charset="0"/>
              </a:rPr>
              <a:t>Dewatering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pekerjaan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sipil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bertujuan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mengendalikan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air (air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tanah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permukaan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 agar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menggangu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menghambat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proses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perlaksanaan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pekerjaan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konstruksi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terutama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pelaksanaan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bagian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struktur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berada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tanah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di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bawah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muka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air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tanah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Pengaruh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air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tanah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di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pertimbangkan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proyek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konstruksi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mengakibatkan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problem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besar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Kondisi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air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tanah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semula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kurang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diketahui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diperhitungkan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mengubah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proses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pelaksanaan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bahkan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mengubah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desain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struktur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terakhir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mempengaruhi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biaya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keseluruhan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bangunan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57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528" y="908720"/>
            <a:ext cx="8352928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dasarnya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2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hal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perlu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diketahui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tentang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air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ditinjau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pengaruhnya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terhadap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proses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pelaksanaan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bangunan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yaitu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:</a:t>
            </a:r>
          </a:p>
          <a:p>
            <a:pPr marL="800100" lvl="1" indent="-342900" algn="just">
              <a:lnSpc>
                <a:spcPct val="150000"/>
              </a:lnSpc>
              <a:buAutoNum type="arabi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Bagaimana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air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tersebut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bergerak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sekitarnya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lnSpc>
                <a:spcPct val="150000"/>
              </a:lnSpc>
              <a:buAutoNum type="arabi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Bagaimana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pengaruh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air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tersebut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terhadap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sekitarnya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lnSpc>
                <a:spcPct val="150000"/>
              </a:lnSpc>
              <a:buAutoNum type="arabicPeriod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Metode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dipakai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kepekerjaan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dewatering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antara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lain :</a:t>
            </a:r>
          </a:p>
          <a:p>
            <a:pPr marL="800100" lvl="1" indent="-342900" algn="just">
              <a:lnSpc>
                <a:spcPct val="150000"/>
              </a:lnSpc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Open Pumping</a:t>
            </a:r>
          </a:p>
          <a:p>
            <a:pPr marL="800100" lvl="1" indent="-342900" algn="just">
              <a:lnSpc>
                <a:spcPct val="150000"/>
              </a:lnSpc>
              <a:buAutoNum type="arabicPeriod"/>
            </a:pPr>
            <a:r>
              <a:rPr lang="en-US" dirty="0" err="1" smtClean="0">
                <a:latin typeface="Arial" pitchFamily="34" charset="0"/>
                <a:cs typeface="Arial" pitchFamily="34" charset="0"/>
              </a:rPr>
              <a:t>Predrainage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800100" lvl="1" indent="-342900" algn="just">
              <a:lnSpc>
                <a:spcPct val="150000"/>
              </a:lnSpc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Cut Off</a:t>
            </a:r>
          </a:p>
        </p:txBody>
      </p:sp>
      <p:sp>
        <p:nvSpPr>
          <p:cNvPr id="4" name="Rectangle 3"/>
          <p:cNvSpPr/>
          <p:nvPr/>
        </p:nvSpPr>
        <p:spPr>
          <a:xfrm>
            <a:off x="323528" y="260648"/>
            <a:ext cx="1296144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 smtClean="0"/>
              <a:t>CONT…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52955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528" y="404664"/>
            <a:ext cx="7344816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en-US" sz="2300" b="1" dirty="0" smtClean="0"/>
              <a:t>METODE DEWATERING OPEN PUMPING</a:t>
            </a:r>
          </a:p>
        </p:txBody>
      </p:sp>
      <p:sp>
        <p:nvSpPr>
          <p:cNvPr id="2" name="Rectangle 1"/>
          <p:cNvSpPr/>
          <p:nvPr/>
        </p:nvSpPr>
        <p:spPr>
          <a:xfrm>
            <a:off x="827584" y="864148"/>
            <a:ext cx="396044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metode</a:t>
            </a:r>
            <a:r>
              <a:rPr lang="en-US" dirty="0">
                <a:latin typeface="Arial" pitchFamily="34" charset="0"/>
                <a:cs typeface="Arial" pitchFamily="34" charset="0"/>
              </a:rPr>
              <a:t> dewatering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air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dibiarkan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mengalir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lubang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galian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kemudian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dipompa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keluar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melalui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sumur</a:t>
            </a:r>
            <a:r>
              <a:rPr lang="en-US" dirty="0">
                <a:latin typeface="Arial" pitchFamily="34" charset="0"/>
                <a:cs typeface="Arial" pitchFamily="34" charset="0"/>
              </a:rPr>
              <a:t>/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selokan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penampung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dasar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galian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n-US" dirty="0">
              <a:latin typeface="Arial" pitchFamily="34" charset="0"/>
              <a:cs typeface="Arial" pitchFamily="34" charset="0"/>
            </a:endParaRPr>
          </a:p>
          <a:p>
            <a:pPr algn="just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 err="1">
                <a:latin typeface="Arial" pitchFamily="34" charset="0"/>
                <a:cs typeface="Arial" pitchFamily="34" charset="0"/>
              </a:rPr>
              <a:t>Metode</a:t>
            </a:r>
            <a:r>
              <a:rPr lang="en-US" dirty="0">
                <a:latin typeface="Arial" pitchFamily="34" charset="0"/>
                <a:cs typeface="Arial" pitchFamily="34" charset="0"/>
              </a:rPr>
              <a:t> Open Pumping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bila</a:t>
            </a:r>
            <a:r>
              <a:rPr lang="en-US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Karakteristik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merupakan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padat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bergradasi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baik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berkohesi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Jumlah</a:t>
            </a:r>
            <a:r>
              <a:rPr lang="en-US" dirty="0">
                <a:latin typeface="Arial" pitchFamily="34" charset="0"/>
                <a:cs typeface="Arial" pitchFamily="34" charset="0"/>
              </a:rPr>
              <a:t> air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dipompa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besar</a:t>
            </a:r>
            <a:r>
              <a:rPr lang="en-US" dirty="0">
                <a:latin typeface="Arial" pitchFamily="34" charset="0"/>
                <a:cs typeface="Arial" pitchFamily="34" charset="0"/>
              </a:rPr>
              <a:t> (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debitnya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).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dibuat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sumur</a:t>
            </a:r>
            <a:r>
              <a:rPr lang="en-US" dirty="0">
                <a:latin typeface="Arial" pitchFamily="34" charset="0"/>
                <a:cs typeface="Arial" pitchFamily="34" charset="0"/>
              </a:rPr>
              <a:t>/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selokan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penampung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pompa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>
                <a:latin typeface="Arial" pitchFamily="34" charset="0"/>
                <a:cs typeface="Arial" pitchFamily="34" charset="0"/>
              </a:rPr>
              <a:t>Galian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tidak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000826"/>
            <a:ext cx="3672408" cy="5047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352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2642</TotalTime>
  <Words>1207</Words>
  <Application>Microsoft Office PowerPoint</Application>
  <PresentationFormat>On-screen Show (4:3)</PresentationFormat>
  <Paragraphs>218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Grid</vt:lpstr>
      <vt:lpstr>PERTEMUAN KE 10 MINGGU KE 10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GALIH WULANDARI SUBAGYO, s.T.,M.T.,</dc:title>
  <dc:creator>GALIH WULANDARI S</dc:creator>
  <cp:lastModifiedBy>GALIH WULANDARI S</cp:lastModifiedBy>
  <cp:revision>196</cp:revision>
  <cp:lastPrinted>2020-01-22T10:24:36Z</cp:lastPrinted>
  <dcterms:created xsi:type="dcterms:W3CDTF">2020-01-04T05:38:09Z</dcterms:created>
  <dcterms:modified xsi:type="dcterms:W3CDTF">2020-03-30T12:46:50Z</dcterms:modified>
</cp:coreProperties>
</file>