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7"/>
  </p:notesMasterIdLst>
  <p:handoutMasterIdLst>
    <p:handoutMasterId r:id="rId38"/>
  </p:handoutMasterIdLst>
  <p:sldIdLst>
    <p:sldId id="256" r:id="rId2"/>
    <p:sldId id="257" r:id="rId3"/>
    <p:sldId id="289" r:id="rId4"/>
    <p:sldId id="258" r:id="rId5"/>
    <p:sldId id="259" r:id="rId6"/>
    <p:sldId id="260" r:id="rId7"/>
    <p:sldId id="261" r:id="rId8"/>
    <p:sldId id="290" r:id="rId9"/>
    <p:sldId id="352" r:id="rId10"/>
    <p:sldId id="353" r:id="rId11"/>
    <p:sldId id="359" r:id="rId12"/>
    <p:sldId id="360" r:id="rId13"/>
    <p:sldId id="354" r:id="rId14"/>
    <p:sldId id="355" r:id="rId15"/>
    <p:sldId id="356" r:id="rId16"/>
    <p:sldId id="357" r:id="rId17"/>
    <p:sldId id="358" r:id="rId18"/>
    <p:sldId id="361" r:id="rId19"/>
    <p:sldId id="364" r:id="rId20"/>
    <p:sldId id="365" r:id="rId21"/>
    <p:sldId id="366" r:id="rId22"/>
    <p:sldId id="368" r:id="rId23"/>
    <p:sldId id="374" r:id="rId24"/>
    <p:sldId id="375" r:id="rId25"/>
    <p:sldId id="376" r:id="rId26"/>
    <p:sldId id="377" r:id="rId27"/>
    <p:sldId id="378" r:id="rId28"/>
    <p:sldId id="369" r:id="rId29"/>
    <p:sldId id="370" r:id="rId30"/>
    <p:sldId id="371" r:id="rId31"/>
    <p:sldId id="372" r:id="rId32"/>
    <p:sldId id="373" r:id="rId33"/>
    <p:sldId id="362" r:id="rId34"/>
    <p:sldId id="363" r:id="rId35"/>
    <p:sldId id="285" r:id="rId36"/>
  </p:sldIdLst>
  <p:sldSz cx="9144000" cy="6858000" type="screen4x3"/>
  <p:notesSz cx="6805613" cy="99393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441" autoAdjust="0"/>
    <p:restoredTop sz="94660"/>
  </p:normalViewPr>
  <p:slideViewPr>
    <p:cSldViewPr>
      <p:cViewPr>
        <p:scale>
          <a:sx n="66" d="100"/>
          <a:sy n="66" d="100"/>
        </p:scale>
        <p:origin x="-1908" y="-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4939" y="0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459A8E-0032-4BA5-94FF-BB3E146BB74A}" type="datetimeFigureOut">
              <a:rPr lang="en-US" smtClean="0"/>
              <a:t>3/9/2020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0646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4939" y="9440646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166B49-6C69-488B-A608-180CE970CE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8482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445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760EB3-709B-4158-B102-92825F9B2338}" type="datetimeFigureOut">
              <a:rPr lang="en-US" smtClean="0"/>
              <a:t>3/9/2020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1038" y="4721225"/>
            <a:ext cx="5443537" cy="44719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0863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4450" y="9440863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440F6B-6D78-474E-8721-9394FC1C8A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9190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440F6B-6D78-474E-8721-9394FC1C8AC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527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E4ADB8B7-D7EB-46B9-AB70-19A00880D415}" type="datetimeFigureOut">
              <a:rPr lang="en-US" smtClean="0"/>
              <a:t>3/9/2020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D6B89A1-516C-4706-9FCD-C67F9C3F37F6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DB8B7-D7EB-46B9-AB70-19A00880D415}" type="datetimeFigureOut">
              <a:rPr lang="en-US" smtClean="0"/>
              <a:t>3/9/2020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B89A1-516C-4706-9FCD-C67F9C3F37F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47319"/>
            <a:ext cx="6705600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47319"/>
            <a:ext cx="1956046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74638"/>
            <a:ext cx="1676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DB8B7-D7EB-46B9-AB70-19A00880D415}" type="datetimeFigureOut">
              <a:rPr lang="en-US" smtClean="0"/>
              <a:t>3/9/2020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6D6B89A1-516C-4706-9FCD-C67F9C3F37F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DB8B7-D7EB-46B9-AB70-19A00880D415}" type="datetimeFigureOut">
              <a:rPr lang="en-US" smtClean="0"/>
              <a:t>3/9/2020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B89A1-516C-4706-9FCD-C67F9C3F37F6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4ADB8B7-D7EB-46B9-AB70-19A00880D415}" type="datetimeFigureOut">
              <a:rPr lang="en-US" smtClean="0"/>
              <a:t>3/9/2020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6D6B89A1-516C-4706-9FCD-C67F9C3F37F6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DB8B7-D7EB-46B9-AB70-19A00880D415}" type="datetimeFigureOut">
              <a:rPr lang="en-US" smtClean="0"/>
              <a:t>3/9/2020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B89A1-516C-4706-9FCD-C67F9C3F37F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DB8B7-D7EB-46B9-AB70-19A00880D415}" type="datetimeFigureOut">
              <a:rPr lang="en-US" smtClean="0"/>
              <a:t>3/9/2020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B89A1-516C-4706-9FCD-C67F9C3F37F6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DB8B7-D7EB-46B9-AB70-19A00880D415}" type="datetimeFigureOut">
              <a:rPr lang="en-US" smtClean="0"/>
              <a:t>3/9/2020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B89A1-516C-4706-9FCD-C67F9C3F37F6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0919"/>
            <a:ext cx="8831802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DB8B7-D7EB-46B9-AB70-19A00880D415}" type="datetimeFigureOut">
              <a:rPr lang="en-US" smtClean="0"/>
              <a:t>3/9/2020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B89A1-516C-4706-9FCD-C67F9C3F37F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152400" y="152400"/>
            <a:ext cx="67056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5867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DB8B7-D7EB-46B9-AB70-19A00880D415}" type="datetimeFigureOut">
              <a:rPr lang="en-US" smtClean="0"/>
              <a:t>3/9/2020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D6B89A1-516C-4706-9FCD-C67F9C3F37F6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0"/>
            <a:ext cx="67056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6764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DB8B7-D7EB-46B9-AB70-19A00880D415}" type="datetimeFigureOut">
              <a:rPr lang="en-US" smtClean="0"/>
              <a:t>3/9/2020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B89A1-516C-4706-9FCD-C67F9C3F37F6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4971"/>
            <a:ext cx="8831802" cy="50454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E4ADB8B7-D7EB-46B9-AB70-19A00880D415}" type="datetimeFigureOut">
              <a:rPr lang="en-US" smtClean="0"/>
              <a:t>3/9/2020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fld id="{6D6B89A1-516C-4706-9FCD-C67F9C3F37F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-Cl9wmSnBq4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youtube.com/watch?v=VaBf4iDeA-M&amp;t=102s" TargetMode="Externa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83116" y="4797152"/>
            <a:ext cx="1809364" cy="168478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543" y="6021784"/>
            <a:ext cx="7128792" cy="575568"/>
          </a:xfrm>
        </p:spPr>
        <p:txBody>
          <a:bodyPr/>
          <a:lstStyle/>
          <a:p>
            <a:pPr algn="l"/>
            <a:r>
              <a:rPr lang="en-US" sz="2500" b="1" dirty="0" smtClean="0"/>
              <a:t>PERTEMUAN KE 7</a:t>
            </a:r>
            <a:br>
              <a:rPr lang="en-US" sz="2500" b="1" dirty="0" smtClean="0"/>
            </a:br>
            <a:r>
              <a:rPr lang="en-US" sz="2500" b="1" dirty="0" smtClean="0"/>
              <a:t>MINGGU KE 7</a:t>
            </a:r>
            <a:endParaRPr lang="en-US" sz="2500" b="1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44768" y="4480899"/>
            <a:ext cx="63246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4200" kern="1200" cap="all" spc="150" baseline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5000" b="1" dirty="0" smtClean="0"/>
              <a:t>GRADER</a:t>
            </a:r>
            <a:endParaRPr lang="en-US" sz="50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4797152"/>
            <a:ext cx="1800200" cy="18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249324" y="5395299"/>
            <a:ext cx="7128792" cy="5755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4200" kern="1200" cap="all" spc="150" baseline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500" b="1" dirty="0" smtClean="0"/>
              <a:t>GALIH WULANDARI SUBAGYO, </a:t>
            </a:r>
            <a:r>
              <a:rPr lang="en-US" sz="2500" b="1" dirty="0" err="1" smtClean="0"/>
              <a:t>s.T.,M.T</a:t>
            </a:r>
            <a:r>
              <a:rPr lang="en-US" sz="2500" b="1" dirty="0" smtClean="0"/>
              <a:t>.,</a:t>
            </a:r>
            <a:endParaRPr lang="en-US" sz="2500" b="1" dirty="0"/>
          </a:p>
        </p:txBody>
      </p:sp>
    </p:spTree>
    <p:extLst>
      <p:ext uri="{BB962C8B-B14F-4D97-AF65-F5344CB8AC3E}">
        <p14:creationId xmlns:p14="http://schemas.microsoft.com/office/powerpoint/2010/main" val="2178932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67544" y="917912"/>
            <a:ext cx="8277674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Motor Grader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adalah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salah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satu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jenis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traktor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penggerak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berupa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roda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ban yang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menggunakan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blade yang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dapat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diatur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tingkat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kemiringannya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meratakan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permukaan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lahan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serta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membentuk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badan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jalan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levelling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grading) yang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biasanya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digunakan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proyek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jalan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membuat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kemiringan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tertentu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suatu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ruas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jalan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Bagian-bagaian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penting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pada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motor grader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ialah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	1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 Grader blade yang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dipasang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pada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alat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disebut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circle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	2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Kendali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blade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mengontrol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pisau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	3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Tarktor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sebagai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mounting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dari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blade</a:t>
            </a:r>
          </a:p>
          <a:p>
            <a:pPr algn="just"/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Motor Grader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merupakan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alat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perata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mempunyai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bermacam-macam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kegunaan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 Grader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dapat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juga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digunakan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keperluan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perataan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tanah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penggusuran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tanah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mencampurkan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menebarkan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tanah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perataan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tanggul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Mengurug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kembali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galian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sebagainya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Pada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umumnya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grader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digunakan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proyek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perawatan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jalan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kemampuannya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bergerak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juga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sering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digunakan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proyek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lapangan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terbang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67544" y="404664"/>
            <a:ext cx="4572000" cy="4770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500" dirty="0" smtClean="0">
                <a:latin typeface="Arial" pitchFamily="34" charset="0"/>
                <a:cs typeface="Arial" pitchFamily="34" charset="0"/>
              </a:rPr>
              <a:t>CONT…</a:t>
            </a:r>
            <a:endParaRPr lang="en-US" sz="25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5972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71801" y="1052736"/>
            <a:ext cx="8086172" cy="4662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Secara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umum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motor grader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memiliki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beberapa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fungsi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berikut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marL="285750" indent="-285750"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pemerataan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pembentukan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permukaan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tanah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200" i="1" dirty="0" smtClean="0">
                <a:latin typeface="Times New Roman" pitchFamily="18" charset="0"/>
                <a:cs typeface="Times New Roman" pitchFamily="18" charset="0"/>
              </a:rPr>
              <a:t>spreading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)\</a:t>
            </a:r>
          </a:p>
          <a:p>
            <a:pPr marL="285750" indent="-285750"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mencampur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tanah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/material (</a:t>
            </a:r>
            <a:r>
              <a:rPr lang="en-US" sz="2200" i="1" dirty="0" smtClean="0">
                <a:latin typeface="Times New Roman" pitchFamily="18" charset="0"/>
                <a:cs typeface="Times New Roman" pitchFamily="18" charset="0"/>
              </a:rPr>
              <a:t>mixing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285750" indent="-285750"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pekerjaan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tahap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akhir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200" i="1" dirty="0">
                <a:latin typeface="Times New Roman" pitchFamily="18" charset="0"/>
                <a:cs typeface="Times New Roman" pitchFamily="18" charset="0"/>
              </a:rPr>
              <a:t>finishing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sebagai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pemeliharaan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proyek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jalan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blade yang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pendek</a:t>
            </a:r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membuat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parit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200" i="1" dirty="0" smtClean="0">
                <a:latin typeface="Times New Roman" pitchFamily="18" charset="0"/>
                <a:cs typeface="Times New Roman" pitchFamily="18" charset="0"/>
              </a:rPr>
              <a:t>ditching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285750" indent="-285750"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menggali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saluran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serta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memperlebar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jalan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sempit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dan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es-ES" sz="2200" dirty="0" err="1" smtClean="0">
                <a:latin typeface="Times New Roman" pitchFamily="18" charset="0"/>
                <a:cs typeface="Times New Roman" pitchFamily="18" charset="0"/>
              </a:rPr>
              <a:t>Digunakan</a:t>
            </a:r>
            <a:r>
              <a:rPr lang="es-E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2200" dirty="0" err="1"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s-E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2200" dirty="0" err="1">
                <a:latin typeface="Times New Roman" pitchFamily="18" charset="0"/>
                <a:cs typeface="Times New Roman" pitchFamily="18" charset="0"/>
              </a:rPr>
              <a:t>proyek</a:t>
            </a:r>
            <a:r>
              <a:rPr lang="es-E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2200" dirty="0" err="1">
                <a:latin typeface="Times New Roman" pitchFamily="18" charset="0"/>
                <a:cs typeface="Times New Roman" pitchFamily="18" charset="0"/>
              </a:rPr>
              <a:t>pembangunan</a:t>
            </a:r>
            <a:r>
              <a:rPr lang="es-ES" sz="2200" dirty="0">
                <a:latin typeface="Times New Roman" pitchFamily="18" charset="0"/>
                <a:cs typeface="Times New Roman" pitchFamily="18" charset="0"/>
              </a:rPr>
              <a:t> jalan raya, </a:t>
            </a:r>
            <a:r>
              <a:rPr lang="es-ES" sz="2200" dirty="0" err="1">
                <a:latin typeface="Times New Roman" pitchFamily="18" charset="0"/>
                <a:cs typeface="Times New Roman" pitchFamily="18" charset="0"/>
              </a:rPr>
              <a:t>lapangan</a:t>
            </a:r>
            <a:r>
              <a:rPr lang="es-E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2200" dirty="0" err="1">
                <a:latin typeface="Times New Roman" pitchFamily="18" charset="0"/>
                <a:cs typeface="Times New Roman" pitchFamily="18" charset="0"/>
              </a:rPr>
              <a:t>udara</a:t>
            </a:r>
            <a:r>
              <a:rPr lang="es-ES" sz="2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s-ES" sz="2200" dirty="0" err="1">
                <a:latin typeface="Times New Roman" pitchFamily="18" charset="0"/>
                <a:cs typeface="Times New Roman" pitchFamily="18" charset="0"/>
              </a:rPr>
              <a:t>serta</a:t>
            </a:r>
            <a:r>
              <a:rPr lang="es-E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2200" dirty="0" err="1">
                <a:latin typeface="Times New Roman" pitchFamily="18" charset="0"/>
                <a:cs typeface="Times New Roman" pitchFamily="18" charset="0"/>
              </a:rPr>
              <a:t>bagunan</a:t>
            </a:r>
            <a:r>
              <a:rPr lang="es-E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2200" dirty="0" err="1">
                <a:latin typeface="Times New Roman" pitchFamily="18" charset="0"/>
                <a:cs typeface="Times New Roman" pitchFamily="18" charset="0"/>
              </a:rPr>
              <a:t>luas</a:t>
            </a:r>
            <a:r>
              <a:rPr lang="es-E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2200" dirty="0" err="1">
                <a:latin typeface="Times New Roman" pitchFamily="18" charset="0"/>
                <a:cs typeface="Times New Roman" pitchFamily="18" charset="0"/>
              </a:rPr>
              <a:t>lainnya</a:t>
            </a:r>
            <a:r>
              <a:rPr lang="es-ES" sz="2200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3" name="Rectangle 2"/>
          <p:cNvSpPr/>
          <p:nvPr/>
        </p:nvSpPr>
        <p:spPr>
          <a:xfrm>
            <a:off x="451609" y="332656"/>
            <a:ext cx="2494594" cy="477054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2500" dirty="0" smtClean="0"/>
              <a:t>FUNGSI GRADER</a:t>
            </a:r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2455210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13404" y="764704"/>
            <a:ext cx="8263051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Sebagai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alat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memiliki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multifungsi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pekerjaan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proyek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konstruksi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, motor grader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memiliki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beberapa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alat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pelengkap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dapat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dipasang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pada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motor grader,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diantaranya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: </a:t>
            </a:r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  <a:p>
            <a:pPr marL="800100" lvl="1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en-US" sz="2200" i="1" dirty="0" err="1" smtClean="0">
                <a:latin typeface="Times New Roman" pitchFamily="18" charset="0"/>
                <a:cs typeface="Times New Roman" pitchFamily="18" charset="0"/>
              </a:rPr>
              <a:t>Scarifier</a:t>
            </a:r>
            <a:r>
              <a:rPr lang="en-US" sz="2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i="1" dirty="0">
                <a:latin typeface="Times New Roman" pitchFamily="18" charset="0"/>
                <a:cs typeface="Times New Roman" pitchFamily="18" charset="0"/>
              </a:rPr>
              <a:t>teeth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adalah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ripper yang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berbentuk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penggaruk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kecil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dipasang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di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bagian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depan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blade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apat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dikendalikan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secara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mandiri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  <a:p>
            <a:pPr marL="800100" lvl="1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en-US" sz="2200" i="1" dirty="0" smtClean="0">
                <a:latin typeface="Times New Roman" pitchFamily="18" charset="0"/>
                <a:cs typeface="Times New Roman" pitchFamily="18" charset="0"/>
              </a:rPr>
              <a:t>Pavement </a:t>
            </a:r>
            <a:r>
              <a:rPr lang="en-US" sz="2200" i="1" dirty="0">
                <a:latin typeface="Times New Roman" pitchFamily="18" charset="0"/>
                <a:cs typeface="Times New Roman" pitchFamily="18" charset="0"/>
              </a:rPr>
              <a:t>widener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digunakan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mengatur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penghamparan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  <a:p>
            <a:pPr marL="800100" lvl="1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sv-SE" sz="2200" i="1" dirty="0" smtClean="0">
                <a:latin typeface="Times New Roman" pitchFamily="18" charset="0"/>
                <a:cs typeface="Times New Roman" pitchFamily="18" charset="0"/>
              </a:rPr>
              <a:t>Elevating </a:t>
            </a:r>
            <a:r>
              <a:rPr lang="sv-SE" sz="2200" i="1" dirty="0">
                <a:latin typeface="Times New Roman" pitchFamily="18" charset="0"/>
                <a:cs typeface="Times New Roman" pitchFamily="18" charset="0"/>
              </a:rPr>
              <a:t>grader unit</a:t>
            </a:r>
            <a:r>
              <a:rPr lang="sv-SE" sz="2200" dirty="0">
                <a:latin typeface="Times New Roman" pitchFamily="18" charset="0"/>
                <a:cs typeface="Times New Roman" pitchFamily="18" charset="0"/>
              </a:rPr>
              <a:t>, yaitu alat untuk mengatur grading. </a:t>
            </a:r>
          </a:p>
        </p:txBody>
      </p:sp>
      <p:sp>
        <p:nvSpPr>
          <p:cNvPr id="3" name="Rectangle 2"/>
          <p:cNvSpPr/>
          <p:nvPr/>
        </p:nvSpPr>
        <p:spPr>
          <a:xfrm>
            <a:off x="395375" y="151796"/>
            <a:ext cx="1224295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500" dirty="0" smtClean="0"/>
              <a:t>CONT…</a:t>
            </a:r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3778961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98462" y="5725361"/>
            <a:ext cx="52761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err="1" smtClean="0">
                <a:latin typeface="Arial" pitchFamily="34" charset="0"/>
                <a:cs typeface="Arial" pitchFamily="34" charset="0"/>
              </a:rPr>
              <a:t>Gambar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Bagian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–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Bagian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Grader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153" y="1620905"/>
            <a:ext cx="5034649" cy="4104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5934206" y="1687974"/>
            <a:ext cx="316835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KETERANGAN :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en-US" dirty="0">
                <a:latin typeface="Arial" pitchFamily="34" charset="0"/>
                <a:cs typeface="Arial" pitchFamily="34" charset="0"/>
              </a:rPr>
              <a:t>.  Blade lift cylinder </a:t>
            </a:r>
          </a:p>
          <a:p>
            <a:r>
              <a:rPr lang="en-US" dirty="0">
                <a:latin typeface="Arial" pitchFamily="34" charset="0"/>
                <a:cs typeface="Arial" pitchFamily="34" charset="0"/>
              </a:rPr>
              <a:t>2.  Drawbar lift cylinder </a:t>
            </a:r>
          </a:p>
          <a:p>
            <a:r>
              <a:rPr lang="en-US" dirty="0">
                <a:latin typeface="Arial" pitchFamily="34" charset="0"/>
                <a:cs typeface="Arial" pitchFamily="34" charset="0"/>
              </a:rPr>
              <a:t>3.  Cab </a:t>
            </a:r>
          </a:p>
          <a:p>
            <a:r>
              <a:rPr lang="en-US" dirty="0">
                <a:latin typeface="Arial" pitchFamily="34" charset="0"/>
                <a:cs typeface="Arial" pitchFamily="34" charset="0"/>
              </a:rPr>
              <a:t>4.  Rear wheel </a:t>
            </a:r>
          </a:p>
          <a:p>
            <a:r>
              <a:rPr lang="en-US" dirty="0">
                <a:latin typeface="Arial" pitchFamily="34" charset="0"/>
                <a:cs typeface="Arial" pitchFamily="34" charset="0"/>
              </a:rPr>
              <a:t>5.  Ripper </a:t>
            </a:r>
          </a:p>
          <a:p>
            <a:r>
              <a:rPr lang="en-US" dirty="0">
                <a:latin typeface="Arial" pitchFamily="34" charset="0"/>
                <a:cs typeface="Arial" pitchFamily="34" charset="0"/>
              </a:rPr>
              <a:t>6.  Articulate cylinder</a:t>
            </a:r>
          </a:p>
          <a:p>
            <a:r>
              <a:rPr lang="en-US" dirty="0">
                <a:latin typeface="Arial" pitchFamily="34" charset="0"/>
                <a:cs typeface="Arial" pitchFamily="34" charset="0"/>
              </a:rPr>
              <a:t>7.  Blade </a:t>
            </a:r>
          </a:p>
          <a:p>
            <a:r>
              <a:rPr lang="en-US" dirty="0">
                <a:latin typeface="Arial" pitchFamily="34" charset="0"/>
                <a:cs typeface="Arial" pitchFamily="34" charset="0"/>
              </a:rPr>
              <a:t>8.  Front wheel </a:t>
            </a:r>
          </a:p>
          <a:p>
            <a:r>
              <a:rPr lang="en-US" dirty="0">
                <a:latin typeface="Arial" pitchFamily="34" charset="0"/>
                <a:cs typeface="Arial" pitchFamily="34" charset="0"/>
              </a:rPr>
              <a:t>9.  Head lamp </a:t>
            </a:r>
          </a:p>
          <a:p>
            <a:r>
              <a:rPr lang="en-US" dirty="0">
                <a:latin typeface="Arial" pitchFamily="34" charset="0"/>
                <a:cs typeface="Arial" pitchFamily="34" charset="0"/>
              </a:rPr>
              <a:t/>
            </a:r>
            <a:br>
              <a:rPr lang="en-US" dirty="0">
                <a:latin typeface="Arial" pitchFamily="34" charset="0"/>
                <a:cs typeface="Arial" pitchFamily="34" charset="0"/>
              </a:rPr>
            </a:br>
            <a:endParaRPr lang="en-US" dirty="0">
              <a:latin typeface="Arial" pitchFamily="34" charset="0"/>
              <a:cs typeface="Arial" pitchFamily="34" charset="0"/>
            </a:endParaRPr>
          </a:p>
          <a:p>
            <a:r>
              <a:rPr lang="en-US" dirty="0">
                <a:latin typeface="Arial" pitchFamily="34" charset="0"/>
                <a:cs typeface="Arial" pitchFamily="34" charset="0"/>
              </a:rPr>
              <a:t/>
            </a:r>
            <a:br>
              <a:rPr lang="en-US" dirty="0">
                <a:latin typeface="Arial" pitchFamily="34" charset="0"/>
                <a:cs typeface="Arial" pitchFamily="34" charset="0"/>
              </a:rPr>
            </a:b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20868" y="404664"/>
            <a:ext cx="5191934" cy="477054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2500" dirty="0" smtClean="0"/>
              <a:t>GAMBARAN UMUM MOTOR GRADER</a:t>
            </a:r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18771491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20868" y="1340768"/>
            <a:ext cx="78395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 err="1" smtClean="0">
                <a:latin typeface="Arial" pitchFamily="34" charset="0"/>
                <a:cs typeface="Arial" pitchFamily="34" charset="0"/>
              </a:rPr>
              <a:t>Pada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sebuah</a:t>
            </a:r>
            <a:r>
              <a:rPr lang="en-US" dirty="0">
                <a:latin typeface="Arial" pitchFamily="34" charset="0"/>
                <a:cs typeface="Arial" pitchFamily="34" charset="0"/>
              </a:rPr>
              <a:t> motor grader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ada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beberapa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perlengkapan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kerja</a:t>
            </a:r>
            <a:r>
              <a:rPr lang="en-US" dirty="0">
                <a:latin typeface="Arial" pitchFamily="34" charset="0"/>
                <a:cs typeface="Arial" pitchFamily="34" charset="0"/>
              </a:rPr>
              <a:t> yang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digunakan</a:t>
            </a:r>
            <a:r>
              <a:rPr lang="en-US" dirty="0"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seperti</a:t>
            </a:r>
            <a:r>
              <a:rPr lang="en-US" dirty="0">
                <a:latin typeface="Arial" pitchFamily="34" charset="0"/>
                <a:cs typeface="Arial" pitchFamily="34" charset="0"/>
              </a:rPr>
              <a:t> blade,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scarifier,ripper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dan</a:t>
            </a:r>
            <a:r>
              <a:rPr lang="en-US" dirty="0">
                <a:latin typeface="Arial" pitchFamily="34" charset="0"/>
                <a:cs typeface="Arial" pitchFamily="34" charset="0"/>
              </a:rPr>
              <a:t> lain-lain.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Berikut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akan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ditunjukkan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beberapa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perlengkapan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kerja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tersebut</a:t>
            </a:r>
            <a:r>
              <a:rPr lang="en-US" dirty="0">
                <a:latin typeface="Arial" pitchFamily="34" charset="0"/>
                <a:cs typeface="Arial" pitchFamily="34" charset="0"/>
              </a:rPr>
              <a:t>. </a:t>
            </a:r>
          </a:p>
        </p:txBody>
      </p:sp>
      <p:sp>
        <p:nvSpPr>
          <p:cNvPr id="3" name="Rectangle 2"/>
          <p:cNvSpPr/>
          <p:nvPr/>
        </p:nvSpPr>
        <p:spPr>
          <a:xfrm>
            <a:off x="620868" y="404664"/>
            <a:ext cx="3435492" cy="477054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2500" dirty="0" smtClean="0"/>
              <a:t>PERLENGKAPAN KERJA</a:t>
            </a:r>
            <a:endParaRPr lang="en-US" sz="25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733674"/>
            <a:ext cx="3510156" cy="2711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4571234" y="3427548"/>
            <a:ext cx="407224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Front 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blade </a:t>
            </a:r>
          </a:p>
          <a:p>
            <a:pPr algn="just"/>
            <a:r>
              <a:rPr lang="en-US" sz="2000" dirty="0">
                <a:latin typeface="Arial" pitchFamily="34" charset="0"/>
                <a:cs typeface="Arial" pitchFamily="34" charset="0"/>
              </a:rPr>
              <a:t>Front blade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sangat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dibutuhkan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untuk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pekerjaan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-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pekerjaan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spreading(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penaburan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) yang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sulit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1130985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906463"/>
            <a:ext cx="3168352" cy="2239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4355976" y="894383"/>
            <a:ext cx="4572000" cy="233910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Front 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pull hook </a:t>
            </a:r>
          </a:p>
          <a:p>
            <a:pPr algn="just"/>
            <a:r>
              <a:rPr lang="en-US" dirty="0">
                <a:latin typeface="Arial" pitchFamily="34" charset="0"/>
                <a:cs typeface="Arial" pitchFamily="34" charset="0"/>
              </a:rPr>
              <a:t>Front pull hook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dipasang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dibagian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depan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alat</a:t>
            </a:r>
            <a:r>
              <a:rPr lang="en-US" dirty="0">
                <a:latin typeface="Arial" pitchFamily="34" charset="0"/>
                <a:cs typeface="Arial" pitchFamily="34" charset="0"/>
              </a:rPr>
              <a:t> yang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berfungsi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untuk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menarik</a:t>
            </a:r>
            <a:r>
              <a:rPr lang="en-US" dirty="0">
                <a:latin typeface="Arial" pitchFamily="34" charset="0"/>
                <a:cs typeface="Arial" pitchFamily="34" charset="0"/>
              </a:rPr>
              <a:t>.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Terdapat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dua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tipe</a:t>
            </a:r>
            <a:r>
              <a:rPr lang="en-US" dirty="0">
                <a:latin typeface="Arial" pitchFamily="34" charset="0"/>
                <a:cs typeface="Arial" pitchFamily="34" charset="0"/>
              </a:rPr>
              <a:t> hook,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yaitu</a:t>
            </a:r>
            <a:r>
              <a:rPr lang="en-US" dirty="0">
                <a:latin typeface="Arial" pitchFamily="34" charset="0"/>
                <a:cs typeface="Arial" pitchFamily="34" charset="0"/>
              </a:rPr>
              <a:t>  front weight with nails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dan</a:t>
            </a:r>
            <a:r>
              <a:rPr lang="en-US" dirty="0">
                <a:latin typeface="Arial" pitchFamily="34" charset="0"/>
                <a:cs typeface="Arial" pitchFamily="34" charset="0"/>
              </a:rPr>
              <a:t> U-shape bracket welded on front axle.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Jika</a:t>
            </a:r>
            <a:r>
              <a:rPr lang="en-US" dirty="0">
                <a:latin typeface="Arial" pitchFamily="34" charset="0"/>
                <a:cs typeface="Arial" pitchFamily="34" charset="0"/>
              </a:rPr>
              <a:t> front attachment,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seperti</a:t>
            </a:r>
            <a:r>
              <a:rPr lang="en-US" dirty="0">
                <a:latin typeface="Arial" pitchFamily="34" charset="0"/>
                <a:cs typeface="Arial" pitchFamily="34" charset="0"/>
              </a:rPr>
              <a:t> front blade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dipasang</a:t>
            </a:r>
            <a:r>
              <a:rPr lang="en-US" dirty="0"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maka</a:t>
            </a:r>
            <a:r>
              <a:rPr lang="en-US" dirty="0">
                <a:latin typeface="Arial" pitchFamily="34" charset="0"/>
                <a:cs typeface="Arial" pitchFamily="34" charset="0"/>
              </a:rPr>
              <a:t> hook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tersebut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tidak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tersedia</a:t>
            </a:r>
            <a:r>
              <a:rPr lang="en-US" dirty="0">
                <a:latin typeface="Arial" pitchFamily="34" charset="0"/>
                <a:cs typeface="Arial" pitchFamily="34" charset="0"/>
              </a:rPr>
              <a:t>. 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321806"/>
            <a:ext cx="2808312" cy="3058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4355976" y="3789040"/>
            <a:ext cx="4572000" cy="261610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Push plate </a:t>
            </a:r>
          </a:p>
          <a:p>
            <a:pPr algn="just"/>
            <a:r>
              <a:rPr lang="en-US" dirty="0" err="1">
                <a:latin typeface="Arial" pitchFamily="34" charset="0"/>
                <a:cs typeface="Arial" pitchFamily="34" charset="0"/>
              </a:rPr>
              <a:t>Komponen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ini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digunakan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untuk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menumbangkan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pohon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atau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mendorong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alat</a:t>
            </a:r>
            <a:r>
              <a:rPr lang="en-US" dirty="0">
                <a:latin typeface="Arial" pitchFamily="34" charset="0"/>
                <a:cs typeface="Arial" pitchFamily="34" charset="0"/>
              </a:rPr>
              <a:t> lain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pada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saat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terjebak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dalam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lumpur</a:t>
            </a:r>
            <a:r>
              <a:rPr lang="en-US" dirty="0">
                <a:latin typeface="Arial" pitchFamily="34" charset="0"/>
                <a:cs typeface="Arial" pitchFamily="34" charset="0"/>
              </a:rPr>
              <a:t>.  Push plate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juga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berfungsi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sebagai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pemberat</a:t>
            </a:r>
            <a:r>
              <a:rPr lang="en-US" dirty="0">
                <a:latin typeface="Arial" pitchFamily="34" charset="0"/>
                <a:cs typeface="Arial" pitchFamily="34" charset="0"/>
              </a:rPr>
              <a:t> (counterweight)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untuk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menjaga</a:t>
            </a:r>
            <a:r>
              <a:rPr lang="en-US" dirty="0">
                <a:latin typeface="Arial" pitchFamily="34" charset="0"/>
                <a:cs typeface="Arial" pitchFamily="34" charset="0"/>
              </a:rPr>
              <a:t> agar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roda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depan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tidak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terangkat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pada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saat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alat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tersebut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digunakan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untuk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melakukan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pekerjaan</a:t>
            </a:r>
            <a:r>
              <a:rPr lang="en-US" dirty="0">
                <a:latin typeface="Arial" pitchFamily="34" charset="0"/>
                <a:cs typeface="Arial" pitchFamily="34" charset="0"/>
              </a:rPr>
              <a:t> ripping. </a:t>
            </a:r>
          </a:p>
        </p:txBody>
      </p:sp>
      <p:sp>
        <p:nvSpPr>
          <p:cNvPr id="7" name="Rectangle 6"/>
          <p:cNvSpPr/>
          <p:nvPr/>
        </p:nvSpPr>
        <p:spPr>
          <a:xfrm>
            <a:off x="395375" y="151796"/>
            <a:ext cx="1224295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500" dirty="0" smtClean="0"/>
              <a:t>CONT…</a:t>
            </a:r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7365978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964" y="836712"/>
            <a:ext cx="2880320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4067944" y="836712"/>
            <a:ext cx="4572000" cy="233910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dirty="0"/>
              <a:t> </a:t>
            </a:r>
            <a:r>
              <a:rPr lang="en-US" sz="2000" b="1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Scarifier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just"/>
            <a:r>
              <a:rPr lang="en-US" dirty="0" err="1">
                <a:latin typeface="Arial" pitchFamily="34" charset="0"/>
                <a:cs typeface="Arial" pitchFamily="34" charset="0"/>
              </a:rPr>
              <a:t>Scarifier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digunakan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untuk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menggali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material - material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keras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seperti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aspal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atau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lapisan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es</a:t>
            </a:r>
            <a:r>
              <a:rPr lang="en-US" dirty="0">
                <a:latin typeface="Arial" pitchFamily="34" charset="0"/>
                <a:cs typeface="Arial" pitchFamily="34" charset="0"/>
              </a:rPr>
              <a:t> yang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tidak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mampu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digali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dengan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menggunakan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blade.Banyaknya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jumlah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gigi</a:t>
            </a:r>
            <a:r>
              <a:rPr lang="en-US" dirty="0">
                <a:latin typeface="Arial" pitchFamily="34" charset="0"/>
                <a:cs typeface="Arial" pitchFamily="34" charset="0"/>
              </a:rPr>
              <a:t> yang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terdapat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pada</a:t>
            </a:r>
            <a:r>
              <a:rPr lang="en-US" dirty="0">
                <a:latin typeface="Arial" pitchFamily="34" charset="0"/>
                <a:cs typeface="Arial" pitchFamily="34" charset="0"/>
              </a:rPr>
              <a:t> 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scarifier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tergantung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pada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kekerasan</a:t>
            </a:r>
            <a:r>
              <a:rPr lang="en-US" dirty="0">
                <a:latin typeface="Arial" pitchFamily="34" charset="0"/>
                <a:cs typeface="Arial" pitchFamily="34" charset="0"/>
              </a:rPr>
              <a:t> material yang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akan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digali</a:t>
            </a:r>
            <a:r>
              <a:rPr lang="en-US" dirty="0">
                <a:latin typeface="Arial" pitchFamily="34" charset="0"/>
                <a:cs typeface="Arial" pitchFamily="34" charset="0"/>
              </a:rPr>
              <a:t>. 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478" y="3634476"/>
            <a:ext cx="3168352" cy="2471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4067944" y="3669409"/>
            <a:ext cx="4572000" cy="206210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Extension blade </a:t>
            </a:r>
          </a:p>
          <a:p>
            <a:pPr algn="just"/>
            <a:r>
              <a:rPr lang="en-US" dirty="0" err="1">
                <a:latin typeface="Arial" pitchFamily="34" charset="0"/>
                <a:cs typeface="Arial" pitchFamily="34" charset="0"/>
              </a:rPr>
              <a:t>Dengan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menggunakan</a:t>
            </a:r>
            <a:r>
              <a:rPr lang="en-US" dirty="0">
                <a:latin typeface="Arial" pitchFamily="34" charset="0"/>
                <a:cs typeface="Arial" pitchFamily="34" charset="0"/>
              </a:rPr>
              <a:t>  extension blade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ini</a:t>
            </a:r>
            <a:r>
              <a:rPr lang="en-US" dirty="0">
                <a:latin typeface="Arial" pitchFamily="34" charset="0"/>
                <a:cs typeface="Arial" pitchFamily="34" charset="0"/>
              </a:rPr>
              <a:t>,  blade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dapat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diperpanjang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baik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satu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sisi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maupun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kedua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sisi</a:t>
            </a:r>
            <a:r>
              <a:rPr lang="en-US" dirty="0">
                <a:latin typeface="Arial" pitchFamily="34" charset="0"/>
                <a:cs typeface="Arial" pitchFamily="34" charset="0"/>
              </a:rPr>
              <a:t>.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Pekerjaan</a:t>
            </a:r>
            <a:r>
              <a:rPr lang="en-US" dirty="0">
                <a:latin typeface="Arial" pitchFamily="34" charset="0"/>
                <a:cs typeface="Arial" pitchFamily="34" charset="0"/>
              </a:rPr>
              <a:t> yang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dilakukan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dapat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lebih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efisien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tetapi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hanya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dapat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digunakan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untuk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pekerjaan-pekerjaan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ringan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saja</a:t>
            </a:r>
            <a:r>
              <a:rPr lang="en-US" dirty="0">
                <a:latin typeface="Arial" pitchFamily="34" charset="0"/>
                <a:cs typeface="Arial" pitchFamily="34" charset="0"/>
              </a:rPr>
              <a:t>. </a:t>
            </a:r>
          </a:p>
        </p:txBody>
      </p:sp>
      <p:sp>
        <p:nvSpPr>
          <p:cNvPr id="7" name="Rectangle 6"/>
          <p:cNvSpPr/>
          <p:nvPr/>
        </p:nvSpPr>
        <p:spPr>
          <a:xfrm>
            <a:off x="395375" y="151796"/>
            <a:ext cx="1224295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500" dirty="0" smtClean="0"/>
              <a:t>CONT…</a:t>
            </a:r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23726999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142999"/>
            <a:ext cx="3096344" cy="2477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4067944" y="1340768"/>
            <a:ext cx="4572000" cy="150810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Hydraulic blade tip control </a:t>
            </a:r>
          </a:p>
          <a:p>
            <a:pPr algn="just"/>
            <a:r>
              <a:rPr lang="en-US" dirty="0" err="1">
                <a:latin typeface="Arial" pitchFamily="34" charset="0"/>
                <a:cs typeface="Arial" pitchFamily="34" charset="0"/>
              </a:rPr>
              <a:t>Dengan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adanya</a:t>
            </a:r>
            <a:r>
              <a:rPr lang="en-US" dirty="0">
                <a:latin typeface="Arial" pitchFamily="34" charset="0"/>
                <a:cs typeface="Arial" pitchFamily="34" charset="0"/>
              </a:rPr>
              <a:t> hydraulic blade tip control,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maka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sudut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potong</a:t>
            </a:r>
            <a:r>
              <a:rPr lang="en-US" dirty="0">
                <a:latin typeface="Arial" pitchFamily="34" charset="0"/>
                <a:cs typeface="Arial" pitchFamily="34" charset="0"/>
              </a:rPr>
              <a:t> blade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dapat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diatur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secara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hidrolik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melalui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kabin</a:t>
            </a:r>
            <a:r>
              <a:rPr lang="en-US" dirty="0">
                <a:latin typeface="Arial" pitchFamily="34" charset="0"/>
                <a:cs typeface="Arial" pitchFamily="34" charset="0"/>
              </a:rPr>
              <a:t> operator.</a:t>
            </a:r>
          </a:p>
          <a:p>
            <a:pPr algn="just"/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170" y="4005063"/>
            <a:ext cx="3184750" cy="22611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4067944" y="4149080"/>
            <a:ext cx="4572000" cy="123110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Rear mounted ripper </a:t>
            </a:r>
          </a:p>
          <a:p>
            <a:pPr algn="just"/>
            <a:r>
              <a:rPr lang="en-US" dirty="0">
                <a:latin typeface="Arial" pitchFamily="34" charset="0"/>
                <a:cs typeface="Arial" pitchFamily="34" charset="0"/>
              </a:rPr>
              <a:t>Ripper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ini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digunakan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untuk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menggali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batu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atau</a:t>
            </a:r>
            <a:r>
              <a:rPr lang="en-US" dirty="0">
                <a:latin typeface="Arial" pitchFamily="34" charset="0"/>
                <a:cs typeface="Arial" pitchFamily="34" charset="0"/>
              </a:rPr>
              <a:t> material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keras</a:t>
            </a:r>
            <a:r>
              <a:rPr lang="en-US" dirty="0">
                <a:latin typeface="Arial" pitchFamily="34" charset="0"/>
                <a:cs typeface="Arial" pitchFamily="34" charset="0"/>
              </a:rPr>
              <a:t> yang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tidak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dapat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dikerjakan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dengan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menggunakan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scarifier</a:t>
            </a:r>
            <a:r>
              <a:rPr lang="en-US" dirty="0">
                <a:latin typeface="Arial" pitchFamily="34" charset="0"/>
                <a:cs typeface="Arial" pitchFamily="34" charset="0"/>
              </a:rPr>
              <a:t>. </a:t>
            </a:r>
          </a:p>
        </p:txBody>
      </p:sp>
      <p:sp>
        <p:nvSpPr>
          <p:cNvPr id="6" name="Rectangle 5"/>
          <p:cNvSpPr/>
          <p:nvPr/>
        </p:nvSpPr>
        <p:spPr>
          <a:xfrm>
            <a:off x="395375" y="151796"/>
            <a:ext cx="1224295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500" dirty="0" smtClean="0"/>
              <a:t>CONT…</a:t>
            </a:r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22311456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764704"/>
            <a:ext cx="6490071" cy="4861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8254" y="5669314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b="1" dirty="0" err="1" smtClean="0">
                <a:latin typeface="Arial" pitchFamily="34" charset="0"/>
                <a:cs typeface="Arial" pitchFamily="34" charset="0"/>
              </a:rPr>
              <a:t>Gambar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Grader</a:t>
            </a:r>
          </a:p>
        </p:txBody>
      </p:sp>
    </p:spTree>
    <p:extLst>
      <p:ext uri="{BB962C8B-B14F-4D97-AF65-F5344CB8AC3E}">
        <p14:creationId xmlns:p14="http://schemas.microsoft.com/office/powerpoint/2010/main" val="4733723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18479" y="1268760"/>
            <a:ext cx="792088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 err="1">
                <a:latin typeface="Arial" pitchFamily="34" charset="0"/>
                <a:cs typeface="Arial" pitchFamily="34" charset="0"/>
              </a:rPr>
              <a:t>Untuk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memudahkan</a:t>
            </a:r>
            <a:r>
              <a:rPr lang="en-US" dirty="0">
                <a:latin typeface="Arial" pitchFamily="34" charset="0"/>
                <a:cs typeface="Arial" pitchFamily="34" charset="0"/>
              </a:rPr>
              <a:t> grading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pada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tanah</a:t>
            </a:r>
            <a:r>
              <a:rPr lang="en-US" dirty="0">
                <a:latin typeface="Arial" pitchFamily="34" charset="0"/>
                <a:cs typeface="Arial" pitchFamily="34" charset="0"/>
              </a:rPr>
              <a:t> yang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keras</a:t>
            </a:r>
            <a:r>
              <a:rPr lang="en-US" dirty="0"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sering</a:t>
            </a:r>
            <a:r>
              <a:rPr lang="en-US" dirty="0">
                <a:latin typeface="Arial" pitchFamily="34" charset="0"/>
                <a:cs typeface="Arial" pitchFamily="34" charset="0"/>
              </a:rPr>
              <a:t> kali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digunakan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scarifier</a:t>
            </a:r>
            <a:r>
              <a:rPr lang="en-US" dirty="0"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ialah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semacam</a:t>
            </a:r>
            <a:r>
              <a:rPr lang="en-US" dirty="0">
                <a:latin typeface="Arial" pitchFamily="34" charset="0"/>
                <a:cs typeface="Arial" pitchFamily="34" charset="0"/>
              </a:rPr>
              <a:t> ripper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pada</a:t>
            </a:r>
            <a:r>
              <a:rPr lang="en-US" dirty="0">
                <a:latin typeface="Arial" pitchFamily="34" charset="0"/>
                <a:cs typeface="Arial" pitchFamily="34" charset="0"/>
              </a:rPr>
              <a:t> bulldozer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tetapi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bentuknya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lebih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kecil</a:t>
            </a:r>
            <a:r>
              <a:rPr lang="en-US" dirty="0">
                <a:latin typeface="Arial" pitchFamily="34" charset="0"/>
                <a:cs typeface="Arial" pitchFamily="34" charset="0"/>
              </a:rPr>
              <a:t>, yang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dipasang</a:t>
            </a:r>
            <a:r>
              <a:rPr lang="en-US" dirty="0">
                <a:latin typeface="Arial" pitchFamily="34" charset="0"/>
                <a:cs typeface="Arial" pitchFamily="34" charset="0"/>
              </a:rPr>
              <a:t> di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depan</a:t>
            </a:r>
            <a:r>
              <a:rPr lang="en-US" dirty="0">
                <a:latin typeface="Arial" pitchFamily="34" charset="0"/>
                <a:cs typeface="Arial" pitchFamily="34" charset="0"/>
              </a:rPr>
              <a:t> blade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dikendalikan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tersendiri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endParaRPr lang="en-US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dirty="0" err="1">
                <a:latin typeface="Arial" pitchFamily="34" charset="0"/>
                <a:cs typeface="Arial" pitchFamily="34" charset="0"/>
              </a:rPr>
              <a:t>Seperti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bekerja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pada</a:t>
            </a:r>
            <a:r>
              <a:rPr lang="en-US" dirty="0">
                <a:latin typeface="Arial" pitchFamily="34" charset="0"/>
                <a:cs typeface="Arial" pitchFamily="34" charset="0"/>
              </a:rPr>
              <a:t> bulldozer,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pekerjaan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gradding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adalah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memotong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permukaan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tanah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dengan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pisau</a:t>
            </a:r>
            <a:r>
              <a:rPr lang="en-US" dirty="0">
                <a:latin typeface="Arial" pitchFamily="34" charset="0"/>
                <a:cs typeface="Arial" pitchFamily="34" charset="0"/>
              </a:rPr>
              <a:t> grader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mendorong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hasil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potongan</a:t>
            </a:r>
            <a:r>
              <a:rPr lang="en-US" dirty="0"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sehingga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pisau</a:t>
            </a:r>
            <a:r>
              <a:rPr lang="en-US" dirty="0">
                <a:latin typeface="Arial" pitchFamily="34" charset="0"/>
                <a:cs typeface="Arial" pitchFamily="34" charset="0"/>
              </a:rPr>
              <a:t> grader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juga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terdiri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dari</a:t>
            </a:r>
            <a:r>
              <a:rPr lang="en-US" dirty="0">
                <a:latin typeface="Arial" pitchFamily="34" charset="0"/>
                <a:cs typeface="Arial" pitchFamily="34" charset="0"/>
              </a:rPr>
              <a:t> moldboard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dan</a:t>
            </a:r>
            <a:r>
              <a:rPr lang="en-US" dirty="0">
                <a:latin typeface="Arial" pitchFamily="34" charset="0"/>
                <a:cs typeface="Arial" pitchFamily="34" charset="0"/>
              </a:rPr>
              <a:t> cutting edge yang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mempunyai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fungsi</a:t>
            </a:r>
            <a:r>
              <a:rPr lang="en-US" dirty="0">
                <a:latin typeface="Arial" pitchFamily="34" charset="0"/>
                <a:cs typeface="Arial" pitchFamily="34" charset="0"/>
              </a:rPr>
              <a:t> yang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serupa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dengan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pisau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pada</a:t>
            </a:r>
            <a:r>
              <a:rPr lang="en-US" dirty="0">
                <a:latin typeface="Arial" pitchFamily="34" charset="0"/>
                <a:cs typeface="Arial" pitchFamily="34" charset="0"/>
              </a:rPr>
              <a:t> bulldozer,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karena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memang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direncanakan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untuk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pekerjaan</a:t>
            </a:r>
            <a:r>
              <a:rPr lang="en-US" dirty="0">
                <a:latin typeface="Arial" pitchFamily="34" charset="0"/>
                <a:cs typeface="Arial" pitchFamily="34" charset="0"/>
              </a:rPr>
              <a:t> –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pekerjaan</a:t>
            </a:r>
            <a:r>
              <a:rPr lang="en-US" dirty="0">
                <a:latin typeface="Arial" pitchFamily="34" charset="0"/>
                <a:cs typeface="Arial" pitchFamily="34" charset="0"/>
              </a:rPr>
              <a:t> yang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lebih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ringan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endParaRPr lang="en-US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dirty="0">
                <a:latin typeface="Arial" pitchFamily="34" charset="0"/>
                <a:cs typeface="Arial" pitchFamily="34" charset="0"/>
              </a:rPr>
              <a:t>Grader blade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dipasang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pada</a:t>
            </a:r>
            <a:r>
              <a:rPr lang="en-US" dirty="0">
                <a:latin typeface="Arial" pitchFamily="34" charset="0"/>
                <a:cs typeface="Arial" pitchFamily="34" charset="0"/>
              </a:rPr>
              <a:t> circle,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semua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gerak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utama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pengendali</a:t>
            </a:r>
            <a:r>
              <a:rPr lang="en-US" dirty="0">
                <a:latin typeface="Arial" pitchFamily="34" charset="0"/>
                <a:cs typeface="Arial" pitchFamily="34" charset="0"/>
              </a:rPr>
              <a:t> blade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dilakukan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melalui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gerakan</a:t>
            </a:r>
            <a:r>
              <a:rPr lang="en-US" dirty="0">
                <a:latin typeface="Arial" pitchFamily="34" charset="0"/>
                <a:cs typeface="Arial" pitchFamily="34" charset="0"/>
              </a:rPr>
              <a:t> –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gerakan</a:t>
            </a:r>
            <a:r>
              <a:rPr lang="en-US" dirty="0">
                <a:latin typeface="Arial" pitchFamily="34" charset="0"/>
                <a:cs typeface="Arial" pitchFamily="34" charset="0"/>
              </a:rPr>
              <a:t> circle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ini</a:t>
            </a:r>
            <a:r>
              <a:rPr lang="en-US" dirty="0">
                <a:latin typeface="Arial" pitchFamily="34" charset="0"/>
                <a:cs typeface="Arial" pitchFamily="34" charset="0"/>
              </a:rPr>
              <a:t>, circle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sebagai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kedudukan</a:t>
            </a:r>
            <a:r>
              <a:rPr lang="en-US" dirty="0">
                <a:latin typeface="Arial" pitchFamily="34" charset="0"/>
                <a:cs typeface="Arial" pitchFamily="34" charset="0"/>
              </a:rPr>
              <a:t> blade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digantungkan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pada</a:t>
            </a:r>
            <a:r>
              <a:rPr lang="en-US" dirty="0">
                <a:latin typeface="Arial" pitchFamily="34" charset="0"/>
                <a:cs typeface="Arial" pitchFamily="34" charset="0"/>
              </a:rPr>
              <a:t> drawbar,.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Dimana</a:t>
            </a:r>
            <a:r>
              <a:rPr lang="en-US" dirty="0">
                <a:latin typeface="Arial" pitchFamily="34" charset="0"/>
                <a:cs typeface="Arial" pitchFamily="34" charset="0"/>
              </a:rPr>
              <a:t> drawbar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adalah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sebuah</a:t>
            </a:r>
            <a:r>
              <a:rPr lang="en-US" dirty="0">
                <a:latin typeface="Arial" pitchFamily="34" charset="0"/>
                <a:cs typeface="Arial" pitchFamily="34" charset="0"/>
              </a:rPr>
              <a:t> frame yang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berbentuk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segitiga</a:t>
            </a:r>
            <a:r>
              <a:rPr lang="en-US" dirty="0">
                <a:latin typeface="Arial" pitchFamily="34" charset="0"/>
                <a:cs typeface="Arial" pitchFamily="34" charset="0"/>
              </a:rPr>
              <a:t>, yang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satu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ujungnya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dapat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berputar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pada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bagian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depan</a:t>
            </a:r>
            <a:r>
              <a:rPr lang="en-US" dirty="0">
                <a:latin typeface="Arial" pitchFamily="34" charset="0"/>
                <a:cs typeface="Arial" pitchFamily="34" charset="0"/>
              </a:rPr>
              <a:t> overhead frame,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ujung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lainnya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digantung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pada</a:t>
            </a:r>
            <a:r>
              <a:rPr lang="en-US" dirty="0">
                <a:latin typeface="Arial" pitchFamily="34" charset="0"/>
                <a:cs typeface="Arial" pitchFamily="34" charset="0"/>
              </a:rPr>
              <a:t> lift-arm.</a:t>
            </a:r>
          </a:p>
        </p:txBody>
      </p:sp>
      <p:sp>
        <p:nvSpPr>
          <p:cNvPr id="3" name="Rectangle 2"/>
          <p:cNvSpPr/>
          <p:nvPr/>
        </p:nvSpPr>
        <p:spPr>
          <a:xfrm>
            <a:off x="620868" y="404664"/>
            <a:ext cx="4693336" cy="477054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2500" dirty="0" smtClean="0"/>
              <a:t>METODE KERJA MOTOR GRADER</a:t>
            </a:r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10704163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3528" y="1268760"/>
            <a:ext cx="8496944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v-SE" dirty="0"/>
              <a:t>Kuliah ini memperkenalkan berbagai metoda, teknologi dan jenis-jenis peralatan konstruksi, termasuk karateristik </a:t>
            </a:r>
            <a:r>
              <a:rPr lang="sv-SE" dirty="0" smtClean="0"/>
              <a:t>teknis </a:t>
            </a:r>
            <a:r>
              <a:rPr lang="sv-SE" dirty="0"/>
              <a:t>dan </a:t>
            </a:r>
            <a:r>
              <a:rPr lang="sv-SE" dirty="0" smtClean="0"/>
              <a:t>prinsip pengoperasian </a:t>
            </a:r>
            <a:r>
              <a:rPr lang="sv-SE" dirty="0"/>
              <a:t>peralatan konstruksi, serta perencanaan sistem pembangunan dan perhitungan produktivitas peralatan sebagai bagian </a:t>
            </a:r>
            <a:r>
              <a:rPr lang="sv-SE" dirty="0" smtClean="0"/>
              <a:t>dari proses </a:t>
            </a:r>
            <a:r>
              <a:rPr lang="sv-SE" dirty="0"/>
              <a:t>kegiatan konstruksi</a:t>
            </a:r>
            <a:r>
              <a:rPr lang="sv-SE" dirty="0" smtClean="0"/>
              <a:t>.</a:t>
            </a:r>
          </a:p>
          <a:p>
            <a:pPr algn="just"/>
            <a:endParaRPr lang="sv-SE" dirty="0"/>
          </a:p>
          <a:p>
            <a:pPr algn="just"/>
            <a:r>
              <a:rPr lang="en-US" dirty="0" smtClean="0"/>
              <a:t>TIU	              : </a:t>
            </a:r>
            <a:r>
              <a:rPr lang="en-US" sz="1700" dirty="0" err="1"/>
              <a:t>Mampu</a:t>
            </a:r>
            <a:r>
              <a:rPr lang="en-US" sz="1700" dirty="0"/>
              <a:t> </a:t>
            </a:r>
            <a:r>
              <a:rPr lang="en-US" sz="1700" dirty="0" err="1"/>
              <a:t>menemukan</a:t>
            </a:r>
            <a:r>
              <a:rPr lang="en-US" sz="1700" dirty="0"/>
              <a:t> </a:t>
            </a:r>
            <a:r>
              <a:rPr lang="en-US" sz="1700" dirty="0" err="1"/>
              <a:t>sumber</a:t>
            </a:r>
            <a:r>
              <a:rPr lang="en-US" sz="1700" dirty="0"/>
              <a:t> </a:t>
            </a:r>
            <a:r>
              <a:rPr lang="en-US" sz="1700" dirty="0" err="1"/>
              <a:t>masalah</a:t>
            </a:r>
            <a:r>
              <a:rPr lang="en-US" sz="1700" dirty="0"/>
              <a:t> </a:t>
            </a:r>
            <a:r>
              <a:rPr lang="en-US" sz="1700" dirty="0" err="1"/>
              <a:t>rekayasa</a:t>
            </a:r>
            <a:r>
              <a:rPr lang="en-US" sz="1700" dirty="0"/>
              <a:t> </a:t>
            </a:r>
            <a:r>
              <a:rPr lang="en-US" sz="1700" dirty="0" err="1"/>
              <a:t>pada</a:t>
            </a:r>
            <a:r>
              <a:rPr lang="en-US" sz="1700" dirty="0"/>
              <a:t> </a:t>
            </a:r>
            <a:r>
              <a:rPr lang="en-US" sz="1700" dirty="0" err="1" smtClean="0"/>
              <a:t>bidang</a:t>
            </a:r>
            <a:endParaRPr lang="en-US" sz="1700" dirty="0" smtClean="0"/>
          </a:p>
          <a:p>
            <a:pPr lvl="4" algn="just"/>
            <a:r>
              <a:rPr lang="en-US" sz="1700" dirty="0" err="1" smtClean="0"/>
              <a:t>infrastruktur</a:t>
            </a:r>
            <a:r>
              <a:rPr lang="en-US" sz="1700" dirty="0" smtClean="0"/>
              <a:t> </a:t>
            </a:r>
            <a:r>
              <a:rPr lang="en-US" sz="1700" dirty="0" err="1" smtClean="0"/>
              <a:t>melalui</a:t>
            </a:r>
            <a:r>
              <a:rPr lang="en-US" sz="1700" dirty="0" smtClean="0"/>
              <a:t> proses </a:t>
            </a:r>
            <a:r>
              <a:rPr lang="en-US" sz="1700" dirty="0" err="1" smtClean="0"/>
              <a:t>penyelidikan</a:t>
            </a:r>
            <a:r>
              <a:rPr lang="en-US" sz="1700" dirty="0" smtClean="0"/>
              <a:t>, </a:t>
            </a:r>
            <a:r>
              <a:rPr lang="en-US" sz="1700" dirty="0" err="1" smtClean="0"/>
              <a:t>analisis</a:t>
            </a:r>
            <a:r>
              <a:rPr lang="en-US" sz="1700" dirty="0" smtClean="0"/>
              <a:t>, </a:t>
            </a:r>
            <a:r>
              <a:rPr lang="en-US" sz="1700" dirty="0" err="1" smtClean="0"/>
              <a:t>interpretasi</a:t>
            </a:r>
            <a:r>
              <a:rPr lang="en-US" sz="1700" dirty="0" smtClean="0"/>
              <a:t> data </a:t>
            </a:r>
            <a:r>
              <a:rPr lang="en-US" sz="1700" dirty="0" err="1" smtClean="0"/>
              <a:t>dan</a:t>
            </a:r>
            <a:r>
              <a:rPr lang="en-US" sz="1700" dirty="0" smtClean="0"/>
              <a:t> </a:t>
            </a:r>
            <a:r>
              <a:rPr lang="en-US" sz="1700" dirty="0" err="1" smtClean="0"/>
              <a:t>informasi</a:t>
            </a:r>
            <a:r>
              <a:rPr lang="en-US" sz="1700" dirty="0" smtClean="0"/>
              <a:t> </a:t>
            </a:r>
            <a:r>
              <a:rPr lang="en-US" sz="1700" dirty="0" err="1" smtClean="0"/>
              <a:t>berdasarkan</a:t>
            </a:r>
            <a:r>
              <a:rPr lang="en-US" sz="1700" dirty="0" smtClean="0"/>
              <a:t> </a:t>
            </a:r>
            <a:r>
              <a:rPr lang="en-US" sz="1700" dirty="0" err="1" smtClean="0"/>
              <a:t>prinsip-prinsip</a:t>
            </a:r>
            <a:r>
              <a:rPr lang="en-US" sz="1700" dirty="0" smtClean="0"/>
              <a:t> </a:t>
            </a:r>
            <a:r>
              <a:rPr lang="en-US" sz="1700" dirty="0" err="1" smtClean="0"/>
              <a:t>rekayasa</a:t>
            </a:r>
            <a:r>
              <a:rPr lang="en-US" sz="1700" dirty="0" smtClean="0"/>
              <a:t>. </a:t>
            </a:r>
            <a:r>
              <a:rPr lang="en-US" sz="1700" dirty="0" err="1" smtClean="0"/>
              <a:t>Mampu</a:t>
            </a:r>
            <a:r>
              <a:rPr lang="en-US" sz="1700" dirty="0" smtClean="0"/>
              <a:t> </a:t>
            </a:r>
            <a:r>
              <a:rPr lang="en-US" sz="1700" dirty="0" err="1" smtClean="0"/>
              <a:t>merumuskan</a:t>
            </a:r>
            <a:r>
              <a:rPr lang="en-US" sz="1700" dirty="0" smtClean="0"/>
              <a:t> </a:t>
            </a:r>
            <a:r>
              <a:rPr lang="en-US" sz="1700" dirty="0" err="1" smtClean="0"/>
              <a:t>solusi</a:t>
            </a:r>
            <a:r>
              <a:rPr lang="en-US" sz="1700" dirty="0" smtClean="0"/>
              <a:t> </a:t>
            </a:r>
            <a:r>
              <a:rPr lang="en-US" sz="1700" dirty="0" err="1" smtClean="0"/>
              <a:t>alternatif</a:t>
            </a:r>
            <a:r>
              <a:rPr lang="en-US" sz="1700" dirty="0" smtClean="0"/>
              <a:t> </a:t>
            </a:r>
            <a:r>
              <a:rPr lang="en-US" sz="1700" dirty="0" err="1" smtClean="0"/>
              <a:t>solusi</a:t>
            </a:r>
            <a:r>
              <a:rPr lang="en-US" sz="1700" dirty="0" smtClean="0"/>
              <a:t> </a:t>
            </a:r>
            <a:r>
              <a:rPr lang="en-US" sz="1700" dirty="0" err="1" smtClean="0"/>
              <a:t>untuk</a:t>
            </a:r>
            <a:r>
              <a:rPr lang="en-US" sz="1700" dirty="0" smtClean="0"/>
              <a:t> </a:t>
            </a:r>
            <a:r>
              <a:rPr lang="en-US" sz="1700" dirty="0" err="1" smtClean="0"/>
              <a:t>masalah</a:t>
            </a:r>
            <a:r>
              <a:rPr lang="en-US" sz="1700" dirty="0" smtClean="0"/>
              <a:t> </a:t>
            </a:r>
            <a:r>
              <a:rPr lang="en-US" sz="1700" dirty="0" err="1" smtClean="0"/>
              <a:t>rekayasa</a:t>
            </a:r>
            <a:r>
              <a:rPr lang="en-US" sz="1700" dirty="0" smtClean="0"/>
              <a:t> </a:t>
            </a:r>
            <a:r>
              <a:rPr lang="en-US" sz="1700" dirty="0" err="1" smtClean="0"/>
              <a:t>pada</a:t>
            </a:r>
            <a:r>
              <a:rPr lang="en-US" sz="1700" dirty="0" smtClean="0"/>
              <a:t> </a:t>
            </a:r>
            <a:r>
              <a:rPr lang="en-US" sz="1700" dirty="0" err="1" smtClean="0"/>
              <a:t>struktur</a:t>
            </a:r>
            <a:r>
              <a:rPr lang="en-US" sz="1700" dirty="0" smtClean="0"/>
              <a:t> </a:t>
            </a:r>
            <a:r>
              <a:rPr lang="en-US" sz="1700" dirty="0" err="1" smtClean="0"/>
              <a:t>konstruksi</a:t>
            </a:r>
            <a:r>
              <a:rPr lang="en-US" sz="1700" dirty="0" smtClean="0"/>
              <a:t> </a:t>
            </a:r>
            <a:r>
              <a:rPr lang="en-US" sz="1700" dirty="0" err="1" smtClean="0"/>
              <a:t>bangunan</a:t>
            </a:r>
            <a:r>
              <a:rPr lang="en-US" sz="1700" dirty="0" smtClean="0"/>
              <a:t>, </a:t>
            </a:r>
            <a:r>
              <a:rPr lang="en-US" sz="1700" dirty="0" err="1" smtClean="0"/>
              <a:t>transportasi</a:t>
            </a:r>
            <a:r>
              <a:rPr lang="en-US" sz="1700" dirty="0" smtClean="0"/>
              <a:t>, </a:t>
            </a:r>
            <a:r>
              <a:rPr lang="en-US" sz="1700" dirty="0" err="1" smtClean="0"/>
              <a:t>sumber</a:t>
            </a:r>
            <a:r>
              <a:rPr lang="en-US" sz="1700" dirty="0" smtClean="0"/>
              <a:t> </a:t>
            </a:r>
            <a:r>
              <a:rPr lang="en-US" sz="1700" dirty="0" err="1" smtClean="0"/>
              <a:t>daya</a:t>
            </a:r>
            <a:r>
              <a:rPr lang="en-US" sz="1700" dirty="0" smtClean="0"/>
              <a:t> air </a:t>
            </a:r>
            <a:r>
              <a:rPr lang="en-US" sz="1700" dirty="0" err="1" smtClean="0"/>
              <a:t>geoteknik</a:t>
            </a:r>
            <a:r>
              <a:rPr lang="en-US" sz="1700" dirty="0" smtClean="0"/>
              <a:t> </a:t>
            </a:r>
            <a:r>
              <a:rPr lang="en-US" sz="1700" dirty="0" err="1" smtClean="0"/>
              <a:t>dan</a:t>
            </a:r>
            <a:r>
              <a:rPr lang="en-US" sz="1700" dirty="0" smtClean="0"/>
              <a:t> </a:t>
            </a:r>
            <a:r>
              <a:rPr lang="en-US" sz="1700" dirty="0" err="1" smtClean="0"/>
              <a:t>manajemen</a:t>
            </a:r>
            <a:r>
              <a:rPr lang="en-US" sz="1700" dirty="0" smtClean="0"/>
              <a:t> </a:t>
            </a:r>
            <a:r>
              <a:rPr lang="en-US" sz="1700" dirty="0" err="1" smtClean="0"/>
              <a:t>konstruksi</a:t>
            </a:r>
            <a:r>
              <a:rPr lang="en-US" sz="1700" dirty="0" smtClean="0"/>
              <a:t> </a:t>
            </a:r>
            <a:r>
              <a:rPr lang="en-US" sz="1700" dirty="0" err="1" smtClean="0"/>
              <a:t>dengan</a:t>
            </a:r>
            <a:r>
              <a:rPr lang="en-US" sz="1700" dirty="0" smtClean="0"/>
              <a:t> </a:t>
            </a:r>
            <a:r>
              <a:rPr lang="en-US" sz="1700" dirty="0" err="1" smtClean="0"/>
              <a:t>memperhatikan</a:t>
            </a:r>
            <a:r>
              <a:rPr lang="en-US" sz="1700" dirty="0" smtClean="0"/>
              <a:t> </a:t>
            </a:r>
            <a:r>
              <a:rPr lang="en-US" sz="1700" dirty="0" err="1" smtClean="0"/>
              <a:t>faktor-faktor</a:t>
            </a:r>
            <a:r>
              <a:rPr lang="en-US" sz="1700" dirty="0" smtClean="0"/>
              <a:t> </a:t>
            </a:r>
            <a:r>
              <a:rPr lang="en-US" sz="1700" dirty="0" err="1" smtClean="0"/>
              <a:t>ekonomi</a:t>
            </a:r>
            <a:r>
              <a:rPr lang="en-US" sz="1700" dirty="0" smtClean="0"/>
              <a:t>, </a:t>
            </a:r>
            <a:r>
              <a:rPr lang="en-US" sz="1700" dirty="0" err="1" smtClean="0"/>
              <a:t>kesehatan</a:t>
            </a:r>
            <a:r>
              <a:rPr lang="en-US" sz="1700" dirty="0" smtClean="0"/>
              <a:t> </a:t>
            </a:r>
            <a:r>
              <a:rPr lang="en-US" sz="1700" dirty="0" err="1" smtClean="0"/>
              <a:t>dan</a:t>
            </a:r>
            <a:r>
              <a:rPr lang="en-US" sz="1700" dirty="0" smtClean="0"/>
              <a:t> </a:t>
            </a:r>
            <a:r>
              <a:rPr lang="en-US" sz="1700" dirty="0" err="1" smtClean="0"/>
              <a:t>keselamatan</a:t>
            </a:r>
            <a:r>
              <a:rPr lang="en-US" sz="1700" dirty="0" smtClean="0"/>
              <a:t> </a:t>
            </a:r>
            <a:r>
              <a:rPr lang="en-US" sz="1700" dirty="0" err="1" smtClean="0"/>
              <a:t>kerja</a:t>
            </a:r>
            <a:r>
              <a:rPr lang="en-US" sz="1700" dirty="0" smtClean="0"/>
              <a:t>, </a:t>
            </a:r>
            <a:r>
              <a:rPr lang="en-US" sz="1700" dirty="0" err="1" smtClean="0"/>
              <a:t>kultural</a:t>
            </a:r>
            <a:r>
              <a:rPr lang="en-US" sz="1700" dirty="0" smtClean="0"/>
              <a:t>, </a:t>
            </a:r>
            <a:r>
              <a:rPr lang="en-US" sz="1700" dirty="0" err="1" smtClean="0"/>
              <a:t>sosial</a:t>
            </a:r>
            <a:r>
              <a:rPr lang="en-US" sz="1700" dirty="0" smtClean="0"/>
              <a:t> </a:t>
            </a:r>
            <a:r>
              <a:rPr lang="en-US" sz="1700" dirty="0" err="1" smtClean="0"/>
              <a:t>dan</a:t>
            </a:r>
            <a:r>
              <a:rPr lang="en-US" sz="1700" dirty="0" smtClean="0"/>
              <a:t> </a:t>
            </a:r>
            <a:r>
              <a:rPr lang="en-US" sz="1700" dirty="0" err="1" smtClean="0"/>
              <a:t>lingkungan</a:t>
            </a:r>
            <a:r>
              <a:rPr lang="en-US" sz="1700" dirty="0" smtClean="0"/>
              <a:t> (environmental consideration). </a:t>
            </a:r>
            <a:r>
              <a:rPr lang="en-US" sz="1700" dirty="0" err="1" smtClean="0"/>
              <a:t>Mampu</a:t>
            </a:r>
            <a:r>
              <a:rPr lang="en-US" sz="1700" dirty="0" smtClean="0"/>
              <a:t> </a:t>
            </a:r>
            <a:r>
              <a:rPr lang="en-US" sz="1700" dirty="0" err="1" smtClean="0"/>
              <a:t>merancang</a:t>
            </a:r>
            <a:r>
              <a:rPr lang="en-US" sz="1700" dirty="0" smtClean="0"/>
              <a:t> </a:t>
            </a:r>
            <a:r>
              <a:rPr lang="en-US" sz="1700" dirty="0" err="1" smtClean="0"/>
              <a:t>sistem</a:t>
            </a:r>
            <a:r>
              <a:rPr lang="en-US" sz="1700" dirty="0" smtClean="0"/>
              <a:t> </a:t>
            </a:r>
            <a:r>
              <a:rPr lang="en-US" sz="1700" dirty="0" err="1" smtClean="0"/>
              <a:t>struktur</a:t>
            </a:r>
            <a:r>
              <a:rPr lang="en-US" sz="1700" dirty="0" smtClean="0"/>
              <a:t> </a:t>
            </a:r>
            <a:r>
              <a:rPr lang="en-US" sz="1700" dirty="0" err="1" smtClean="0"/>
              <a:t>konstruksi</a:t>
            </a:r>
            <a:r>
              <a:rPr lang="en-US" sz="1700" dirty="0" smtClean="0"/>
              <a:t> </a:t>
            </a:r>
            <a:r>
              <a:rPr lang="en-US" sz="1700" dirty="0" err="1" smtClean="0"/>
              <a:t>bangunan</a:t>
            </a:r>
            <a:r>
              <a:rPr lang="en-US" sz="1700" dirty="0" smtClean="0"/>
              <a:t>, </a:t>
            </a:r>
            <a:r>
              <a:rPr lang="en-US" sz="1700" dirty="0" err="1" smtClean="0"/>
              <a:t>transportasi</a:t>
            </a:r>
            <a:r>
              <a:rPr lang="en-US" sz="1700" dirty="0" smtClean="0"/>
              <a:t>, </a:t>
            </a:r>
            <a:r>
              <a:rPr lang="en-US" sz="1700" dirty="0" err="1" smtClean="0"/>
              <a:t>sumber</a:t>
            </a:r>
            <a:r>
              <a:rPr lang="en-US" sz="1700" dirty="0" smtClean="0"/>
              <a:t> </a:t>
            </a:r>
            <a:r>
              <a:rPr lang="en-US" sz="1700" dirty="0" err="1" smtClean="0"/>
              <a:t>daya</a:t>
            </a:r>
            <a:r>
              <a:rPr lang="en-US" sz="1700" dirty="0" smtClean="0"/>
              <a:t> air, </a:t>
            </a:r>
            <a:r>
              <a:rPr lang="en-US" sz="1700" dirty="0" err="1" smtClean="0"/>
              <a:t>geoteknik</a:t>
            </a:r>
            <a:r>
              <a:rPr lang="en-US" sz="1700" dirty="0" smtClean="0"/>
              <a:t> </a:t>
            </a:r>
            <a:r>
              <a:rPr lang="en-US" sz="1700" dirty="0" err="1" smtClean="0"/>
              <a:t>dan</a:t>
            </a:r>
            <a:r>
              <a:rPr lang="en-US" sz="1700" dirty="0" smtClean="0"/>
              <a:t> </a:t>
            </a:r>
            <a:r>
              <a:rPr lang="en-US" sz="1700" dirty="0" err="1" smtClean="0"/>
              <a:t>manajemen</a:t>
            </a:r>
            <a:r>
              <a:rPr lang="en-US" sz="1700" dirty="0" smtClean="0"/>
              <a:t> </a:t>
            </a:r>
            <a:r>
              <a:rPr lang="en-US" sz="1700" dirty="0" err="1" smtClean="0"/>
              <a:t>konstruksi</a:t>
            </a:r>
            <a:r>
              <a:rPr lang="en-US" sz="1700" dirty="0" smtClean="0"/>
              <a:t> </a:t>
            </a:r>
            <a:r>
              <a:rPr lang="en-US" sz="1700" dirty="0" err="1" smtClean="0"/>
              <a:t>mempertimbangkan</a:t>
            </a:r>
            <a:r>
              <a:rPr lang="en-US" sz="1700" dirty="0" smtClean="0"/>
              <a:t> </a:t>
            </a:r>
            <a:r>
              <a:rPr lang="en-US" sz="1700" dirty="0" err="1" smtClean="0"/>
              <a:t>standar</a:t>
            </a:r>
            <a:r>
              <a:rPr lang="en-US" sz="1700" dirty="0" smtClean="0"/>
              <a:t> </a:t>
            </a:r>
            <a:r>
              <a:rPr lang="en-US" sz="1700" dirty="0" err="1" smtClean="0"/>
              <a:t>teknis</a:t>
            </a:r>
            <a:r>
              <a:rPr lang="en-US" sz="1700" dirty="0" smtClean="0"/>
              <a:t>, </a:t>
            </a:r>
            <a:r>
              <a:rPr lang="en-US" sz="1700" dirty="0" err="1" smtClean="0"/>
              <a:t>aspek</a:t>
            </a:r>
            <a:r>
              <a:rPr lang="en-US" sz="1700" dirty="0" smtClean="0"/>
              <a:t> </a:t>
            </a:r>
            <a:r>
              <a:rPr lang="en-US" sz="1700" dirty="0" err="1" smtClean="0"/>
              <a:t>kinerja</a:t>
            </a:r>
            <a:r>
              <a:rPr lang="en-US" sz="1700" dirty="0" smtClean="0"/>
              <a:t>, </a:t>
            </a:r>
            <a:r>
              <a:rPr lang="en-US" sz="1700" dirty="0" err="1" smtClean="0"/>
              <a:t>keandalan</a:t>
            </a:r>
            <a:r>
              <a:rPr lang="en-US" sz="1700" dirty="0" smtClean="0"/>
              <a:t>, </a:t>
            </a:r>
            <a:r>
              <a:rPr lang="en-US" sz="1700" dirty="0" err="1" smtClean="0"/>
              <a:t>kemudahan</a:t>
            </a:r>
            <a:r>
              <a:rPr lang="en-US" sz="1700" dirty="0" smtClean="0"/>
              <a:t> </a:t>
            </a:r>
            <a:r>
              <a:rPr lang="en-US" sz="1700" dirty="0" err="1" smtClean="0"/>
              <a:t>penerapan</a:t>
            </a:r>
            <a:r>
              <a:rPr lang="en-US" sz="1700" dirty="0" smtClean="0"/>
              <a:t>, </a:t>
            </a:r>
            <a:r>
              <a:rPr lang="en-US" sz="1700" dirty="0" err="1" smtClean="0"/>
              <a:t>keberlanjutan</a:t>
            </a:r>
            <a:r>
              <a:rPr lang="en-US" sz="1700" dirty="0" smtClean="0"/>
              <a:t>, </a:t>
            </a:r>
            <a:r>
              <a:rPr lang="en-US" sz="1700" dirty="0" err="1" smtClean="0"/>
              <a:t>serta</a:t>
            </a:r>
            <a:r>
              <a:rPr lang="en-US" sz="1700" dirty="0" smtClean="0"/>
              <a:t> </a:t>
            </a:r>
            <a:r>
              <a:rPr lang="en-US" sz="1700" dirty="0" err="1" smtClean="0"/>
              <a:t>memperhatikan</a:t>
            </a:r>
            <a:r>
              <a:rPr lang="en-US" sz="1700" dirty="0" smtClean="0"/>
              <a:t> </a:t>
            </a:r>
            <a:r>
              <a:rPr lang="en-US" sz="1700" dirty="0" err="1" smtClean="0"/>
              <a:t>faktor-faktor</a:t>
            </a:r>
            <a:r>
              <a:rPr lang="en-US" sz="1700" dirty="0" smtClean="0"/>
              <a:t> </a:t>
            </a:r>
            <a:r>
              <a:rPr lang="en-US" sz="1700" dirty="0" err="1" smtClean="0"/>
              <a:t>ekonomi</a:t>
            </a:r>
            <a:r>
              <a:rPr lang="en-US" sz="1700" dirty="0" smtClean="0"/>
              <a:t>, </a:t>
            </a:r>
            <a:r>
              <a:rPr lang="en-US" sz="1700" dirty="0" err="1" smtClean="0"/>
              <a:t>kesehatan</a:t>
            </a:r>
            <a:r>
              <a:rPr lang="en-US" sz="1700" dirty="0" smtClean="0"/>
              <a:t> </a:t>
            </a:r>
            <a:r>
              <a:rPr lang="en-US" sz="1700" dirty="0" err="1" smtClean="0"/>
              <a:t>dan</a:t>
            </a:r>
            <a:r>
              <a:rPr lang="en-US" sz="1700" dirty="0" smtClean="0"/>
              <a:t> </a:t>
            </a:r>
            <a:r>
              <a:rPr lang="en-US" sz="1700" dirty="0" err="1" smtClean="0"/>
              <a:t>keselamatan</a:t>
            </a:r>
            <a:r>
              <a:rPr lang="en-US" sz="1700" dirty="0" smtClean="0"/>
              <a:t> </a:t>
            </a:r>
            <a:r>
              <a:rPr lang="en-US" sz="1700" dirty="0" err="1" smtClean="0"/>
              <a:t>kerja</a:t>
            </a:r>
            <a:r>
              <a:rPr lang="en-US" sz="1700" dirty="0" smtClean="0"/>
              <a:t>, </a:t>
            </a:r>
            <a:r>
              <a:rPr lang="en-US" sz="1700" dirty="0" err="1" smtClean="0"/>
              <a:t>kultural</a:t>
            </a:r>
            <a:r>
              <a:rPr lang="en-US" sz="1700" dirty="0" smtClean="0"/>
              <a:t>, </a:t>
            </a:r>
            <a:r>
              <a:rPr lang="en-US" sz="1700" dirty="0" err="1" smtClean="0"/>
              <a:t>sosial</a:t>
            </a:r>
            <a:r>
              <a:rPr lang="en-US" sz="1700" dirty="0" smtClean="0"/>
              <a:t> </a:t>
            </a:r>
            <a:r>
              <a:rPr lang="en-US" sz="1700" dirty="0" err="1" smtClean="0"/>
              <a:t>dan</a:t>
            </a:r>
            <a:r>
              <a:rPr lang="en-US" sz="1700" dirty="0" smtClean="0"/>
              <a:t> </a:t>
            </a:r>
            <a:r>
              <a:rPr lang="en-US" sz="1700" dirty="0" err="1" smtClean="0"/>
              <a:t>lingkungan</a:t>
            </a:r>
            <a:r>
              <a:rPr lang="en-US" sz="1700" dirty="0" smtClean="0"/>
              <a:t>.</a:t>
            </a: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323528" y="404664"/>
            <a:ext cx="3505200" cy="725488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 cap="all" spc="200" baseline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b="1" u="sng" dirty="0" err="1" smtClean="0">
                <a:solidFill>
                  <a:schemeClr val="accent5">
                    <a:lumMod val="75000"/>
                  </a:schemeClr>
                </a:solidFill>
              </a:rPr>
              <a:t>Deskripsi</a:t>
            </a:r>
            <a:endParaRPr lang="en-US" b="1" u="sng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4840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772815"/>
            <a:ext cx="5760640" cy="3851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1439652" y="5805264"/>
            <a:ext cx="64087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err="1">
                <a:latin typeface="Arial" pitchFamily="34" charset="0"/>
                <a:cs typeface="Arial" pitchFamily="34" charset="0"/>
              </a:rPr>
              <a:t>Gambar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Gerakan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Bagian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Depan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Motor Grader</a:t>
            </a:r>
          </a:p>
          <a:p>
            <a:pPr algn="ctr"/>
            <a:r>
              <a:rPr lang="en-US" b="1" dirty="0">
                <a:latin typeface="Arial" pitchFamily="34" charset="0"/>
                <a:cs typeface="Arial" pitchFamily="34" charset="0"/>
              </a:rPr>
              <a:t>(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sumber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: construction methods and management, 1998)</a:t>
            </a:r>
          </a:p>
        </p:txBody>
      </p:sp>
      <p:sp>
        <p:nvSpPr>
          <p:cNvPr id="4" name="Rectangle 3"/>
          <p:cNvSpPr/>
          <p:nvPr/>
        </p:nvSpPr>
        <p:spPr>
          <a:xfrm>
            <a:off x="620868" y="404664"/>
            <a:ext cx="4693336" cy="477054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2500" dirty="0" smtClean="0"/>
              <a:t>METODE KERJA MOTOR GRADER</a:t>
            </a:r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346063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20868" y="404664"/>
            <a:ext cx="3679084" cy="477054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2500" dirty="0" smtClean="0"/>
              <a:t>PRODUKTIVITAS GRADER</a:t>
            </a:r>
            <a:endParaRPr lang="en-US" sz="2500" dirty="0"/>
          </a:p>
        </p:txBody>
      </p:sp>
      <p:sp>
        <p:nvSpPr>
          <p:cNvPr id="6" name="Rectangle 5"/>
          <p:cNvSpPr/>
          <p:nvPr/>
        </p:nvSpPr>
        <p:spPr>
          <a:xfrm>
            <a:off x="620868" y="1340768"/>
            <a:ext cx="8127596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itchFamily="34" charset="0"/>
              <a:buChar char="•"/>
            </a:pPr>
            <a:r>
              <a:rPr lang="fi-FI" sz="2200" dirty="0">
                <a:latin typeface="Times New Roman"/>
              </a:rPr>
              <a:t>Luas lintasan kerja merupakan luas </a:t>
            </a:r>
            <a:r>
              <a:rPr lang="fi-FI" sz="2200" dirty="0" smtClean="0">
                <a:latin typeface="Times New Roman"/>
              </a:rPr>
              <a:t>area </a:t>
            </a:r>
            <a:r>
              <a:rPr lang="fi-FI" sz="2200" dirty="0">
                <a:latin typeface="Times New Roman"/>
              </a:rPr>
              <a:t>permukaan tanah yang </a:t>
            </a:r>
            <a:r>
              <a:rPr lang="fi-FI" sz="2200" dirty="0" smtClean="0">
                <a:latin typeface="Times New Roman"/>
              </a:rPr>
              <a:t>dapat dibersihkan </a:t>
            </a:r>
            <a:r>
              <a:rPr lang="fi-FI" sz="2200" dirty="0">
                <a:latin typeface="Times New Roman"/>
              </a:rPr>
              <a:t>atau dibentuk dalam satu lintasan kerja. Dimana luas lintasan </a:t>
            </a:r>
            <a:r>
              <a:rPr lang="fi-FI" sz="2200" dirty="0" smtClean="0">
                <a:latin typeface="Times New Roman"/>
              </a:rPr>
              <a:t>kerja </a:t>
            </a:r>
            <a:r>
              <a:rPr lang="en-US" sz="2200" dirty="0" err="1" smtClean="0">
                <a:latin typeface="Times New Roman"/>
              </a:rPr>
              <a:t>tergantung</a:t>
            </a:r>
            <a:r>
              <a:rPr lang="en-US" sz="2200" dirty="0" smtClean="0">
                <a:latin typeface="Times New Roman"/>
              </a:rPr>
              <a:t> </a:t>
            </a:r>
            <a:r>
              <a:rPr lang="en-US" sz="2200" dirty="0" err="1">
                <a:latin typeface="Times New Roman"/>
              </a:rPr>
              <a:t>dari</a:t>
            </a:r>
            <a:r>
              <a:rPr lang="en-US" sz="2200" dirty="0">
                <a:latin typeface="Times New Roman"/>
              </a:rPr>
              <a:t> </a:t>
            </a:r>
            <a:r>
              <a:rPr lang="en-US" sz="2200" dirty="0" err="1">
                <a:latin typeface="Times New Roman"/>
              </a:rPr>
              <a:t>lebar</a:t>
            </a:r>
            <a:r>
              <a:rPr lang="en-US" sz="2200" dirty="0">
                <a:latin typeface="Times New Roman"/>
              </a:rPr>
              <a:t> </a:t>
            </a:r>
            <a:r>
              <a:rPr lang="en-US" sz="2200" dirty="0" err="1">
                <a:latin typeface="Times New Roman"/>
              </a:rPr>
              <a:t>efektif</a:t>
            </a:r>
            <a:r>
              <a:rPr lang="en-US" sz="2200" dirty="0">
                <a:latin typeface="Times New Roman"/>
              </a:rPr>
              <a:t> blade </a:t>
            </a:r>
            <a:r>
              <a:rPr lang="en-US" sz="2200" dirty="0" err="1">
                <a:latin typeface="Times New Roman"/>
              </a:rPr>
              <a:t>yaitu</a:t>
            </a:r>
            <a:r>
              <a:rPr lang="en-US" sz="2200" dirty="0">
                <a:latin typeface="Times New Roman"/>
              </a:rPr>
              <a:t> </a:t>
            </a:r>
            <a:r>
              <a:rPr lang="en-US" sz="2200" dirty="0" err="1">
                <a:latin typeface="Times New Roman"/>
              </a:rPr>
              <a:t>perkiraan</a:t>
            </a:r>
            <a:r>
              <a:rPr lang="en-US" sz="2200" dirty="0">
                <a:latin typeface="Times New Roman"/>
              </a:rPr>
              <a:t> </a:t>
            </a:r>
            <a:r>
              <a:rPr lang="en-US" sz="2200" dirty="0" err="1">
                <a:latin typeface="Times New Roman"/>
              </a:rPr>
              <a:t>lebar</a:t>
            </a:r>
            <a:r>
              <a:rPr lang="en-US" sz="2200" dirty="0">
                <a:latin typeface="Times New Roman"/>
              </a:rPr>
              <a:t> </a:t>
            </a:r>
            <a:r>
              <a:rPr lang="en-US" sz="2200" dirty="0" err="1">
                <a:latin typeface="Times New Roman"/>
              </a:rPr>
              <a:t>bersih</a:t>
            </a:r>
            <a:r>
              <a:rPr lang="en-US" sz="2200" dirty="0">
                <a:latin typeface="Times New Roman"/>
              </a:rPr>
              <a:t> </a:t>
            </a:r>
            <a:r>
              <a:rPr lang="en-US" sz="2200" dirty="0" err="1">
                <a:latin typeface="Times New Roman"/>
              </a:rPr>
              <a:t>permukaan</a:t>
            </a:r>
            <a:r>
              <a:rPr lang="en-US" sz="2200" dirty="0">
                <a:latin typeface="Times New Roman"/>
              </a:rPr>
              <a:t> </a:t>
            </a:r>
            <a:r>
              <a:rPr lang="en-US" sz="2200" dirty="0" err="1" smtClean="0">
                <a:latin typeface="Times New Roman"/>
              </a:rPr>
              <a:t>tanah</a:t>
            </a:r>
            <a:r>
              <a:rPr lang="en-US" sz="2200" dirty="0" smtClean="0">
                <a:latin typeface="Times New Roman"/>
              </a:rPr>
              <a:t> yang </a:t>
            </a:r>
            <a:r>
              <a:rPr lang="en-US" sz="2200" dirty="0" err="1">
                <a:latin typeface="Times New Roman"/>
              </a:rPr>
              <a:t>dapat</a:t>
            </a:r>
            <a:r>
              <a:rPr lang="en-US" sz="2200" dirty="0">
                <a:latin typeface="Times New Roman"/>
              </a:rPr>
              <a:t> </a:t>
            </a:r>
            <a:r>
              <a:rPr lang="en-US" sz="2200" dirty="0" err="1">
                <a:latin typeface="Times New Roman"/>
              </a:rPr>
              <a:t>diratakan</a:t>
            </a:r>
            <a:r>
              <a:rPr lang="en-US" sz="2200" dirty="0">
                <a:latin typeface="Times New Roman"/>
              </a:rPr>
              <a:t> </a:t>
            </a:r>
            <a:r>
              <a:rPr lang="en-US" sz="2200" dirty="0" err="1">
                <a:latin typeface="Times New Roman"/>
              </a:rPr>
              <a:t>dan</a:t>
            </a:r>
            <a:r>
              <a:rPr lang="en-US" sz="2200" dirty="0">
                <a:latin typeface="Times New Roman"/>
              </a:rPr>
              <a:t> </a:t>
            </a:r>
            <a:r>
              <a:rPr lang="en-US" sz="2200" dirty="0" err="1">
                <a:latin typeface="Times New Roman"/>
              </a:rPr>
              <a:t>panjang</a:t>
            </a:r>
            <a:r>
              <a:rPr lang="en-US" sz="2200" dirty="0">
                <a:latin typeface="Times New Roman"/>
              </a:rPr>
              <a:t> </a:t>
            </a:r>
            <a:r>
              <a:rPr lang="en-US" sz="2200" dirty="0" err="1">
                <a:latin typeface="Times New Roman"/>
              </a:rPr>
              <a:t>lintasan</a:t>
            </a:r>
            <a:r>
              <a:rPr lang="en-US" sz="2200" dirty="0">
                <a:latin typeface="Times New Roman"/>
              </a:rPr>
              <a:t> </a:t>
            </a:r>
            <a:r>
              <a:rPr lang="en-US" sz="2200" dirty="0" err="1">
                <a:latin typeface="Times New Roman"/>
              </a:rPr>
              <a:t>tergantung</a:t>
            </a:r>
            <a:r>
              <a:rPr lang="en-US" sz="2200" dirty="0">
                <a:latin typeface="Times New Roman"/>
              </a:rPr>
              <a:t> </a:t>
            </a:r>
            <a:r>
              <a:rPr lang="en-US" sz="2200" dirty="0" err="1">
                <a:latin typeface="Times New Roman"/>
              </a:rPr>
              <a:t>pada</a:t>
            </a:r>
            <a:r>
              <a:rPr lang="en-US" sz="2200" dirty="0">
                <a:latin typeface="Times New Roman"/>
              </a:rPr>
              <a:t> </a:t>
            </a:r>
            <a:r>
              <a:rPr lang="en-US" sz="2200" dirty="0" err="1">
                <a:latin typeface="Times New Roman"/>
              </a:rPr>
              <a:t>kondisi</a:t>
            </a:r>
            <a:r>
              <a:rPr lang="en-US" sz="2200" dirty="0">
                <a:latin typeface="Times New Roman"/>
              </a:rPr>
              <a:t> </a:t>
            </a:r>
            <a:r>
              <a:rPr lang="en-US" sz="2200" dirty="0" err="1">
                <a:latin typeface="Times New Roman"/>
              </a:rPr>
              <a:t>lapangan</a:t>
            </a:r>
            <a:r>
              <a:rPr lang="en-US" sz="2200" dirty="0" smtClean="0">
                <a:latin typeface="Times New Roman"/>
              </a:rPr>
              <a:t>.</a:t>
            </a:r>
          </a:p>
          <a:p>
            <a:pPr algn="just"/>
            <a:endParaRPr lang="en-US" sz="2200" dirty="0">
              <a:latin typeface="Times New Roman"/>
            </a:endParaRPr>
          </a:p>
          <a:p>
            <a:pPr algn="just"/>
            <a:r>
              <a:rPr lang="sv-SE" sz="2200" dirty="0" smtClean="0">
                <a:latin typeface="Times New Roman"/>
              </a:rPr>
              <a:t>	Luas </a:t>
            </a:r>
            <a:r>
              <a:rPr lang="sv-SE" sz="2200" dirty="0">
                <a:latin typeface="Times New Roman"/>
              </a:rPr>
              <a:t>lintasan kerja dapat dihitung dengan rumus </a:t>
            </a:r>
            <a:r>
              <a:rPr lang="sv-SE" sz="2200" dirty="0" smtClean="0">
                <a:latin typeface="Times New Roman"/>
              </a:rPr>
              <a:t>:</a:t>
            </a:r>
          </a:p>
          <a:p>
            <a:endParaRPr lang="sv-SE" dirty="0">
              <a:latin typeface="Times New Roman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475656" y="4079979"/>
            <a:ext cx="6696744" cy="10801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i-FI" sz="2200" b="1" dirty="0">
                <a:latin typeface="Times New Roman" pitchFamily="18" charset="0"/>
                <a:cs typeface="Times New Roman" pitchFamily="18" charset="0"/>
              </a:rPr>
              <a:t>Luas lintasan kerja = Lebar Blade x Panjang Lintasan</a:t>
            </a:r>
          </a:p>
        </p:txBody>
      </p:sp>
    </p:spTree>
    <p:extLst>
      <p:ext uri="{BB962C8B-B14F-4D97-AF65-F5344CB8AC3E}">
        <p14:creationId xmlns:p14="http://schemas.microsoft.com/office/powerpoint/2010/main" val="3900106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95375" y="151796"/>
            <a:ext cx="1224295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500" dirty="0" smtClean="0"/>
              <a:t>CONT…</a:t>
            </a:r>
            <a:endParaRPr lang="en-US" sz="2500" dirty="0"/>
          </a:p>
        </p:txBody>
      </p:sp>
      <p:pic>
        <p:nvPicPr>
          <p:cNvPr id="1026" name="Picture 2" descr="C:\Users\Napholeond\Downloads\Pages from DIKTAT METODE PERALATN KONSTRUKS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836712"/>
            <a:ext cx="8069141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6072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3568" y="908720"/>
            <a:ext cx="8136904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itchFamily="34" charset="0"/>
              <a:buChar char="•"/>
            </a:pP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Waktu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siklus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pada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Motor Grader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terdiri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dari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waktu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grading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waktu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tetap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Dimana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waktu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grading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adalah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waktu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diperlukan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melakukan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pekerjaan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perataan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waktu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tetap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adalah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waktu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digunakan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berputar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percepatan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perlambatan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lain-lain.</a:t>
            </a:r>
          </a:p>
        </p:txBody>
      </p:sp>
      <p:sp>
        <p:nvSpPr>
          <p:cNvPr id="3" name="Rectangle 2"/>
          <p:cNvSpPr/>
          <p:nvPr/>
        </p:nvSpPr>
        <p:spPr>
          <a:xfrm>
            <a:off x="1115616" y="2996952"/>
            <a:ext cx="770485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200" dirty="0">
                <a:latin typeface="Times New Roman"/>
              </a:rPr>
              <a:t>Waktu grading dapat dihitung dengan rumus </a:t>
            </a:r>
            <a:r>
              <a:rPr lang="de-DE" sz="2200" dirty="0" smtClean="0">
                <a:latin typeface="Times New Roman"/>
              </a:rPr>
              <a:t>:</a:t>
            </a:r>
          </a:p>
          <a:p>
            <a:endParaRPr lang="de-DE" sz="2200" dirty="0">
              <a:latin typeface="Times New Roman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95375" y="151796"/>
            <a:ext cx="1224295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500" dirty="0" smtClean="0"/>
              <a:t>CONT…</a:t>
            </a:r>
            <a:endParaRPr lang="en-US" sz="2500" dirty="0"/>
          </a:p>
        </p:txBody>
      </p:sp>
      <p:sp>
        <p:nvSpPr>
          <p:cNvPr id="5" name="Rectangle 4"/>
          <p:cNvSpPr/>
          <p:nvPr/>
        </p:nvSpPr>
        <p:spPr>
          <a:xfrm>
            <a:off x="1010339" y="3702386"/>
            <a:ext cx="7776864" cy="115212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fi-FI" sz="2000" b="1" dirty="0">
                <a:solidFill>
                  <a:srgbClr val="C66951">
                    <a:lumMod val="75000"/>
                  </a:srgbClr>
                </a:solidFill>
                <a:latin typeface="Times New Roman"/>
              </a:rPr>
              <a:t>			</a:t>
            </a:r>
            <a:r>
              <a:rPr lang="fi-FI" sz="2000" b="1" dirty="0">
                <a:solidFill>
                  <a:schemeClr val="tx1"/>
                </a:solidFill>
                <a:latin typeface="Times New Roman"/>
              </a:rPr>
              <a:t>Panjang lintasan (m) x 60 menit/jam</a:t>
            </a:r>
          </a:p>
          <a:p>
            <a:pPr lvl="0"/>
            <a:r>
              <a:rPr lang="en-US" sz="2000" b="1" dirty="0" err="1">
                <a:solidFill>
                  <a:schemeClr val="tx1"/>
                </a:solidFill>
                <a:latin typeface="Times New Roman"/>
              </a:rPr>
              <a:t>Waktu</a:t>
            </a:r>
            <a:r>
              <a:rPr lang="en-US" sz="2000" b="1" dirty="0">
                <a:solidFill>
                  <a:schemeClr val="tx1"/>
                </a:solidFill>
                <a:latin typeface="Times New Roman"/>
              </a:rPr>
              <a:t> grading	= 	------------------------------------------------ 				       </a:t>
            </a:r>
            <a:r>
              <a:rPr lang="en-US" sz="2000" b="1" dirty="0" err="1">
                <a:solidFill>
                  <a:schemeClr val="tx1"/>
                </a:solidFill>
                <a:latin typeface="Times New Roman"/>
              </a:rPr>
              <a:t>Kecepatan</a:t>
            </a:r>
            <a:r>
              <a:rPr lang="en-US" sz="2000" b="1" dirty="0">
                <a:solidFill>
                  <a:schemeClr val="tx1"/>
                </a:solidFill>
                <a:latin typeface="Times New Roman"/>
              </a:rPr>
              <a:t> Grading (m/jam)</a:t>
            </a:r>
            <a:endParaRPr lang="en-US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492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Napholeond\Downloads\Pages from DIKTAT METODE PERALATN KONSTRUKSI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0"/>
            <a:ext cx="69084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95375" y="151796"/>
            <a:ext cx="1224295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500" dirty="0" smtClean="0"/>
              <a:t>CONT…</a:t>
            </a:r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1637459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12840" y="908720"/>
            <a:ext cx="8191607" cy="38625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200" dirty="0" err="1">
                <a:latin typeface="Times New Roman"/>
              </a:rPr>
              <a:t>Menghitung</a:t>
            </a:r>
            <a:r>
              <a:rPr lang="en-US" sz="2200" dirty="0">
                <a:latin typeface="Times New Roman"/>
              </a:rPr>
              <a:t> </a:t>
            </a:r>
            <a:r>
              <a:rPr lang="en-US" sz="2200" dirty="0" err="1">
                <a:latin typeface="Times New Roman"/>
              </a:rPr>
              <a:t>Produksi</a:t>
            </a:r>
            <a:r>
              <a:rPr lang="en-US" sz="2200" dirty="0">
                <a:latin typeface="Times New Roman"/>
              </a:rPr>
              <a:t> </a:t>
            </a:r>
            <a:r>
              <a:rPr lang="en-US" sz="2200" dirty="0" err="1">
                <a:latin typeface="Times New Roman"/>
              </a:rPr>
              <a:t>Kerja</a:t>
            </a:r>
            <a:r>
              <a:rPr lang="en-US" sz="2200" dirty="0">
                <a:latin typeface="Times New Roman"/>
              </a:rPr>
              <a:t> </a:t>
            </a:r>
            <a:r>
              <a:rPr lang="en-US" sz="2200" dirty="0" err="1" smtClean="0">
                <a:latin typeface="Times New Roman"/>
              </a:rPr>
              <a:t>Kasar</a:t>
            </a:r>
            <a:r>
              <a:rPr lang="en-US" sz="2200" dirty="0" smtClean="0">
                <a:latin typeface="Times New Roman"/>
              </a:rPr>
              <a:t>, </a:t>
            </a:r>
            <a:r>
              <a:rPr lang="de-DE" sz="2200" dirty="0" smtClean="0">
                <a:latin typeface="Times New Roman"/>
              </a:rPr>
              <a:t>Produksi </a:t>
            </a:r>
            <a:r>
              <a:rPr lang="de-DE" sz="2200" dirty="0">
                <a:latin typeface="Times New Roman"/>
              </a:rPr>
              <a:t>kerja kasar dihitung dengan rumus </a:t>
            </a:r>
            <a:r>
              <a:rPr lang="de-DE" sz="2200" dirty="0" smtClean="0">
                <a:latin typeface="Times New Roman"/>
              </a:rPr>
              <a:t>:</a:t>
            </a:r>
          </a:p>
          <a:p>
            <a:pPr marL="342900" indent="-342900">
              <a:buFont typeface="Arial" pitchFamily="34" charset="0"/>
              <a:buChar char="•"/>
            </a:pPr>
            <a:endParaRPr lang="de-DE" sz="2200" dirty="0">
              <a:latin typeface="Times New Roman"/>
            </a:endParaRPr>
          </a:p>
          <a:p>
            <a:endParaRPr lang="en-US" sz="2500" dirty="0">
              <a:solidFill>
                <a:schemeClr val="accent1">
                  <a:lumMod val="75000"/>
                </a:schemeClr>
              </a:solidFill>
              <a:latin typeface="Times New Roman"/>
            </a:endParaRPr>
          </a:p>
          <a:p>
            <a:endParaRPr lang="en-US" sz="2200" dirty="0" smtClean="0">
              <a:latin typeface="Times New Roman"/>
            </a:endParaRPr>
          </a:p>
          <a:p>
            <a:endParaRPr lang="en-US" sz="2200" dirty="0" smtClean="0">
              <a:latin typeface="Times New Roman"/>
            </a:endParaRPr>
          </a:p>
          <a:p>
            <a:endParaRPr lang="en-US" sz="2200" dirty="0">
              <a:latin typeface="Times New Roman"/>
            </a:endParaRPr>
          </a:p>
          <a:p>
            <a:endParaRPr lang="en-US" sz="2200" dirty="0">
              <a:latin typeface="Times New Roman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200" dirty="0" err="1" smtClean="0">
                <a:latin typeface="Times New Roman"/>
              </a:rPr>
              <a:t>Menghitung</a:t>
            </a:r>
            <a:r>
              <a:rPr lang="en-US" sz="2200" dirty="0" smtClean="0">
                <a:latin typeface="Times New Roman"/>
              </a:rPr>
              <a:t> </a:t>
            </a:r>
            <a:r>
              <a:rPr lang="en-US" sz="2200" dirty="0" err="1">
                <a:latin typeface="Times New Roman"/>
              </a:rPr>
              <a:t>Produksi</a:t>
            </a:r>
            <a:r>
              <a:rPr lang="en-US" sz="2200" dirty="0">
                <a:latin typeface="Times New Roman"/>
              </a:rPr>
              <a:t> </a:t>
            </a:r>
            <a:r>
              <a:rPr lang="en-US" sz="2200" dirty="0" err="1">
                <a:latin typeface="Times New Roman"/>
              </a:rPr>
              <a:t>Kerja</a:t>
            </a:r>
            <a:r>
              <a:rPr lang="en-US" sz="2200" dirty="0">
                <a:latin typeface="Times New Roman"/>
              </a:rPr>
              <a:t> </a:t>
            </a:r>
            <a:r>
              <a:rPr lang="en-US" sz="2200" dirty="0" err="1" smtClean="0">
                <a:latin typeface="Times New Roman"/>
              </a:rPr>
              <a:t>Aktual</a:t>
            </a:r>
            <a:r>
              <a:rPr lang="en-US" sz="2200" dirty="0" smtClean="0">
                <a:latin typeface="Times New Roman"/>
              </a:rPr>
              <a:t> </a:t>
            </a:r>
            <a:r>
              <a:rPr lang="en-US" sz="2200" dirty="0" err="1" smtClean="0">
                <a:latin typeface="Times New Roman"/>
              </a:rPr>
              <a:t>Sedangkan</a:t>
            </a:r>
            <a:r>
              <a:rPr lang="en-US" sz="2200" dirty="0" smtClean="0">
                <a:latin typeface="Times New Roman"/>
              </a:rPr>
              <a:t> </a:t>
            </a:r>
            <a:r>
              <a:rPr lang="en-US" sz="2200" dirty="0" err="1">
                <a:latin typeface="Times New Roman"/>
              </a:rPr>
              <a:t>produksi</a:t>
            </a:r>
            <a:r>
              <a:rPr lang="en-US" sz="2200" dirty="0">
                <a:latin typeface="Times New Roman"/>
              </a:rPr>
              <a:t> </a:t>
            </a:r>
            <a:r>
              <a:rPr lang="en-US" sz="2200" dirty="0" err="1">
                <a:latin typeface="Times New Roman"/>
              </a:rPr>
              <a:t>kerja</a:t>
            </a:r>
            <a:r>
              <a:rPr lang="en-US" sz="2200" dirty="0">
                <a:latin typeface="Times New Roman"/>
              </a:rPr>
              <a:t> </a:t>
            </a:r>
            <a:r>
              <a:rPr lang="en-US" sz="2200" dirty="0" err="1">
                <a:latin typeface="Times New Roman"/>
              </a:rPr>
              <a:t>aktual</a:t>
            </a:r>
            <a:r>
              <a:rPr lang="en-US" sz="2200" dirty="0">
                <a:latin typeface="Times New Roman"/>
              </a:rPr>
              <a:t> </a:t>
            </a:r>
            <a:r>
              <a:rPr lang="en-US" sz="2200" dirty="0" err="1">
                <a:latin typeface="Times New Roman"/>
              </a:rPr>
              <a:t>dihitung</a:t>
            </a:r>
            <a:r>
              <a:rPr lang="en-US" sz="2200" dirty="0">
                <a:latin typeface="Times New Roman"/>
              </a:rPr>
              <a:t> </a:t>
            </a:r>
            <a:r>
              <a:rPr lang="en-US" sz="2200" dirty="0" err="1">
                <a:latin typeface="Times New Roman"/>
              </a:rPr>
              <a:t>dengan</a:t>
            </a:r>
            <a:r>
              <a:rPr lang="en-US" sz="2200" dirty="0">
                <a:latin typeface="Times New Roman"/>
              </a:rPr>
              <a:t> </a:t>
            </a:r>
            <a:r>
              <a:rPr lang="en-US" sz="2200" dirty="0" err="1">
                <a:latin typeface="Times New Roman"/>
              </a:rPr>
              <a:t>rumus</a:t>
            </a:r>
            <a:r>
              <a:rPr lang="en-US" sz="2200" dirty="0">
                <a:latin typeface="Times New Roman"/>
              </a:rPr>
              <a:t> </a:t>
            </a:r>
            <a:r>
              <a:rPr lang="en-US" sz="2200" dirty="0" smtClean="0">
                <a:latin typeface="Times New Roman"/>
              </a:rPr>
              <a:t>: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2200" dirty="0">
              <a:latin typeface="Times New Roman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95375" y="151796"/>
            <a:ext cx="1224295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500" dirty="0" smtClean="0"/>
              <a:t>CONT…</a:t>
            </a:r>
            <a:endParaRPr lang="en-US" sz="2500" dirty="0"/>
          </a:p>
        </p:txBody>
      </p:sp>
      <p:sp>
        <p:nvSpPr>
          <p:cNvPr id="4" name="Rectangle 3"/>
          <p:cNvSpPr/>
          <p:nvPr/>
        </p:nvSpPr>
        <p:spPr>
          <a:xfrm>
            <a:off x="834609" y="1772816"/>
            <a:ext cx="7769837" cy="101667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sz="2000" b="1" dirty="0">
                <a:solidFill>
                  <a:schemeClr val="tx1"/>
                </a:solidFill>
                <a:latin typeface="Times New Roman"/>
              </a:rPr>
              <a:t>PKK (m2/jam) = </a:t>
            </a:r>
            <a:r>
              <a:rPr lang="en-US" sz="2000" b="1" dirty="0" err="1">
                <a:solidFill>
                  <a:schemeClr val="tx1"/>
                </a:solidFill>
                <a:latin typeface="Times New Roman"/>
              </a:rPr>
              <a:t>Luas</a:t>
            </a:r>
            <a:r>
              <a:rPr lang="en-US" sz="2000" b="1" dirty="0">
                <a:solidFill>
                  <a:schemeClr val="tx1"/>
                </a:solidFill>
                <a:latin typeface="Times New Roman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/>
              </a:rPr>
              <a:t>Lintasan</a:t>
            </a:r>
            <a:r>
              <a:rPr lang="en-US" sz="2000" b="1" dirty="0">
                <a:solidFill>
                  <a:schemeClr val="tx1"/>
                </a:solidFill>
                <a:latin typeface="Times New Roman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/>
              </a:rPr>
              <a:t>Kerja</a:t>
            </a:r>
            <a:r>
              <a:rPr lang="en-US" sz="2000" b="1" dirty="0">
                <a:solidFill>
                  <a:schemeClr val="tx1"/>
                </a:solidFill>
                <a:latin typeface="Times New Roman"/>
              </a:rPr>
              <a:t> x </a:t>
            </a:r>
            <a:r>
              <a:rPr lang="en-US" sz="2000" b="1" dirty="0" err="1">
                <a:solidFill>
                  <a:schemeClr val="tx1"/>
                </a:solidFill>
                <a:latin typeface="Times New Roman"/>
              </a:rPr>
              <a:t>Jumlah</a:t>
            </a:r>
            <a:r>
              <a:rPr lang="en-US" sz="2000" b="1" dirty="0">
                <a:solidFill>
                  <a:schemeClr val="tx1"/>
                </a:solidFill>
                <a:latin typeface="Times New Roman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/>
              </a:rPr>
              <a:t>Siklus</a:t>
            </a:r>
            <a:r>
              <a:rPr lang="en-US" sz="2000" b="1" dirty="0">
                <a:solidFill>
                  <a:schemeClr val="tx1"/>
                </a:solidFill>
                <a:latin typeface="Times New Roman"/>
              </a:rPr>
              <a:t> Per Jam</a:t>
            </a:r>
          </a:p>
        </p:txBody>
      </p:sp>
      <p:sp>
        <p:nvSpPr>
          <p:cNvPr id="5" name="Rectangle 4"/>
          <p:cNvSpPr/>
          <p:nvPr/>
        </p:nvSpPr>
        <p:spPr>
          <a:xfrm>
            <a:off x="762950" y="4581128"/>
            <a:ext cx="7491385" cy="100811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sz="2200" b="1" dirty="0">
                <a:solidFill>
                  <a:schemeClr val="tx1"/>
                </a:solidFill>
                <a:latin typeface="Times New Roman"/>
              </a:rPr>
              <a:t>PKA (m2/jam) = PKK x </a:t>
            </a:r>
            <a:r>
              <a:rPr lang="en-US" sz="2200" b="1" dirty="0" err="1">
                <a:solidFill>
                  <a:schemeClr val="tx1"/>
                </a:solidFill>
                <a:latin typeface="Times New Roman"/>
              </a:rPr>
              <a:t>faktor-faktor</a:t>
            </a:r>
            <a:r>
              <a:rPr lang="en-US" sz="2200" b="1" dirty="0">
                <a:solidFill>
                  <a:schemeClr val="tx1"/>
                </a:solidFill>
                <a:latin typeface="Times New Roman"/>
              </a:rPr>
              <a:t> </a:t>
            </a:r>
            <a:r>
              <a:rPr lang="en-US" sz="2200" b="1" dirty="0" err="1">
                <a:solidFill>
                  <a:schemeClr val="tx1"/>
                </a:solidFill>
                <a:latin typeface="Times New Roman"/>
              </a:rPr>
              <a:t>efisiensi</a:t>
            </a:r>
            <a:r>
              <a:rPr lang="en-US" sz="2200" b="1" dirty="0">
                <a:solidFill>
                  <a:schemeClr val="tx1"/>
                </a:solidFill>
                <a:latin typeface="Times New Roman"/>
              </a:rPr>
              <a:t> </a:t>
            </a:r>
            <a:r>
              <a:rPr lang="en-US" sz="2200" b="1" dirty="0" err="1">
                <a:solidFill>
                  <a:schemeClr val="tx1"/>
                </a:solidFill>
                <a:latin typeface="Times New Roman"/>
              </a:rPr>
              <a:t>kerja</a:t>
            </a:r>
            <a:endParaRPr lang="en-US" sz="2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6132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5375" y="382462"/>
            <a:ext cx="1224295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500" dirty="0" smtClean="0"/>
              <a:t>SOAL 1</a:t>
            </a:r>
            <a:endParaRPr lang="en-US" sz="2500" dirty="0"/>
          </a:p>
        </p:txBody>
      </p:sp>
      <p:sp>
        <p:nvSpPr>
          <p:cNvPr id="3" name="Rectangle 2"/>
          <p:cNvSpPr/>
          <p:nvPr/>
        </p:nvSpPr>
        <p:spPr>
          <a:xfrm>
            <a:off x="539552" y="908720"/>
            <a:ext cx="7056784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 err="1">
                <a:latin typeface="Times New Roman"/>
              </a:rPr>
              <a:t>Diketahui</a:t>
            </a:r>
            <a:r>
              <a:rPr lang="en-US" sz="2200" dirty="0">
                <a:latin typeface="Times New Roman"/>
              </a:rPr>
              <a:t> </a:t>
            </a:r>
            <a:r>
              <a:rPr lang="en-US" sz="2200" dirty="0" err="1">
                <a:latin typeface="Times New Roman"/>
              </a:rPr>
              <a:t>kondisi</a:t>
            </a:r>
            <a:r>
              <a:rPr lang="en-US" sz="2200" dirty="0">
                <a:latin typeface="Times New Roman"/>
              </a:rPr>
              <a:t> </a:t>
            </a:r>
            <a:r>
              <a:rPr lang="en-US" sz="2200" dirty="0" err="1">
                <a:latin typeface="Times New Roman"/>
              </a:rPr>
              <a:t>kerja</a:t>
            </a:r>
            <a:r>
              <a:rPr lang="en-US" sz="2200" dirty="0">
                <a:latin typeface="Times New Roman"/>
              </a:rPr>
              <a:t> </a:t>
            </a:r>
            <a:r>
              <a:rPr lang="en-US" sz="2200" dirty="0" err="1">
                <a:latin typeface="Times New Roman"/>
              </a:rPr>
              <a:t>dan</a:t>
            </a:r>
            <a:r>
              <a:rPr lang="en-US" sz="2200" dirty="0">
                <a:latin typeface="Times New Roman"/>
              </a:rPr>
              <a:t> data Motor Grader </a:t>
            </a:r>
            <a:r>
              <a:rPr lang="en-US" sz="2200" dirty="0" err="1">
                <a:latin typeface="Times New Roman"/>
              </a:rPr>
              <a:t>adalah</a:t>
            </a:r>
            <a:r>
              <a:rPr lang="en-US" sz="2200" dirty="0">
                <a:latin typeface="Times New Roman"/>
              </a:rPr>
              <a:t> </a:t>
            </a:r>
            <a:r>
              <a:rPr lang="en-US" sz="2200" dirty="0" err="1">
                <a:latin typeface="Times New Roman"/>
              </a:rPr>
              <a:t>sebagai</a:t>
            </a:r>
            <a:r>
              <a:rPr lang="en-US" sz="2200" dirty="0">
                <a:latin typeface="Times New Roman"/>
              </a:rPr>
              <a:t> </a:t>
            </a:r>
            <a:r>
              <a:rPr lang="en-US" sz="2200" dirty="0" err="1">
                <a:latin typeface="Times New Roman"/>
              </a:rPr>
              <a:t>berikut</a:t>
            </a:r>
            <a:r>
              <a:rPr lang="en-US" sz="2200" dirty="0">
                <a:latin typeface="Times New Roman"/>
              </a:rPr>
              <a:t> </a:t>
            </a:r>
            <a:r>
              <a:rPr lang="en-US" sz="2200" dirty="0" smtClean="0">
                <a:latin typeface="Times New Roman"/>
              </a:rPr>
              <a:t>:</a:t>
            </a:r>
          </a:p>
          <a:p>
            <a:endParaRPr lang="en-US" sz="2200" dirty="0">
              <a:latin typeface="Times New Roman"/>
            </a:endParaRPr>
          </a:p>
          <a:p>
            <a:r>
              <a:rPr lang="en-US" sz="2200" dirty="0">
                <a:latin typeface="Times New Roman"/>
              </a:rPr>
              <a:t>Model </a:t>
            </a:r>
            <a:r>
              <a:rPr lang="en-US" sz="2200" dirty="0" err="1">
                <a:latin typeface="Times New Roman"/>
              </a:rPr>
              <a:t>alat</a:t>
            </a:r>
            <a:r>
              <a:rPr lang="en-US" sz="2200" dirty="0">
                <a:latin typeface="Times New Roman"/>
              </a:rPr>
              <a:t> </a:t>
            </a:r>
            <a:r>
              <a:rPr lang="en-US" sz="2200" dirty="0" smtClean="0">
                <a:latin typeface="Times New Roman"/>
              </a:rPr>
              <a:t>		: </a:t>
            </a:r>
            <a:r>
              <a:rPr lang="en-US" sz="2200" dirty="0">
                <a:latin typeface="Times New Roman"/>
              </a:rPr>
              <a:t>130 G</a:t>
            </a:r>
          </a:p>
          <a:p>
            <a:r>
              <a:rPr lang="en-US" sz="2200" dirty="0" err="1">
                <a:latin typeface="Times New Roman"/>
              </a:rPr>
              <a:t>Lebar</a:t>
            </a:r>
            <a:r>
              <a:rPr lang="en-US" sz="2200" dirty="0">
                <a:latin typeface="Times New Roman"/>
              </a:rPr>
              <a:t> Blade </a:t>
            </a:r>
            <a:r>
              <a:rPr lang="en-US" sz="2200" dirty="0" smtClean="0">
                <a:latin typeface="Times New Roman"/>
              </a:rPr>
              <a:t>		: </a:t>
            </a:r>
            <a:r>
              <a:rPr lang="en-US" sz="2200" dirty="0">
                <a:latin typeface="Times New Roman"/>
              </a:rPr>
              <a:t>2,37 m</a:t>
            </a:r>
          </a:p>
          <a:p>
            <a:r>
              <a:rPr lang="en-US" sz="2200" dirty="0" err="1">
                <a:latin typeface="Times New Roman"/>
              </a:rPr>
              <a:t>Panjang</a:t>
            </a:r>
            <a:r>
              <a:rPr lang="en-US" sz="2200" dirty="0">
                <a:latin typeface="Times New Roman"/>
              </a:rPr>
              <a:t> </a:t>
            </a:r>
            <a:r>
              <a:rPr lang="en-US" sz="2200" dirty="0" err="1" smtClean="0">
                <a:latin typeface="Times New Roman"/>
              </a:rPr>
              <a:t>lintasan</a:t>
            </a:r>
            <a:r>
              <a:rPr lang="en-US" sz="2200" dirty="0" smtClean="0">
                <a:latin typeface="Times New Roman"/>
              </a:rPr>
              <a:t>	 </a:t>
            </a:r>
            <a:r>
              <a:rPr lang="en-US" sz="2200" dirty="0">
                <a:latin typeface="Times New Roman"/>
              </a:rPr>
              <a:t>: 900 meter</a:t>
            </a:r>
          </a:p>
          <a:p>
            <a:r>
              <a:rPr lang="en-US" sz="2200" dirty="0" err="1">
                <a:latin typeface="Times New Roman"/>
              </a:rPr>
              <a:t>Jumlah</a:t>
            </a:r>
            <a:r>
              <a:rPr lang="en-US" sz="2200" dirty="0">
                <a:latin typeface="Times New Roman"/>
              </a:rPr>
              <a:t> </a:t>
            </a:r>
            <a:r>
              <a:rPr lang="en-US" sz="2200" dirty="0" err="1" smtClean="0">
                <a:latin typeface="Times New Roman"/>
              </a:rPr>
              <a:t>lintasan</a:t>
            </a:r>
            <a:r>
              <a:rPr lang="en-US" sz="2200" dirty="0" smtClean="0">
                <a:latin typeface="Times New Roman"/>
              </a:rPr>
              <a:t>		 </a:t>
            </a:r>
            <a:r>
              <a:rPr lang="en-US" sz="2200" dirty="0">
                <a:latin typeface="Times New Roman"/>
              </a:rPr>
              <a:t>: 5</a:t>
            </a:r>
          </a:p>
          <a:p>
            <a:r>
              <a:rPr lang="fi-FI" sz="2200" dirty="0">
                <a:latin typeface="Times New Roman"/>
              </a:rPr>
              <a:t>Waktu tetap per lintasan : 3 menit</a:t>
            </a:r>
          </a:p>
          <a:p>
            <a:r>
              <a:rPr lang="en-US" sz="2200" dirty="0" err="1">
                <a:latin typeface="Times New Roman"/>
              </a:rPr>
              <a:t>Kecepatan</a:t>
            </a:r>
            <a:r>
              <a:rPr lang="en-US" sz="2200" dirty="0">
                <a:latin typeface="Times New Roman"/>
              </a:rPr>
              <a:t> </a:t>
            </a:r>
            <a:r>
              <a:rPr lang="en-US" sz="2200" dirty="0" err="1">
                <a:latin typeface="Times New Roman"/>
              </a:rPr>
              <a:t>pada</a:t>
            </a:r>
            <a:r>
              <a:rPr lang="en-US" sz="2200" dirty="0">
                <a:latin typeface="Times New Roman"/>
              </a:rPr>
              <a:t> :</a:t>
            </a:r>
          </a:p>
          <a:p>
            <a:r>
              <a:rPr lang="en-US" sz="2200" dirty="0" smtClean="0">
                <a:latin typeface="Times New Roman"/>
              </a:rPr>
              <a:t>	- </a:t>
            </a:r>
            <a:r>
              <a:rPr lang="en-US" sz="2200" dirty="0" err="1">
                <a:latin typeface="Times New Roman"/>
              </a:rPr>
              <a:t>Lintasan</a:t>
            </a:r>
            <a:r>
              <a:rPr lang="en-US" sz="2200" dirty="0">
                <a:latin typeface="Times New Roman"/>
              </a:rPr>
              <a:t> 1 </a:t>
            </a:r>
            <a:r>
              <a:rPr lang="en-US" sz="2200" dirty="0" err="1">
                <a:latin typeface="Times New Roman"/>
              </a:rPr>
              <a:t>dan</a:t>
            </a:r>
            <a:r>
              <a:rPr lang="en-US" sz="2200" dirty="0">
                <a:latin typeface="Times New Roman"/>
              </a:rPr>
              <a:t> 2 </a:t>
            </a:r>
            <a:r>
              <a:rPr lang="en-US" sz="2200" dirty="0" smtClean="0">
                <a:latin typeface="Times New Roman"/>
              </a:rPr>
              <a:t>	: </a:t>
            </a:r>
            <a:r>
              <a:rPr lang="en-US" sz="2200" dirty="0">
                <a:latin typeface="Times New Roman"/>
              </a:rPr>
              <a:t>3,7 km/jam</a:t>
            </a:r>
          </a:p>
          <a:p>
            <a:r>
              <a:rPr lang="en-US" sz="2200" dirty="0" smtClean="0">
                <a:latin typeface="Times New Roman"/>
              </a:rPr>
              <a:t>	- </a:t>
            </a:r>
            <a:r>
              <a:rPr lang="en-US" sz="2200" dirty="0" err="1">
                <a:latin typeface="Times New Roman"/>
              </a:rPr>
              <a:t>Lintasan</a:t>
            </a:r>
            <a:r>
              <a:rPr lang="en-US" sz="2200" dirty="0">
                <a:latin typeface="Times New Roman"/>
              </a:rPr>
              <a:t> </a:t>
            </a:r>
            <a:r>
              <a:rPr lang="en-US" sz="2200" dirty="0" smtClean="0">
                <a:latin typeface="Times New Roman"/>
              </a:rPr>
              <a:t>3		: </a:t>
            </a:r>
            <a:r>
              <a:rPr lang="en-US" sz="2200" dirty="0">
                <a:latin typeface="Times New Roman"/>
              </a:rPr>
              <a:t>6,0 km/jam</a:t>
            </a:r>
          </a:p>
          <a:p>
            <a:r>
              <a:rPr lang="en-US" sz="2200" dirty="0" smtClean="0">
                <a:latin typeface="Times New Roman"/>
              </a:rPr>
              <a:t>	- </a:t>
            </a:r>
            <a:r>
              <a:rPr lang="en-US" sz="2200" dirty="0" err="1">
                <a:latin typeface="Times New Roman"/>
              </a:rPr>
              <a:t>Lintasan</a:t>
            </a:r>
            <a:r>
              <a:rPr lang="en-US" sz="2200" dirty="0">
                <a:latin typeface="Times New Roman"/>
              </a:rPr>
              <a:t> 4 </a:t>
            </a:r>
            <a:r>
              <a:rPr lang="en-US" sz="2200" dirty="0" err="1">
                <a:latin typeface="Times New Roman"/>
              </a:rPr>
              <a:t>dan</a:t>
            </a:r>
            <a:r>
              <a:rPr lang="en-US" sz="2200" dirty="0">
                <a:latin typeface="Times New Roman"/>
              </a:rPr>
              <a:t> 5 </a:t>
            </a:r>
            <a:r>
              <a:rPr lang="en-US" sz="2200" dirty="0" smtClean="0">
                <a:latin typeface="Times New Roman"/>
              </a:rPr>
              <a:t>	: </a:t>
            </a:r>
            <a:r>
              <a:rPr lang="en-US" sz="2200" dirty="0">
                <a:latin typeface="Times New Roman"/>
              </a:rPr>
              <a:t>9,5 km/jam</a:t>
            </a:r>
          </a:p>
          <a:p>
            <a:r>
              <a:rPr lang="en-US" sz="2200" dirty="0" err="1">
                <a:latin typeface="Times New Roman"/>
              </a:rPr>
              <a:t>Faktor</a:t>
            </a:r>
            <a:r>
              <a:rPr lang="en-US" sz="2200" dirty="0">
                <a:latin typeface="Times New Roman"/>
              </a:rPr>
              <a:t> </a:t>
            </a:r>
            <a:r>
              <a:rPr lang="en-US" sz="2200" dirty="0" err="1">
                <a:latin typeface="Times New Roman"/>
              </a:rPr>
              <a:t>efisiensi</a:t>
            </a:r>
            <a:r>
              <a:rPr lang="en-US" sz="2200" dirty="0">
                <a:latin typeface="Times New Roman"/>
              </a:rPr>
              <a:t> </a:t>
            </a:r>
            <a:r>
              <a:rPr lang="en-US" sz="2200" dirty="0" err="1">
                <a:latin typeface="Times New Roman"/>
              </a:rPr>
              <a:t>kerja</a:t>
            </a:r>
            <a:r>
              <a:rPr lang="en-US" sz="2200" dirty="0">
                <a:latin typeface="Times New Roman"/>
              </a:rPr>
              <a:t> </a:t>
            </a:r>
            <a:r>
              <a:rPr lang="en-US" sz="2200" dirty="0" smtClean="0">
                <a:latin typeface="Times New Roman"/>
              </a:rPr>
              <a:t>	: 0,83</a:t>
            </a:r>
          </a:p>
          <a:p>
            <a:endParaRPr lang="en-US" sz="2200" dirty="0">
              <a:latin typeface="Times New Roman"/>
            </a:endParaRPr>
          </a:p>
          <a:p>
            <a:r>
              <a:rPr lang="en-US" sz="2200" dirty="0" err="1">
                <a:latin typeface="Times New Roman"/>
              </a:rPr>
              <a:t>Hitunglah</a:t>
            </a:r>
            <a:r>
              <a:rPr lang="en-US" sz="2200" dirty="0">
                <a:latin typeface="Times New Roman"/>
              </a:rPr>
              <a:t> </a:t>
            </a:r>
            <a:r>
              <a:rPr lang="en-US" sz="2200" dirty="0" err="1">
                <a:latin typeface="Times New Roman"/>
              </a:rPr>
              <a:t>produksi</a:t>
            </a:r>
            <a:r>
              <a:rPr lang="en-US" sz="2200" dirty="0">
                <a:latin typeface="Times New Roman"/>
              </a:rPr>
              <a:t> </a:t>
            </a:r>
            <a:r>
              <a:rPr lang="en-US" sz="2200" dirty="0" err="1">
                <a:latin typeface="Times New Roman"/>
              </a:rPr>
              <a:t>kerja</a:t>
            </a:r>
            <a:r>
              <a:rPr lang="en-US" sz="2200" dirty="0">
                <a:latin typeface="Times New Roman"/>
              </a:rPr>
              <a:t> </a:t>
            </a:r>
            <a:r>
              <a:rPr lang="en-US" sz="2200" dirty="0" err="1">
                <a:latin typeface="Times New Roman"/>
              </a:rPr>
              <a:t>alat</a:t>
            </a:r>
            <a:r>
              <a:rPr lang="en-US" sz="2200" dirty="0">
                <a:latin typeface="Times New Roman"/>
              </a:rPr>
              <a:t> !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456251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5375" y="178054"/>
            <a:ext cx="1224295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500" dirty="0" smtClean="0"/>
              <a:t>SOAL 2</a:t>
            </a:r>
            <a:endParaRPr lang="en-US" sz="2500" dirty="0"/>
          </a:p>
        </p:txBody>
      </p:sp>
      <p:sp>
        <p:nvSpPr>
          <p:cNvPr id="3" name="Rectangle 2"/>
          <p:cNvSpPr/>
          <p:nvPr/>
        </p:nvSpPr>
        <p:spPr>
          <a:xfrm>
            <a:off x="395374" y="707524"/>
            <a:ext cx="835309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 err="1">
                <a:latin typeface="Times New Roman"/>
              </a:rPr>
              <a:t>Hitunglah</a:t>
            </a:r>
            <a:r>
              <a:rPr lang="en-US" sz="2200" dirty="0">
                <a:latin typeface="Times New Roman"/>
              </a:rPr>
              <a:t> </a:t>
            </a:r>
            <a:r>
              <a:rPr lang="en-US" sz="2200" dirty="0" err="1">
                <a:latin typeface="Times New Roman"/>
              </a:rPr>
              <a:t>produksi</a:t>
            </a:r>
            <a:r>
              <a:rPr lang="en-US" sz="2200" dirty="0">
                <a:latin typeface="Times New Roman"/>
              </a:rPr>
              <a:t> </a:t>
            </a:r>
            <a:r>
              <a:rPr lang="en-US" sz="2200" dirty="0" err="1">
                <a:latin typeface="Times New Roman"/>
              </a:rPr>
              <a:t>kerja</a:t>
            </a:r>
            <a:r>
              <a:rPr lang="en-US" sz="2200" dirty="0">
                <a:latin typeface="Times New Roman"/>
              </a:rPr>
              <a:t> </a:t>
            </a:r>
            <a:r>
              <a:rPr lang="en-US" sz="2200" dirty="0" err="1">
                <a:latin typeface="Times New Roman"/>
              </a:rPr>
              <a:t>dari</a:t>
            </a:r>
            <a:r>
              <a:rPr lang="en-US" sz="2200" dirty="0">
                <a:latin typeface="Times New Roman"/>
              </a:rPr>
              <a:t> Motor Grader </a:t>
            </a:r>
            <a:r>
              <a:rPr lang="en-US" sz="2200" dirty="0" err="1">
                <a:latin typeface="Times New Roman"/>
              </a:rPr>
              <a:t>jika</a:t>
            </a:r>
            <a:r>
              <a:rPr lang="en-US" sz="2200" dirty="0">
                <a:latin typeface="Times New Roman"/>
              </a:rPr>
              <a:t> data-data yang </a:t>
            </a:r>
            <a:r>
              <a:rPr lang="en-US" sz="2200" dirty="0" err="1">
                <a:latin typeface="Times New Roman"/>
              </a:rPr>
              <a:t>diketahui</a:t>
            </a:r>
            <a:r>
              <a:rPr lang="en-US" sz="2200" dirty="0">
                <a:latin typeface="Times New Roman"/>
              </a:rPr>
              <a:t> </a:t>
            </a:r>
            <a:r>
              <a:rPr lang="en-US" sz="2200" dirty="0" err="1" smtClean="0">
                <a:latin typeface="Times New Roman"/>
              </a:rPr>
              <a:t>adalah</a:t>
            </a:r>
            <a:r>
              <a:rPr lang="en-US" sz="2200" dirty="0" smtClean="0">
                <a:latin typeface="Times New Roman"/>
              </a:rPr>
              <a:t> </a:t>
            </a:r>
            <a:r>
              <a:rPr lang="en-US" sz="2200" dirty="0" err="1" smtClean="0">
                <a:latin typeface="Times New Roman"/>
              </a:rPr>
              <a:t>sebagai</a:t>
            </a:r>
            <a:r>
              <a:rPr lang="en-US" sz="2200" dirty="0" smtClean="0">
                <a:latin typeface="Times New Roman"/>
              </a:rPr>
              <a:t> </a:t>
            </a:r>
            <a:r>
              <a:rPr lang="en-US" sz="2200" dirty="0" err="1">
                <a:latin typeface="Times New Roman"/>
              </a:rPr>
              <a:t>berikut</a:t>
            </a:r>
            <a:r>
              <a:rPr lang="en-US" sz="2200" dirty="0">
                <a:latin typeface="Times New Roman"/>
              </a:rPr>
              <a:t> </a:t>
            </a:r>
            <a:r>
              <a:rPr lang="en-US" sz="2200" dirty="0" smtClean="0">
                <a:latin typeface="Times New Roman"/>
              </a:rPr>
              <a:t>:</a:t>
            </a:r>
          </a:p>
          <a:p>
            <a:endParaRPr lang="en-US" sz="2200" dirty="0">
              <a:latin typeface="Times New Roman"/>
            </a:endParaRPr>
          </a:p>
          <a:p>
            <a:r>
              <a:rPr lang="en-US" sz="2200" dirty="0">
                <a:latin typeface="Times New Roman"/>
              </a:rPr>
              <a:t>Model </a:t>
            </a:r>
            <a:r>
              <a:rPr lang="en-US" sz="2200" dirty="0" err="1">
                <a:latin typeface="Times New Roman"/>
              </a:rPr>
              <a:t>alat</a:t>
            </a:r>
            <a:r>
              <a:rPr lang="en-US" sz="2200" dirty="0">
                <a:latin typeface="Times New Roman"/>
              </a:rPr>
              <a:t> </a:t>
            </a:r>
            <a:r>
              <a:rPr lang="en-US" sz="2200" dirty="0" smtClean="0">
                <a:latin typeface="Times New Roman"/>
              </a:rPr>
              <a:t>			: </a:t>
            </a:r>
            <a:r>
              <a:rPr lang="en-US" sz="2200" dirty="0">
                <a:latin typeface="Times New Roman"/>
              </a:rPr>
              <a:t>120 G</a:t>
            </a:r>
          </a:p>
          <a:p>
            <a:r>
              <a:rPr lang="en-US" sz="2200" dirty="0" err="1">
                <a:latin typeface="Times New Roman"/>
              </a:rPr>
              <a:t>Lebar</a:t>
            </a:r>
            <a:r>
              <a:rPr lang="en-US" sz="2200" dirty="0">
                <a:latin typeface="Times New Roman"/>
              </a:rPr>
              <a:t> Blade </a:t>
            </a:r>
            <a:r>
              <a:rPr lang="en-US" sz="2200" dirty="0" smtClean="0">
                <a:latin typeface="Times New Roman"/>
              </a:rPr>
              <a:t>			: </a:t>
            </a:r>
            <a:r>
              <a:rPr lang="en-US" sz="2200" dirty="0">
                <a:latin typeface="Times New Roman"/>
              </a:rPr>
              <a:t>2,29 m</a:t>
            </a:r>
          </a:p>
          <a:p>
            <a:r>
              <a:rPr lang="sv-SE" sz="2200" dirty="0">
                <a:latin typeface="Times New Roman"/>
              </a:rPr>
              <a:t>Panjang lintasan </a:t>
            </a:r>
            <a:r>
              <a:rPr lang="sv-SE" sz="2200" dirty="0" smtClean="0">
                <a:latin typeface="Times New Roman"/>
              </a:rPr>
              <a:t>		: </a:t>
            </a:r>
            <a:r>
              <a:rPr lang="sv-SE" sz="2200" dirty="0">
                <a:latin typeface="Times New Roman"/>
              </a:rPr>
              <a:t>800 </a:t>
            </a:r>
            <a:r>
              <a:rPr lang="sv-SE" sz="2200" dirty="0" smtClean="0">
                <a:latin typeface="Times New Roman"/>
              </a:rPr>
              <a:t>meter</a:t>
            </a:r>
          </a:p>
          <a:p>
            <a:r>
              <a:rPr lang="sv-SE" sz="2200" dirty="0" smtClean="0">
                <a:latin typeface="Times New Roman"/>
              </a:rPr>
              <a:t>ketebalan </a:t>
            </a:r>
            <a:r>
              <a:rPr lang="sv-SE" sz="2200" dirty="0">
                <a:latin typeface="Times New Roman"/>
              </a:rPr>
              <a:t>penghamparan </a:t>
            </a:r>
            <a:r>
              <a:rPr lang="sv-SE" sz="2200" dirty="0" smtClean="0">
                <a:latin typeface="Times New Roman"/>
              </a:rPr>
              <a:t>	: 20 </a:t>
            </a:r>
            <a:r>
              <a:rPr lang="sv-SE" sz="2200" dirty="0">
                <a:latin typeface="Times New Roman"/>
              </a:rPr>
              <a:t>cm</a:t>
            </a:r>
          </a:p>
          <a:p>
            <a:r>
              <a:rPr lang="en-US" sz="2200" dirty="0" err="1">
                <a:latin typeface="Times New Roman"/>
              </a:rPr>
              <a:t>Jumlah</a:t>
            </a:r>
            <a:r>
              <a:rPr lang="en-US" sz="2200" dirty="0">
                <a:latin typeface="Times New Roman"/>
              </a:rPr>
              <a:t> </a:t>
            </a:r>
            <a:r>
              <a:rPr lang="en-US" sz="2200" dirty="0" err="1" smtClean="0">
                <a:latin typeface="Times New Roman"/>
              </a:rPr>
              <a:t>lintasan</a:t>
            </a:r>
            <a:r>
              <a:rPr lang="en-US" sz="2200" dirty="0" smtClean="0">
                <a:latin typeface="Times New Roman"/>
              </a:rPr>
              <a:t>			: </a:t>
            </a:r>
            <a:r>
              <a:rPr lang="en-US" sz="2200" dirty="0">
                <a:latin typeface="Times New Roman"/>
              </a:rPr>
              <a:t>7</a:t>
            </a:r>
          </a:p>
          <a:p>
            <a:r>
              <a:rPr lang="fi-FI" sz="2200" dirty="0">
                <a:latin typeface="Times New Roman"/>
              </a:rPr>
              <a:t>Waktu tetap per lintasan </a:t>
            </a:r>
            <a:r>
              <a:rPr lang="fi-FI" sz="2200" dirty="0" smtClean="0">
                <a:latin typeface="Times New Roman"/>
              </a:rPr>
              <a:t>	: </a:t>
            </a:r>
            <a:r>
              <a:rPr lang="fi-FI" sz="2200" dirty="0">
                <a:latin typeface="Times New Roman"/>
              </a:rPr>
              <a:t>1,5 menit</a:t>
            </a:r>
          </a:p>
          <a:p>
            <a:r>
              <a:rPr lang="en-US" sz="2200" dirty="0" err="1">
                <a:latin typeface="Times New Roman"/>
              </a:rPr>
              <a:t>Kecepatan</a:t>
            </a:r>
            <a:r>
              <a:rPr lang="en-US" sz="2200" dirty="0">
                <a:latin typeface="Times New Roman"/>
              </a:rPr>
              <a:t> </a:t>
            </a:r>
            <a:r>
              <a:rPr lang="en-US" sz="2200" dirty="0" err="1">
                <a:latin typeface="Times New Roman"/>
              </a:rPr>
              <a:t>pada</a:t>
            </a:r>
            <a:r>
              <a:rPr lang="en-US" sz="2200" dirty="0">
                <a:latin typeface="Times New Roman"/>
              </a:rPr>
              <a:t> :</a:t>
            </a:r>
          </a:p>
          <a:p>
            <a:r>
              <a:rPr lang="en-US" sz="2200" dirty="0" smtClean="0">
                <a:latin typeface="Times New Roman"/>
              </a:rPr>
              <a:t>	- </a:t>
            </a:r>
            <a:r>
              <a:rPr lang="en-US" sz="2200" dirty="0" err="1">
                <a:latin typeface="Times New Roman"/>
              </a:rPr>
              <a:t>Lintasan</a:t>
            </a:r>
            <a:r>
              <a:rPr lang="en-US" sz="2200" dirty="0">
                <a:latin typeface="Times New Roman"/>
              </a:rPr>
              <a:t> 1 </a:t>
            </a:r>
            <a:r>
              <a:rPr lang="en-US" sz="2200" dirty="0" smtClean="0">
                <a:latin typeface="Times New Roman"/>
              </a:rPr>
              <a:t>			: </a:t>
            </a:r>
            <a:r>
              <a:rPr lang="en-US" sz="2200" dirty="0">
                <a:latin typeface="Times New Roman"/>
              </a:rPr>
              <a:t>6,2 km/jam</a:t>
            </a:r>
          </a:p>
          <a:p>
            <a:r>
              <a:rPr lang="fi-FI" sz="2200" dirty="0" smtClean="0">
                <a:latin typeface="Times New Roman"/>
              </a:rPr>
              <a:t>	- </a:t>
            </a:r>
            <a:r>
              <a:rPr lang="fi-FI" sz="2200" dirty="0">
                <a:latin typeface="Times New Roman"/>
              </a:rPr>
              <a:t>Lintasan 2 &amp; </a:t>
            </a:r>
            <a:r>
              <a:rPr lang="fi-FI" sz="2200" dirty="0" smtClean="0">
                <a:latin typeface="Times New Roman"/>
              </a:rPr>
              <a:t>3		: </a:t>
            </a:r>
            <a:r>
              <a:rPr lang="fi-FI" sz="2200" dirty="0">
                <a:latin typeface="Times New Roman"/>
              </a:rPr>
              <a:t>9,8 km/jam</a:t>
            </a:r>
          </a:p>
          <a:p>
            <a:r>
              <a:rPr lang="fi-FI" sz="2200" dirty="0" smtClean="0">
                <a:latin typeface="Times New Roman"/>
              </a:rPr>
              <a:t>	- </a:t>
            </a:r>
            <a:r>
              <a:rPr lang="fi-FI" sz="2200" dirty="0">
                <a:latin typeface="Times New Roman"/>
              </a:rPr>
              <a:t>Lintasan 4 &amp; 5 </a:t>
            </a:r>
            <a:r>
              <a:rPr lang="fi-FI" sz="2200" dirty="0" smtClean="0">
                <a:latin typeface="Times New Roman"/>
              </a:rPr>
              <a:t>		: </a:t>
            </a:r>
            <a:r>
              <a:rPr lang="fi-FI" sz="2200" dirty="0">
                <a:latin typeface="Times New Roman"/>
              </a:rPr>
              <a:t>16,2 km/jam</a:t>
            </a:r>
          </a:p>
          <a:p>
            <a:r>
              <a:rPr lang="en-US" sz="2200" dirty="0" smtClean="0">
                <a:latin typeface="Times New Roman"/>
              </a:rPr>
              <a:t>	- </a:t>
            </a:r>
            <a:r>
              <a:rPr lang="en-US" sz="2200" dirty="0" err="1">
                <a:latin typeface="Times New Roman"/>
              </a:rPr>
              <a:t>Lintasan</a:t>
            </a:r>
            <a:r>
              <a:rPr lang="en-US" sz="2200" dirty="0">
                <a:latin typeface="Times New Roman"/>
              </a:rPr>
              <a:t> 6 </a:t>
            </a:r>
            <a:r>
              <a:rPr lang="en-US" sz="2200" dirty="0" smtClean="0">
                <a:latin typeface="Times New Roman"/>
              </a:rPr>
              <a:t>			: </a:t>
            </a:r>
            <a:r>
              <a:rPr lang="en-US" sz="2200" dirty="0">
                <a:latin typeface="Times New Roman"/>
              </a:rPr>
              <a:t>3,9 km/jam</a:t>
            </a:r>
          </a:p>
          <a:p>
            <a:r>
              <a:rPr lang="en-US" sz="2200" dirty="0" smtClean="0">
                <a:latin typeface="Times New Roman"/>
              </a:rPr>
              <a:t>	- </a:t>
            </a:r>
            <a:r>
              <a:rPr lang="en-US" sz="2200" dirty="0" err="1">
                <a:latin typeface="Times New Roman"/>
              </a:rPr>
              <a:t>Lintasan</a:t>
            </a:r>
            <a:r>
              <a:rPr lang="en-US" sz="2200" dirty="0">
                <a:latin typeface="Times New Roman"/>
              </a:rPr>
              <a:t> 7 </a:t>
            </a:r>
            <a:r>
              <a:rPr lang="en-US" sz="2200" dirty="0" smtClean="0">
                <a:latin typeface="Times New Roman"/>
              </a:rPr>
              <a:t>			: </a:t>
            </a:r>
            <a:r>
              <a:rPr lang="en-US" sz="2200" dirty="0">
                <a:latin typeface="Times New Roman"/>
              </a:rPr>
              <a:t>25,9 </a:t>
            </a:r>
            <a:r>
              <a:rPr lang="en-US" sz="2200" dirty="0" smtClean="0">
                <a:latin typeface="Times New Roman"/>
              </a:rPr>
              <a:t>km/jam</a:t>
            </a:r>
            <a:endParaRPr lang="en-US" sz="2200" dirty="0">
              <a:latin typeface="Times New Roman"/>
            </a:endParaRPr>
          </a:p>
          <a:p>
            <a:r>
              <a:rPr lang="fi-FI" sz="2200" dirty="0">
                <a:latin typeface="Times New Roman"/>
              </a:rPr>
              <a:t>Faktor efisiensi kerja </a:t>
            </a:r>
            <a:r>
              <a:rPr lang="fi-FI" sz="2200" dirty="0" smtClean="0">
                <a:latin typeface="Times New Roman"/>
              </a:rPr>
              <a:t>			: </a:t>
            </a:r>
            <a:r>
              <a:rPr lang="fi-FI" sz="2200" dirty="0">
                <a:latin typeface="Times New Roman"/>
              </a:rPr>
              <a:t>55 menit/jam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755300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39417" y="1484784"/>
            <a:ext cx="828092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 err="1" smtClean="0">
                <a:latin typeface="Arial" pitchFamily="34" charset="0"/>
                <a:cs typeface="Arial" pitchFamily="34" charset="0"/>
              </a:rPr>
              <a:t>Dalam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bidang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konstruksi</a:t>
            </a:r>
            <a:r>
              <a:rPr lang="en-US" dirty="0"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ada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beberapa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peralatan</a:t>
            </a:r>
            <a:r>
              <a:rPr lang="en-US" dirty="0">
                <a:latin typeface="Arial" pitchFamily="34" charset="0"/>
                <a:cs typeface="Arial" pitchFamily="34" charset="0"/>
              </a:rPr>
              <a:t> yang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digunakan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untuk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melindungi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seseorang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dari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kecelakaan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ataupun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bahaya</a:t>
            </a:r>
            <a:r>
              <a:rPr lang="en-US" dirty="0">
                <a:latin typeface="Arial" pitchFamily="34" charset="0"/>
                <a:cs typeface="Arial" pitchFamily="34" charset="0"/>
              </a:rPr>
              <a:t> yang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kemungkinan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bisa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terjadi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dalam</a:t>
            </a:r>
            <a:r>
              <a:rPr lang="en-US" dirty="0">
                <a:latin typeface="Arial" pitchFamily="34" charset="0"/>
                <a:cs typeface="Arial" pitchFamily="34" charset="0"/>
              </a:rPr>
              <a:t> proses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konstruksi</a:t>
            </a:r>
            <a:r>
              <a:rPr lang="en-US" dirty="0">
                <a:latin typeface="Arial" pitchFamily="34" charset="0"/>
                <a:cs typeface="Arial" pitchFamily="34" charset="0"/>
              </a:rPr>
              <a:t>.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Peralatan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ini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wajib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digunakan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oleh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seseorang</a:t>
            </a:r>
            <a:r>
              <a:rPr lang="en-US" dirty="0">
                <a:latin typeface="Arial" pitchFamily="34" charset="0"/>
                <a:cs typeface="Arial" pitchFamily="34" charset="0"/>
              </a:rPr>
              <a:t> yang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bekerja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dalan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suatu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lingkungan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konstruksi</a:t>
            </a:r>
            <a:r>
              <a:rPr lang="en-US" dirty="0">
                <a:latin typeface="Arial" pitchFamily="34" charset="0"/>
                <a:cs typeface="Arial" pitchFamily="34" charset="0"/>
              </a:rPr>
              <a:t>.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Namun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tidak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banyak</a:t>
            </a:r>
            <a:r>
              <a:rPr lang="en-US" dirty="0">
                <a:latin typeface="Arial" pitchFamily="34" charset="0"/>
                <a:cs typeface="Arial" pitchFamily="34" charset="0"/>
              </a:rPr>
              <a:t> yang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menyadari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betapa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pentingnya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peralatan-peralatan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ini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untuk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digunakan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endParaRPr lang="en-US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dirty="0" err="1">
                <a:latin typeface="Arial" pitchFamily="34" charset="0"/>
                <a:cs typeface="Arial" pitchFamily="34" charset="0"/>
              </a:rPr>
              <a:t>Keselamatan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kesehatan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kerja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adalah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dua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hal</a:t>
            </a:r>
            <a:r>
              <a:rPr lang="en-US" dirty="0">
                <a:latin typeface="Arial" pitchFamily="34" charset="0"/>
                <a:cs typeface="Arial" pitchFamily="34" charset="0"/>
              </a:rPr>
              <a:t> yang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sangat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penting</a:t>
            </a:r>
            <a:r>
              <a:rPr lang="en-US" dirty="0">
                <a:latin typeface="Arial" pitchFamily="34" charset="0"/>
                <a:cs typeface="Arial" pitchFamily="34" charset="0"/>
              </a:rPr>
              <a:t>.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Oleh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karenanya</a:t>
            </a:r>
            <a:r>
              <a:rPr lang="en-US" dirty="0"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semua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perusahaan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konstraktor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berkewajiban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menyediakan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semua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keperluan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peralatan</a:t>
            </a:r>
            <a:r>
              <a:rPr lang="en-US" dirty="0">
                <a:latin typeface="Arial" pitchFamily="34" charset="0"/>
                <a:cs typeface="Arial" pitchFamily="34" charset="0"/>
              </a:rPr>
              <a:t>/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perlengkapan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perlindungan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diri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atau</a:t>
            </a:r>
            <a:r>
              <a:rPr lang="en-US" dirty="0">
                <a:latin typeface="Arial" pitchFamily="34" charset="0"/>
                <a:cs typeface="Arial" pitchFamily="34" charset="0"/>
              </a:rPr>
              <a:t> personal protective Equipment (PPE)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untuk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semua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karyawan</a:t>
            </a:r>
            <a:r>
              <a:rPr lang="en-US" dirty="0">
                <a:latin typeface="Arial" pitchFamily="34" charset="0"/>
                <a:cs typeface="Arial" pitchFamily="34" charset="0"/>
              </a:rPr>
              <a:t> yang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bekerja</a:t>
            </a:r>
            <a:r>
              <a:rPr lang="en-US" dirty="0"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yaitu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: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20868" y="404664"/>
            <a:ext cx="6263831" cy="477054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2500" dirty="0" smtClean="0"/>
              <a:t>KESELAMATAN DAN KESEHATAN KERJA (K3)</a:t>
            </a:r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484899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83320" y="980728"/>
            <a:ext cx="8136904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Pakaian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Kerja</a:t>
            </a:r>
            <a:endParaRPr lang="en-US" b="1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1" algn="just"/>
            <a:r>
              <a:rPr lang="en-US" dirty="0" err="1" smtClean="0">
                <a:latin typeface="Arial" pitchFamily="34" charset="0"/>
                <a:cs typeface="Arial" pitchFamily="34" charset="0"/>
              </a:rPr>
              <a:t>Tujuan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pemakaian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pakaian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kerja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adalah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melindungi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badan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manusia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terhadap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pengaruh-pengaruh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yang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kurang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sehat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atau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yang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bisa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melukaibadan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Megingat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karakter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lokasi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proyek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konstruksi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yang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pada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umumnya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mencerminkan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kondisi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yang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keras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maka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selayakya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pakaian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kerja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yang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digunakan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juga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tidak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sama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dengan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pakaian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yang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dikenakan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oleh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karyawan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yang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bekerja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di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kantor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. Perusahaan yang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mengerti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betul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masalah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ini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umumnya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menyediakan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sebanyak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3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pasang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dalam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setiap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tahunnya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endParaRPr lang="en-US" b="1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Sepatu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Kerja</a:t>
            </a:r>
            <a:endParaRPr lang="en-US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1" algn="just"/>
            <a:r>
              <a:rPr lang="en-US" dirty="0">
                <a:latin typeface="Arial" pitchFamily="34" charset="0"/>
                <a:cs typeface="Arial" pitchFamily="34" charset="0"/>
              </a:rPr>
              <a:t>Sepatu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kerja</a:t>
            </a:r>
            <a:r>
              <a:rPr lang="en-US" dirty="0">
                <a:latin typeface="Arial" pitchFamily="34" charset="0"/>
                <a:cs typeface="Arial" pitchFamily="34" charset="0"/>
              </a:rPr>
              <a:t> (safety shoes)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merupakan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perlindungan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terhadap</a:t>
            </a:r>
            <a:r>
              <a:rPr lang="en-US" dirty="0">
                <a:latin typeface="Arial" pitchFamily="34" charset="0"/>
                <a:cs typeface="Arial" pitchFamily="34" charset="0"/>
              </a:rPr>
              <a:t> kaki.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Setiap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pekerja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konstruksi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perlu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memakai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sepatu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dengan</a:t>
            </a:r>
            <a:r>
              <a:rPr lang="en-US" dirty="0">
                <a:latin typeface="Arial" pitchFamily="34" charset="0"/>
                <a:cs typeface="Arial" pitchFamily="34" charset="0"/>
              </a:rPr>
              <a:t> sol yang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tebal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supaya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bisa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bebas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berjalan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dimana-mana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tanpa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terluka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oleh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benda-benda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tajam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atau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kemasukan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oleh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kotoran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dari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bagian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bawah</a:t>
            </a:r>
            <a:r>
              <a:rPr lang="en-US" dirty="0">
                <a:latin typeface="Arial" pitchFamily="34" charset="0"/>
                <a:cs typeface="Arial" pitchFamily="34" charset="0"/>
              </a:rPr>
              <a:t>.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Bagian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muka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sepatu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harus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cukup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keras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supaya</a:t>
            </a:r>
            <a:r>
              <a:rPr lang="en-US" dirty="0">
                <a:latin typeface="Arial" pitchFamily="34" charset="0"/>
                <a:cs typeface="Arial" pitchFamily="34" charset="0"/>
              </a:rPr>
              <a:t> kaki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tidak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terluka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kalau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tertimpa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benda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dari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atas</a:t>
            </a:r>
            <a:r>
              <a:rPr lang="en-US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3" name="Rectangle 2"/>
          <p:cNvSpPr/>
          <p:nvPr/>
        </p:nvSpPr>
        <p:spPr>
          <a:xfrm>
            <a:off x="395375" y="151796"/>
            <a:ext cx="1224295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500" dirty="0" smtClean="0"/>
              <a:t>CONT…</a:t>
            </a:r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2982848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55576" y="980728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err="1"/>
              <a:t>Kode</a:t>
            </a:r>
            <a:r>
              <a:rPr lang="en-US" dirty="0"/>
              <a:t> </a:t>
            </a:r>
            <a:r>
              <a:rPr lang="en-US" dirty="0" err="1"/>
              <a:t>Kuliah</a:t>
            </a:r>
            <a:r>
              <a:rPr lang="en-US" dirty="0"/>
              <a:t>	: </a:t>
            </a:r>
            <a:r>
              <a:rPr lang="en-US" dirty="0" smtClean="0"/>
              <a:t>CIV - 310</a:t>
            </a:r>
            <a:endParaRPr lang="en-US" dirty="0"/>
          </a:p>
          <a:p>
            <a:endParaRPr lang="en-US" dirty="0"/>
          </a:p>
          <a:p>
            <a:r>
              <a:rPr lang="en-US" dirty="0" err="1"/>
              <a:t>Jumlah</a:t>
            </a:r>
            <a:r>
              <a:rPr lang="en-US" dirty="0"/>
              <a:t> SKS	: 3 </a:t>
            </a:r>
            <a:r>
              <a:rPr lang="en-US" dirty="0" err="1"/>
              <a:t>Kuliah</a:t>
            </a:r>
            <a:endParaRPr lang="en-US" dirty="0"/>
          </a:p>
          <a:p>
            <a:endParaRPr lang="en-US" dirty="0"/>
          </a:p>
          <a:p>
            <a:r>
              <a:rPr lang="en-US" dirty="0" err="1"/>
              <a:t>Sifat</a:t>
            </a:r>
            <a:r>
              <a:rPr lang="en-US" dirty="0"/>
              <a:t> </a:t>
            </a:r>
            <a:r>
              <a:rPr lang="en-US" dirty="0" err="1"/>
              <a:t>Kuliah</a:t>
            </a:r>
            <a:r>
              <a:rPr lang="en-US" dirty="0"/>
              <a:t>	: </a:t>
            </a:r>
            <a:r>
              <a:rPr lang="en-US" dirty="0" err="1"/>
              <a:t>Wajib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39552" y="332656"/>
            <a:ext cx="4572000" cy="4770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500" dirty="0" smtClean="0"/>
              <a:t>CONT…</a:t>
            </a:r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695047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0432" y="980728"/>
            <a:ext cx="828092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c.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Kacamata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Kerja</a:t>
            </a:r>
            <a:endParaRPr lang="en-US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1" algn="just"/>
            <a:r>
              <a:rPr lang="en-US" dirty="0" err="1">
                <a:latin typeface="Arial" pitchFamily="34" charset="0"/>
                <a:cs typeface="Arial" pitchFamily="34" charset="0"/>
              </a:rPr>
              <a:t>Kacamata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pengaman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digunakan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untuk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melidungi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mata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dari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debu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kayu</a:t>
            </a:r>
            <a:r>
              <a:rPr lang="en-US" dirty="0"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batu</a:t>
            </a:r>
            <a:r>
              <a:rPr lang="en-US" dirty="0"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atau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serpih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besi</a:t>
            </a:r>
            <a:r>
              <a:rPr lang="en-US" dirty="0">
                <a:latin typeface="Arial" pitchFamily="34" charset="0"/>
                <a:cs typeface="Arial" pitchFamily="34" charset="0"/>
              </a:rPr>
              <a:t> yang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beterbangan</a:t>
            </a:r>
            <a:r>
              <a:rPr lang="en-US" dirty="0">
                <a:latin typeface="Arial" pitchFamily="34" charset="0"/>
                <a:cs typeface="Arial" pitchFamily="34" charset="0"/>
              </a:rPr>
              <a:t> di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tiup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angin</a:t>
            </a:r>
            <a:r>
              <a:rPr lang="en-US" dirty="0">
                <a:latin typeface="Arial" pitchFamily="34" charset="0"/>
                <a:cs typeface="Arial" pitchFamily="34" charset="0"/>
              </a:rPr>
              <a:t>.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Mengingat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partikel-partikel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debu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berukuran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sangat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kecil</a:t>
            </a:r>
            <a:r>
              <a:rPr lang="en-US" dirty="0">
                <a:latin typeface="Arial" pitchFamily="34" charset="0"/>
                <a:cs typeface="Arial" pitchFamily="34" charset="0"/>
              </a:rPr>
              <a:t> yang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terkadang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tidak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terlihat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oleh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mata</a:t>
            </a:r>
            <a:r>
              <a:rPr lang="en-US" dirty="0">
                <a:latin typeface="Arial" pitchFamily="34" charset="0"/>
                <a:cs typeface="Arial" pitchFamily="34" charset="0"/>
              </a:rPr>
              <a:t>.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Oleh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karenanya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mata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perlu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diberikan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perlindungan</a:t>
            </a:r>
            <a:r>
              <a:rPr lang="en-US" dirty="0">
                <a:latin typeface="Arial" pitchFamily="34" charset="0"/>
                <a:cs typeface="Arial" pitchFamily="34" charset="0"/>
              </a:rPr>
              <a:t>.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Biasanya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pekerjaan</a:t>
            </a:r>
            <a:r>
              <a:rPr lang="en-US" dirty="0">
                <a:latin typeface="Arial" pitchFamily="34" charset="0"/>
                <a:cs typeface="Arial" pitchFamily="34" charset="0"/>
              </a:rPr>
              <a:t> yang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membutuhkan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kacamata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adalah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mengelas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lvl="1" algn="just"/>
            <a:endParaRPr lang="en-US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d.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Sarung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Tangan</a:t>
            </a:r>
            <a:endParaRPr lang="en-US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1" algn="just"/>
            <a:r>
              <a:rPr lang="en-US" dirty="0" err="1">
                <a:latin typeface="Arial" pitchFamily="34" charset="0"/>
                <a:cs typeface="Arial" pitchFamily="34" charset="0"/>
              </a:rPr>
              <a:t>Sarung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tangan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sangat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diperlukan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untuk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beberapa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jenis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pekerjaan</a:t>
            </a:r>
            <a:r>
              <a:rPr lang="en-US" dirty="0">
                <a:latin typeface="Arial" pitchFamily="34" charset="0"/>
                <a:cs typeface="Arial" pitchFamily="34" charset="0"/>
              </a:rPr>
              <a:t>.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Tujuan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utama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penggunaan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sarung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tangan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adalah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melindungi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tangan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dari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benda-benda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keras</a:t>
            </a:r>
            <a:r>
              <a:rPr lang="en-US" dirty="0">
                <a:latin typeface="Arial" pitchFamily="34" charset="0"/>
                <a:cs typeface="Arial" pitchFamily="34" charset="0"/>
              </a:rPr>
              <a:t> dab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tajam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selama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menjalankan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kegiatannya</a:t>
            </a:r>
            <a:r>
              <a:rPr lang="en-US" dirty="0">
                <a:latin typeface="Arial" pitchFamily="34" charset="0"/>
                <a:cs typeface="Arial" pitchFamily="34" charset="0"/>
              </a:rPr>
              <a:t>. Salah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satu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kegiatan</a:t>
            </a:r>
            <a:r>
              <a:rPr lang="en-US" dirty="0">
                <a:latin typeface="Arial" pitchFamily="34" charset="0"/>
                <a:cs typeface="Arial" pitchFamily="34" charset="0"/>
              </a:rPr>
              <a:t> yang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memerlukan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sarung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tangan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adalah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mengangkat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besi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tulangan</a:t>
            </a:r>
            <a:r>
              <a:rPr lang="en-US" dirty="0"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kayu</a:t>
            </a:r>
            <a:r>
              <a:rPr lang="en-US" dirty="0">
                <a:latin typeface="Arial" pitchFamily="34" charset="0"/>
                <a:cs typeface="Arial" pitchFamily="34" charset="0"/>
              </a:rPr>
              <a:t>.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Pekerjaan</a:t>
            </a:r>
            <a:r>
              <a:rPr lang="en-US" dirty="0">
                <a:latin typeface="Arial" pitchFamily="34" charset="0"/>
                <a:cs typeface="Arial" pitchFamily="34" charset="0"/>
              </a:rPr>
              <a:t> yang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sifatnya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berulang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seperti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medorong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gerobag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cor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secara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terus-meerus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dapat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mengakibatkan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lecet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pada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tangan</a:t>
            </a:r>
            <a:r>
              <a:rPr lang="en-US" dirty="0">
                <a:latin typeface="Arial" pitchFamily="34" charset="0"/>
                <a:cs typeface="Arial" pitchFamily="34" charset="0"/>
              </a:rPr>
              <a:t> yang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bersentuhan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dengan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besi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pada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gerobak</a:t>
            </a:r>
            <a:r>
              <a:rPr lang="en-US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3" name="Rectangle 2"/>
          <p:cNvSpPr/>
          <p:nvPr/>
        </p:nvSpPr>
        <p:spPr>
          <a:xfrm>
            <a:off x="395375" y="151796"/>
            <a:ext cx="1224295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500" dirty="0" smtClean="0"/>
              <a:t>CONT…</a:t>
            </a:r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319333740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26299" y="710117"/>
            <a:ext cx="8208912" cy="5847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en-US" sz="17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Helm</a:t>
            </a:r>
            <a:endParaRPr lang="en-US" sz="17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1" algn="just"/>
            <a:r>
              <a:rPr lang="en-US" sz="1700" dirty="0">
                <a:latin typeface="Arial" pitchFamily="34" charset="0"/>
                <a:cs typeface="Arial" pitchFamily="34" charset="0"/>
              </a:rPr>
              <a:t>Helm (helmet) </a:t>
            </a:r>
            <a:r>
              <a:rPr lang="en-US" sz="1700" dirty="0" err="1">
                <a:latin typeface="Arial" pitchFamily="34" charset="0"/>
                <a:cs typeface="Arial" pitchFamily="34" charset="0"/>
              </a:rPr>
              <a:t>sangat</a:t>
            </a:r>
            <a:r>
              <a:rPr lang="en-US" sz="17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 err="1">
                <a:latin typeface="Arial" pitchFamily="34" charset="0"/>
                <a:cs typeface="Arial" pitchFamily="34" charset="0"/>
              </a:rPr>
              <a:t>penting</a:t>
            </a:r>
            <a:r>
              <a:rPr lang="en-US" sz="17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 err="1">
                <a:latin typeface="Arial" pitchFamily="34" charset="0"/>
                <a:cs typeface="Arial" pitchFamily="34" charset="0"/>
              </a:rPr>
              <a:t>digunakan</a:t>
            </a:r>
            <a:r>
              <a:rPr lang="en-US" sz="17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 err="1">
                <a:latin typeface="Arial" pitchFamily="34" charset="0"/>
                <a:cs typeface="Arial" pitchFamily="34" charset="0"/>
              </a:rPr>
              <a:t>sebagai</a:t>
            </a:r>
            <a:r>
              <a:rPr lang="en-US" sz="17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 err="1">
                <a:latin typeface="Arial" pitchFamily="34" charset="0"/>
                <a:cs typeface="Arial" pitchFamily="34" charset="0"/>
              </a:rPr>
              <a:t>pelindug</a:t>
            </a:r>
            <a:r>
              <a:rPr lang="en-US" sz="17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 err="1">
                <a:latin typeface="Arial" pitchFamily="34" charset="0"/>
                <a:cs typeface="Arial" pitchFamily="34" charset="0"/>
              </a:rPr>
              <a:t>kepala</a:t>
            </a:r>
            <a:r>
              <a:rPr lang="en-US" sz="17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1700" dirty="0" err="1">
                <a:latin typeface="Arial" pitchFamily="34" charset="0"/>
                <a:cs typeface="Arial" pitchFamily="34" charset="0"/>
              </a:rPr>
              <a:t>dan</a:t>
            </a:r>
            <a:r>
              <a:rPr lang="en-US" sz="17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 err="1">
                <a:latin typeface="Arial" pitchFamily="34" charset="0"/>
                <a:cs typeface="Arial" pitchFamily="34" charset="0"/>
              </a:rPr>
              <a:t>sudah</a:t>
            </a:r>
            <a:r>
              <a:rPr lang="en-US" sz="17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 err="1">
                <a:latin typeface="Arial" pitchFamily="34" charset="0"/>
                <a:cs typeface="Arial" pitchFamily="34" charset="0"/>
              </a:rPr>
              <a:t>merupakan</a:t>
            </a:r>
            <a:r>
              <a:rPr lang="en-US" sz="17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 err="1">
                <a:latin typeface="Arial" pitchFamily="34" charset="0"/>
                <a:cs typeface="Arial" pitchFamily="34" charset="0"/>
              </a:rPr>
              <a:t>keharusan</a:t>
            </a:r>
            <a:r>
              <a:rPr lang="en-US" sz="17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 err="1">
                <a:latin typeface="Arial" pitchFamily="34" charset="0"/>
                <a:cs typeface="Arial" pitchFamily="34" charset="0"/>
              </a:rPr>
              <a:t>bagi</a:t>
            </a:r>
            <a:r>
              <a:rPr lang="en-US" sz="17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 err="1">
                <a:latin typeface="Arial" pitchFamily="34" charset="0"/>
                <a:cs typeface="Arial" pitchFamily="34" charset="0"/>
              </a:rPr>
              <a:t>setiap</a:t>
            </a:r>
            <a:r>
              <a:rPr lang="en-US" sz="17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 err="1">
                <a:latin typeface="Arial" pitchFamily="34" charset="0"/>
                <a:cs typeface="Arial" pitchFamily="34" charset="0"/>
              </a:rPr>
              <a:t>pekerja</a:t>
            </a:r>
            <a:r>
              <a:rPr lang="en-US" sz="17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 err="1">
                <a:latin typeface="Arial" pitchFamily="34" charset="0"/>
                <a:cs typeface="Arial" pitchFamily="34" charset="0"/>
              </a:rPr>
              <a:t>konstruksi</a:t>
            </a:r>
            <a:r>
              <a:rPr lang="en-US" sz="17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 err="1">
                <a:latin typeface="Arial" pitchFamily="34" charset="0"/>
                <a:cs typeface="Arial" pitchFamily="34" charset="0"/>
              </a:rPr>
              <a:t>untuk</a:t>
            </a:r>
            <a:r>
              <a:rPr lang="en-US" sz="17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 err="1">
                <a:latin typeface="Arial" pitchFamily="34" charset="0"/>
                <a:cs typeface="Arial" pitchFamily="34" charset="0"/>
              </a:rPr>
              <a:t>mengunakannya</a:t>
            </a:r>
            <a:r>
              <a:rPr lang="en-US" sz="17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 err="1">
                <a:latin typeface="Arial" pitchFamily="34" charset="0"/>
                <a:cs typeface="Arial" pitchFamily="34" charset="0"/>
              </a:rPr>
              <a:t>dengar</a:t>
            </a:r>
            <a:r>
              <a:rPr lang="en-US" sz="17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 err="1">
                <a:latin typeface="Arial" pitchFamily="34" charset="0"/>
                <a:cs typeface="Arial" pitchFamily="34" charset="0"/>
              </a:rPr>
              <a:t>benar</a:t>
            </a:r>
            <a:r>
              <a:rPr lang="en-US" sz="17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 err="1">
                <a:latin typeface="Arial" pitchFamily="34" charset="0"/>
                <a:cs typeface="Arial" pitchFamily="34" charset="0"/>
              </a:rPr>
              <a:t>sesuai</a:t>
            </a:r>
            <a:r>
              <a:rPr lang="en-US" sz="17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 err="1">
                <a:latin typeface="Arial" pitchFamily="34" charset="0"/>
                <a:cs typeface="Arial" pitchFamily="34" charset="0"/>
              </a:rPr>
              <a:t>peraturan</a:t>
            </a:r>
            <a:r>
              <a:rPr lang="en-US" sz="1700" dirty="0">
                <a:latin typeface="Arial" pitchFamily="34" charset="0"/>
                <a:cs typeface="Arial" pitchFamily="34" charset="0"/>
              </a:rPr>
              <a:t>. Helm </a:t>
            </a:r>
            <a:r>
              <a:rPr lang="en-US" sz="1700" dirty="0" err="1">
                <a:latin typeface="Arial" pitchFamily="34" charset="0"/>
                <a:cs typeface="Arial" pitchFamily="34" charset="0"/>
              </a:rPr>
              <a:t>ini</a:t>
            </a:r>
            <a:r>
              <a:rPr lang="en-US" sz="17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 err="1">
                <a:latin typeface="Arial" pitchFamily="34" charset="0"/>
                <a:cs typeface="Arial" pitchFamily="34" charset="0"/>
              </a:rPr>
              <a:t>diguakan</a:t>
            </a:r>
            <a:r>
              <a:rPr lang="en-US" sz="17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 err="1">
                <a:latin typeface="Arial" pitchFamily="34" charset="0"/>
                <a:cs typeface="Arial" pitchFamily="34" charset="0"/>
              </a:rPr>
              <a:t>untuk</a:t>
            </a:r>
            <a:r>
              <a:rPr lang="en-US" sz="17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 err="1">
                <a:latin typeface="Arial" pitchFamily="34" charset="0"/>
                <a:cs typeface="Arial" pitchFamily="34" charset="0"/>
              </a:rPr>
              <a:t>melindungi</a:t>
            </a:r>
            <a:r>
              <a:rPr lang="en-US" sz="17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 err="1">
                <a:latin typeface="Arial" pitchFamily="34" charset="0"/>
                <a:cs typeface="Arial" pitchFamily="34" charset="0"/>
              </a:rPr>
              <a:t>kepala</a:t>
            </a:r>
            <a:r>
              <a:rPr lang="en-US" sz="17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 err="1">
                <a:latin typeface="Arial" pitchFamily="34" charset="0"/>
                <a:cs typeface="Arial" pitchFamily="34" charset="0"/>
              </a:rPr>
              <a:t>dari</a:t>
            </a:r>
            <a:r>
              <a:rPr lang="en-US" sz="17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 err="1">
                <a:latin typeface="Arial" pitchFamily="34" charset="0"/>
                <a:cs typeface="Arial" pitchFamily="34" charset="0"/>
              </a:rPr>
              <a:t>bahaya</a:t>
            </a:r>
            <a:r>
              <a:rPr lang="en-US" sz="1700" dirty="0">
                <a:latin typeface="Arial" pitchFamily="34" charset="0"/>
                <a:cs typeface="Arial" pitchFamily="34" charset="0"/>
              </a:rPr>
              <a:t> yang </a:t>
            </a:r>
            <a:r>
              <a:rPr lang="en-US" sz="1700" dirty="0" err="1">
                <a:latin typeface="Arial" pitchFamily="34" charset="0"/>
                <a:cs typeface="Arial" pitchFamily="34" charset="0"/>
              </a:rPr>
              <a:t>berasal</a:t>
            </a:r>
            <a:r>
              <a:rPr lang="en-US" sz="17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 err="1">
                <a:latin typeface="Arial" pitchFamily="34" charset="0"/>
                <a:cs typeface="Arial" pitchFamily="34" charset="0"/>
              </a:rPr>
              <a:t>dari</a:t>
            </a:r>
            <a:r>
              <a:rPr lang="en-US" sz="17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 err="1">
                <a:latin typeface="Arial" pitchFamily="34" charset="0"/>
                <a:cs typeface="Arial" pitchFamily="34" charset="0"/>
              </a:rPr>
              <a:t>atas</a:t>
            </a:r>
            <a:r>
              <a:rPr lang="en-US" sz="17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1700" dirty="0" err="1">
                <a:latin typeface="Arial" pitchFamily="34" charset="0"/>
                <a:cs typeface="Arial" pitchFamily="34" charset="0"/>
              </a:rPr>
              <a:t>misalnya</a:t>
            </a:r>
            <a:r>
              <a:rPr lang="en-US" sz="17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 err="1">
                <a:latin typeface="Arial" pitchFamily="34" charset="0"/>
                <a:cs typeface="Arial" pitchFamily="34" charset="0"/>
              </a:rPr>
              <a:t>saja</a:t>
            </a:r>
            <a:r>
              <a:rPr lang="en-US" sz="17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 err="1">
                <a:latin typeface="Arial" pitchFamily="34" charset="0"/>
                <a:cs typeface="Arial" pitchFamily="34" charset="0"/>
              </a:rPr>
              <a:t>ada</a:t>
            </a:r>
            <a:r>
              <a:rPr lang="en-US" sz="17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 err="1">
                <a:latin typeface="Arial" pitchFamily="34" charset="0"/>
                <a:cs typeface="Arial" pitchFamily="34" charset="0"/>
              </a:rPr>
              <a:t>barang</a:t>
            </a:r>
            <a:r>
              <a:rPr lang="en-US" sz="17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1700" dirty="0" err="1">
                <a:latin typeface="Arial" pitchFamily="34" charset="0"/>
                <a:cs typeface="Arial" pitchFamily="34" charset="0"/>
              </a:rPr>
              <a:t>baik</a:t>
            </a:r>
            <a:r>
              <a:rPr lang="en-US" sz="17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 err="1">
                <a:latin typeface="Arial" pitchFamily="34" charset="0"/>
                <a:cs typeface="Arial" pitchFamily="34" charset="0"/>
              </a:rPr>
              <a:t>peralatan</a:t>
            </a:r>
            <a:r>
              <a:rPr lang="en-US" sz="17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 err="1">
                <a:latin typeface="Arial" pitchFamily="34" charset="0"/>
                <a:cs typeface="Arial" pitchFamily="34" charset="0"/>
              </a:rPr>
              <a:t>atau</a:t>
            </a:r>
            <a:r>
              <a:rPr lang="en-US" sz="1700" dirty="0">
                <a:latin typeface="Arial" pitchFamily="34" charset="0"/>
                <a:cs typeface="Arial" pitchFamily="34" charset="0"/>
              </a:rPr>
              <a:t> material </a:t>
            </a:r>
            <a:r>
              <a:rPr lang="en-US" sz="1700" dirty="0" err="1">
                <a:latin typeface="Arial" pitchFamily="34" charset="0"/>
                <a:cs typeface="Arial" pitchFamily="34" charset="0"/>
              </a:rPr>
              <a:t>konstruksi</a:t>
            </a:r>
            <a:r>
              <a:rPr lang="en-US" sz="1700" dirty="0">
                <a:latin typeface="Arial" pitchFamily="34" charset="0"/>
                <a:cs typeface="Arial" pitchFamily="34" charset="0"/>
              </a:rPr>
              <a:t> yang </a:t>
            </a:r>
            <a:r>
              <a:rPr lang="en-US" sz="1700" dirty="0" err="1">
                <a:latin typeface="Arial" pitchFamily="34" charset="0"/>
                <a:cs typeface="Arial" pitchFamily="34" charset="0"/>
              </a:rPr>
              <a:t>jatuh</a:t>
            </a:r>
            <a:r>
              <a:rPr lang="en-US" sz="17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 err="1">
                <a:latin typeface="Arial" pitchFamily="34" charset="0"/>
                <a:cs typeface="Arial" pitchFamily="34" charset="0"/>
              </a:rPr>
              <a:t>dari</a:t>
            </a:r>
            <a:r>
              <a:rPr lang="en-US" sz="17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 err="1">
                <a:latin typeface="Arial" pitchFamily="34" charset="0"/>
                <a:cs typeface="Arial" pitchFamily="34" charset="0"/>
              </a:rPr>
              <a:t>atas</a:t>
            </a:r>
            <a:r>
              <a:rPr lang="en-US" sz="1700" dirty="0">
                <a:latin typeface="Arial" pitchFamily="34" charset="0"/>
                <a:cs typeface="Arial" pitchFamily="34" charset="0"/>
              </a:rPr>
              <a:t>. </a:t>
            </a:r>
            <a:r>
              <a:rPr lang="en-US" sz="1700" dirty="0" err="1">
                <a:latin typeface="Arial" pitchFamily="34" charset="0"/>
                <a:cs typeface="Arial" pitchFamily="34" charset="0"/>
              </a:rPr>
              <a:t>Memang</a:t>
            </a:r>
            <a:r>
              <a:rPr lang="en-US" sz="17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1700" dirty="0" err="1">
                <a:latin typeface="Arial" pitchFamily="34" charset="0"/>
                <a:cs typeface="Arial" pitchFamily="34" charset="0"/>
              </a:rPr>
              <a:t>sering</a:t>
            </a:r>
            <a:r>
              <a:rPr lang="en-US" sz="17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 err="1">
                <a:latin typeface="Arial" pitchFamily="34" charset="0"/>
                <a:cs typeface="Arial" pitchFamily="34" charset="0"/>
              </a:rPr>
              <a:t>kita</a:t>
            </a:r>
            <a:r>
              <a:rPr lang="en-US" sz="17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 err="1">
                <a:latin typeface="Arial" pitchFamily="34" charset="0"/>
                <a:cs typeface="Arial" pitchFamily="34" charset="0"/>
              </a:rPr>
              <a:t>lihat</a:t>
            </a:r>
            <a:r>
              <a:rPr lang="en-US" sz="17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 err="1">
                <a:latin typeface="Arial" pitchFamily="34" charset="0"/>
                <a:cs typeface="Arial" pitchFamily="34" charset="0"/>
              </a:rPr>
              <a:t>kedisiplinan</a:t>
            </a:r>
            <a:r>
              <a:rPr lang="en-US" sz="17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 err="1">
                <a:latin typeface="Arial" pitchFamily="34" charset="0"/>
                <a:cs typeface="Arial" pitchFamily="34" charset="0"/>
              </a:rPr>
              <a:t>para</a:t>
            </a:r>
            <a:r>
              <a:rPr lang="en-US" sz="17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 err="1">
                <a:latin typeface="Arial" pitchFamily="34" charset="0"/>
                <a:cs typeface="Arial" pitchFamily="34" charset="0"/>
              </a:rPr>
              <a:t>pekerja</a:t>
            </a:r>
            <a:r>
              <a:rPr lang="en-US" sz="17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 err="1">
                <a:latin typeface="Arial" pitchFamily="34" charset="0"/>
                <a:cs typeface="Arial" pitchFamily="34" charset="0"/>
              </a:rPr>
              <a:t>untuk</a:t>
            </a:r>
            <a:r>
              <a:rPr lang="en-US" sz="17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 err="1">
                <a:latin typeface="Arial" pitchFamily="34" charset="0"/>
                <a:cs typeface="Arial" pitchFamily="34" charset="0"/>
              </a:rPr>
              <a:t>menggunakannya</a:t>
            </a:r>
            <a:r>
              <a:rPr lang="en-US" sz="17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 err="1">
                <a:latin typeface="Arial" pitchFamily="34" charset="0"/>
                <a:cs typeface="Arial" pitchFamily="34" charset="0"/>
              </a:rPr>
              <a:t>masih</a:t>
            </a:r>
            <a:r>
              <a:rPr lang="en-US" sz="17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 err="1">
                <a:latin typeface="Arial" pitchFamily="34" charset="0"/>
                <a:cs typeface="Arial" pitchFamily="34" charset="0"/>
              </a:rPr>
              <a:t>rendah</a:t>
            </a:r>
            <a:r>
              <a:rPr lang="en-US" sz="1700" dirty="0">
                <a:latin typeface="Arial" pitchFamily="34" charset="0"/>
                <a:cs typeface="Arial" pitchFamily="34" charset="0"/>
              </a:rPr>
              <a:t> yang </a:t>
            </a:r>
            <a:r>
              <a:rPr lang="en-US" sz="1700" dirty="0" err="1">
                <a:latin typeface="Arial" pitchFamily="34" charset="0"/>
                <a:cs typeface="Arial" pitchFamily="34" charset="0"/>
              </a:rPr>
              <a:t>tentunya</a:t>
            </a:r>
            <a:r>
              <a:rPr lang="en-US" sz="17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 err="1">
                <a:latin typeface="Arial" pitchFamily="34" charset="0"/>
                <a:cs typeface="Arial" pitchFamily="34" charset="0"/>
              </a:rPr>
              <a:t>dapat</a:t>
            </a:r>
            <a:r>
              <a:rPr lang="en-US" sz="17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 err="1">
                <a:latin typeface="Arial" pitchFamily="34" charset="0"/>
                <a:cs typeface="Arial" pitchFamily="34" charset="0"/>
              </a:rPr>
              <a:t>membahayakan</a:t>
            </a:r>
            <a:r>
              <a:rPr lang="en-US" sz="17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 err="1">
                <a:latin typeface="Arial" pitchFamily="34" charset="0"/>
                <a:cs typeface="Arial" pitchFamily="34" charset="0"/>
              </a:rPr>
              <a:t>diri</a:t>
            </a:r>
            <a:r>
              <a:rPr lang="en-US" sz="17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 err="1">
                <a:latin typeface="Arial" pitchFamily="34" charset="0"/>
                <a:cs typeface="Arial" pitchFamily="34" charset="0"/>
              </a:rPr>
              <a:t>sendiri</a:t>
            </a:r>
            <a:r>
              <a:rPr lang="en-US" sz="17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lvl="1" algn="just"/>
            <a:endParaRPr lang="en-US" sz="17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en-US" sz="1700" b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Sabuk</a:t>
            </a:r>
            <a:r>
              <a:rPr lang="en-US" sz="17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700" b="1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Pengaman</a:t>
            </a:r>
            <a:endParaRPr lang="en-US" sz="17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1" algn="just"/>
            <a:r>
              <a:rPr lang="en-US" sz="1700" dirty="0" err="1">
                <a:latin typeface="Arial" pitchFamily="34" charset="0"/>
                <a:cs typeface="Arial" pitchFamily="34" charset="0"/>
              </a:rPr>
              <a:t>Sudah</a:t>
            </a:r>
            <a:r>
              <a:rPr lang="en-US" sz="17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 err="1">
                <a:latin typeface="Arial" pitchFamily="34" charset="0"/>
                <a:cs typeface="Arial" pitchFamily="34" charset="0"/>
              </a:rPr>
              <a:t>selayaknya</a:t>
            </a:r>
            <a:r>
              <a:rPr lang="en-US" sz="17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 err="1">
                <a:latin typeface="Arial" pitchFamily="34" charset="0"/>
                <a:cs typeface="Arial" pitchFamily="34" charset="0"/>
              </a:rPr>
              <a:t>bagi</a:t>
            </a:r>
            <a:r>
              <a:rPr lang="en-US" sz="17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 err="1">
                <a:latin typeface="Arial" pitchFamily="34" charset="0"/>
                <a:cs typeface="Arial" pitchFamily="34" charset="0"/>
              </a:rPr>
              <a:t>pekerja</a:t>
            </a:r>
            <a:r>
              <a:rPr lang="en-US" sz="1700" dirty="0">
                <a:latin typeface="Arial" pitchFamily="34" charset="0"/>
                <a:cs typeface="Arial" pitchFamily="34" charset="0"/>
              </a:rPr>
              <a:t> yang </a:t>
            </a:r>
            <a:r>
              <a:rPr lang="en-US" sz="1700" dirty="0" err="1">
                <a:latin typeface="Arial" pitchFamily="34" charset="0"/>
                <a:cs typeface="Arial" pitchFamily="34" charset="0"/>
              </a:rPr>
              <a:t>melaksanakan</a:t>
            </a:r>
            <a:r>
              <a:rPr lang="en-US" sz="17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 err="1">
                <a:latin typeface="Arial" pitchFamily="34" charset="0"/>
                <a:cs typeface="Arial" pitchFamily="34" charset="0"/>
              </a:rPr>
              <a:t>kegiatannya</a:t>
            </a:r>
            <a:r>
              <a:rPr lang="en-US" sz="17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 err="1">
                <a:latin typeface="Arial" pitchFamily="34" charset="0"/>
                <a:cs typeface="Arial" pitchFamily="34" charset="0"/>
              </a:rPr>
              <a:t>pada</a:t>
            </a:r>
            <a:r>
              <a:rPr lang="en-US" sz="17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 err="1">
                <a:latin typeface="Arial" pitchFamily="34" charset="0"/>
                <a:cs typeface="Arial" pitchFamily="34" charset="0"/>
              </a:rPr>
              <a:t>ketinggian</a:t>
            </a:r>
            <a:r>
              <a:rPr lang="en-US" sz="17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 err="1">
                <a:latin typeface="Arial" pitchFamily="34" charset="0"/>
                <a:cs typeface="Arial" pitchFamily="34" charset="0"/>
              </a:rPr>
              <a:t>tertentu</a:t>
            </a:r>
            <a:r>
              <a:rPr lang="en-US" sz="17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 err="1">
                <a:latin typeface="Arial" pitchFamily="34" charset="0"/>
                <a:cs typeface="Arial" pitchFamily="34" charset="0"/>
              </a:rPr>
              <a:t>atau</a:t>
            </a:r>
            <a:r>
              <a:rPr lang="en-US" sz="17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 err="1">
                <a:latin typeface="Arial" pitchFamily="34" charset="0"/>
                <a:cs typeface="Arial" pitchFamily="34" charset="0"/>
              </a:rPr>
              <a:t>pada</a:t>
            </a:r>
            <a:r>
              <a:rPr lang="en-US" sz="17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 err="1">
                <a:latin typeface="Arial" pitchFamily="34" charset="0"/>
                <a:cs typeface="Arial" pitchFamily="34" charset="0"/>
              </a:rPr>
              <a:t>posisi</a:t>
            </a:r>
            <a:r>
              <a:rPr lang="en-US" sz="1700" dirty="0">
                <a:latin typeface="Arial" pitchFamily="34" charset="0"/>
                <a:cs typeface="Arial" pitchFamily="34" charset="0"/>
              </a:rPr>
              <a:t> yang </a:t>
            </a:r>
            <a:r>
              <a:rPr lang="en-US" sz="1700" dirty="0" err="1">
                <a:latin typeface="Arial" pitchFamily="34" charset="0"/>
                <a:cs typeface="Arial" pitchFamily="34" charset="0"/>
              </a:rPr>
              <a:t>membahayakan</a:t>
            </a:r>
            <a:r>
              <a:rPr lang="en-US" sz="17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 err="1">
                <a:latin typeface="Arial" pitchFamily="34" charset="0"/>
                <a:cs typeface="Arial" pitchFamily="34" charset="0"/>
              </a:rPr>
              <a:t>wajib</a:t>
            </a:r>
            <a:r>
              <a:rPr lang="en-US" sz="17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 err="1">
                <a:latin typeface="Arial" pitchFamily="34" charset="0"/>
                <a:cs typeface="Arial" pitchFamily="34" charset="0"/>
              </a:rPr>
              <a:t>mengenakan</a:t>
            </a:r>
            <a:r>
              <a:rPr lang="en-US" sz="17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 err="1">
                <a:latin typeface="Arial" pitchFamily="34" charset="0"/>
                <a:cs typeface="Arial" pitchFamily="34" charset="0"/>
              </a:rPr>
              <a:t>tali</a:t>
            </a:r>
            <a:r>
              <a:rPr lang="en-US" sz="17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 err="1">
                <a:latin typeface="Arial" pitchFamily="34" charset="0"/>
                <a:cs typeface="Arial" pitchFamily="34" charset="0"/>
              </a:rPr>
              <a:t>pengaman</a:t>
            </a:r>
            <a:r>
              <a:rPr lang="en-US" sz="17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 err="1">
                <a:latin typeface="Arial" pitchFamily="34" charset="0"/>
                <a:cs typeface="Arial" pitchFamily="34" charset="0"/>
              </a:rPr>
              <a:t>atau</a:t>
            </a:r>
            <a:r>
              <a:rPr lang="en-US" sz="1700" dirty="0">
                <a:latin typeface="Arial" pitchFamily="34" charset="0"/>
                <a:cs typeface="Arial" pitchFamily="34" charset="0"/>
              </a:rPr>
              <a:t> safety belt. </a:t>
            </a:r>
            <a:r>
              <a:rPr lang="en-US" sz="1700" dirty="0" err="1">
                <a:latin typeface="Arial" pitchFamily="34" charset="0"/>
                <a:cs typeface="Arial" pitchFamily="34" charset="0"/>
              </a:rPr>
              <a:t>Fungsi</a:t>
            </a:r>
            <a:r>
              <a:rPr lang="en-US" sz="17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 err="1">
                <a:latin typeface="Arial" pitchFamily="34" charset="0"/>
                <a:cs typeface="Arial" pitchFamily="34" charset="0"/>
              </a:rPr>
              <a:t>utama</a:t>
            </a:r>
            <a:r>
              <a:rPr lang="en-US" sz="17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 err="1">
                <a:latin typeface="Arial" pitchFamily="34" charset="0"/>
                <a:cs typeface="Arial" pitchFamily="34" charset="0"/>
              </a:rPr>
              <a:t>talai</a:t>
            </a:r>
            <a:r>
              <a:rPr lang="en-US" sz="17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 err="1">
                <a:latin typeface="Arial" pitchFamily="34" charset="0"/>
                <a:cs typeface="Arial" pitchFamily="34" charset="0"/>
              </a:rPr>
              <a:t>pengaman</a:t>
            </a:r>
            <a:r>
              <a:rPr lang="en-US" sz="17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 err="1">
                <a:latin typeface="Arial" pitchFamily="34" charset="0"/>
                <a:cs typeface="Arial" pitchFamily="34" charset="0"/>
              </a:rPr>
              <a:t>ini</a:t>
            </a:r>
            <a:r>
              <a:rPr lang="en-US" sz="17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 err="1">
                <a:latin typeface="Arial" pitchFamily="34" charset="0"/>
                <a:cs typeface="Arial" pitchFamily="34" charset="0"/>
              </a:rPr>
              <a:t>dalah</a:t>
            </a:r>
            <a:r>
              <a:rPr lang="en-US" sz="17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 err="1">
                <a:latin typeface="Arial" pitchFamily="34" charset="0"/>
                <a:cs typeface="Arial" pitchFamily="34" charset="0"/>
              </a:rPr>
              <a:t>menjaga</a:t>
            </a:r>
            <a:r>
              <a:rPr lang="en-US" sz="17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 err="1">
                <a:latin typeface="Arial" pitchFamily="34" charset="0"/>
                <a:cs typeface="Arial" pitchFamily="34" charset="0"/>
              </a:rPr>
              <a:t>seorang</a:t>
            </a:r>
            <a:r>
              <a:rPr lang="en-US" sz="17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 err="1">
                <a:latin typeface="Arial" pitchFamily="34" charset="0"/>
                <a:cs typeface="Arial" pitchFamily="34" charset="0"/>
              </a:rPr>
              <a:t>pekerja</a:t>
            </a:r>
            <a:r>
              <a:rPr lang="en-US" sz="17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 err="1">
                <a:latin typeface="Arial" pitchFamily="34" charset="0"/>
                <a:cs typeface="Arial" pitchFamily="34" charset="0"/>
              </a:rPr>
              <a:t>dari</a:t>
            </a:r>
            <a:r>
              <a:rPr lang="en-US" sz="17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 err="1">
                <a:latin typeface="Arial" pitchFamily="34" charset="0"/>
                <a:cs typeface="Arial" pitchFamily="34" charset="0"/>
              </a:rPr>
              <a:t>kecelakaan</a:t>
            </a:r>
            <a:r>
              <a:rPr lang="en-US" sz="17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 err="1">
                <a:latin typeface="Arial" pitchFamily="34" charset="0"/>
                <a:cs typeface="Arial" pitchFamily="34" charset="0"/>
              </a:rPr>
              <a:t>kerja</a:t>
            </a:r>
            <a:r>
              <a:rPr lang="en-US" sz="17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 err="1">
                <a:latin typeface="Arial" pitchFamily="34" charset="0"/>
                <a:cs typeface="Arial" pitchFamily="34" charset="0"/>
              </a:rPr>
              <a:t>pada</a:t>
            </a:r>
            <a:r>
              <a:rPr lang="en-US" sz="17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 err="1">
                <a:latin typeface="Arial" pitchFamily="34" charset="0"/>
                <a:cs typeface="Arial" pitchFamily="34" charset="0"/>
              </a:rPr>
              <a:t>saat</a:t>
            </a:r>
            <a:r>
              <a:rPr lang="en-US" sz="17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 err="1">
                <a:latin typeface="Arial" pitchFamily="34" charset="0"/>
                <a:cs typeface="Arial" pitchFamily="34" charset="0"/>
              </a:rPr>
              <a:t>bekerja</a:t>
            </a:r>
            <a:r>
              <a:rPr lang="en-US" sz="17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1700" dirty="0" err="1">
                <a:latin typeface="Arial" pitchFamily="34" charset="0"/>
                <a:cs typeface="Arial" pitchFamily="34" charset="0"/>
              </a:rPr>
              <a:t>misalnya</a:t>
            </a:r>
            <a:r>
              <a:rPr lang="en-US" sz="17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 err="1">
                <a:latin typeface="Arial" pitchFamily="34" charset="0"/>
                <a:cs typeface="Arial" pitchFamily="34" charset="0"/>
              </a:rPr>
              <a:t>saja</a:t>
            </a:r>
            <a:r>
              <a:rPr lang="en-US" sz="17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 err="1">
                <a:latin typeface="Arial" pitchFamily="34" charset="0"/>
                <a:cs typeface="Arial" pitchFamily="34" charset="0"/>
              </a:rPr>
              <a:t>kegiatan</a:t>
            </a:r>
            <a:r>
              <a:rPr lang="en-US" sz="1700" dirty="0">
                <a:latin typeface="Arial" pitchFamily="34" charset="0"/>
                <a:cs typeface="Arial" pitchFamily="34" charset="0"/>
              </a:rPr>
              <a:t> erection </a:t>
            </a:r>
            <a:r>
              <a:rPr lang="en-US" sz="1700" dirty="0" err="1">
                <a:latin typeface="Arial" pitchFamily="34" charset="0"/>
                <a:cs typeface="Arial" pitchFamily="34" charset="0"/>
              </a:rPr>
              <a:t>baja</a:t>
            </a:r>
            <a:r>
              <a:rPr lang="en-US" sz="17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 err="1">
                <a:latin typeface="Arial" pitchFamily="34" charset="0"/>
                <a:cs typeface="Arial" pitchFamily="34" charset="0"/>
              </a:rPr>
              <a:t>pada</a:t>
            </a:r>
            <a:r>
              <a:rPr lang="en-US" sz="17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 err="1">
                <a:latin typeface="Arial" pitchFamily="34" charset="0"/>
                <a:cs typeface="Arial" pitchFamily="34" charset="0"/>
              </a:rPr>
              <a:t>bangunan</a:t>
            </a:r>
            <a:r>
              <a:rPr lang="en-US" sz="1700" dirty="0">
                <a:latin typeface="Arial" pitchFamily="34" charset="0"/>
                <a:cs typeface="Arial" pitchFamily="34" charset="0"/>
              </a:rPr>
              <a:t> tower</a:t>
            </a:r>
            <a:r>
              <a:rPr lang="en-US" sz="17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endParaRPr lang="en-US" sz="1700" dirty="0" smtClean="0"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en-US" sz="17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Masker</a:t>
            </a:r>
            <a:endParaRPr lang="en-US" sz="17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1" algn="just"/>
            <a:r>
              <a:rPr lang="en-US" sz="1700" dirty="0" err="1">
                <a:latin typeface="Arial" pitchFamily="34" charset="0"/>
                <a:cs typeface="Arial" pitchFamily="34" charset="0"/>
              </a:rPr>
              <a:t>Pelindung</a:t>
            </a:r>
            <a:r>
              <a:rPr lang="en-US" sz="17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 err="1">
                <a:latin typeface="Arial" pitchFamily="34" charset="0"/>
                <a:cs typeface="Arial" pitchFamily="34" charset="0"/>
              </a:rPr>
              <a:t>bagi</a:t>
            </a:r>
            <a:r>
              <a:rPr lang="en-US" sz="17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 err="1">
                <a:latin typeface="Arial" pitchFamily="34" charset="0"/>
                <a:cs typeface="Arial" pitchFamily="34" charset="0"/>
              </a:rPr>
              <a:t>pernapasan</a:t>
            </a:r>
            <a:r>
              <a:rPr lang="en-US" sz="17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 err="1">
                <a:latin typeface="Arial" pitchFamily="34" charset="0"/>
                <a:cs typeface="Arial" pitchFamily="34" charset="0"/>
              </a:rPr>
              <a:t>sangat</a:t>
            </a:r>
            <a:r>
              <a:rPr lang="en-US" sz="17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 err="1">
                <a:latin typeface="Arial" pitchFamily="34" charset="0"/>
                <a:cs typeface="Arial" pitchFamily="34" charset="0"/>
              </a:rPr>
              <a:t>diperlukan</a:t>
            </a:r>
            <a:r>
              <a:rPr lang="en-US" sz="17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 err="1">
                <a:latin typeface="Arial" pitchFamily="34" charset="0"/>
                <a:cs typeface="Arial" pitchFamily="34" charset="0"/>
              </a:rPr>
              <a:t>untuk</a:t>
            </a:r>
            <a:r>
              <a:rPr lang="en-US" sz="17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 err="1">
                <a:latin typeface="Arial" pitchFamily="34" charset="0"/>
                <a:cs typeface="Arial" pitchFamily="34" charset="0"/>
              </a:rPr>
              <a:t>pekerja</a:t>
            </a:r>
            <a:r>
              <a:rPr lang="en-US" sz="17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 err="1">
                <a:latin typeface="Arial" pitchFamily="34" charset="0"/>
                <a:cs typeface="Arial" pitchFamily="34" charset="0"/>
              </a:rPr>
              <a:t>konstruksi</a:t>
            </a:r>
            <a:r>
              <a:rPr lang="en-US" sz="17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 err="1">
                <a:latin typeface="Arial" pitchFamily="34" charset="0"/>
                <a:cs typeface="Arial" pitchFamily="34" charset="0"/>
              </a:rPr>
              <a:t>mengingat</a:t>
            </a:r>
            <a:r>
              <a:rPr lang="en-US" sz="17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 err="1">
                <a:latin typeface="Arial" pitchFamily="34" charset="0"/>
                <a:cs typeface="Arial" pitchFamily="34" charset="0"/>
              </a:rPr>
              <a:t>kondisi</a:t>
            </a:r>
            <a:r>
              <a:rPr lang="en-US" sz="17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 err="1">
                <a:latin typeface="Arial" pitchFamily="34" charset="0"/>
                <a:cs typeface="Arial" pitchFamily="34" charset="0"/>
              </a:rPr>
              <a:t>lokasi</a:t>
            </a:r>
            <a:r>
              <a:rPr lang="en-US" sz="17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 err="1">
                <a:latin typeface="Arial" pitchFamily="34" charset="0"/>
                <a:cs typeface="Arial" pitchFamily="34" charset="0"/>
              </a:rPr>
              <a:t>proyek</a:t>
            </a:r>
            <a:r>
              <a:rPr lang="en-US" sz="17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 err="1">
                <a:latin typeface="Arial" pitchFamily="34" charset="0"/>
                <a:cs typeface="Arial" pitchFamily="34" charset="0"/>
              </a:rPr>
              <a:t>itu</a:t>
            </a:r>
            <a:r>
              <a:rPr lang="en-US" sz="17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 err="1">
                <a:latin typeface="Arial" pitchFamily="34" charset="0"/>
                <a:cs typeface="Arial" pitchFamily="34" charset="0"/>
              </a:rPr>
              <a:t>sediri</a:t>
            </a:r>
            <a:r>
              <a:rPr lang="en-US" sz="1700" dirty="0">
                <a:latin typeface="Arial" pitchFamily="34" charset="0"/>
                <a:cs typeface="Arial" pitchFamily="34" charset="0"/>
              </a:rPr>
              <a:t>. </a:t>
            </a:r>
            <a:r>
              <a:rPr lang="en-US" sz="1700" dirty="0" err="1">
                <a:latin typeface="Arial" pitchFamily="34" charset="0"/>
                <a:cs typeface="Arial" pitchFamily="34" charset="0"/>
              </a:rPr>
              <a:t>Berbagai</a:t>
            </a:r>
            <a:r>
              <a:rPr lang="en-US" sz="1700" dirty="0">
                <a:latin typeface="Arial" pitchFamily="34" charset="0"/>
                <a:cs typeface="Arial" pitchFamily="34" charset="0"/>
              </a:rPr>
              <a:t> material </a:t>
            </a:r>
            <a:r>
              <a:rPr lang="en-US" sz="1700" dirty="0" err="1">
                <a:latin typeface="Arial" pitchFamily="34" charset="0"/>
                <a:cs typeface="Arial" pitchFamily="34" charset="0"/>
              </a:rPr>
              <a:t>konstruksi</a:t>
            </a:r>
            <a:r>
              <a:rPr lang="en-US" sz="17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 err="1">
                <a:latin typeface="Arial" pitchFamily="34" charset="0"/>
                <a:cs typeface="Arial" pitchFamily="34" charset="0"/>
              </a:rPr>
              <a:t>berukuran</a:t>
            </a:r>
            <a:r>
              <a:rPr lang="en-US" sz="17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 err="1">
                <a:latin typeface="Arial" pitchFamily="34" charset="0"/>
                <a:cs typeface="Arial" pitchFamily="34" charset="0"/>
              </a:rPr>
              <a:t>besar</a:t>
            </a:r>
            <a:r>
              <a:rPr lang="en-US" sz="17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 err="1">
                <a:latin typeface="Arial" pitchFamily="34" charset="0"/>
                <a:cs typeface="Arial" pitchFamily="34" charset="0"/>
              </a:rPr>
              <a:t>sampai</a:t>
            </a:r>
            <a:r>
              <a:rPr lang="en-US" sz="17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 err="1">
                <a:latin typeface="Arial" pitchFamily="34" charset="0"/>
                <a:cs typeface="Arial" pitchFamily="34" charset="0"/>
              </a:rPr>
              <a:t>sangat</a:t>
            </a:r>
            <a:r>
              <a:rPr lang="en-US" sz="17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 err="1">
                <a:latin typeface="Arial" pitchFamily="34" charset="0"/>
                <a:cs typeface="Arial" pitchFamily="34" charset="0"/>
              </a:rPr>
              <a:t>kecil</a:t>
            </a:r>
            <a:r>
              <a:rPr lang="en-US" sz="1700" dirty="0">
                <a:latin typeface="Arial" pitchFamily="34" charset="0"/>
                <a:cs typeface="Arial" pitchFamily="34" charset="0"/>
              </a:rPr>
              <a:t> yang </a:t>
            </a:r>
            <a:r>
              <a:rPr lang="en-US" sz="1700" dirty="0" err="1">
                <a:latin typeface="Arial" pitchFamily="34" charset="0"/>
                <a:cs typeface="Arial" pitchFamily="34" charset="0"/>
              </a:rPr>
              <a:t>merupakan</a:t>
            </a:r>
            <a:r>
              <a:rPr lang="en-US" sz="17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 err="1">
                <a:latin typeface="Arial" pitchFamily="34" charset="0"/>
                <a:cs typeface="Arial" pitchFamily="34" charset="0"/>
              </a:rPr>
              <a:t>sisa</a:t>
            </a:r>
            <a:r>
              <a:rPr lang="en-US" sz="17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 err="1">
                <a:latin typeface="Arial" pitchFamily="34" charset="0"/>
                <a:cs typeface="Arial" pitchFamily="34" charset="0"/>
              </a:rPr>
              <a:t>dari</a:t>
            </a:r>
            <a:r>
              <a:rPr lang="en-US" sz="17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 err="1">
                <a:latin typeface="Arial" pitchFamily="34" charset="0"/>
                <a:cs typeface="Arial" pitchFamily="34" charset="0"/>
              </a:rPr>
              <a:t>suatu</a:t>
            </a:r>
            <a:r>
              <a:rPr lang="en-US" sz="17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 err="1">
                <a:latin typeface="Arial" pitchFamily="34" charset="0"/>
                <a:cs typeface="Arial" pitchFamily="34" charset="0"/>
              </a:rPr>
              <a:t>kegiatan</a:t>
            </a:r>
            <a:r>
              <a:rPr lang="en-US" sz="17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1700" dirty="0" err="1">
                <a:latin typeface="Arial" pitchFamily="34" charset="0"/>
                <a:cs typeface="Arial" pitchFamily="34" charset="0"/>
              </a:rPr>
              <a:t>misalnya</a:t>
            </a:r>
            <a:r>
              <a:rPr lang="en-US" sz="17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 err="1">
                <a:latin typeface="Arial" pitchFamily="34" charset="0"/>
                <a:cs typeface="Arial" pitchFamily="34" charset="0"/>
              </a:rPr>
              <a:t>serbuk</a:t>
            </a:r>
            <a:r>
              <a:rPr lang="en-US" sz="17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 err="1">
                <a:latin typeface="Arial" pitchFamily="34" charset="0"/>
                <a:cs typeface="Arial" pitchFamily="34" charset="0"/>
              </a:rPr>
              <a:t>kayu</a:t>
            </a:r>
            <a:r>
              <a:rPr lang="en-US" sz="17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 err="1">
                <a:latin typeface="Arial" pitchFamily="34" charset="0"/>
                <a:cs typeface="Arial" pitchFamily="34" charset="0"/>
              </a:rPr>
              <a:t>sisa</a:t>
            </a:r>
            <a:r>
              <a:rPr lang="en-US" sz="17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 err="1">
                <a:latin typeface="Arial" pitchFamily="34" charset="0"/>
                <a:cs typeface="Arial" pitchFamily="34" charset="0"/>
              </a:rPr>
              <a:t>dari</a:t>
            </a:r>
            <a:r>
              <a:rPr lang="en-US" sz="17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 err="1">
                <a:latin typeface="Arial" pitchFamily="34" charset="0"/>
                <a:cs typeface="Arial" pitchFamily="34" charset="0"/>
              </a:rPr>
              <a:t>kegiatan</a:t>
            </a:r>
            <a:r>
              <a:rPr lang="en-US" sz="17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 err="1">
                <a:latin typeface="Arial" pitchFamily="34" charset="0"/>
                <a:cs typeface="Arial" pitchFamily="34" charset="0"/>
              </a:rPr>
              <a:t>memotong</a:t>
            </a:r>
            <a:r>
              <a:rPr lang="en-US" sz="17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1700" dirty="0" err="1">
                <a:latin typeface="Arial" pitchFamily="34" charset="0"/>
                <a:cs typeface="Arial" pitchFamily="34" charset="0"/>
              </a:rPr>
              <a:t>mengampelas</a:t>
            </a:r>
            <a:r>
              <a:rPr lang="en-US" sz="17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1700" dirty="0" err="1">
                <a:latin typeface="Arial" pitchFamily="34" charset="0"/>
                <a:cs typeface="Arial" pitchFamily="34" charset="0"/>
              </a:rPr>
              <a:t>mengerut</a:t>
            </a:r>
            <a:r>
              <a:rPr lang="en-US" sz="17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 err="1">
                <a:latin typeface="Arial" pitchFamily="34" charset="0"/>
                <a:cs typeface="Arial" pitchFamily="34" charset="0"/>
              </a:rPr>
              <a:t>kayu</a:t>
            </a:r>
            <a:r>
              <a:rPr lang="en-US" sz="1700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3" name="Rectangle 2"/>
          <p:cNvSpPr/>
          <p:nvPr/>
        </p:nvSpPr>
        <p:spPr>
          <a:xfrm>
            <a:off x="395375" y="151796"/>
            <a:ext cx="1224295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500" dirty="0" smtClean="0"/>
              <a:t>CONT…</a:t>
            </a:r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428501555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9552" y="612845"/>
            <a:ext cx="799288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Tangga</a:t>
            </a:r>
            <a:endParaRPr lang="en-US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1" algn="just"/>
            <a:r>
              <a:rPr lang="en-US" dirty="0" err="1">
                <a:latin typeface="Arial" pitchFamily="34" charset="0"/>
                <a:cs typeface="Arial" pitchFamily="34" charset="0"/>
              </a:rPr>
              <a:t>Tangga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merupakan</a:t>
            </a:r>
            <a:r>
              <a:rPr lang="en-US" dirty="0">
                <a:latin typeface="Arial" pitchFamily="34" charset="0"/>
                <a:cs typeface="Arial" pitchFamily="34" charset="0"/>
              </a:rPr>
              <a:t> 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alat</a:t>
            </a:r>
            <a:r>
              <a:rPr lang="en-US" dirty="0">
                <a:latin typeface="Arial" pitchFamily="34" charset="0"/>
                <a:cs typeface="Arial" pitchFamily="34" charset="0"/>
              </a:rPr>
              <a:t> 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untuk</a:t>
            </a:r>
            <a:r>
              <a:rPr lang="en-US" dirty="0">
                <a:latin typeface="Arial" pitchFamily="34" charset="0"/>
                <a:cs typeface="Arial" pitchFamily="34" charset="0"/>
              </a:rPr>
              <a:t> 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memanjat</a:t>
            </a:r>
            <a:r>
              <a:rPr lang="en-US" dirty="0">
                <a:latin typeface="Arial" pitchFamily="34" charset="0"/>
                <a:cs typeface="Arial" pitchFamily="34" charset="0"/>
              </a:rPr>
              <a:t>  yang 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umum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digunakan</a:t>
            </a:r>
            <a:r>
              <a:rPr lang="en-US" dirty="0">
                <a:latin typeface="Arial" pitchFamily="34" charset="0"/>
                <a:cs typeface="Arial" pitchFamily="34" charset="0"/>
              </a:rPr>
              <a:t>.</a:t>
            </a:r>
          </a:p>
          <a:p>
            <a:pPr lvl="1" algn="just"/>
            <a:r>
              <a:rPr lang="en-US" dirty="0" err="1">
                <a:latin typeface="Arial" pitchFamily="34" charset="0"/>
                <a:cs typeface="Arial" pitchFamily="34" charset="0"/>
              </a:rPr>
              <a:t>Pemilihan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penempatan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alat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ini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untuk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mecapai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ketinggian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tertentu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dalam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posisi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aman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harus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menjadi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</a:p>
          <a:p>
            <a:pPr lvl="1" algn="just"/>
            <a:r>
              <a:rPr lang="en-US" dirty="0" err="1">
                <a:latin typeface="Arial" pitchFamily="34" charset="0"/>
                <a:cs typeface="Arial" pitchFamily="34" charset="0"/>
              </a:rPr>
              <a:t>pertimbangan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utama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endParaRPr lang="en-US" dirty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P3K</a:t>
            </a:r>
            <a:endParaRPr lang="en-US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1" algn="just"/>
            <a:r>
              <a:rPr lang="en-US" dirty="0" err="1">
                <a:latin typeface="Arial" pitchFamily="34" charset="0"/>
                <a:cs typeface="Arial" pitchFamily="34" charset="0"/>
              </a:rPr>
              <a:t>Apabila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terjadi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kecelakaan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kerja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baik</a:t>
            </a:r>
            <a:r>
              <a:rPr lang="en-US" dirty="0">
                <a:latin typeface="Arial" pitchFamily="34" charset="0"/>
                <a:cs typeface="Arial" pitchFamily="34" charset="0"/>
              </a:rPr>
              <a:t> yang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bersifat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ringan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ataupun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berat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pada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pekerja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konstruksi</a:t>
            </a:r>
            <a:r>
              <a:rPr lang="en-US" dirty="0"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sudah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seharusnya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dilakukan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pertolongan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pertama</a:t>
            </a:r>
            <a:r>
              <a:rPr lang="en-US" dirty="0">
                <a:latin typeface="Arial" pitchFamily="34" charset="0"/>
                <a:cs typeface="Arial" pitchFamily="34" charset="0"/>
              </a:rPr>
              <a:t> di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proyek</a:t>
            </a:r>
            <a:r>
              <a:rPr lang="en-US" dirty="0">
                <a:latin typeface="Arial" pitchFamily="34" charset="0"/>
                <a:cs typeface="Arial" pitchFamily="34" charset="0"/>
              </a:rPr>
              <a:t>.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Untuk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itu</a:t>
            </a:r>
            <a:r>
              <a:rPr lang="en-US" dirty="0">
                <a:latin typeface="Arial" pitchFamily="34" charset="0"/>
                <a:cs typeface="Arial" pitchFamily="34" charset="0"/>
              </a:rPr>
              <a:t>,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pelaksana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konstruksi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wajib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menyediakan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obat-obatan</a:t>
            </a:r>
            <a:r>
              <a:rPr lang="en-US" dirty="0">
                <a:latin typeface="Arial" pitchFamily="34" charset="0"/>
                <a:cs typeface="Arial" pitchFamily="34" charset="0"/>
              </a:rPr>
              <a:t> yang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digunakan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untuk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pertolongan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pertama</a:t>
            </a:r>
            <a:r>
              <a:rPr lang="en-US" dirty="0">
                <a:latin typeface="Arial" pitchFamily="34" charset="0"/>
                <a:cs typeface="Arial" pitchFamily="34" charset="0"/>
              </a:rPr>
              <a:t>. 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lvl="1" algn="just"/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dirty="0" err="1" smtClean="0">
                <a:latin typeface="Arial" pitchFamily="34" charset="0"/>
                <a:cs typeface="Arial" pitchFamily="34" charset="0"/>
              </a:rPr>
              <a:t>Demikianlah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peralatan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standar</a:t>
            </a:r>
            <a:r>
              <a:rPr lang="en-US" dirty="0">
                <a:latin typeface="Arial" pitchFamily="34" charset="0"/>
                <a:cs typeface="Arial" pitchFamily="34" charset="0"/>
              </a:rPr>
              <a:t> K3 di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proyek</a:t>
            </a:r>
            <a:r>
              <a:rPr lang="en-US" dirty="0">
                <a:latin typeface="Arial" pitchFamily="34" charset="0"/>
                <a:cs typeface="Arial" pitchFamily="34" charset="0"/>
              </a:rPr>
              <a:t> yang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memang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harus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ada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disediakan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oleh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kontraktor</a:t>
            </a:r>
            <a:r>
              <a:rPr lang="en-US" dirty="0"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sifatnya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wajib</a:t>
            </a:r>
            <a:r>
              <a:rPr lang="en-US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3" name="Rectangle 2"/>
          <p:cNvSpPr/>
          <p:nvPr/>
        </p:nvSpPr>
        <p:spPr>
          <a:xfrm>
            <a:off x="395375" y="151796"/>
            <a:ext cx="1224295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500" dirty="0" smtClean="0"/>
              <a:t>CONT…</a:t>
            </a:r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182069476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510117"/>
            <a:ext cx="8532440" cy="30408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2231740" y="4704117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b="1" dirty="0" err="1" smtClean="0">
                <a:latin typeface="Arial" pitchFamily="34" charset="0"/>
                <a:cs typeface="Arial" pitchFamily="34" charset="0"/>
              </a:rPr>
              <a:t>Gambar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Grader</a:t>
            </a:r>
          </a:p>
        </p:txBody>
      </p:sp>
    </p:spTree>
    <p:extLst>
      <p:ext uri="{BB962C8B-B14F-4D97-AF65-F5344CB8AC3E}">
        <p14:creationId xmlns:p14="http://schemas.microsoft.com/office/powerpoint/2010/main" val="250555648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556792"/>
            <a:ext cx="6134223" cy="40820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2288254" y="5669314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b="1" dirty="0" err="1" smtClean="0">
                <a:latin typeface="Arial" pitchFamily="34" charset="0"/>
                <a:cs typeface="Arial" pitchFamily="34" charset="0"/>
              </a:rPr>
              <a:t>Gambar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Grader</a:t>
            </a:r>
          </a:p>
        </p:txBody>
      </p:sp>
      <p:sp>
        <p:nvSpPr>
          <p:cNvPr id="2" name="Rectangle 1"/>
          <p:cNvSpPr/>
          <p:nvPr/>
        </p:nvSpPr>
        <p:spPr>
          <a:xfrm>
            <a:off x="114783" y="603864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hlinkClick r:id="rId3"/>
              </a:rPr>
              <a:t>https://www.youtube.com/watch?v=-Cl9wmSnBq4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427984" y="603864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hlinkClick r:id="rId4"/>
              </a:rPr>
              <a:t>https://www.youtube.com/watch?v=VaBf4iDeA-M&amp;t=102s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175105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91680" y="2996952"/>
            <a:ext cx="6144063" cy="86177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5000" dirty="0" smtClean="0"/>
              <a:t>TERIMA KASIH</a:t>
            </a:r>
            <a:endParaRPr lang="en-US" sz="5000" dirty="0"/>
          </a:p>
        </p:txBody>
      </p:sp>
    </p:spTree>
    <p:extLst>
      <p:ext uri="{BB962C8B-B14F-4D97-AF65-F5344CB8AC3E}">
        <p14:creationId xmlns:p14="http://schemas.microsoft.com/office/powerpoint/2010/main" val="532198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424188" y="254640"/>
            <a:ext cx="3505200" cy="725488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 cap="all" spc="200" baseline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b="1" u="sng" dirty="0" err="1" smtClean="0">
                <a:solidFill>
                  <a:schemeClr val="accent5">
                    <a:lumMod val="75000"/>
                  </a:schemeClr>
                </a:solidFill>
              </a:rPr>
              <a:t>Silabus</a:t>
            </a:r>
            <a:endParaRPr lang="en-US" b="1" u="sng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33672" y="933527"/>
            <a:ext cx="8386800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700" dirty="0"/>
              <a:t>BAB 1		</a:t>
            </a:r>
            <a:r>
              <a:rPr lang="en-US" sz="1700" dirty="0" err="1"/>
              <a:t>Gambaran</a:t>
            </a:r>
            <a:r>
              <a:rPr lang="en-US" sz="1700" dirty="0"/>
              <a:t> </a:t>
            </a:r>
            <a:r>
              <a:rPr lang="en-US" sz="1700" dirty="0" err="1"/>
              <a:t>Umum</a:t>
            </a:r>
            <a:r>
              <a:rPr lang="en-US" sz="1700" dirty="0"/>
              <a:t> Proses </a:t>
            </a:r>
            <a:r>
              <a:rPr lang="en-US" sz="1700" dirty="0" err="1"/>
              <a:t>Konstruksi</a:t>
            </a:r>
            <a:r>
              <a:rPr lang="en-US" sz="1700" dirty="0"/>
              <a:t>, </a:t>
            </a:r>
            <a:r>
              <a:rPr lang="en-US" sz="1700" dirty="0" err="1"/>
              <a:t>Peranan</a:t>
            </a:r>
            <a:r>
              <a:rPr lang="en-US" sz="1700" dirty="0"/>
              <a:t> </a:t>
            </a:r>
            <a:r>
              <a:rPr lang="en-US" sz="1700" dirty="0" err="1"/>
              <a:t>Peralatan</a:t>
            </a:r>
            <a:r>
              <a:rPr lang="en-US" sz="1700" dirty="0"/>
              <a:t> </a:t>
            </a:r>
            <a:r>
              <a:rPr lang="en-US" sz="1700" dirty="0" err="1"/>
              <a:t>Konstruksi</a:t>
            </a:r>
            <a:r>
              <a:rPr lang="en-US" sz="1700" dirty="0"/>
              <a:t>, </a:t>
            </a:r>
          </a:p>
          <a:p>
            <a:r>
              <a:rPr lang="en-US" sz="1700" dirty="0"/>
              <a:t>BAB 2		Hauling Equipment And Dump Truck</a:t>
            </a:r>
          </a:p>
          <a:p>
            <a:r>
              <a:rPr lang="en-US" sz="1700" dirty="0"/>
              <a:t>BAB 3		Compaction and Stabilization Equipment</a:t>
            </a:r>
          </a:p>
          <a:p>
            <a:r>
              <a:rPr lang="en-US" sz="1700" dirty="0"/>
              <a:t>BAB 4		Dozer</a:t>
            </a:r>
          </a:p>
          <a:p>
            <a:r>
              <a:rPr lang="en-US" sz="1700" dirty="0" smtClean="0"/>
              <a:t>BAB 5		Excavator</a:t>
            </a:r>
          </a:p>
          <a:p>
            <a:r>
              <a:rPr lang="en-US" sz="1700" dirty="0" smtClean="0"/>
              <a:t>BAB </a:t>
            </a:r>
            <a:r>
              <a:rPr lang="en-US" sz="1700" dirty="0"/>
              <a:t>6		</a:t>
            </a:r>
            <a:r>
              <a:rPr lang="en-US" sz="1700" dirty="0" smtClean="0"/>
              <a:t>Quiz</a:t>
            </a:r>
          </a:p>
          <a:p>
            <a:r>
              <a:rPr lang="en-US" sz="1700" dirty="0" smtClean="0"/>
              <a:t>BAB 7		Grader</a:t>
            </a:r>
          </a:p>
          <a:p>
            <a:r>
              <a:rPr lang="en-US" sz="1700" dirty="0" smtClean="0"/>
              <a:t>BAB </a:t>
            </a:r>
            <a:r>
              <a:rPr lang="en-US" sz="1700" dirty="0"/>
              <a:t>8		</a:t>
            </a:r>
            <a:r>
              <a:rPr lang="en-US" sz="1700" dirty="0" err="1"/>
              <a:t>Ujian</a:t>
            </a:r>
            <a:r>
              <a:rPr lang="en-US" sz="1700" dirty="0"/>
              <a:t> Tengah Semester</a:t>
            </a:r>
          </a:p>
          <a:p>
            <a:r>
              <a:rPr lang="en-US" sz="1700" dirty="0"/>
              <a:t>BAB 9		</a:t>
            </a:r>
            <a:r>
              <a:rPr lang="en-US" sz="1700" dirty="0" err="1" smtClean="0"/>
              <a:t>Kuliah</a:t>
            </a:r>
            <a:r>
              <a:rPr lang="en-US" sz="1700" dirty="0" smtClean="0"/>
              <a:t> </a:t>
            </a:r>
            <a:r>
              <a:rPr lang="en-US" sz="1700" dirty="0" err="1" smtClean="0"/>
              <a:t>Umum</a:t>
            </a:r>
            <a:endParaRPr lang="en-US" sz="1700" dirty="0"/>
          </a:p>
          <a:p>
            <a:r>
              <a:rPr lang="en-US" sz="1700" dirty="0" smtClean="0"/>
              <a:t>BAB </a:t>
            </a:r>
            <a:r>
              <a:rPr lang="en-US" sz="1700" dirty="0"/>
              <a:t>10		Tower Crane</a:t>
            </a:r>
          </a:p>
          <a:p>
            <a:r>
              <a:rPr lang="en-US" sz="1700" dirty="0"/>
              <a:t>BAB 11		</a:t>
            </a:r>
            <a:r>
              <a:rPr lang="en-US" sz="1700" dirty="0" err="1"/>
              <a:t>Metode</a:t>
            </a:r>
            <a:r>
              <a:rPr lang="en-US" sz="1700" dirty="0"/>
              <a:t> </a:t>
            </a:r>
            <a:r>
              <a:rPr lang="en-US" sz="1700" dirty="0" err="1"/>
              <a:t>Pekerjaan</a:t>
            </a:r>
            <a:r>
              <a:rPr lang="en-US" sz="1700" dirty="0"/>
              <a:t> </a:t>
            </a:r>
            <a:r>
              <a:rPr lang="en-US" sz="1700" dirty="0" err="1"/>
              <a:t>Pondasi</a:t>
            </a:r>
            <a:r>
              <a:rPr lang="en-US" sz="1700" dirty="0"/>
              <a:t> </a:t>
            </a:r>
          </a:p>
          <a:p>
            <a:r>
              <a:rPr lang="en-US" sz="1700" dirty="0"/>
              <a:t>BAB 12		Dewatering</a:t>
            </a:r>
          </a:p>
          <a:p>
            <a:r>
              <a:rPr lang="en-US" sz="1700" dirty="0"/>
              <a:t>BAB 13		Field Trip</a:t>
            </a:r>
          </a:p>
          <a:p>
            <a:r>
              <a:rPr lang="en-US" sz="1700" dirty="0"/>
              <a:t>BAB 14		</a:t>
            </a:r>
            <a:r>
              <a:rPr lang="en-US" sz="1700" dirty="0" err="1" smtClean="0"/>
              <a:t>Timmer</a:t>
            </a:r>
            <a:endParaRPr lang="en-US" sz="1700" dirty="0" smtClean="0"/>
          </a:p>
          <a:p>
            <a:r>
              <a:rPr lang="en-US" sz="1700" dirty="0" smtClean="0"/>
              <a:t>BAB </a:t>
            </a:r>
            <a:r>
              <a:rPr lang="en-US" sz="1700" dirty="0"/>
              <a:t>15		Quiz</a:t>
            </a:r>
          </a:p>
          <a:p>
            <a:r>
              <a:rPr lang="en-US" sz="1700" dirty="0"/>
              <a:t>BAB 16		</a:t>
            </a:r>
            <a:r>
              <a:rPr lang="en-US" sz="1700" dirty="0" err="1"/>
              <a:t>Ujian</a:t>
            </a:r>
            <a:r>
              <a:rPr lang="en-US" sz="1700" dirty="0"/>
              <a:t> </a:t>
            </a:r>
            <a:r>
              <a:rPr lang="en-US" sz="1700" dirty="0" err="1"/>
              <a:t>Akhir</a:t>
            </a:r>
            <a:r>
              <a:rPr lang="en-US" sz="1700" dirty="0"/>
              <a:t> Semester</a:t>
            </a:r>
          </a:p>
        </p:txBody>
      </p:sp>
    </p:spTree>
    <p:extLst>
      <p:ext uri="{BB962C8B-B14F-4D97-AF65-F5344CB8AC3E}">
        <p14:creationId xmlns:p14="http://schemas.microsoft.com/office/powerpoint/2010/main" val="3436242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23528" y="404664"/>
            <a:ext cx="424289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u="sng" dirty="0" smtClean="0">
                <a:solidFill>
                  <a:schemeClr val="accent5">
                    <a:lumMod val="75000"/>
                  </a:schemeClr>
                </a:solidFill>
              </a:rPr>
              <a:t>KOMPOSISI PENILAIAN</a:t>
            </a:r>
            <a:endParaRPr lang="en-US" sz="3200" u="sng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23528" y="1196752"/>
            <a:ext cx="8352928" cy="201593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endParaRPr lang="en-US" sz="2500" dirty="0" smtClean="0"/>
          </a:p>
          <a:p>
            <a:r>
              <a:rPr lang="en-US" sz="2500" dirty="0" err="1" smtClean="0"/>
              <a:t>Tugas</a:t>
            </a:r>
            <a:r>
              <a:rPr lang="en-US" sz="2500" dirty="0" smtClean="0"/>
              <a:t> </a:t>
            </a:r>
            <a:r>
              <a:rPr lang="en-US" sz="2500" dirty="0" err="1" smtClean="0"/>
              <a:t>Besar</a:t>
            </a:r>
            <a:r>
              <a:rPr lang="en-US" sz="2500" dirty="0" smtClean="0"/>
              <a:t>/</a:t>
            </a:r>
            <a:r>
              <a:rPr lang="en-US" sz="2500" dirty="0" err="1" smtClean="0"/>
              <a:t>Kelompok</a:t>
            </a:r>
            <a:r>
              <a:rPr lang="en-US" sz="2500" dirty="0" smtClean="0"/>
              <a:t>		30%</a:t>
            </a:r>
          </a:p>
          <a:p>
            <a:r>
              <a:rPr lang="en-US" sz="2500" dirty="0" err="1" smtClean="0"/>
              <a:t>Ujian</a:t>
            </a:r>
            <a:r>
              <a:rPr lang="en-US" sz="2500" dirty="0" smtClean="0"/>
              <a:t> Tengah Semester		30%</a:t>
            </a:r>
          </a:p>
          <a:p>
            <a:r>
              <a:rPr lang="en-US" sz="2500" dirty="0" err="1" smtClean="0"/>
              <a:t>Ujian</a:t>
            </a:r>
            <a:r>
              <a:rPr lang="en-US" sz="2500" dirty="0" smtClean="0"/>
              <a:t> </a:t>
            </a:r>
            <a:r>
              <a:rPr lang="en-US" sz="2500" dirty="0" err="1" smtClean="0"/>
              <a:t>Akhir</a:t>
            </a:r>
            <a:r>
              <a:rPr lang="en-US" sz="2500" dirty="0" smtClean="0"/>
              <a:t> Semester		40%</a:t>
            </a:r>
          </a:p>
          <a:p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2871578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55846" y="2543960"/>
            <a:ext cx="4572000" cy="1015663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/>
            <a:r>
              <a:rPr lang="en-US" sz="3000" b="1" dirty="0" smtClean="0"/>
              <a:t>PERTEMUAN KE- 7</a:t>
            </a:r>
          </a:p>
          <a:p>
            <a:pPr algn="ctr"/>
            <a:r>
              <a:rPr lang="en-US" sz="3000" b="1" dirty="0" smtClean="0"/>
              <a:t>MINGGU KE - 7</a:t>
            </a:r>
            <a:endParaRPr lang="en-US" sz="3000" b="1" dirty="0"/>
          </a:p>
        </p:txBody>
      </p:sp>
    </p:spTree>
    <p:extLst>
      <p:ext uri="{BB962C8B-B14F-4D97-AF65-F5344CB8AC3E}">
        <p14:creationId xmlns:p14="http://schemas.microsoft.com/office/powerpoint/2010/main" val="960964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51520" y="1268760"/>
            <a:ext cx="6696744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000" dirty="0" err="1" smtClean="0"/>
              <a:t>Pendahuluan</a:t>
            </a:r>
            <a:endParaRPr lang="en-US" sz="2000" dirty="0" smtClean="0"/>
          </a:p>
          <a:p>
            <a:pPr marL="342900" indent="-342900">
              <a:buFont typeface="+mj-lt"/>
              <a:buAutoNum type="arabicPeriod"/>
            </a:pPr>
            <a:r>
              <a:rPr lang="en-US" sz="2000" dirty="0" err="1" smtClean="0"/>
              <a:t>Fungsi</a:t>
            </a:r>
            <a:r>
              <a:rPr lang="en-US" sz="2000" dirty="0" smtClean="0"/>
              <a:t> Grader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 err="1" smtClean="0"/>
              <a:t>Gambaran</a:t>
            </a:r>
            <a:r>
              <a:rPr lang="en-US" sz="2000" dirty="0" smtClean="0"/>
              <a:t> </a:t>
            </a:r>
            <a:r>
              <a:rPr lang="en-US" sz="2000" dirty="0" err="1" smtClean="0"/>
              <a:t>Umum</a:t>
            </a:r>
            <a:r>
              <a:rPr lang="en-US" sz="2000" dirty="0" smtClean="0"/>
              <a:t> Motor Grader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 err="1" smtClean="0"/>
              <a:t>Perlengkapan</a:t>
            </a:r>
            <a:r>
              <a:rPr lang="en-US" sz="2000" dirty="0" smtClean="0"/>
              <a:t> </a:t>
            </a:r>
            <a:r>
              <a:rPr lang="en-US" sz="2000" dirty="0" err="1" smtClean="0"/>
              <a:t>Kerja</a:t>
            </a:r>
            <a:endParaRPr lang="en-US" sz="2000" dirty="0" smtClean="0"/>
          </a:p>
          <a:p>
            <a:pPr marL="342900" indent="-342900">
              <a:buFont typeface="+mj-lt"/>
              <a:buAutoNum type="arabicPeriod"/>
            </a:pPr>
            <a:r>
              <a:rPr lang="en-US" sz="2000" dirty="0" err="1" smtClean="0"/>
              <a:t>Metode</a:t>
            </a:r>
            <a:r>
              <a:rPr lang="en-US" sz="2000" dirty="0" smtClean="0"/>
              <a:t> </a:t>
            </a:r>
            <a:r>
              <a:rPr lang="en-US" sz="2000" dirty="0" err="1" smtClean="0"/>
              <a:t>Kerja</a:t>
            </a:r>
            <a:r>
              <a:rPr lang="en-US" sz="2000" dirty="0" smtClean="0"/>
              <a:t> Motor Grader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 err="1" smtClean="0"/>
              <a:t>Produktivitas</a:t>
            </a:r>
            <a:r>
              <a:rPr lang="en-US" sz="2000" dirty="0" smtClean="0"/>
              <a:t> Grader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 smtClean="0"/>
              <a:t>K3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 err="1" smtClean="0"/>
              <a:t>Latihan</a:t>
            </a:r>
            <a:r>
              <a:rPr lang="en-US" sz="2000" dirty="0" smtClean="0"/>
              <a:t> </a:t>
            </a:r>
            <a:r>
              <a:rPr lang="en-US" sz="2000" dirty="0" err="1" smtClean="0"/>
              <a:t>Soal</a:t>
            </a:r>
            <a:endParaRPr lang="en-US" sz="2000" dirty="0" smtClean="0"/>
          </a:p>
          <a:p>
            <a:pPr marL="342900" indent="-342900">
              <a:buFont typeface="+mj-lt"/>
              <a:buAutoNum type="arabicPeriod"/>
            </a:pPr>
            <a:endParaRPr lang="en-US" sz="2000" dirty="0" smtClean="0"/>
          </a:p>
          <a:p>
            <a:pPr marL="342900" indent="-342900">
              <a:buFont typeface="+mj-lt"/>
              <a:buAutoNum type="arabicPeriod"/>
            </a:pPr>
            <a:endParaRPr lang="en-US" sz="2000" dirty="0" smtClean="0"/>
          </a:p>
        </p:txBody>
      </p:sp>
      <p:sp>
        <p:nvSpPr>
          <p:cNvPr id="7" name="Rectangle 6"/>
          <p:cNvSpPr/>
          <p:nvPr/>
        </p:nvSpPr>
        <p:spPr>
          <a:xfrm>
            <a:off x="251520" y="454486"/>
            <a:ext cx="373211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u="sng" dirty="0" smtClean="0">
                <a:solidFill>
                  <a:schemeClr val="accent5">
                    <a:lumMod val="75000"/>
                  </a:schemeClr>
                </a:solidFill>
              </a:rPr>
              <a:t>OUTLINE LECTURE </a:t>
            </a:r>
            <a:r>
              <a:rPr lang="en-US" sz="3200" b="1" u="sng" dirty="0">
                <a:solidFill>
                  <a:schemeClr val="accent5">
                    <a:lumMod val="75000"/>
                  </a:schemeClr>
                </a:solidFill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528758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20868" y="404664"/>
            <a:ext cx="2293192" cy="477054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2500" dirty="0" smtClean="0"/>
              <a:t>PENDAHULUAN</a:t>
            </a:r>
            <a:endParaRPr lang="en-US" sz="2500" dirty="0"/>
          </a:p>
        </p:txBody>
      </p:sp>
      <p:sp>
        <p:nvSpPr>
          <p:cNvPr id="4" name="Rectangle 3"/>
          <p:cNvSpPr/>
          <p:nvPr/>
        </p:nvSpPr>
        <p:spPr>
          <a:xfrm>
            <a:off x="620868" y="1268760"/>
            <a:ext cx="7992888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err="1">
                <a:latin typeface="Arial" pitchFamily="34" charset="0"/>
                <a:cs typeface="Arial" pitchFamily="34" charset="0"/>
              </a:rPr>
              <a:t>Alat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berat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didalam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ilmu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teknik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sipil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adalah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alat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yang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digunakan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untuk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membantu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manusia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dalam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melakukan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pekerjaan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pembangunan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infrastruktur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oleh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karena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itu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alat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berat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dapat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membantu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pekerjaan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yang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tidak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dapat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dilakukan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manusia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seperti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pengangkatan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material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berat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yang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bisa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terjadinya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suatu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kecelakaan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. 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Penggunaan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alat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berat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yang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kurang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tepat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dengan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kondisi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dan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situasi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di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langan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pekerjaan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akan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berpengaruh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berupa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kerugian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anatara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lain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rendahnya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produksi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tidak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sesuai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dengan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waktu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yang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telah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direncanakan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dalam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penjadwalalan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atau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target yang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telalt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di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tentukan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.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Maka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dari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itu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pembangunan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infrastruktur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tanpa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dibantunya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alat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berat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akan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terjadi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unsur-unsur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yang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telah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disebutkan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sebelumnya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583055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52465" y="980728"/>
            <a:ext cx="7845357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latin typeface="Arial" pitchFamily="34" charset="0"/>
                <a:cs typeface="Arial" pitchFamily="34" charset="0"/>
              </a:rPr>
              <a:t>Pembangunan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merupakan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suatu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perwujudan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dari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perencanaan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dan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perwujudan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dari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sebuah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perencanaan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menjadi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sebuah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pembangunan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struktur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yang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berguna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dapat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terselesaikan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oleh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manusia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dan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mesin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.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Manusia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dan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mesin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dapat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mengubah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suatu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rencana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proyek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menjadi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nyata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dan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seiring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dengan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perkembangan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dari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mesin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tersebut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akan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ada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juga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perubahan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pada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bagaimana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sebuah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proyek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dibangun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(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Peurifoy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2005).</a:t>
            </a:r>
          </a:p>
          <a:p>
            <a:pPr algn="ctr"/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pembangunan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infrastruktur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dapat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terselesaikan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dengan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optimal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dengan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tenaga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manusia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dan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alat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berat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.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Alat-alat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berat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(yang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sering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dikenal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di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dalam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ilmu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Teknik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Sipil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)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merupakan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alat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yang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digunakan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untuk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membantu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manusia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dalam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melakukan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pekerjaan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pembangunan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suatu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struktur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bangunan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.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Alat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berat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merupakan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faktor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penting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didalam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proyek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terutama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proyek-proyek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konstruksi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rnaupun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pertambangan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dankegiatan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lainnya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dengan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skala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yang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besar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(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Rostiyanti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, 2009). </a:t>
            </a:r>
          </a:p>
        </p:txBody>
      </p:sp>
      <p:sp>
        <p:nvSpPr>
          <p:cNvPr id="3" name="Rectangle 2"/>
          <p:cNvSpPr/>
          <p:nvPr/>
        </p:nvSpPr>
        <p:spPr>
          <a:xfrm>
            <a:off x="395375" y="151796"/>
            <a:ext cx="1224295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500" dirty="0" smtClean="0"/>
              <a:t>CONT…</a:t>
            </a:r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1764644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rid">
  <a:themeElements>
    <a:clrScheme name="Grid">
      <a:dk1>
        <a:sysClr val="windowText" lastClr="000000"/>
      </a:dk1>
      <a:lt1>
        <a:sysClr val="window" lastClr="FFFFFF"/>
      </a:lt1>
      <a:dk2>
        <a:srgbClr val="534949"/>
      </a:dk2>
      <a:lt2>
        <a:srgbClr val="CCD1B9"/>
      </a:lt2>
      <a:accent1>
        <a:srgbClr val="C66951"/>
      </a:accent1>
      <a:accent2>
        <a:srgbClr val="BF974D"/>
      </a:accent2>
      <a:accent3>
        <a:srgbClr val="928B70"/>
      </a:accent3>
      <a:accent4>
        <a:srgbClr val="87706B"/>
      </a:accent4>
      <a:accent5>
        <a:srgbClr val="94734E"/>
      </a:accent5>
      <a:accent6>
        <a:srgbClr val="6F777D"/>
      </a:accent6>
      <a:hlink>
        <a:srgbClr val="CC9900"/>
      </a:hlink>
      <a:folHlink>
        <a:srgbClr val="C0C0C0"/>
      </a:folHlink>
    </a:clrScheme>
    <a:fontScheme name="Grid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Grid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Grid</Template>
  <TotalTime>2472</TotalTime>
  <Words>1737</Words>
  <Application>Microsoft Office PowerPoint</Application>
  <PresentationFormat>On-screen Show (4:3)</PresentationFormat>
  <Paragraphs>214</Paragraphs>
  <Slides>35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Grid</vt:lpstr>
      <vt:lpstr>PERTEMUAN KE 7 MINGGU KE 7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GALIH WULANDARI SUBAGYO, s.T.,M.T.,</dc:title>
  <dc:creator>GALIH WULANDARI S</dc:creator>
  <cp:lastModifiedBy>GALIH WULANDARI S</cp:lastModifiedBy>
  <cp:revision>144</cp:revision>
  <cp:lastPrinted>2020-03-09T02:43:13Z</cp:lastPrinted>
  <dcterms:created xsi:type="dcterms:W3CDTF">2020-01-04T05:38:09Z</dcterms:created>
  <dcterms:modified xsi:type="dcterms:W3CDTF">2020-03-09T08:46:02Z</dcterms:modified>
</cp:coreProperties>
</file>