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90" r:id="rId9"/>
    <p:sldId id="291" r:id="rId10"/>
    <p:sldId id="318" r:id="rId11"/>
    <p:sldId id="319" r:id="rId12"/>
    <p:sldId id="292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20" r:id="rId25"/>
    <p:sldId id="326" r:id="rId26"/>
    <p:sldId id="327" r:id="rId27"/>
    <p:sldId id="328" r:id="rId28"/>
    <p:sldId id="329" r:id="rId29"/>
    <p:sldId id="330" r:id="rId30"/>
    <p:sldId id="331" r:id="rId31"/>
    <p:sldId id="321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2" autoAdjust="0"/>
    <p:restoredTop sz="94660"/>
  </p:normalViewPr>
  <p:slideViewPr>
    <p:cSldViewPr>
      <p:cViewPr>
        <p:scale>
          <a:sx n="66" d="100"/>
          <a:sy n="66" d="100"/>
        </p:scale>
        <p:origin x="-18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116" y="4797152"/>
            <a:ext cx="1809364" cy="168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43" y="6021784"/>
            <a:ext cx="7128792" cy="575568"/>
          </a:xfrm>
        </p:spPr>
        <p:txBody>
          <a:bodyPr/>
          <a:lstStyle/>
          <a:p>
            <a:pPr algn="l"/>
            <a:r>
              <a:rPr lang="en-US" sz="2500" b="1" dirty="0" smtClean="0"/>
              <a:t>PERTEMUAN KE 4</a:t>
            </a:r>
            <a:br>
              <a:rPr lang="en-US" sz="2500" b="1" dirty="0" smtClean="0"/>
            </a:br>
            <a:r>
              <a:rPr lang="en-US" sz="2500" b="1" dirty="0" smtClean="0"/>
              <a:t>MINGGU KE 4</a:t>
            </a:r>
            <a:endParaRPr lang="en-US" sz="25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68" y="4480899"/>
            <a:ext cx="632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 smtClean="0"/>
              <a:t>DOZER</a:t>
            </a:r>
            <a:endParaRPr lang="en-US" sz="5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24" y="5395299"/>
            <a:ext cx="7128792" cy="575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GALIH WULANDARI SUBAGYO, </a:t>
            </a:r>
            <a:r>
              <a:rPr lang="en-US" sz="2500" b="1" dirty="0" err="1" smtClean="0"/>
              <a:t>s.T.,M.T</a:t>
            </a:r>
            <a:r>
              <a:rPr lang="en-US" sz="2500" b="1" dirty="0" smtClean="0"/>
              <a:t>.,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789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885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Merintis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(Pioneering).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perintisan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kelanjutan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pembabatan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penebasan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merintis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meliputi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perataan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darurat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transportasi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mekanis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adapembuatan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saluran</a:t>
            </a:r>
            <a:r>
              <a:rPr lang="en-US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drainasetempat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Gali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Angkut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Pendek</a:t>
            </a:r>
            <a:r>
              <a:rPr lang="en-US" dirty="0">
                <a:latin typeface="Arial" pitchFamily="34" charset="0"/>
                <a:cs typeface="Arial" pitchFamily="34" charset="0"/>
              </a:rPr>
              <a:t>. Bulldozer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namun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pendek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dirty="0">
                <a:latin typeface="Arial" pitchFamily="34" charset="0"/>
                <a:cs typeface="Arial" pitchFamily="34" charset="0"/>
              </a:rPr>
              <a:t> bulldozer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efektif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perjalanan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tanggul</a:t>
            </a:r>
            <a:r>
              <a:rPr lang="en-US" dirty="0">
                <a:latin typeface="Arial" pitchFamily="34" charset="0"/>
                <a:cs typeface="Arial" pitchFamily="34" charset="0"/>
              </a:rPr>
              <a:t>, dam,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aliaran-aliran</a:t>
            </a:r>
            <a:r>
              <a:rPr lang="en-US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ditepi-tepi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Adapun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bulldozer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Bulldozer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besi</a:t>
            </a:r>
            <a:r>
              <a:rPr lang="en-US" dirty="0">
                <a:latin typeface="Arial" pitchFamily="34" charset="0"/>
                <a:cs typeface="Arial" pitchFamily="34" charset="0"/>
              </a:rPr>
              <a:t> &lt; 200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karet</a:t>
            </a:r>
            <a:r>
              <a:rPr lang="en-US" dirty="0">
                <a:latin typeface="Arial" pitchFamily="34" charset="0"/>
                <a:cs typeface="Arial" pitchFamily="34" charset="0"/>
              </a:rPr>
              <a:t> &lt; 400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pemakaian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efisien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812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136" y="836712"/>
            <a:ext cx="7693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Menyebarkan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Menyebarkan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tempat-tempat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ketebalan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dikehendaki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ditumpuk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Penimbunan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penimbunan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bekas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lubang-lubang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galian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menutup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gorong-gorong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bawah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penimbunan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lubang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penyangga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jembatan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beton</a:t>
            </a:r>
            <a:r>
              <a:rPr lang="en-US" dirty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menutup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minyak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pipa</a:t>
            </a:r>
            <a:r>
              <a:rPr lang="en-US" dirty="0">
                <a:latin typeface="Arial" pitchFamily="34" charset="0"/>
                <a:cs typeface="Arial" pitchFamily="34" charset="0"/>
              </a:rPr>
              <a:t> gas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pipa</a:t>
            </a:r>
            <a:r>
              <a:rPr lang="en-US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minum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terpasang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Menarik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tenaga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bulldozer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menarik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mekanis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sedang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rusak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dipindahkan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107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391" y="476672"/>
            <a:ext cx="311174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JENIS – JENIS DOZER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623390" y="1412776"/>
            <a:ext cx="79810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Masing</a:t>
            </a:r>
            <a:r>
              <a:rPr lang="en-US" dirty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ban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masing-masing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Roda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rantai</a:t>
            </a:r>
            <a:r>
              <a:rPr lang="en-US" dirty="0">
                <a:latin typeface="Arial" pitchFamily="34" charset="0"/>
                <a:cs typeface="Arial" pitchFamily="34" charset="0"/>
              </a:rPr>
              <a:t> ( Crawler Tractor Dozer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r>
              <a:rPr lang="en-US" dirty="0" smtClean="0">
                <a:latin typeface="Arial" pitchFamily="34" charset="0"/>
                <a:cs typeface="Arial" pitchFamily="34" charset="0"/>
              </a:rPr>
              <a:t>Crawler </a:t>
            </a:r>
            <a:r>
              <a:rPr lang="en-US" dirty="0">
                <a:latin typeface="Arial" pitchFamily="34" charset="0"/>
                <a:cs typeface="Arial" pitchFamily="34" charset="0"/>
              </a:rPr>
              <a:t>tractor dozer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dozer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menarik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rodanya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rantai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, 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mobilitas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berlumpur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pun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berbatu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crawler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merata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mernbuat</a:t>
            </a:r>
            <a:r>
              <a:rPr lang="en-US" dirty="0">
                <a:latin typeface="Arial" pitchFamily="34" charset="0"/>
                <a:cs typeface="Arial" pitchFamily="34" charset="0"/>
              </a:rPr>
              <a:t> dozer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tenggelam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berlumpur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Kekurangan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sedikit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angkutnya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relatif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kecepatannya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rendah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3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5607298"/>
            <a:ext cx="481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Roda rantai ( Crawler Tractor Dozer)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15" y="1087622"/>
            <a:ext cx="6047691" cy="452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2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ban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karet</a:t>
            </a:r>
            <a:r>
              <a:rPr lang="en-US" dirty="0">
                <a:latin typeface="Arial" pitchFamily="34" charset="0"/>
                <a:cs typeface="Arial" pitchFamily="34" charset="0"/>
              </a:rPr>
              <a:t> (Wheel Tractor Dozer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r>
              <a:rPr lang="en-US" dirty="0" smtClean="0">
                <a:latin typeface="Arial" pitchFamily="34" charset="0"/>
                <a:cs typeface="Arial" pitchFamily="34" charset="0"/>
              </a:rPr>
              <a:t>Wheel </a:t>
            </a:r>
            <a:r>
              <a:rPr lang="en-US" dirty="0">
                <a:latin typeface="Arial" pitchFamily="34" charset="0"/>
                <a:cs typeface="Arial" pitchFamily="34" charset="0"/>
              </a:rPr>
              <a:t>tractor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dozer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ban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daripada</a:t>
            </a:r>
            <a:r>
              <a:rPr lang="en-US" dirty="0">
                <a:latin typeface="Arial" pitchFamily="34" charset="0"/>
                <a:cs typeface="Arial" pitchFamily="34" charset="0"/>
              </a:rPr>
              <a:t> crawler tractor dozer.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berlumpur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selip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5184576" cy="345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0700" y="6215981"/>
            <a:ext cx="499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Gambar Roda ban karet (Wheel Tractor Dozer)</a:t>
            </a:r>
          </a:p>
        </p:txBody>
      </p:sp>
    </p:spTree>
    <p:extLst>
      <p:ext uri="{BB962C8B-B14F-4D97-AF65-F5344CB8AC3E}">
        <p14:creationId xmlns:p14="http://schemas.microsoft.com/office/powerpoint/2010/main" val="1718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785" y="980728"/>
            <a:ext cx="34563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blade :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Universal </a:t>
            </a:r>
            <a:r>
              <a:rPr lang="en-US" dirty="0">
                <a:latin typeface="Arial" pitchFamily="34" charset="0"/>
                <a:cs typeface="Arial" pitchFamily="34" charset="0"/>
              </a:rPr>
              <a:t>Blade (U-Blade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r>
              <a:rPr lang="en-US" dirty="0" smtClean="0">
                <a:latin typeface="Arial" pitchFamily="34" charset="0"/>
                <a:cs typeface="Arial" pitchFamily="34" charset="0"/>
              </a:rPr>
              <a:t>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huruf</a:t>
            </a:r>
            <a:r>
              <a:rPr lang="en-US" dirty="0">
                <a:latin typeface="Arial" pitchFamily="34" charset="0"/>
                <a:cs typeface="Arial" pitchFamily="34" charset="0"/>
              </a:rPr>
              <a:t> U,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kelebihan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efisien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penggunaannya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benhiknya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agak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cekung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sedikit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terbuang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samping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diperlukan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pun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sedikit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visual, universal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dilihat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4112907" y="53843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Universal Blade (U-Blade)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98" y="2074208"/>
            <a:ext cx="478241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4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08720"/>
            <a:ext cx="2736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Straight Blade (S-Blade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 -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modifikasi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U-Blade,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cocok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4572000" y="573325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Straight Blade (S-Blade)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42504"/>
            <a:ext cx="5052392" cy="46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764704"/>
            <a:ext cx="35283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Angling Blade (A-Blade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dibuat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menyerong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25°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dirty="0">
                <a:latin typeface="Arial" pitchFamily="34" charset="0"/>
                <a:cs typeface="Arial" pitchFamily="34" charset="0"/>
              </a:rPr>
              <a:t>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menyudut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dibuat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Pembuangan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kesamping</a:t>
            </a:r>
            <a:r>
              <a:rPr lang="en-US" dirty="0">
                <a:latin typeface="Arial" pitchFamily="34" charset="0"/>
                <a:cs typeface="Arial" pitchFamily="34" charset="0"/>
              </a:rPr>
              <a:t> (side casting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Pembukaan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(pioneering roads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Penggalian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saluran</a:t>
            </a:r>
            <a:r>
              <a:rPr lang="en-US" dirty="0">
                <a:latin typeface="Arial" pitchFamily="34" charset="0"/>
                <a:cs typeface="Arial" pitchFamily="34" charset="0"/>
              </a:rPr>
              <a:t> (cutting ditches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effektif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side hill cut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back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filling.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lain-lain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14832"/>
            <a:ext cx="4015251" cy="558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73027" y="630492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Angling Blade (A-Blade) </a:t>
            </a:r>
          </a:p>
        </p:txBody>
      </p:sp>
    </p:spTree>
    <p:extLst>
      <p:ext uri="{BB962C8B-B14F-4D97-AF65-F5344CB8AC3E}">
        <p14:creationId xmlns:p14="http://schemas.microsoft.com/office/powerpoint/2010/main" val="7947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Rake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Blade</a:t>
            </a:r>
          </a:p>
          <a:p>
            <a:pPr lvl="1"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garpu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terpasang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dozer.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membersihkan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semak-semak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pohon-pohon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2276872"/>
            <a:ext cx="6768754" cy="379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0992" y="6203813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Rake Blade</a:t>
            </a:r>
          </a:p>
        </p:txBody>
      </p:sp>
    </p:spTree>
    <p:extLst>
      <p:ext uri="{BB962C8B-B14F-4D97-AF65-F5344CB8AC3E}">
        <p14:creationId xmlns:p14="http://schemas.microsoft.com/office/powerpoint/2010/main" val="37114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383" y="628850"/>
            <a:ext cx="424847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Cuchion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 (C-Blade)</a:t>
            </a:r>
          </a:p>
          <a:p>
            <a:pPr lvl="1"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Tipe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dilengkapi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rubber cushion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bantalan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karet</a:t>
            </a:r>
            <a:r>
              <a:rPr lang="en-US" dirty="0">
                <a:latin typeface="Arial" pitchFamily="34" charset="0"/>
                <a:cs typeface="Arial" pitchFamily="34" charset="0"/>
              </a:rPr>
              <a:t>)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meredam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tumbukan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push dozing,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pemeliharaan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dozing yang lain.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Lebar</a:t>
            </a:r>
            <a:r>
              <a:rPr lang="en-US" dirty="0">
                <a:latin typeface="Arial" pitchFamily="34" charset="0"/>
                <a:cs typeface="Arial" pitchFamily="34" charset="0"/>
              </a:rPr>
              <a:t> C-blade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memungkinkan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manuver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perlengkapan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standar</a:t>
            </a:r>
            <a:r>
              <a:rPr lang="en-US" dirty="0">
                <a:latin typeface="Arial" pitchFamily="34" charset="0"/>
                <a:cs typeface="Arial" pitchFamily="34" charset="0"/>
              </a:rPr>
              <a:t> Bulldozer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option 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tambahan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Pisau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garuk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Garu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batuan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Pembajak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Pemotong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pohon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V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Kanopi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pelindung</a:t>
            </a:r>
            <a:r>
              <a:rPr lang="en-US" dirty="0">
                <a:latin typeface="Arial" pitchFamily="34" charset="0"/>
                <a:cs typeface="Arial" pitchFamily="34" charset="0"/>
              </a:rPr>
              <a:t> operator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pencacah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pelindung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dsb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03" y="1124744"/>
            <a:ext cx="3904765" cy="331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69037" y="4446304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Cuchion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 (C-Blade)</a:t>
            </a:r>
          </a:p>
        </p:txBody>
      </p:sp>
    </p:spTree>
    <p:extLst>
      <p:ext uri="{BB962C8B-B14F-4D97-AF65-F5344CB8AC3E}">
        <p14:creationId xmlns:p14="http://schemas.microsoft.com/office/powerpoint/2010/main" val="23875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/>
              <a:t>Kuliah ini memperkenalkan berbagai metoda, teknologi dan jenis-jenis peralatan konstruksi, termasuk karateristik </a:t>
            </a:r>
            <a:r>
              <a:rPr lang="sv-SE" dirty="0" smtClean="0"/>
              <a:t>teknis </a:t>
            </a:r>
            <a:r>
              <a:rPr lang="sv-SE" dirty="0"/>
              <a:t>dan </a:t>
            </a:r>
            <a:r>
              <a:rPr lang="sv-SE" dirty="0" smtClean="0"/>
              <a:t>prinsip pengoperasian </a:t>
            </a:r>
            <a:r>
              <a:rPr lang="sv-SE" dirty="0"/>
              <a:t>peralatan konstruksi, serta perencanaan sistem pembangunan dan perhitungan produktivitas peralatan sebagai bagian </a:t>
            </a:r>
            <a:r>
              <a:rPr lang="sv-SE" dirty="0" smtClean="0"/>
              <a:t>dari proses </a:t>
            </a:r>
            <a:r>
              <a:rPr lang="sv-SE" dirty="0"/>
              <a:t>kegiatan konstruksi</a:t>
            </a:r>
            <a:r>
              <a:rPr lang="sv-SE" dirty="0" smtClean="0"/>
              <a:t>.</a:t>
            </a:r>
          </a:p>
          <a:p>
            <a:pPr algn="just"/>
            <a:endParaRPr lang="sv-SE" dirty="0"/>
          </a:p>
          <a:p>
            <a:pPr algn="just"/>
            <a:r>
              <a:rPr lang="en-US" dirty="0" smtClean="0"/>
              <a:t>TIU	              : </a:t>
            </a:r>
            <a:r>
              <a:rPr lang="en-US" sz="1700" dirty="0" err="1"/>
              <a:t>Mampu</a:t>
            </a:r>
            <a:r>
              <a:rPr lang="en-US" sz="1700" dirty="0"/>
              <a:t> </a:t>
            </a:r>
            <a:r>
              <a:rPr lang="en-US" sz="1700" dirty="0" err="1"/>
              <a:t>menemukan</a:t>
            </a:r>
            <a:r>
              <a:rPr lang="en-US" sz="1700" dirty="0"/>
              <a:t> </a:t>
            </a:r>
            <a:r>
              <a:rPr lang="en-US" sz="1700" dirty="0" err="1"/>
              <a:t>sumber</a:t>
            </a:r>
            <a:r>
              <a:rPr lang="en-US" sz="1700" dirty="0"/>
              <a:t> </a:t>
            </a:r>
            <a:r>
              <a:rPr lang="en-US" sz="1700" dirty="0" err="1"/>
              <a:t>masalah</a:t>
            </a:r>
            <a:r>
              <a:rPr lang="en-US" sz="1700" dirty="0"/>
              <a:t> </a:t>
            </a:r>
            <a:r>
              <a:rPr lang="en-US" sz="1700" dirty="0" err="1"/>
              <a:t>rekayasa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 smtClean="0"/>
              <a:t>bidang</a:t>
            </a:r>
            <a:endParaRPr lang="en-US" sz="1700" dirty="0" smtClean="0"/>
          </a:p>
          <a:p>
            <a:pPr lvl="4" algn="just"/>
            <a:r>
              <a:rPr lang="en-US" sz="1700" dirty="0" err="1" smtClean="0"/>
              <a:t>infrastruktur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melalui</a:t>
            </a:r>
            <a:r>
              <a:rPr lang="en-US" sz="1700" dirty="0" smtClean="0"/>
              <a:t> proses </a:t>
            </a:r>
            <a:r>
              <a:rPr lang="en-US" sz="1700" dirty="0" err="1" smtClean="0"/>
              <a:t>penyelidikan</a:t>
            </a:r>
            <a:r>
              <a:rPr lang="en-US" sz="1700" dirty="0" smtClean="0"/>
              <a:t>, </a:t>
            </a:r>
            <a:r>
              <a:rPr lang="en-US" sz="1700" dirty="0" err="1" smtClean="0"/>
              <a:t>analisis</a:t>
            </a:r>
            <a:r>
              <a:rPr lang="en-US" sz="1700" dirty="0" smtClean="0"/>
              <a:t>, </a:t>
            </a:r>
            <a:r>
              <a:rPr lang="en-US" sz="1700" dirty="0" err="1" smtClean="0"/>
              <a:t>interpretasi</a:t>
            </a:r>
            <a:r>
              <a:rPr lang="en-US" sz="1700" dirty="0" smtClean="0"/>
              <a:t> data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informasi</a:t>
            </a:r>
            <a:r>
              <a:rPr lang="en-US" sz="1700" dirty="0" smtClean="0"/>
              <a:t> </a:t>
            </a:r>
            <a:r>
              <a:rPr lang="en-US" sz="1700" dirty="0" err="1" smtClean="0"/>
              <a:t>berdasarkan</a:t>
            </a:r>
            <a:r>
              <a:rPr lang="en-US" sz="1700" dirty="0" smtClean="0"/>
              <a:t> </a:t>
            </a:r>
            <a:r>
              <a:rPr lang="en-US" sz="1700" dirty="0" err="1" smtClean="0"/>
              <a:t>prinsip-prinsip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merumuskan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alternatif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masalah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 (environmental consideration).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merancang</a:t>
            </a:r>
            <a:r>
              <a:rPr lang="en-US" sz="1700" dirty="0" smtClean="0"/>
              <a:t> </a:t>
            </a:r>
            <a:r>
              <a:rPr lang="en-US" sz="1700" dirty="0" err="1" smtClean="0"/>
              <a:t>sistem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air,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mempertimbangkan</a:t>
            </a:r>
            <a:r>
              <a:rPr lang="en-US" sz="1700" dirty="0" smtClean="0"/>
              <a:t> </a:t>
            </a:r>
            <a:r>
              <a:rPr lang="en-US" sz="1700" dirty="0" err="1" smtClean="0"/>
              <a:t>standar</a:t>
            </a:r>
            <a:r>
              <a:rPr lang="en-US" sz="1700" dirty="0" smtClean="0"/>
              <a:t> </a:t>
            </a:r>
            <a:r>
              <a:rPr lang="en-US" sz="1700" dirty="0" err="1" smtClean="0"/>
              <a:t>teknis</a:t>
            </a:r>
            <a:r>
              <a:rPr lang="en-US" sz="1700" dirty="0" smtClean="0"/>
              <a:t>, </a:t>
            </a:r>
            <a:r>
              <a:rPr lang="en-US" sz="1700" dirty="0" err="1" smtClean="0"/>
              <a:t>aspek</a:t>
            </a:r>
            <a:r>
              <a:rPr lang="en-US" sz="1700" dirty="0" smtClean="0"/>
              <a:t> </a:t>
            </a:r>
            <a:r>
              <a:rPr lang="en-US" sz="1700" dirty="0" err="1" smtClean="0"/>
              <a:t>kinerja</a:t>
            </a:r>
            <a:r>
              <a:rPr lang="en-US" sz="1700" dirty="0" smtClean="0"/>
              <a:t>, </a:t>
            </a:r>
            <a:r>
              <a:rPr lang="en-US" sz="1700" dirty="0" err="1" smtClean="0"/>
              <a:t>keandalan</a:t>
            </a:r>
            <a:r>
              <a:rPr lang="en-US" sz="1700" dirty="0" smtClean="0"/>
              <a:t>, </a:t>
            </a:r>
            <a:r>
              <a:rPr lang="en-US" sz="1700" dirty="0" err="1" smtClean="0"/>
              <a:t>kemudahan</a:t>
            </a:r>
            <a:r>
              <a:rPr lang="en-US" sz="1700" dirty="0" smtClean="0"/>
              <a:t> </a:t>
            </a:r>
            <a:r>
              <a:rPr lang="en-US" sz="1700" dirty="0" err="1" smtClean="0"/>
              <a:t>penerapan</a:t>
            </a:r>
            <a:r>
              <a:rPr lang="en-US" sz="1700" dirty="0" smtClean="0"/>
              <a:t>, </a:t>
            </a:r>
            <a:r>
              <a:rPr lang="en-US" sz="1700" dirty="0" err="1" smtClean="0"/>
              <a:t>keberlanjutan</a:t>
            </a:r>
            <a:r>
              <a:rPr lang="en-US" sz="1700" dirty="0" smtClean="0"/>
              <a:t>, </a:t>
            </a:r>
            <a:r>
              <a:rPr lang="en-US" sz="1700" dirty="0" err="1" smtClean="0"/>
              <a:t>serta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04664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Deskripsi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764704"/>
            <a:ext cx="82090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Bowl-Dozer</a:t>
            </a:r>
          </a:p>
          <a:p>
            <a:pPr lvl="1" algn="just"/>
            <a:r>
              <a:rPr lang="en-US" dirty="0">
                <a:latin typeface="Arial" pitchFamily="34" charset="0"/>
                <a:cs typeface="Arial" pitchFamily="34" charset="0"/>
              </a:rPr>
              <a:t>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dibuat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membawa</a:t>
            </a:r>
            <a:r>
              <a:rPr lang="en-US" dirty="0">
                <a:latin typeface="Arial" pitchFamily="34" charset="0"/>
                <a:cs typeface="Arial" pitchFamily="34" charset="0"/>
              </a:rPr>
              <a:t> 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kehilangan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sesedikit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dinding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lebar</a:t>
            </a:r>
            <a:r>
              <a:rPr lang="en-US" dirty="0">
                <a:latin typeface="Arial" pitchFamily="34" charset="0"/>
                <a:cs typeface="Arial" pitchFamily="34" charset="0"/>
              </a:rPr>
              <a:t>.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bowl-dozer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bentuknya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mangkuk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59213"/>
            <a:ext cx="5268416" cy="37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9912" y="6166100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Bowl-Dozer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6552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sv-SE" dirty="0">
                <a:latin typeface="Arial" pitchFamily="34" charset="0"/>
                <a:cs typeface="Arial" pitchFamily="34" charset="0"/>
              </a:rPr>
              <a:t>Blade untuk material ringan (light blade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r>
              <a:rPr lang="sv-SE" dirty="0">
                <a:latin typeface="Arial" pitchFamily="34" charset="0"/>
                <a:cs typeface="Arial" pitchFamily="34" charset="0"/>
              </a:rPr>
              <a:t>Blade jenis ini didesain untuk pekerjaan material non-kohesif yang lebih ringan. Contohnya seperti stock pile dari tanah lepas/gembur.</a:t>
            </a:r>
          </a:p>
          <a:p>
            <a:pPr lvl="1" algn="just"/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65856"/>
            <a:ext cx="6120680" cy="432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9529" y="6226892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Light Blade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394" y="1124744"/>
            <a:ext cx="8083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/>
              <a:t>visual,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dozer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345447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BAGIAN-BAGIAN DOZER</a:t>
            </a:r>
            <a:endParaRPr lang="en-US" sz="25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6398363" cy="419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3018" y="6187766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Dozer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611560" y="70416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 smtClean="0">
                <a:latin typeface="Arial" pitchFamily="34" charset="0"/>
                <a:cs typeface="Arial" pitchFamily="34" charset="0"/>
              </a:rPr>
              <a:t>Keterangan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Blade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Lift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Silinder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Menggerakkan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Carier</a:t>
            </a:r>
            <a:r>
              <a:rPr lang="en-US" dirty="0">
                <a:latin typeface="Arial" pitchFamily="34" charset="0"/>
                <a:cs typeface="Arial" pitchFamily="34" charset="0"/>
              </a:rPr>
              <a:t> Roller: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Penahan</a:t>
            </a:r>
            <a:r>
              <a:rPr lang="en-US" dirty="0">
                <a:latin typeface="Arial" pitchFamily="34" charset="0"/>
                <a:cs typeface="Arial" pitchFamily="34" charset="0"/>
              </a:rPr>
              <a:t> Main Frame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Sproket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Menggerakkan</a:t>
            </a:r>
            <a:r>
              <a:rPr lang="en-US" dirty="0">
                <a:latin typeface="Arial" pitchFamily="34" charset="0"/>
                <a:cs typeface="Arial" pitchFamily="34" charset="0"/>
              </a:rPr>
              <a:t> Track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Main Frame: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Carier</a:t>
            </a:r>
            <a:r>
              <a:rPr lang="en-US" dirty="0">
                <a:latin typeface="Arial" pitchFamily="34" charset="0"/>
                <a:cs typeface="Arial" pitchFamily="34" charset="0"/>
              </a:rPr>
              <a:t> Roller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Staright</a:t>
            </a:r>
            <a:r>
              <a:rPr lang="en-US" dirty="0">
                <a:latin typeface="Arial" pitchFamily="34" charset="0"/>
                <a:cs typeface="Arial" pitchFamily="34" charset="0"/>
              </a:rPr>
              <a:t> Frame: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Batang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Penyanggah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Track: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Cutting Edge: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Meratakan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dirty="0">
                <a:latin typeface="Arial" pitchFamily="34" charset="0"/>
                <a:cs typeface="Arial" pitchFamily="34" charset="0"/>
              </a:rPr>
              <a:t> Tanah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End Bit: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Menyerok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</a:t>
            </a:r>
          </a:p>
        </p:txBody>
      </p:sp>
    </p:spTree>
    <p:extLst>
      <p:ext uri="{BB962C8B-B14F-4D97-AF65-F5344CB8AC3E}">
        <p14:creationId xmlns:p14="http://schemas.microsoft.com/office/powerpoint/2010/main" val="17677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74" y="1124744"/>
            <a:ext cx="8222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dozer,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perhitungan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produktivitas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menghitung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per jam-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Perhitungan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melihat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produktif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Tahapan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menghitung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Produktivitas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persamaan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u="sng" dirty="0" err="1" smtClean="0">
                <a:latin typeface="Arial" pitchFamily="34" charset="0"/>
                <a:cs typeface="Arial" pitchFamily="34" charset="0"/>
              </a:rPr>
              <a:t>Mencari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Siklus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/ Cycle Time</a:t>
            </a:r>
          </a:p>
          <a:p>
            <a:pPr algn="just"/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3451458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PRODUKTIVITAS DOZER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54075" y="3433068"/>
                <a:ext cx="197842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𝑪𝑻</m:t>
                      </m:r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𝑫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𝑭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𝑫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𝑹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75" y="3433068"/>
                <a:ext cx="1978427" cy="6090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1566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D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Angkut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(m)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F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Kecepatan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(Km/Jam)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R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Kecepatan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Mundur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(Km/Jam)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Z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ganti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persenelling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087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u="sng" dirty="0" err="1" smtClean="0">
                <a:latin typeface="Arial" pitchFamily="34" charset="0"/>
                <a:cs typeface="Arial" pitchFamily="34" charset="0"/>
              </a:rPr>
              <a:t>Efisiensi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Kerja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1556792"/>
                <a:ext cx="4935967" cy="616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𝑬𝒇𝒊𝒔𝒊𝒆𝒏𝒔𝒊</m:t>
                      </m:r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𝟔𝟎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𝑴𝒆𝒏𝒊𝒕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𝑾𝒂𝒌𝒕𝒖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𝒑𝒆𝒓𝒔𝒊𝒂𝒑𝒂𝒏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𝑴𝒆𝒏𝒊𝒕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6792"/>
                <a:ext cx="4935967" cy="6166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3566" y="2492896"/>
            <a:ext cx="8478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Efisiensi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tergantung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Topografi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keahlian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operator,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cuaca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dsb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mesin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>
          <a:xfrm>
            <a:off x="416518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u="sng" dirty="0" err="1" smtClean="0">
                <a:latin typeface="Arial" pitchFamily="34" charset="0"/>
                <a:cs typeface="Arial" pitchFamily="34" charset="0"/>
              </a:rPr>
              <a:t>Kapasitas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Straight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A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ngle Blade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800" y="4156265"/>
            <a:ext cx="259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hambia math"/>
              </a:rPr>
              <a:t>V = a x W x H²</a:t>
            </a:r>
            <a:endParaRPr lang="en-US" b="1" i="1" dirty="0">
              <a:latin typeface="Chambia math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800" y="4797152"/>
            <a:ext cx="6067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V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straight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angle blade (m³)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W 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Blade (m)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H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Blade (m²)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a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nilai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05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349983" y="8367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u="sng" dirty="0" err="1" smtClean="0">
                <a:latin typeface="Arial" pitchFamily="34" charset="0"/>
                <a:cs typeface="Arial" pitchFamily="34" charset="0"/>
              </a:rPr>
              <a:t>Produktifitas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556792"/>
                <a:ext cx="5127429" cy="580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Q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𝑽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𝟔𝟎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𝒎𝒆𝒏𝒊𝒕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𝒆𝒇𝒊𝒔𝒊𝒆𝒏𝒔𝒊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𝒇𝒂𝒌𝒕𝒐𝒓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𝒌𝒐𝒏𝒗𝒆𝒓𝒔𝒊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𝒕𝒂𝒏𝒂𝒉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𝑪𝒚𝒄𝒍𝒆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𝑻𝒊𝒎𝒆</m:t>
                        </m:r>
                      </m:den>
                    </m:f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6792"/>
                <a:ext cx="5127429" cy="580415"/>
              </a:xfrm>
              <a:prstGeom prst="rect">
                <a:avLst/>
              </a:prstGeom>
              <a:blipFill rotWithShape="1">
                <a:blip r:embed="rId2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20800" y="2348880"/>
            <a:ext cx="6067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Q =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perjam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(m³/Jam)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Konversi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Tanah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diketahui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89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24110" y="980728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u="sng" dirty="0" smtClean="0"/>
              <a:t>SOAL 1</a:t>
            </a:r>
            <a:endParaRPr lang="en-US" sz="2500" u="sng" dirty="0"/>
          </a:p>
        </p:txBody>
      </p:sp>
      <p:sp>
        <p:nvSpPr>
          <p:cNvPr id="4" name="Rectangle 3"/>
          <p:cNvSpPr/>
          <p:nvPr/>
        </p:nvSpPr>
        <p:spPr>
          <a:xfrm>
            <a:off x="424110" y="1556792"/>
            <a:ext cx="8324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pembanggunan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pabrik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precast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sentul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berlokasi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Sentul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Bogor,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diperoleh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Volume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galian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diambil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13610,33 m³, volume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timbunannya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13221,92 m³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rencana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160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jam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8 jam/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tanahnya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clay/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konversi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clay 1,25,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Bulldozer,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tipe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Komatsu D65WX-18,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blade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3,58 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1,425 m.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blade 0,9.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gusur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50m,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kecepatan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5,533 Km/Jam,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kecepatan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mundur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6,633Km/Jam,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ganti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persnelling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0,11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efisiensi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0,75, Site out put excavator 598,628 m³/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carilah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Bulldozer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dibutuhkan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871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24110" y="980728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u="sng" dirty="0" smtClean="0"/>
              <a:t>SOAL 2</a:t>
            </a:r>
            <a:endParaRPr lang="en-US" sz="2500" u="sng" dirty="0"/>
          </a:p>
        </p:txBody>
      </p:sp>
      <p:sp>
        <p:nvSpPr>
          <p:cNvPr id="4" name="Rectangle 3"/>
          <p:cNvSpPr/>
          <p:nvPr/>
        </p:nvSpPr>
        <p:spPr>
          <a:xfrm>
            <a:off x="424110" y="1556792"/>
            <a:ext cx="83243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Proses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pemindahan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kawasan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panjang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menuju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BSD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pembanggunan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parkir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terbuka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gusur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100 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konversi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sebesar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1,25,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dipindahkan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20000 m³,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tipe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dozer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Komatsu D65P-12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blade 3,97m,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blade 1,1 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maksimum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terbawa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blade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0,845 m.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Kecepatan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maksimum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10,6 Km/Jam,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kecepatan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maksimum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mundur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13,4 Km/Jam,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efektifitas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/Jam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manuver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detik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blade 0,8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7Jam/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sewa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Bulldozer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300.000,-.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berapakah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dikeluarkan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75642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395645" y="548680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u="sng" dirty="0" smtClean="0"/>
              <a:t>SOAL 3</a:t>
            </a:r>
            <a:endParaRPr lang="en-US" sz="2500" u="sng" dirty="0"/>
          </a:p>
        </p:txBody>
      </p:sp>
      <p:sp>
        <p:nvSpPr>
          <p:cNvPr id="4" name="Rectangle 3"/>
          <p:cNvSpPr/>
          <p:nvPr/>
        </p:nvSpPr>
        <p:spPr>
          <a:xfrm>
            <a:off x="359854" y="1025734"/>
            <a:ext cx="8324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Spesifikasi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Merk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 			: Cat 3306T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			: 75%				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Max 		: 131 mm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Bobot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Oprasi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		: 16880 Kg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bakar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full	 : 320 L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Transmisi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max 		: 10,8 Km/Jam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Transmisi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mundur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max		 : 12,9 Km/Jam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Panjang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Bulldozer		 : 3937 mm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Bulldozer 			: 3057 mm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Lebar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Bulldozer			 : 2440 mm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		: 3,27 m³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		:1309 Kg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Max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menggali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kedalaman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	: 6095 mm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Fator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		: 0,8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gusur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 : 50 m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Efisien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 : 0,75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Manuver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		: 0,5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menit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Konversi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Tanah		 : </a:t>
            </a:r>
            <a:r>
              <a:rPr lang="en-US" dirty="0">
                <a:latin typeface="Arial" pitchFamily="34" charset="0"/>
                <a:cs typeface="Arial" pitchFamily="34" charset="0"/>
              </a:rPr>
              <a:t>1,25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Jam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: 8 </a:t>
            </a:r>
            <a:r>
              <a:rPr lang="en-US" dirty="0">
                <a:latin typeface="Arial" pitchFamily="34" charset="0"/>
                <a:cs typeface="Arial" pitchFamily="34" charset="0"/>
              </a:rPr>
              <a:t>Jam/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5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smtClean="0"/>
              <a:t>CIV - 310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SKS	: 3 </a:t>
            </a:r>
            <a:r>
              <a:rPr lang="en-US" dirty="0" err="1"/>
              <a:t>Kuliah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err="1"/>
              <a:t>Wajib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33265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950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24110" y="612828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u="sng" dirty="0" smtClean="0"/>
              <a:t>SOAL 4</a:t>
            </a:r>
            <a:endParaRPr lang="en-US" sz="2500" u="sng" dirty="0"/>
          </a:p>
        </p:txBody>
      </p:sp>
      <p:sp>
        <p:nvSpPr>
          <p:cNvPr id="4" name="Rectangle 3"/>
          <p:cNvSpPr/>
          <p:nvPr/>
        </p:nvSpPr>
        <p:spPr>
          <a:xfrm>
            <a:off x="359854" y="1148277"/>
            <a:ext cx="8324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Hitunglah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 unit Bulldozer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perjam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apabila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gajih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operator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50.000,-/Jam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peminjaman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700.000,-/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 Jam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spesifikasi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dibawah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Cycle Time		 : 1,67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menit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Angle Blade	 : 14,32 m³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Efektivitas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 : 45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Jam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konversi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 : 1,25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Site out put excavator 	: 592,49 m³/Jam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225" y="3789214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u="sng" dirty="0" smtClean="0"/>
              <a:t>SOAL5</a:t>
            </a:r>
            <a:endParaRPr lang="en-US" sz="2500" u="sng" dirty="0"/>
          </a:p>
        </p:txBody>
      </p:sp>
      <p:sp>
        <p:nvSpPr>
          <p:cNvPr id="6" name="Rectangle 5"/>
          <p:cNvSpPr/>
          <p:nvPr/>
        </p:nvSpPr>
        <p:spPr>
          <a:xfrm>
            <a:off x="426927" y="4293096"/>
            <a:ext cx="8324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Hitunglah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 unit Bulldozer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apabila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gajih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operator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35.000,-/Jam /Bulldozer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peminjaman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250.000,-/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/Bulldozer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sehari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8 Jam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 Bulldozer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1224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12290" name="Picture 2" descr="D:\KANTOR\UNIVERSITAS PEMBANGGUNAN JAYA\KULIAH\SEMESTER GENAP 20192020\METODA PERALATAN KONSTRUKSI\REFERENSI\Pages from img-11317120_Page_1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90" y="254812"/>
            <a:ext cx="5247208" cy="331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KANTOR\UNIVERSITAS PEMBANGGUNAN JAYA\KULIAH\SEMESTER GENAP 20192020\METODA PERALATAN KONSTRUKSI\REFERENSI\Pages from img-11317120_Page_1 - Copy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6264696" cy="29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996952"/>
            <a:ext cx="6144063" cy="861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dirty="0" smtClean="0"/>
              <a:t>TERIMA KASIH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32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188" y="254640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Silabus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672" y="933527"/>
            <a:ext cx="83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BAB 1		</a:t>
            </a:r>
            <a:r>
              <a:rPr lang="en-US" sz="1700" dirty="0" err="1"/>
              <a:t>Gambaran</a:t>
            </a:r>
            <a:r>
              <a:rPr lang="en-US" sz="1700" dirty="0"/>
              <a:t> </a:t>
            </a:r>
            <a:r>
              <a:rPr lang="en-US" sz="1700" dirty="0" err="1"/>
              <a:t>Umum</a:t>
            </a:r>
            <a:r>
              <a:rPr lang="en-US" sz="1700" dirty="0"/>
              <a:t> Proses </a:t>
            </a:r>
            <a:r>
              <a:rPr lang="en-US" sz="1700" dirty="0" err="1"/>
              <a:t>Konstruksi</a:t>
            </a:r>
            <a:r>
              <a:rPr lang="en-US" sz="1700" dirty="0"/>
              <a:t>, </a:t>
            </a:r>
            <a:r>
              <a:rPr lang="en-US" sz="1700" dirty="0" err="1"/>
              <a:t>Peranan</a:t>
            </a:r>
            <a:r>
              <a:rPr lang="en-US" sz="1700" dirty="0"/>
              <a:t> </a:t>
            </a:r>
            <a:r>
              <a:rPr lang="en-US" sz="1700" dirty="0" err="1"/>
              <a:t>Peralatan</a:t>
            </a:r>
            <a:r>
              <a:rPr lang="en-US" sz="1700" dirty="0"/>
              <a:t> </a:t>
            </a:r>
            <a:r>
              <a:rPr lang="en-US" sz="1700" dirty="0" err="1"/>
              <a:t>Konstruksi</a:t>
            </a:r>
            <a:r>
              <a:rPr lang="en-US" sz="1700" dirty="0"/>
              <a:t>, </a:t>
            </a:r>
          </a:p>
          <a:p>
            <a:r>
              <a:rPr lang="en-US" sz="1700" dirty="0"/>
              <a:t>BAB 2		Hauling Equipment And Dump Truck</a:t>
            </a:r>
          </a:p>
          <a:p>
            <a:r>
              <a:rPr lang="en-US" sz="1700" dirty="0"/>
              <a:t>BAB 3		Compaction and Stabilization Equipment</a:t>
            </a:r>
          </a:p>
          <a:p>
            <a:r>
              <a:rPr lang="en-US" sz="1700" dirty="0"/>
              <a:t>BAB 4		Dozer</a:t>
            </a:r>
          </a:p>
          <a:p>
            <a:r>
              <a:rPr lang="en-US" sz="1700" dirty="0"/>
              <a:t>BAB 5		</a:t>
            </a:r>
            <a:r>
              <a:rPr lang="en-US" sz="1700" dirty="0" err="1"/>
              <a:t>Timmer</a:t>
            </a:r>
            <a:endParaRPr lang="en-US" sz="1700" dirty="0"/>
          </a:p>
          <a:p>
            <a:r>
              <a:rPr lang="en-US" sz="1700" dirty="0"/>
              <a:t>BAB 6		Excavator</a:t>
            </a:r>
          </a:p>
          <a:p>
            <a:r>
              <a:rPr lang="en-US" sz="1700" dirty="0"/>
              <a:t>BAB 7		</a:t>
            </a:r>
            <a:r>
              <a:rPr lang="en-US" sz="1700" dirty="0" err="1"/>
              <a:t>Kuliah</a:t>
            </a:r>
            <a:r>
              <a:rPr lang="en-US" sz="1700" dirty="0"/>
              <a:t> </a:t>
            </a:r>
            <a:r>
              <a:rPr lang="en-US" sz="1700" dirty="0" err="1"/>
              <a:t>Umum</a:t>
            </a:r>
            <a:endParaRPr lang="en-US" sz="1700" dirty="0"/>
          </a:p>
          <a:p>
            <a:r>
              <a:rPr lang="en-US" sz="1700" dirty="0"/>
              <a:t>BAB 8		</a:t>
            </a:r>
            <a:r>
              <a:rPr lang="en-US" sz="1700" dirty="0" err="1"/>
              <a:t>Ujian</a:t>
            </a:r>
            <a:r>
              <a:rPr lang="en-US" sz="1700" dirty="0"/>
              <a:t> Tengah Semester</a:t>
            </a:r>
          </a:p>
          <a:p>
            <a:r>
              <a:rPr lang="en-US" sz="1700" dirty="0"/>
              <a:t>BAB 9		Grader</a:t>
            </a:r>
          </a:p>
          <a:p>
            <a:r>
              <a:rPr lang="en-US" sz="1700" dirty="0"/>
              <a:t>BAB 10		Tower Crane</a:t>
            </a:r>
          </a:p>
          <a:p>
            <a:r>
              <a:rPr lang="en-US" sz="1700" dirty="0"/>
              <a:t>BAB 11		</a:t>
            </a:r>
            <a:r>
              <a:rPr lang="en-US" sz="1700" dirty="0" err="1"/>
              <a:t>Metode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 </a:t>
            </a:r>
            <a:r>
              <a:rPr lang="en-US" sz="1700" dirty="0" err="1"/>
              <a:t>Pondasi</a:t>
            </a:r>
            <a:r>
              <a:rPr lang="en-US" sz="1700" dirty="0"/>
              <a:t> </a:t>
            </a:r>
          </a:p>
          <a:p>
            <a:r>
              <a:rPr lang="en-US" sz="1700" dirty="0"/>
              <a:t>BAB 12		Dewatering</a:t>
            </a:r>
          </a:p>
          <a:p>
            <a:r>
              <a:rPr lang="en-US" sz="1700" dirty="0"/>
              <a:t>BAB 13		Field Trip</a:t>
            </a:r>
          </a:p>
          <a:p>
            <a:r>
              <a:rPr lang="en-US" sz="1700" dirty="0"/>
              <a:t>BAB 14		</a:t>
            </a:r>
            <a:r>
              <a:rPr lang="en-US" sz="1700" dirty="0" err="1"/>
              <a:t>Pekerjaan</a:t>
            </a:r>
            <a:r>
              <a:rPr lang="en-US" sz="1700" dirty="0"/>
              <a:t>  </a:t>
            </a:r>
            <a:r>
              <a:rPr lang="en-US" sz="1700" dirty="0" err="1"/>
              <a:t>Sruktur</a:t>
            </a:r>
            <a:r>
              <a:rPr lang="en-US" sz="1700" dirty="0"/>
              <a:t> </a:t>
            </a:r>
            <a:r>
              <a:rPr lang="en-US" sz="1700" dirty="0" err="1"/>
              <a:t>sementara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Beton</a:t>
            </a:r>
            <a:endParaRPr lang="en-US" sz="1700" dirty="0"/>
          </a:p>
          <a:p>
            <a:r>
              <a:rPr lang="en-US" sz="1700" dirty="0"/>
              <a:t>BAB 15		Quiz</a:t>
            </a:r>
          </a:p>
          <a:p>
            <a:r>
              <a:rPr lang="en-US" sz="1700" dirty="0"/>
              <a:t>BAB 16		</a:t>
            </a:r>
            <a:r>
              <a:rPr lang="en-US" sz="1700" dirty="0" err="1"/>
              <a:t>Ujian</a:t>
            </a:r>
            <a:r>
              <a:rPr lang="en-US" sz="1700" dirty="0"/>
              <a:t> </a:t>
            </a:r>
            <a:r>
              <a:rPr lang="en-US" sz="1700" dirty="0" err="1"/>
              <a:t>Akhir</a:t>
            </a:r>
            <a:r>
              <a:rPr lang="en-US" sz="1700"/>
              <a:t> Semester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36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424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KOMPOSISI PENILAIAN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352928" cy="2015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500" dirty="0" smtClean="0"/>
          </a:p>
          <a:p>
            <a:r>
              <a:rPr lang="en-US" sz="2500" dirty="0" err="1" smtClean="0"/>
              <a:t>Tugas</a:t>
            </a:r>
            <a:r>
              <a:rPr lang="en-US" sz="2500" dirty="0" smtClean="0"/>
              <a:t> </a:t>
            </a:r>
            <a:r>
              <a:rPr lang="en-US" sz="2500" dirty="0" err="1" smtClean="0"/>
              <a:t>Besar</a:t>
            </a:r>
            <a:r>
              <a:rPr lang="en-US" sz="2500" dirty="0" smtClean="0"/>
              <a:t>/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Tengah Semester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</a:t>
            </a:r>
            <a:r>
              <a:rPr lang="en-US" sz="2500" dirty="0" err="1" smtClean="0"/>
              <a:t>Akhir</a:t>
            </a:r>
            <a:r>
              <a:rPr lang="en-US" sz="2500" dirty="0" smtClean="0"/>
              <a:t> Semester		40%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15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846" y="2543960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000" b="1" dirty="0" smtClean="0"/>
              <a:t>PERTEMUAN KE- 4</a:t>
            </a:r>
          </a:p>
          <a:p>
            <a:pPr algn="ctr"/>
            <a:r>
              <a:rPr lang="en-US" sz="3000" b="1" dirty="0" smtClean="0"/>
              <a:t>MINGGU KE - 4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0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268760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Pendahuluan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Dozer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Jenis</a:t>
            </a:r>
            <a:r>
              <a:rPr lang="en-US" sz="2000" dirty="0" smtClean="0"/>
              <a:t> – </a:t>
            </a:r>
            <a:r>
              <a:rPr lang="en-US" sz="2000" dirty="0" err="1" smtClean="0"/>
              <a:t>Jenis</a:t>
            </a:r>
            <a:r>
              <a:rPr lang="en-US" sz="2000" dirty="0" smtClean="0"/>
              <a:t> Dozer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Bagian</a:t>
            </a:r>
            <a:r>
              <a:rPr lang="en-US" sz="2000" dirty="0" smtClean="0"/>
              <a:t> –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Dozer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Produktivitas</a:t>
            </a:r>
            <a:r>
              <a:rPr lang="en-US" sz="2000" dirty="0" smtClean="0"/>
              <a:t> Dozer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Produktivitas</a:t>
            </a:r>
            <a:r>
              <a:rPr lang="en-US" sz="2000" dirty="0" smtClean="0"/>
              <a:t> Dozer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454486"/>
            <a:ext cx="3732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OUTLINE LECTURE 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87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404664"/>
            <a:ext cx="229319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PENDAHULUAN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606218" y="1230600"/>
            <a:ext cx="78542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penyiapan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cut and fill,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pemadatan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namun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temasuk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meratakan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Apabila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dirty="0">
                <a:latin typeface="Arial" pitchFamily="34" charset="0"/>
                <a:cs typeface="Arial" pitchFamily="34" charset="0"/>
              </a:rPr>
              <a:t> rata,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meratakan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traktor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pisau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depannya</a:t>
            </a:r>
            <a:r>
              <a:rPr lang="en-US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meratakan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, 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menarik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mengikis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lapisan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3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834" y="1340768"/>
            <a:ext cx="80026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dirty="0">
                <a:latin typeface="Arial" pitchFamily="34" charset="0"/>
                <a:cs typeface="Arial" pitchFamily="34" charset="0"/>
              </a:rPr>
              <a:t>, 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kuat</a:t>
            </a:r>
            <a:r>
              <a:rPr lang="en-US" dirty="0">
                <a:latin typeface="Arial" pitchFamily="34" charset="0"/>
                <a:cs typeface="Arial" pitchFamily="34" charset="0"/>
              </a:rPr>
              <a:t>. 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mengolah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mengupas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lapisan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pennukaan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membuka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meratakan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. 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rantai</a:t>
            </a:r>
            <a:r>
              <a:rPr lang="en-US" dirty="0">
                <a:latin typeface="Arial" pitchFamily="34" charset="0"/>
                <a:cs typeface="Arial" pitchFamily="34" charset="0"/>
              </a:rPr>
              <a:t> ( track shoe)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pisau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depannya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berada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depannya</a:t>
            </a:r>
            <a:r>
              <a:rPr lang="en-US" dirty="0">
                <a:latin typeface="Arial" pitchFamily="34" charset="0"/>
                <a:cs typeface="Arial" pitchFamily="34" charset="0"/>
              </a:rPr>
              <a:t>. 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dipasang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tambahan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dirty="0">
                <a:latin typeface="Arial" pitchFamily="34" charset="0"/>
                <a:cs typeface="Arial" pitchFamily="34" charset="0"/>
              </a:rPr>
              <a:t> ripper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backhoe.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lain: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Pembabatan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Penebasan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Cleraring</a:t>
            </a:r>
            <a:r>
              <a:rPr lang="en-US" dirty="0">
                <a:latin typeface="Arial" pitchFamily="34" charset="0"/>
                <a:cs typeface="Arial" pitchFamily="34" charset="0"/>
              </a:rPr>
              <a:t>). Bulldozer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membersihkan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semak-semak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pohon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pohon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ditebang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menghilangkan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membuang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batuan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menghalangi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pekerjaan-pekerjaan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selanjutnya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dikerjakan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pemindahan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dikerjakan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bersama-sama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Pembabatan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cara-cara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menarik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868" y="404664"/>
            <a:ext cx="2266967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FUNGSI DOZER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002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1607</TotalTime>
  <Words>1737</Words>
  <Application>Microsoft Office PowerPoint</Application>
  <PresentationFormat>On-screen Show (4:3)</PresentationFormat>
  <Paragraphs>203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Grid</vt:lpstr>
      <vt:lpstr>PERTEMUAN KE 4 MINGGU KE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GALIH WULANDARI SUBAGYO, s.T.,M.T.,</dc:title>
  <dc:creator>GALIH WULANDARI S</dc:creator>
  <cp:lastModifiedBy>GALIH WULANDARI S</cp:lastModifiedBy>
  <cp:revision>115</cp:revision>
  <dcterms:created xsi:type="dcterms:W3CDTF">2020-01-04T05:38:09Z</dcterms:created>
  <dcterms:modified xsi:type="dcterms:W3CDTF">2020-02-15T16:45:14Z</dcterms:modified>
</cp:coreProperties>
</file>