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6" r:id="rId2"/>
    <p:sldId id="257" r:id="rId3"/>
    <p:sldId id="289" r:id="rId4"/>
    <p:sldId id="258" r:id="rId5"/>
    <p:sldId id="259" r:id="rId6"/>
    <p:sldId id="260" r:id="rId7"/>
    <p:sldId id="261" r:id="rId8"/>
    <p:sldId id="290" r:id="rId9"/>
    <p:sldId id="291" r:id="rId10"/>
    <p:sldId id="310" r:id="rId11"/>
    <p:sldId id="314" r:id="rId12"/>
    <p:sldId id="315" r:id="rId13"/>
    <p:sldId id="316" r:id="rId14"/>
    <p:sldId id="324" r:id="rId15"/>
    <p:sldId id="325" r:id="rId16"/>
    <p:sldId id="317" r:id="rId17"/>
    <p:sldId id="326" r:id="rId18"/>
    <p:sldId id="336" r:id="rId19"/>
    <p:sldId id="318" r:id="rId20"/>
    <p:sldId id="337" r:id="rId21"/>
    <p:sldId id="338" r:id="rId22"/>
    <p:sldId id="335" r:id="rId23"/>
    <p:sldId id="319" r:id="rId24"/>
    <p:sldId id="320" r:id="rId25"/>
    <p:sldId id="327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4660"/>
  </p:normalViewPr>
  <p:slideViewPr>
    <p:cSldViewPr>
      <p:cViewPr>
        <p:scale>
          <a:sx n="66" d="100"/>
          <a:sy n="66" d="100"/>
        </p:scale>
        <p:origin x="-175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0DBA6-6F0D-4349-A097-7507D507B00B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3668B-929E-4269-ABF9-793A46EA6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65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986EECF-76D1-4063-9BC7-412DFD5CC736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C2FDDBC-9B3D-4AAA-A343-57FACC00119D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055BF1B-F9DB-4D73-AAD9-635F84E08316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4ADB8B7-D7EB-46B9-AB70-19A00880D415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ADB8B7-D7EB-46B9-AB70-19A00880D415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B8B7-D7EB-46B9-AB70-19A00880D415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4ADB8B7-D7EB-46B9-AB70-19A00880D415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6D6B89A1-516C-4706-9FCD-C67F9C3F37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2.png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png"/><Relationship Id="rId1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83116" y="4797152"/>
            <a:ext cx="1809364" cy="168478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543" y="6021784"/>
            <a:ext cx="7128792" cy="575568"/>
          </a:xfrm>
        </p:spPr>
        <p:txBody>
          <a:bodyPr/>
          <a:lstStyle/>
          <a:p>
            <a:pPr algn="l"/>
            <a:r>
              <a:rPr lang="en-US" sz="2500" b="1" dirty="0" smtClean="0"/>
              <a:t>PERTEMUAN KE 2</a:t>
            </a:r>
            <a:br>
              <a:rPr lang="en-US" sz="2500" b="1" dirty="0" smtClean="0"/>
            </a:br>
            <a:r>
              <a:rPr lang="en-US" sz="2500" b="1" dirty="0" smtClean="0"/>
              <a:t>MINGGU KE 2</a:t>
            </a:r>
            <a:endParaRPr lang="en-US" sz="25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4768" y="3429000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000" b="1" dirty="0" smtClean="0"/>
              <a:t>HAULING EQUIPMENT AND DUMP TRUCK</a:t>
            </a:r>
            <a:endParaRPr lang="en-US" sz="5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97152"/>
            <a:ext cx="18002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49324" y="5395299"/>
            <a:ext cx="7128792" cy="575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dirty="0" smtClean="0"/>
              <a:t>GALIH WULANDARI SUBAGYO, </a:t>
            </a:r>
            <a:r>
              <a:rPr lang="en-US" sz="2500" b="1" dirty="0" err="1" smtClean="0"/>
              <a:t>s.T.,M.T</a:t>
            </a:r>
            <a:r>
              <a:rPr lang="en-US" sz="2500" b="1" dirty="0" smtClean="0"/>
              <a:t>.,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217893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908720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Arial" pitchFamily="34" charset="0"/>
                <a:cs typeface="Arial" pitchFamily="34" charset="0"/>
              </a:rPr>
              <a:t>Banyaknya</a:t>
            </a:r>
            <a:r>
              <a:rPr lang="en-US" dirty="0">
                <a:latin typeface="Arial" pitchFamily="34" charset="0"/>
                <a:cs typeface="Arial" pitchFamily="34" charset="0"/>
              </a:rPr>
              <a:t> material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bisa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masuk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bak</a:t>
            </a:r>
            <a:r>
              <a:rPr lang="en-US" dirty="0">
                <a:latin typeface="Arial" pitchFamily="34" charset="0"/>
                <a:cs typeface="Arial" pitchFamily="34" charset="0"/>
              </a:rPr>
              <a:t> dump truck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bergantung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besar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sendiri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408" y="1835544"/>
            <a:ext cx="5832648" cy="4352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15816" y="6237931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Gambar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Dump Truck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93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1987" y="836712"/>
            <a:ext cx="75425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>
                <a:latin typeface="Arial" pitchFamily="34" charset="0"/>
                <a:cs typeface="Arial" pitchFamily="34" charset="0"/>
              </a:rPr>
              <a:t>Dump Truck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mempunyai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angkut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besar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karena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mempunyai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muatan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berbeda-beda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Muatannya</a:t>
            </a:r>
            <a:r>
              <a:rPr lang="en-US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dirty="0">
                <a:latin typeface="Arial" pitchFamily="34" charset="0"/>
                <a:cs typeface="Arial" pitchFamily="34" charset="0"/>
              </a:rPr>
              <a:t> (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Excavator</a:t>
            </a:r>
            <a:r>
              <a:rPr lang="en-US" dirty="0">
                <a:latin typeface="Arial" pitchFamily="34" charset="0"/>
                <a:cs typeface="Arial" pitchFamily="34" charset="0"/>
              </a:rPr>
              <a:t>),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sedangkan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membongkar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muatannya</a:t>
            </a:r>
            <a:r>
              <a:rPr lang="en-US" dirty="0">
                <a:latin typeface="Arial" pitchFamily="34" charset="0"/>
                <a:cs typeface="Arial" pitchFamily="34" charset="0"/>
              </a:rPr>
              <a:t> Dump Truck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melakukannya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sendiri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Muatan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Dump Truck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dibagi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dirty="0">
                <a:latin typeface="Arial" pitchFamily="34" charset="0"/>
                <a:cs typeface="Arial" pitchFamily="34" charset="0"/>
              </a:rPr>
              <a:t> 2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golongan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yaitu</a:t>
            </a:r>
            <a:r>
              <a:rPr lang="en-US" dirty="0">
                <a:latin typeface="Arial" pitchFamily="34" charset="0"/>
                <a:cs typeface="Arial" pitchFamily="34" charset="0"/>
              </a:rPr>
              <a:t> :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On High Way Dump Truck &lt; 20m3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Off High Way Dump Truck &gt; 20 m3</a:t>
            </a: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>
                <a:latin typeface="Arial" pitchFamily="34" charset="0"/>
                <a:cs typeface="Arial" pitchFamily="34" charset="0"/>
              </a:rPr>
              <a:t>Dump truck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kendaraan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pengankut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alat-alat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besar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material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kemampuan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gerak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cukup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cepat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kapasitas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besar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biaya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operasi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masih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terbilang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cukup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murah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Jenis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dump truck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beroperasi</a:t>
            </a:r>
            <a:r>
              <a:rPr lang="en-US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jalan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umum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tanjakan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terlalu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besar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bisa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beroperasi</a:t>
            </a:r>
            <a:r>
              <a:rPr lang="en-US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jalan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umum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disebabkan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besarnya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kapasitas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angkut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620868" y="404664"/>
            <a:ext cx="4088940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DAYA ANGKUT DUMP TRUCK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50108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7730" y="1124744"/>
            <a:ext cx="75198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Klasifikasi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dump truck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dibedakan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menurut</a:t>
            </a:r>
            <a:r>
              <a:rPr lang="en-US" dirty="0">
                <a:latin typeface="Arial" pitchFamily="34" charset="0"/>
                <a:cs typeface="Arial" pitchFamily="34" charset="0"/>
              </a:rPr>
              <a:t> : 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Kapasitas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muatan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Metode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penurunan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muatan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Jumlah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roda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gandar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serta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susunan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roda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gerak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Ukuran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dump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truck</a:t>
            </a:r>
          </a:p>
          <a:p>
            <a:pPr algn="just"/>
            <a:endParaRPr 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0868" y="404664"/>
            <a:ext cx="3855607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KLASIFIKASI DUMP TRUCK</a:t>
            </a:r>
            <a:endParaRPr lang="en-US" sz="2500" dirty="0"/>
          </a:p>
        </p:txBody>
      </p:sp>
      <p:sp>
        <p:nvSpPr>
          <p:cNvPr id="5" name="Rectangle 4"/>
          <p:cNvSpPr/>
          <p:nvPr/>
        </p:nvSpPr>
        <p:spPr>
          <a:xfrm>
            <a:off x="571263" y="3573016"/>
            <a:ext cx="81051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Faktor-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­faktor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menentukan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pemilihan</a:t>
            </a:r>
            <a:r>
              <a:rPr lang="en-US" dirty="0">
                <a:latin typeface="Arial" pitchFamily="34" charset="0"/>
                <a:cs typeface="Arial" pitchFamily="34" charset="0"/>
              </a:rPr>
              <a:t> dump truck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yaitu</a:t>
            </a:r>
            <a:r>
              <a:rPr lang="en-US" dirty="0"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Biaya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pemilikan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sewa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pengoperasiannya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Kondisi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lapangan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Waktu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pengoperasian</a:t>
            </a:r>
            <a:r>
              <a:rPr lang="en-US" dirty="0">
                <a:latin typeface="Arial" pitchFamily="34" charset="0"/>
                <a:cs typeface="Arial" pitchFamily="34" charset="0"/>
              </a:rPr>
              <a:t> :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pemuatan</a:t>
            </a:r>
            <a:r>
              <a:rPr lang="en-US" dirty="0">
                <a:latin typeface="Arial" pitchFamily="34" charset="0"/>
                <a:cs typeface="Arial" pitchFamily="34" charset="0"/>
              </a:rPr>
              <a:t> (loading),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waktu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angkut</a:t>
            </a:r>
            <a:r>
              <a:rPr lang="en-US" dirty="0">
                <a:latin typeface="Arial" pitchFamily="34" charset="0"/>
                <a:cs typeface="Arial" pitchFamily="34" charset="0"/>
              </a:rPr>
              <a:t> (handling time),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pengosongan</a:t>
            </a:r>
            <a:r>
              <a:rPr lang="en-US" dirty="0">
                <a:latin typeface="Arial" pitchFamily="34" charset="0"/>
                <a:cs typeface="Arial" pitchFamily="34" charset="0"/>
              </a:rPr>
              <a:t> (dumping),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waktu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kembalinya</a:t>
            </a:r>
            <a:r>
              <a:rPr lang="en-US" dirty="0">
                <a:latin typeface="Arial" pitchFamily="34" charset="0"/>
                <a:cs typeface="Arial" pitchFamily="34" charset="0"/>
              </a:rPr>
              <a:t> truck (returning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Kapasitas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alat-alat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pemuat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5355" y="2879070"/>
            <a:ext cx="4955267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PEMILIHAN UKURAN DUMP TRUCK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44872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836712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membedakan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arah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muatan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ditumpahkan</a:t>
            </a:r>
            <a:r>
              <a:rPr lang="en-US" dirty="0">
                <a:latin typeface="Arial" pitchFamily="34" charset="0"/>
                <a:cs typeface="Arial" pitchFamily="34" charset="0"/>
              </a:rPr>
              <a:t>, dump truck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dibedakan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tiga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macam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yaitu</a:t>
            </a:r>
            <a:r>
              <a:rPr lang="en-US" dirty="0">
                <a:latin typeface="Arial" pitchFamily="34" charset="0"/>
                <a:cs typeface="Arial" pitchFamily="34" charset="0"/>
              </a:rPr>
              <a:t> :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Rear Dump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Truck 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Arah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buangan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muatan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kebelakang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Side </a:t>
            </a:r>
            <a:r>
              <a:rPr lang="en-US" dirty="0">
                <a:latin typeface="Arial" pitchFamily="34" charset="0"/>
                <a:cs typeface="Arial" pitchFamily="34" charset="0"/>
              </a:rPr>
              <a:t>Dump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Truck :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arah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buangan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muatan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samping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Bottom </a:t>
            </a:r>
            <a:r>
              <a:rPr lang="en-US" dirty="0">
                <a:latin typeface="Arial" pitchFamily="34" charset="0"/>
                <a:cs typeface="Arial" pitchFamily="34" charset="0"/>
              </a:rPr>
              <a:t>Dump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Truck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arah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buangan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muatan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bawah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64904"/>
            <a:ext cx="4905895" cy="367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91880" y="6239590"/>
            <a:ext cx="2954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Gambar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Rear </a:t>
            </a:r>
            <a:r>
              <a:rPr lang="en-US" dirty="0">
                <a:latin typeface="Arial" pitchFamily="34" charset="0"/>
                <a:cs typeface="Arial" pitchFamily="34" charset="0"/>
              </a:rPr>
              <a:t>Dump Truck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27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490" y="1124744"/>
            <a:ext cx="6408712" cy="480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47864" y="5980638"/>
            <a:ext cx="2843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Gambar</a:t>
            </a:r>
            <a:r>
              <a:rPr lang="en-US" dirty="0"/>
              <a:t>  Side Dump Truck 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88655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718" y="1340768"/>
            <a:ext cx="6514890" cy="43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  <p:sp>
        <p:nvSpPr>
          <p:cNvPr id="2" name="Rectangle 1"/>
          <p:cNvSpPr/>
          <p:nvPr/>
        </p:nvSpPr>
        <p:spPr>
          <a:xfrm>
            <a:off x="3275856" y="5805264"/>
            <a:ext cx="3249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Gambar</a:t>
            </a:r>
            <a:r>
              <a:rPr lang="en-US" dirty="0">
                <a:latin typeface="Arial" pitchFamily="34" charset="0"/>
                <a:cs typeface="Arial" pitchFamily="34" charset="0"/>
              </a:rPr>
              <a:t>  Bottom Dump Truck </a:t>
            </a:r>
          </a:p>
        </p:txBody>
      </p:sp>
    </p:spTree>
    <p:extLst>
      <p:ext uri="{BB962C8B-B14F-4D97-AF65-F5344CB8AC3E}">
        <p14:creationId xmlns:p14="http://schemas.microsoft.com/office/powerpoint/2010/main" val="114797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107" y="1268760"/>
            <a:ext cx="84299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Gerakan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Travelling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Gerakan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Jalan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err="1">
                <a:latin typeface="Arial" pitchFamily="34" charset="0"/>
                <a:cs typeface="Arial" pitchFamily="34" charset="0"/>
              </a:rPr>
              <a:t>Gerakan</a:t>
            </a:r>
            <a:r>
              <a:rPr lang="en-US" dirty="0">
                <a:latin typeface="Arial" pitchFamily="34" charset="0"/>
                <a:cs typeface="Arial" pitchFamily="34" charset="0"/>
              </a:rPr>
              <a:t> travelling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gerakan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jalan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disini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dimaksud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gerakan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Dump Truck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berjalan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mengangkat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muatan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tempat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menuju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tempat</a:t>
            </a:r>
            <a:r>
              <a:rPr lang="en-US" dirty="0">
                <a:latin typeface="Arial" pitchFamily="34" charset="0"/>
                <a:cs typeface="Arial" pitchFamily="34" charset="0"/>
              </a:rPr>
              <a:t> lain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memindahkan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muatan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menumpahkan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muatan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err="1">
                <a:latin typeface="Arial" pitchFamily="34" charset="0"/>
                <a:cs typeface="Arial" pitchFamily="34" charset="0"/>
              </a:rPr>
              <a:t>Gerakan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berjalan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Dump Truck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dimulai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sumber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tenaga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dinamakan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mesin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penggerak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mesin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penggerak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memutar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poros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penggerak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poros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melalui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kopling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menggerakan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transmisi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roda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gigi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diatur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dirty="0">
                <a:latin typeface="Arial" pitchFamily="34" charset="0"/>
                <a:cs typeface="Arial" pitchFamily="34" charset="0"/>
              </a:rPr>
              <a:t> handle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gigi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Transmisi</a:t>
            </a:r>
            <a:r>
              <a:rPr lang="en-US" dirty="0">
                <a:latin typeface="Arial" pitchFamily="34" charset="0"/>
                <a:cs typeface="Arial" pitchFamily="34" charset="0"/>
              </a:rPr>
              <a:t> m1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memutar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roda-roda</a:t>
            </a:r>
            <a:r>
              <a:rPr lang="en-US" dirty="0">
                <a:latin typeface="Arial" pitchFamily="34" charset="0"/>
                <a:cs typeface="Arial" pitchFamily="34" charset="0"/>
              </a:rPr>
              <a:t> Dump truck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berjalan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memindahkan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muatan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suatu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tempat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menuju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tempat</a:t>
            </a:r>
            <a:r>
              <a:rPr lang="en-US" dirty="0">
                <a:latin typeface="Arial" pitchFamily="34" charset="0"/>
                <a:cs typeface="Arial" pitchFamily="34" charset="0"/>
              </a:rPr>
              <a:t> lain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dikehendaki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melalui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poros</a:t>
            </a:r>
            <a:r>
              <a:rPr lang="en-US" dirty="0">
                <a:latin typeface="Arial" pitchFamily="34" charset="0"/>
                <a:cs typeface="Arial" pitchFamily="34" charset="0"/>
              </a:rPr>
              <a:t> propeller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gigi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ditferensial</a:t>
            </a:r>
            <a:r>
              <a:rPr lang="en-US" dirty="0"/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90566" y="332656"/>
            <a:ext cx="4244752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PRINSIP KERJA DUMP TRUCK</a:t>
            </a:r>
            <a:endParaRPr lang="en-US" sz="2500" dirty="0"/>
          </a:p>
        </p:txBody>
      </p:sp>
      <p:sp>
        <p:nvSpPr>
          <p:cNvPr id="3" name="Rectangle 2"/>
          <p:cNvSpPr/>
          <p:nvPr/>
        </p:nvSpPr>
        <p:spPr>
          <a:xfrm>
            <a:off x="274440" y="6102588"/>
            <a:ext cx="80436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https://www.youtube.com/watch?v=VXMHTB6AG78</a:t>
            </a:r>
          </a:p>
        </p:txBody>
      </p:sp>
    </p:spTree>
    <p:extLst>
      <p:ext uri="{BB962C8B-B14F-4D97-AF65-F5344CB8AC3E}">
        <p14:creationId xmlns:p14="http://schemas.microsoft.com/office/powerpoint/2010/main" val="78766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980728"/>
            <a:ext cx="79928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Gerakan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Dumping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Menumpahkan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Muatan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err="1">
                <a:latin typeface="Arial" pitchFamily="34" charset="0"/>
                <a:cs typeface="Arial" pitchFamily="34" charset="0"/>
              </a:rPr>
              <a:t>Gerakan</a:t>
            </a:r>
            <a:r>
              <a:rPr lang="en-US" dirty="0">
                <a:latin typeface="Arial" pitchFamily="34" charset="0"/>
                <a:cs typeface="Arial" pitchFamily="34" charset="0"/>
              </a:rPr>
              <a:t> dumping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menumpahkan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muatan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memiringkan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muatan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kemiringan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tertentu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muatan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meluncur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bawah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memiringkan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muatan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sistem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hidrolis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dimana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daya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didapatkan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mesin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penggerak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diteruskan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mekanisme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roda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gila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menggerakan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pompa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hidrolik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err="1">
                <a:latin typeface="Arial" pitchFamily="34" charset="0"/>
                <a:cs typeface="Arial" pitchFamily="34" charset="0"/>
              </a:rPr>
              <a:t>Pompa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hidrolik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mendorong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mengalirkan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fluida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menuju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katup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pengontrol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dimana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katup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pengontrol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aliran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fluida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diatur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tekanan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minyak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oli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masuk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silinder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hidrolik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Tekanan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minyak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telah</a:t>
            </a:r>
            <a:r>
              <a:rPr lang="en-US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atur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katup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pengontrol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mendorong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silinder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hidrolik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menumpahkan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muatan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</a:t>
            </a:r>
            <a:r>
              <a:rPr lang="en-US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bak</a:t>
            </a:r>
            <a:r>
              <a:rPr lang="en-US" dirty="0">
                <a:latin typeface="Arial" pitchFamily="34" charset="0"/>
                <a:cs typeface="Arial" pitchFamily="34" charset="0"/>
              </a:rPr>
              <a:t> material.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41430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AD79677-0DE7-4237-821E-FD0C0DD23661}" type="slidenum">
              <a:rPr lang="en-US" altLang="en-US" sz="1200" smtClean="0">
                <a:latin typeface="Trebuchet MS" pitchFamily="34" charset="0"/>
              </a:rPr>
              <a:pPr/>
              <a:t>18</a:t>
            </a:fld>
            <a:endParaRPr lang="en-US" altLang="en-US" sz="1200" smtClean="0">
              <a:latin typeface="Trebuchet MS" pitchFamily="34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636587"/>
          </a:xfrm>
        </p:spPr>
        <p:txBody>
          <a:bodyPr/>
          <a:lstStyle/>
          <a:p>
            <a:pPr algn="r" eaLnBrk="1" hangingPunct="1"/>
            <a:r>
              <a:rPr lang="en-US" altLang="en-US" sz="2800" b="1" dirty="0" smtClean="0">
                <a:solidFill>
                  <a:srgbClr val="FF0000"/>
                </a:solidFill>
                <a:latin typeface="Trebuchet MS" pitchFamily="34" charset="0"/>
              </a:rPr>
              <a:t>Loading and Hauling Cycle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5416061" y="1162051"/>
            <a:ext cx="1988527" cy="815975"/>
            <a:chOff x="3696" y="960"/>
            <a:chExt cx="1357" cy="514"/>
          </a:xfrm>
        </p:grpSpPr>
        <p:graphicFrame>
          <p:nvGraphicFramePr>
            <p:cNvPr id="14369" name="Object 8"/>
            <p:cNvGraphicFramePr>
              <a:graphicFrameLocks noChangeAspect="1"/>
            </p:cNvGraphicFramePr>
            <p:nvPr/>
          </p:nvGraphicFramePr>
          <p:xfrm>
            <a:off x="3696" y="1143"/>
            <a:ext cx="739" cy="3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8" name="Bitmap Image" r:id="rId4" imgW="8819048" imgH="3457143" progId="Paint.Picture">
                    <p:embed/>
                  </p:oleObj>
                </mc:Choice>
                <mc:Fallback>
                  <p:oleObj name="Bitmap Image" r:id="rId4" imgW="8819048" imgH="3457143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1143"/>
                          <a:ext cx="739" cy="3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70" name="Cloud"/>
            <p:cNvSpPr>
              <a:spLocks noChangeAspect="1" noEditPoints="1" noChangeArrowheads="1"/>
            </p:cNvSpPr>
            <p:nvPr/>
          </p:nvSpPr>
          <p:spPr bwMode="auto">
            <a:xfrm>
              <a:off x="4435" y="1297"/>
              <a:ext cx="549" cy="1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90 w 21600"/>
                <a:gd name="T13" fmla="*/ 3240 h 21600"/>
                <a:gd name="T14" fmla="*/ 17075 w 21600"/>
                <a:gd name="T15" fmla="*/ 172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99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1" name="Text Box 18"/>
            <p:cNvSpPr txBox="1">
              <a:spLocks noChangeArrowheads="1"/>
            </p:cNvSpPr>
            <p:nvPr/>
          </p:nvSpPr>
          <p:spPr bwMode="auto">
            <a:xfrm>
              <a:off x="4272" y="960"/>
              <a:ext cx="78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600" b="1" i="1">
                  <a:latin typeface="Trebuchet MS" pitchFamily="34" charset="0"/>
                </a:rPr>
                <a:t>spreading</a:t>
              </a:r>
            </a:p>
          </p:txBody>
        </p:sp>
      </p:grpSp>
      <p:graphicFrame>
        <p:nvGraphicFramePr>
          <p:cNvPr id="38932" name="Object 20"/>
          <p:cNvGraphicFramePr>
            <a:graphicFrameLocks noChangeAspect="1"/>
          </p:cNvGraphicFramePr>
          <p:nvPr/>
        </p:nvGraphicFramePr>
        <p:xfrm>
          <a:off x="4711212" y="5475288"/>
          <a:ext cx="1056542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Bitmap Image" r:id="rId6" imgW="8809524" imgH="2914286" progId="Paint.Picture">
                  <p:embed/>
                </p:oleObj>
              </mc:Choice>
              <mc:Fallback>
                <p:oleObj name="Bitmap Image" r:id="rId6" imgW="8809524" imgH="29142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212" y="5475288"/>
                        <a:ext cx="1056542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3" name="AutoShape 21"/>
          <p:cNvSpPr>
            <a:spLocks noChangeArrowheads="1"/>
          </p:cNvSpPr>
          <p:nvPr/>
        </p:nvSpPr>
        <p:spPr bwMode="auto">
          <a:xfrm rot="-2077388">
            <a:off x="2743200" y="2062164"/>
            <a:ext cx="625720" cy="73183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id-ID" altLang="en-US"/>
          </a:p>
        </p:txBody>
      </p:sp>
      <p:sp>
        <p:nvSpPr>
          <p:cNvPr id="38934" name="AutoShape 22"/>
          <p:cNvSpPr>
            <a:spLocks noChangeArrowheads="1"/>
          </p:cNvSpPr>
          <p:nvPr/>
        </p:nvSpPr>
        <p:spPr bwMode="auto">
          <a:xfrm>
            <a:off x="4711212" y="1574800"/>
            <a:ext cx="625719" cy="73183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id-ID" altLang="en-US"/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3368920" y="1009650"/>
            <a:ext cx="1203080" cy="1614488"/>
            <a:chOff x="2299" y="864"/>
            <a:chExt cx="821" cy="1017"/>
          </a:xfrm>
        </p:grpSpPr>
        <p:graphicFrame>
          <p:nvGraphicFramePr>
            <p:cNvPr id="14366" name="Object 9"/>
            <p:cNvGraphicFramePr>
              <a:graphicFrameLocks noChangeAspect="1"/>
            </p:cNvGraphicFramePr>
            <p:nvPr/>
          </p:nvGraphicFramePr>
          <p:xfrm>
            <a:off x="2299" y="1143"/>
            <a:ext cx="732" cy="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0" name="Bitmap Image" r:id="rId8" imgW="7887801" imgH="2734057" progId="Paint.Picture">
                    <p:embed/>
                  </p:oleObj>
                </mc:Choice>
                <mc:Fallback>
                  <p:oleObj name="Bitmap Image" r:id="rId8" imgW="7887801" imgH="2734057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9" y="1143"/>
                          <a:ext cx="732" cy="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67" name="Text Box 17"/>
            <p:cNvSpPr txBox="1">
              <a:spLocks noChangeArrowheads="1"/>
            </p:cNvSpPr>
            <p:nvPr/>
          </p:nvSpPr>
          <p:spPr bwMode="auto">
            <a:xfrm>
              <a:off x="2448" y="864"/>
              <a:ext cx="61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600" b="1" i="1">
                  <a:latin typeface="Trebuchet MS" pitchFamily="34" charset="0"/>
                </a:rPr>
                <a:t>hauling</a:t>
              </a:r>
            </a:p>
          </p:txBody>
        </p:sp>
        <p:graphicFrame>
          <p:nvGraphicFramePr>
            <p:cNvPr id="14368" name="Object 23"/>
            <p:cNvGraphicFramePr>
              <a:graphicFrameLocks noChangeAspect="1"/>
            </p:cNvGraphicFramePr>
            <p:nvPr/>
          </p:nvGraphicFramePr>
          <p:xfrm>
            <a:off x="2421" y="1604"/>
            <a:ext cx="699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1" name="Bitmap Image" r:id="rId10" imgW="8764223" imgH="2857899" progId="Paint.Picture">
                    <p:embed/>
                  </p:oleObj>
                </mc:Choice>
                <mc:Fallback>
                  <p:oleObj name="Bitmap Image" r:id="rId10" imgW="8764223" imgH="2857899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1" y="1604"/>
                          <a:ext cx="699" cy="2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936" name="AutoShape 24"/>
          <p:cNvSpPr>
            <a:spLocks noChangeArrowheads="1"/>
          </p:cNvSpPr>
          <p:nvPr/>
        </p:nvSpPr>
        <p:spPr bwMode="auto">
          <a:xfrm rot="3398505">
            <a:off x="7056011" y="2342479"/>
            <a:ext cx="852488" cy="536331"/>
          </a:xfrm>
          <a:prstGeom prst="rightArrow">
            <a:avLst>
              <a:gd name="adj1" fmla="val 50000"/>
              <a:gd name="adj2" fmla="val 3668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id-ID" altLang="en-US"/>
          </a:p>
        </p:txBody>
      </p:sp>
      <p:sp>
        <p:nvSpPr>
          <p:cNvPr id="38937" name="AutoShape 25"/>
          <p:cNvSpPr>
            <a:spLocks noChangeArrowheads="1"/>
          </p:cNvSpPr>
          <p:nvPr/>
        </p:nvSpPr>
        <p:spPr bwMode="auto">
          <a:xfrm rot="9549800">
            <a:off x="5962650" y="4865689"/>
            <a:ext cx="1072662" cy="731837"/>
          </a:xfrm>
          <a:prstGeom prst="rightArrow">
            <a:avLst>
              <a:gd name="adj1" fmla="val 50000"/>
              <a:gd name="adj2" fmla="val 39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id-ID" altLang="en-US"/>
          </a:p>
        </p:txBody>
      </p:sp>
      <p:sp>
        <p:nvSpPr>
          <p:cNvPr id="38938" name="AutoShape 26"/>
          <p:cNvSpPr>
            <a:spLocks noChangeArrowheads="1"/>
          </p:cNvSpPr>
          <p:nvPr/>
        </p:nvSpPr>
        <p:spPr bwMode="auto">
          <a:xfrm rot="-9238225">
            <a:off x="3166696" y="4997450"/>
            <a:ext cx="1072662" cy="731838"/>
          </a:xfrm>
          <a:prstGeom prst="rightArrow">
            <a:avLst>
              <a:gd name="adj1" fmla="val 50000"/>
              <a:gd name="adj2" fmla="val 396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id-ID" altLang="en-US"/>
          </a:p>
        </p:txBody>
      </p:sp>
      <p:sp>
        <p:nvSpPr>
          <p:cNvPr id="14348" name="Text Box 27"/>
          <p:cNvSpPr txBox="1">
            <a:spLocks noChangeArrowheads="1"/>
          </p:cNvSpPr>
          <p:nvPr/>
        </p:nvSpPr>
        <p:spPr bwMode="auto">
          <a:xfrm>
            <a:off x="4889989" y="5181600"/>
            <a:ext cx="8002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b="1" i="1">
                <a:latin typeface="Trebuchet MS" pitchFamily="34" charset="0"/>
              </a:rPr>
              <a:t>return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3551493" y="3166496"/>
            <a:ext cx="5168411" cy="1871663"/>
            <a:chOff x="2421" y="2141"/>
            <a:chExt cx="3527" cy="1179"/>
          </a:xfrm>
        </p:grpSpPr>
        <p:grpSp>
          <p:nvGrpSpPr>
            <p:cNvPr id="14361" name="Group 37"/>
            <p:cNvGrpSpPr>
              <a:grpSpLocks/>
            </p:cNvGrpSpPr>
            <p:nvPr/>
          </p:nvGrpSpPr>
          <p:grpSpPr bwMode="auto">
            <a:xfrm>
              <a:off x="2421" y="2141"/>
              <a:ext cx="3470" cy="768"/>
              <a:chOff x="2421" y="2141"/>
              <a:chExt cx="3470" cy="768"/>
            </a:xfrm>
          </p:grpSpPr>
          <p:graphicFrame>
            <p:nvGraphicFramePr>
              <p:cNvPr id="14363" name="Object 12"/>
              <p:cNvGraphicFramePr>
                <a:graphicFrameLocks noChangeAspect="1"/>
              </p:cNvGraphicFramePr>
              <p:nvPr/>
            </p:nvGraphicFramePr>
            <p:xfrm>
              <a:off x="4984" y="2141"/>
              <a:ext cx="671" cy="45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02" name="Bitmap Image" r:id="rId12" imgW="8869013" imgH="4772691" progId="Paint.Picture">
                      <p:embed/>
                    </p:oleObj>
                  </mc:Choice>
                  <mc:Fallback>
                    <p:oleObj name="Bitmap Image" r:id="rId12" imgW="8869013" imgH="4772691" progId="Paint.Picture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84" y="2141"/>
                            <a:ext cx="671" cy="45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364" name="Line 14"/>
              <p:cNvSpPr>
                <a:spLocks noChangeShapeType="1"/>
              </p:cNvSpPr>
              <p:nvPr/>
            </p:nvSpPr>
            <p:spPr bwMode="auto">
              <a:xfrm flipV="1">
                <a:off x="2421" y="2602"/>
                <a:ext cx="3234" cy="30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5" name="Text Box 19"/>
              <p:cNvSpPr txBox="1">
                <a:spLocks noChangeArrowheads="1"/>
              </p:cNvSpPr>
              <p:nvPr/>
            </p:nvSpPr>
            <p:spPr bwMode="auto">
              <a:xfrm rot="21408289">
                <a:off x="4998" y="2620"/>
                <a:ext cx="893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1600" b="1" i="1">
                    <a:latin typeface="Trebuchet MS" pitchFamily="34" charset="0"/>
                  </a:rPr>
                  <a:t>compaction</a:t>
                </a:r>
              </a:p>
            </p:txBody>
          </p:sp>
        </p:grpSp>
        <p:sp>
          <p:nvSpPr>
            <p:cNvPr id="14362" name="Text Box 29"/>
            <p:cNvSpPr txBox="1">
              <a:spLocks noChangeArrowheads="1"/>
            </p:cNvSpPr>
            <p:nvPr/>
          </p:nvSpPr>
          <p:spPr bwMode="auto">
            <a:xfrm>
              <a:off x="4947" y="2913"/>
              <a:ext cx="1001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800" b="1" i="1">
                  <a:solidFill>
                    <a:schemeClr val="hlink"/>
                  </a:solidFill>
                  <a:latin typeface="Trebuchet MS" pitchFamily="34" charset="0"/>
                </a:rPr>
                <a:t>Compacting</a:t>
              </a:r>
            </a:p>
            <a:p>
              <a:pPr algn="ctr" eaLnBrk="1" hangingPunct="1"/>
              <a:r>
                <a:rPr lang="en-US" altLang="en-US" sz="1800" b="1" i="1">
                  <a:solidFill>
                    <a:schemeClr val="hlink"/>
                  </a:solidFill>
                  <a:latin typeface="Trebuchet MS" pitchFamily="34" charset="0"/>
                </a:rPr>
                <a:t>(shrinkage)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40323" y="2305050"/>
            <a:ext cx="2914650" cy="3098800"/>
            <a:chOff x="164" y="1680"/>
            <a:chExt cx="1989" cy="1952"/>
          </a:xfrm>
        </p:grpSpPr>
        <p:sp>
          <p:nvSpPr>
            <p:cNvPr id="14352" name="Text Box 5"/>
            <p:cNvSpPr txBox="1">
              <a:spLocks noChangeArrowheads="1"/>
            </p:cNvSpPr>
            <p:nvPr/>
          </p:nvSpPr>
          <p:spPr bwMode="auto">
            <a:xfrm>
              <a:off x="713" y="2909"/>
              <a:ext cx="1098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id-ID" altLang="en-US" sz="1600" i="1">
                <a:latin typeface="Trebuchet MS" pitchFamily="34" charset="0"/>
              </a:endParaRPr>
            </a:p>
          </p:txBody>
        </p:sp>
        <p:graphicFrame>
          <p:nvGraphicFramePr>
            <p:cNvPr id="14353" name="Object 6"/>
            <p:cNvGraphicFramePr>
              <a:graphicFrameLocks noChangeAspect="1"/>
            </p:cNvGraphicFramePr>
            <p:nvPr/>
          </p:nvGraphicFramePr>
          <p:xfrm>
            <a:off x="164" y="2375"/>
            <a:ext cx="671" cy="4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3" name="Bitmap Image" r:id="rId14" imgW="5571429" imgH="4009524" progId="Paint.Picture">
                    <p:embed/>
                  </p:oleObj>
                </mc:Choice>
                <mc:Fallback>
                  <p:oleObj name="Bitmap Image" r:id="rId14" imgW="5571429" imgH="4009524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" y="2375"/>
                          <a:ext cx="671" cy="44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54" name="Object 7"/>
            <p:cNvGraphicFramePr>
              <a:graphicFrameLocks noChangeAspect="1"/>
            </p:cNvGraphicFramePr>
            <p:nvPr/>
          </p:nvGraphicFramePr>
          <p:xfrm>
            <a:off x="1344" y="2688"/>
            <a:ext cx="671" cy="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4" name="Bitmap Image" r:id="rId16" imgW="6601746" imgH="3371429" progId="Paint.Picture">
                    <p:embed/>
                  </p:oleObj>
                </mc:Choice>
                <mc:Fallback>
                  <p:oleObj name="Bitmap Image" r:id="rId16" imgW="6601746" imgH="3371429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2688"/>
                          <a:ext cx="671" cy="38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5" name="Cloud"/>
            <p:cNvSpPr>
              <a:spLocks noChangeAspect="1" noEditPoints="1" noChangeArrowheads="1"/>
            </p:cNvSpPr>
            <p:nvPr/>
          </p:nvSpPr>
          <p:spPr bwMode="auto">
            <a:xfrm>
              <a:off x="835" y="2372"/>
              <a:ext cx="488" cy="41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66 w 21600"/>
                <a:gd name="T13" fmla="*/ 3258 h 21600"/>
                <a:gd name="T14" fmla="*/ 17085 w 21600"/>
                <a:gd name="T15" fmla="*/ 1734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99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4356" name="Object 11"/>
            <p:cNvGraphicFramePr>
              <a:graphicFrameLocks noChangeAspect="1"/>
            </p:cNvGraphicFramePr>
            <p:nvPr/>
          </p:nvGraphicFramePr>
          <p:xfrm>
            <a:off x="1296" y="2141"/>
            <a:ext cx="698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5" name="Bitmap Image" r:id="rId18" imgW="8764223" imgH="2857899" progId="Paint.Picture">
                    <p:embed/>
                  </p:oleObj>
                </mc:Choice>
                <mc:Fallback>
                  <p:oleObj name="Bitmap Image" r:id="rId18" imgW="8764223" imgH="2857899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2141"/>
                          <a:ext cx="698" cy="277"/>
                        </a:xfrm>
                        <a:prstGeom prst="rect">
                          <a:avLst/>
                        </a:prstGeom>
                        <a:solidFill>
                          <a:srgbClr val="CC00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57" name="Text Box 15"/>
            <p:cNvSpPr txBox="1">
              <a:spLocks noChangeArrowheads="1"/>
            </p:cNvSpPr>
            <p:nvPr/>
          </p:nvSpPr>
          <p:spPr bwMode="auto">
            <a:xfrm>
              <a:off x="528" y="2112"/>
              <a:ext cx="863" cy="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600" b="1" i="1">
                  <a:latin typeface="Trebuchet MS" pitchFamily="34" charset="0"/>
                </a:rPr>
                <a:t>excavation</a:t>
              </a:r>
            </a:p>
          </p:txBody>
        </p:sp>
        <p:sp>
          <p:nvSpPr>
            <p:cNvPr id="14358" name="Text Box 16"/>
            <p:cNvSpPr txBox="1">
              <a:spLocks noChangeArrowheads="1"/>
            </p:cNvSpPr>
            <p:nvPr/>
          </p:nvSpPr>
          <p:spPr bwMode="auto">
            <a:xfrm>
              <a:off x="1536" y="2448"/>
              <a:ext cx="617" cy="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600" b="1" i="1">
                  <a:latin typeface="Trebuchet MS" pitchFamily="34" charset="0"/>
                </a:rPr>
                <a:t>loading</a:t>
              </a:r>
            </a:p>
          </p:txBody>
        </p:sp>
        <p:sp>
          <p:nvSpPr>
            <p:cNvPr id="14359" name="Text Box 28"/>
            <p:cNvSpPr txBox="1">
              <a:spLocks noChangeArrowheads="1"/>
            </p:cNvSpPr>
            <p:nvPr/>
          </p:nvSpPr>
          <p:spPr bwMode="auto">
            <a:xfrm>
              <a:off x="510" y="3186"/>
              <a:ext cx="94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2000" b="1" i="1">
                  <a:solidFill>
                    <a:schemeClr val="hlink"/>
                  </a:solidFill>
                  <a:latin typeface="Trebuchet MS" pitchFamily="34" charset="0"/>
                </a:rPr>
                <a:t>Loosening</a:t>
              </a:r>
            </a:p>
            <a:p>
              <a:pPr algn="ctr" eaLnBrk="1" hangingPunct="1"/>
              <a:r>
                <a:rPr lang="en-US" altLang="en-US" sz="2000" b="1" i="1">
                  <a:solidFill>
                    <a:schemeClr val="hlink"/>
                  </a:solidFill>
                  <a:latin typeface="Trebuchet MS" pitchFamily="34" charset="0"/>
                </a:rPr>
                <a:t>(swelling)</a:t>
              </a:r>
            </a:p>
          </p:txBody>
        </p:sp>
        <p:sp>
          <p:nvSpPr>
            <p:cNvPr id="14360" name="Text Box 30"/>
            <p:cNvSpPr txBox="1">
              <a:spLocks noChangeArrowheads="1"/>
            </p:cNvSpPr>
            <p:nvPr/>
          </p:nvSpPr>
          <p:spPr bwMode="auto">
            <a:xfrm>
              <a:off x="480" y="1680"/>
              <a:ext cx="99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FF3300"/>
                  </a:solidFill>
                  <a:latin typeface="Trebuchet MS" pitchFamily="34" charset="0"/>
                </a:rPr>
                <a:t>Loading Cycle</a:t>
              </a:r>
            </a:p>
          </p:txBody>
        </p:sp>
      </p:grpSp>
      <p:sp>
        <p:nvSpPr>
          <p:cNvPr id="38943" name="Text Box 31"/>
          <p:cNvSpPr txBox="1">
            <a:spLocks noChangeArrowheads="1"/>
          </p:cNvSpPr>
          <p:nvPr/>
        </p:nvSpPr>
        <p:spPr bwMode="auto">
          <a:xfrm>
            <a:off x="4290646" y="3505200"/>
            <a:ext cx="146392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FF3300"/>
                </a:solidFill>
                <a:latin typeface="Trebuchet MS" pitchFamily="34" charset="0"/>
              </a:rPr>
              <a:t>Hauling and Dumping Cycle</a:t>
            </a:r>
          </a:p>
        </p:txBody>
      </p:sp>
    </p:spTree>
    <p:extLst>
      <p:ext uri="{BB962C8B-B14F-4D97-AF65-F5344CB8AC3E}">
        <p14:creationId xmlns:p14="http://schemas.microsoft.com/office/powerpoint/2010/main" val="110917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3" grpId="0" animBg="1"/>
      <p:bldP spid="38934" grpId="0" animBg="1"/>
      <p:bldP spid="38936" grpId="0" animBg="1"/>
      <p:bldP spid="38937" grpId="0" animBg="1"/>
      <p:bldP spid="38938" grpId="0" animBg="1"/>
      <p:bldP spid="3894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196752"/>
            <a:ext cx="83529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Chasis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Dump Truck </a:t>
            </a:r>
          </a:p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Chasis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penting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mobil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karena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rangka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dipasang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hampir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seluruh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bagian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mesin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penting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Bagian-bagian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penting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antara</a:t>
            </a:r>
            <a:r>
              <a:rPr lang="en-US" dirty="0">
                <a:latin typeface="Arial" pitchFamily="34" charset="0"/>
                <a:cs typeface="Arial" pitchFamily="34" charset="0"/>
              </a:rPr>
              <a:t> lain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Frame,suspane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mesin</a:t>
            </a:r>
            <a:r>
              <a:rPr lang="en-US" dirty="0">
                <a:latin typeface="Arial" pitchFamily="34" charset="0"/>
                <a:cs typeface="Arial" pitchFamily="34" charset="0"/>
              </a:rPr>
              <a:t> radiator,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dll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Kabin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Dump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Truck</a:t>
            </a:r>
          </a:p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Kabin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tempat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ruangan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mengemudi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dimana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kabin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setir</a:t>
            </a:r>
            <a:r>
              <a:rPr lang="en-US" dirty="0">
                <a:latin typeface="Arial" pitchFamily="34" charset="0"/>
                <a:cs typeface="Arial" pitchFamily="34" charset="0"/>
              </a:rPr>
              <a:t>, handle rem, handle gas, handle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kopling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serta</a:t>
            </a:r>
            <a:r>
              <a:rPr lang="en-US" dirty="0">
                <a:latin typeface="Arial" pitchFamily="34" charset="0"/>
                <a:cs typeface="Arial" pitchFamily="34" charset="0"/>
              </a:rPr>
              <a:t> handle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gigi-gigi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lainnya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Bodi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Dump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Truck</a:t>
            </a:r>
          </a:p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Bodi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bagian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badan</a:t>
            </a:r>
            <a:r>
              <a:rPr lang="en-US" dirty="0">
                <a:latin typeface="Arial" pitchFamily="34" charset="0"/>
                <a:cs typeface="Arial" pitchFamily="34" charset="0"/>
              </a:rPr>
              <a:t> truck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muatan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beserta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isi</a:t>
            </a:r>
            <a:r>
              <a:rPr lang="en-US" dirty="0">
                <a:latin typeface="Arial" pitchFamily="34" charset="0"/>
                <a:cs typeface="Arial" pitchFamily="34" charset="0"/>
              </a:rPr>
              <a:t> material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muatan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diangkut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tanah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batu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kerikil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pasir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barang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tambang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lainnya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Power Train</a:t>
            </a: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Power </a:t>
            </a:r>
            <a:r>
              <a:rPr lang="en-US" dirty="0">
                <a:latin typeface="Arial" pitchFamily="34" charset="0"/>
                <a:cs typeface="Arial" pitchFamily="34" charset="0"/>
              </a:rPr>
              <a:t>Train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sistem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menghasilkan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tenaga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mesin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Sistem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terdiri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engine clutch,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transmisi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poros</a:t>
            </a:r>
            <a:r>
              <a:rPr lang="en-US" dirty="0">
                <a:latin typeface="Arial" pitchFamily="34" charset="0"/>
                <a:cs typeface="Arial" pitchFamily="34" charset="0"/>
              </a:rPr>
              <a:t> propeller,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differensial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gear, axle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roda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930" y="404664"/>
            <a:ext cx="4256422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BAGIAN UTAMA DUMP TRUCK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51804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268760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v-SE" dirty="0"/>
              <a:t>Kuliah ini memperkenalkan berbagai metoda, teknologi dan jenis-jenis peralatan konstruksi, termasuk karateristik </a:t>
            </a:r>
            <a:r>
              <a:rPr lang="sv-SE" dirty="0" smtClean="0"/>
              <a:t>teknis </a:t>
            </a:r>
            <a:r>
              <a:rPr lang="sv-SE" dirty="0"/>
              <a:t>dan </a:t>
            </a:r>
            <a:r>
              <a:rPr lang="sv-SE" dirty="0" smtClean="0"/>
              <a:t>prinsip pengoperasian </a:t>
            </a:r>
            <a:r>
              <a:rPr lang="sv-SE" dirty="0"/>
              <a:t>peralatan konstruksi, serta perencanaan sistem pembangunan dan perhitungan produktivitas peralatan sebagai bagian </a:t>
            </a:r>
            <a:r>
              <a:rPr lang="sv-SE" dirty="0" smtClean="0"/>
              <a:t>dari proses </a:t>
            </a:r>
            <a:r>
              <a:rPr lang="sv-SE" dirty="0"/>
              <a:t>kegiatan konstruksi</a:t>
            </a:r>
            <a:r>
              <a:rPr lang="sv-SE" dirty="0" smtClean="0"/>
              <a:t>.</a:t>
            </a:r>
          </a:p>
          <a:p>
            <a:pPr algn="just"/>
            <a:endParaRPr lang="sv-SE" dirty="0"/>
          </a:p>
          <a:p>
            <a:pPr algn="just"/>
            <a:r>
              <a:rPr lang="en-US" dirty="0" smtClean="0"/>
              <a:t>TIU	              : </a:t>
            </a:r>
            <a:r>
              <a:rPr lang="en-US" sz="1700" dirty="0" err="1"/>
              <a:t>Mampu</a:t>
            </a:r>
            <a:r>
              <a:rPr lang="en-US" sz="1700" dirty="0"/>
              <a:t> </a:t>
            </a:r>
            <a:r>
              <a:rPr lang="en-US" sz="1700" dirty="0" err="1"/>
              <a:t>menemukan</a:t>
            </a:r>
            <a:r>
              <a:rPr lang="en-US" sz="1700" dirty="0"/>
              <a:t> </a:t>
            </a:r>
            <a:r>
              <a:rPr lang="en-US" sz="1700" dirty="0" err="1"/>
              <a:t>sumber</a:t>
            </a:r>
            <a:r>
              <a:rPr lang="en-US" sz="1700" dirty="0"/>
              <a:t> </a:t>
            </a:r>
            <a:r>
              <a:rPr lang="en-US" sz="1700" dirty="0" err="1"/>
              <a:t>masalah</a:t>
            </a:r>
            <a:r>
              <a:rPr lang="en-US" sz="1700" dirty="0"/>
              <a:t> </a:t>
            </a:r>
            <a:r>
              <a:rPr lang="en-US" sz="1700" dirty="0" err="1"/>
              <a:t>rekayasa</a:t>
            </a:r>
            <a:r>
              <a:rPr lang="en-US" sz="1700" dirty="0"/>
              <a:t> </a:t>
            </a:r>
            <a:r>
              <a:rPr lang="en-US" sz="1700" dirty="0" err="1"/>
              <a:t>pada</a:t>
            </a:r>
            <a:r>
              <a:rPr lang="en-US" sz="1700" dirty="0"/>
              <a:t> </a:t>
            </a:r>
            <a:r>
              <a:rPr lang="en-US" sz="1700" dirty="0" err="1" smtClean="0"/>
              <a:t>bidang</a:t>
            </a:r>
            <a:endParaRPr lang="en-US" sz="1700" dirty="0" smtClean="0"/>
          </a:p>
          <a:p>
            <a:pPr lvl="4" algn="just"/>
            <a:r>
              <a:rPr lang="en-US" sz="1700" dirty="0" err="1" smtClean="0"/>
              <a:t>infrastruktur</a:t>
            </a:r>
            <a:r>
              <a:rPr lang="en-US" sz="1700" dirty="0" smtClean="0"/>
              <a:t> </a:t>
            </a:r>
            <a:r>
              <a:rPr lang="en-US" sz="1700" dirty="0" err="1" smtClean="0"/>
              <a:t>melalui</a:t>
            </a:r>
            <a:r>
              <a:rPr lang="en-US" sz="1700" dirty="0" smtClean="0"/>
              <a:t> proses </a:t>
            </a:r>
            <a:r>
              <a:rPr lang="en-US" sz="1700" dirty="0" err="1" smtClean="0"/>
              <a:t>penyelidikan</a:t>
            </a:r>
            <a:r>
              <a:rPr lang="en-US" sz="1700" dirty="0" smtClean="0"/>
              <a:t>, </a:t>
            </a:r>
            <a:r>
              <a:rPr lang="en-US" sz="1700" dirty="0" err="1" smtClean="0"/>
              <a:t>analisis</a:t>
            </a:r>
            <a:r>
              <a:rPr lang="en-US" sz="1700" dirty="0" smtClean="0"/>
              <a:t>, </a:t>
            </a:r>
            <a:r>
              <a:rPr lang="en-US" sz="1700" dirty="0" err="1" smtClean="0"/>
              <a:t>interpretasi</a:t>
            </a:r>
            <a:r>
              <a:rPr lang="en-US" sz="1700" dirty="0" smtClean="0"/>
              <a:t> data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informasi</a:t>
            </a:r>
            <a:r>
              <a:rPr lang="en-US" sz="1700" dirty="0" smtClean="0"/>
              <a:t> </a:t>
            </a:r>
            <a:r>
              <a:rPr lang="en-US" sz="1700" dirty="0" err="1" smtClean="0"/>
              <a:t>berdasarkan</a:t>
            </a:r>
            <a:r>
              <a:rPr lang="en-US" sz="1700" dirty="0" smtClean="0"/>
              <a:t> </a:t>
            </a:r>
            <a:r>
              <a:rPr lang="en-US" sz="1700" dirty="0" err="1" smtClean="0"/>
              <a:t>prinsip-prinsip</a:t>
            </a:r>
            <a:r>
              <a:rPr lang="en-US" sz="1700" dirty="0" smtClean="0"/>
              <a:t> </a:t>
            </a:r>
            <a:r>
              <a:rPr lang="en-US" sz="1700" dirty="0" err="1" smtClean="0"/>
              <a:t>rekayasa</a:t>
            </a:r>
            <a:r>
              <a:rPr lang="en-US" sz="1700" dirty="0" smtClean="0"/>
              <a:t>. </a:t>
            </a:r>
            <a:r>
              <a:rPr lang="en-US" sz="1700" dirty="0" err="1" smtClean="0"/>
              <a:t>Mampu</a:t>
            </a:r>
            <a:r>
              <a:rPr lang="en-US" sz="1700" dirty="0" smtClean="0"/>
              <a:t> </a:t>
            </a:r>
            <a:r>
              <a:rPr lang="en-US" sz="1700" dirty="0" err="1" smtClean="0"/>
              <a:t>merumuskan</a:t>
            </a:r>
            <a:r>
              <a:rPr lang="en-US" sz="1700" dirty="0" smtClean="0"/>
              <a:t> </a:t>
            </a:r>
            <a:r>
              <a:rPr lang="en-US" sz="1700" dirty="0" err="1" smtClean="0"/>
              <a:t>solusi</a:t>
            </a:r>
            <a:r>
              <a:rPr lang="en-US" sz="1700" dirty="0" smtClean="0"/>
              <a:t> </a:t>
            </a:r>
            <a:r>
              <a:rPr lang="en-US" sz="1700" dirty="0" err="1" smtClean="0"/>
              <a:t>alternatif</a:t>
            </a:r>
            <a:r>
              <a:rPr lang="en-US" sz="1700" dirty="0" smtClean="0"/>
              <a:t> </a:t>
            </a:r>
            <a:r>
              <a:rPr lang="en-US" sz="1700" dirty="0" err="1" smtClean="0"/>
              <a:t>solusi</a:t>
            </a:r>
            <a:r>
              <a:rPr lang="en-US" sz="1700" dirty="0" smtClean="0"/>
              <a:t> </a:t>
            </a:r>
            <a:r>
              <a:rPr lang="en-US" sz="1700" dirty="0" err="1" smtClean="0"/>
              <a:t>untuk</a:t>
            </a:r>
            <a:r>
              <a:rPr lang="en-US" sz="1700" dirty="0" smtClean="0"/>
              <a:t> </a:t>
            </a:r>
            <a:r>
              <a:rPr lang="en-US" sz="1700" dirty="0" err="1" smtClean="0"/>
              <a:t>masalah</a:t>
            </a:r>
            <a:r>
              <a:rPr lang="en-US" sz="1700" dirty="0" smtClean="0"/>
              <a:t> </a:t>
            </a:r>
            <a:r>
              <a:rPr lang="en-US" sz="1700" dirty="0" err="1" smtClean="0"/>
              <a:t>rekayasa</a:t>
            </a:r>
            <a:r>
              <a:rPr lang="en-US" sz="1700" dirty="0" smtClean="0"/>
              <a:t> </a:t>
            </a:r>
            <a:r>
              <a:rPr lang="en-US" sz="1700" dirty="0" err="1" smtClean="0"/>
              <a:t>pada</a:t>
            </a:r>
            <a:r>
              <a:rPr lang="en-US" sz="1700" dirty="0" smtClean="0"/>
              <a:t> </a:t>
            </a:r>
            <a:r>
              <a:rPr lang="en-US" sz="1700" dirty="0" err="1" smtClean="0"/>
              <a:t>struktur</a:t>
            </a:r>
            <a:r>
              <a:rPr lang="en-US" sz="1700" dirty="0" smtClean="0"/>
              <a:t> </a:t>
            </a:r>
            <a:r>
              <a:rPr lang="en-US" sz="1700" dirty="0" err="1" smtClean="0"/>
              <a:t>konstruksi</a:t>
            </a:r>
            <a:r>
              <a:rPr lang="en-US" sz="1700" dirty="0" smtClean="0"/>
              <a:t> </a:t>
            </a:r>
            <a:r>
              <a:rPr lang="en-US" sz="1700" dirty="0" err="1" smtClean="0"/>
              <a:t>bangunan</a:t>
            </a:r>
            <a:r>
              <a:rPr lang="en-US" sz="1700" dirty="0" smtClean="0"/>
              <a:t>, </a:t>
            </a:r>
            <a:r>
              <a:rPr lang="en-US" sz="1700" dirty="0" err="1" smtClean="0"/>
              <a:t>transportasi</a:t>
            </a:r>
            <a:r>
              <a:rPr lang="en-US" sz="1700" dirty="0" smtClean="0"/>
              <a:t>, </a:t>
            </a:r>
            <a:r>
              <a:rPr lang="en-US" sz="1700" dirty="0" err="1" smtClean="0"/>
              <a:t>sumber</a:t>
            </a:r>
            <a:r>
              <a:rPr lang="en-US" sz="1700" dirty="0" smtClean="0"/>
              <a:t> </a:t>
            </a:r>
            <a:r>
              <a:rPr lang="en-US" sz="1700" dirty="0" err="1" smtClean="0"/>
              <a:t>daya</a:t>
            </a:r>
            <a:r>
              <a:rPr lang="en-US" sz="1700" dirty="0" smtClean="0"/>
              <a:t> air </a:t>
            </a:r>
            <a:r>
              <a:rPr lang="en-US" sz="1700" dirty="0" err="1" smtClean="0"/>
              <a:t>geoteknik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manajemen</a:t>
            </a:r>
            <a:r>
              <a:rPr lang="en-US" sz="1700" dirty="0" smtClean="0"/>
              <a:t> </a:t>
            </a:r>
            <a:r>
              <a:rPr lang="en-US" sz="1700" dirty="0" err="1" smtClean="0"/>
              <a:t>konstruksi</a:t>
            </a:r>
            <a:r>
              <a:rPr lang="en-US" sz="1700" dirty="0" smtClean="0"/>
              <a:t> </a:t>
            </a:r>
            <a:r>
              <a:rPr lang="en-US" sz="1700" dirty="0" err="1" smtClean="0"/>
              <a:t>dengan</a:t>
            </a:r>
            <a:r>
              <a:rPr lang="en-US" sz="1700" dirty="0" smtClean="0"/>
              <a:t> </a:t>
            </a:r>
            <a:r>
              <a:rPr lang="en-US" sz="1700" dirty="0" err="1" smtClean="0"/>
              <a:t>memperhatikan</a:t>
            </a:r>
            <a:r>
              <a:rPr lang="en-US" sz="1700" dirty="0" smtClean="0"/>
              <a:t> </a:t>
            </a:r>
            <a:r>
              <a:rPr lang="en-US" sz="1700" dirty="0" err="1" smtClean="0"/>
              <a:t>faktor-faktor</a:t>
            </a:r>
            <a:r>
              <a:rPr lang="en-US" sz="1700" dirty="0" smtClean="0"/>
              <a:t> </a:t>
            </a:r>
            <a:r>
              <a:rPr lang="en-US" sz="1700" dirty="0" err="1" smtClean="0"/>
              <a:t>ekonomi</a:t>
            </a:r>
            <a:r>
              <a:rPr lang="en-US" sz="1700" dirty="0" smtClean="0"/>
              <a:t>, </a:t>
            </a:r>
            <a:r>
              <a:rPr lang="en-US" sz="1700" dirty="0" err="1" smtClean="0"/>
              <a:t>kesehatan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keselamatan</a:t>
            </a:r>
            <a:r>
              <a:rPr lang="en-US" sz="1700" dirty="0" smtClean="0"/>
              <a:t> </a:t>
            </a:r>
            <a:r>
              <a:rPr lang="en-US" sz="1700" dirty="0" err="1" smtClean="0"/>
              <a:t>kerja</a:t>
            </a:r>
            <a:r>
              <a:rPr lang="en-US" sz="1700" dirty="0" smtClean="0"/>
              <a:t>, </a:t>
            </a:r>
            <a:r>
              <a:rPr lang="en-US" sz="1700" dirty="0" err="1" smtClean="0"/>
              <a:t>kultural</a:t>
            </a:r>
            <a:r>
              <a:rPr lang="en-US" sz="1700" dirty="0" smtClean="0"/>
              <a:t>, </a:t>
            </a:r>
            <a:r>
              <a:rPr lang="en-US" sz="1700" dirty="0" err="1" smtClean="0"/>
              <a:t>sosial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lingkungan</a:t>
            </a:r>
            <a:r>
              <a:rPr lang="en-US" sz="1700" dirty="0" smtClean="0"/>
              <a:t> (environmental consideration). </a:t>
            </a:r>
            <a:r>
              <a:rPr lang="en-US" sz="1700" dirty="0" err="1" smtClean="0"/>
              <a:t>Mampu</a:t>
            </a:r>
            <a:r>
              <a:rPr lang="en-US" sz="1700" dirty="0" smtClean="0"/>
              <a:t> </a:t>
            </a:r>
            <a:r>
              <a:rPr lang="en-US" sz="1700" dirty="0" err="1" smtClean="0"/>
              <a:t>merancang</a:t>
            </a:r>
            <a:r>
              <a:rPr lang="en-US" sz="1700" dirty="0" smtClean="0"/>
              <a:t> </a:t>
            </a:r>
            <a:r>
              <a:rPr lang="en-US" sz="1700" dirty="0" err="1" smtClean="0"/>
              <a:t>sistem</a:t>
            </a:r>
            <a:r>
              <a:rPr lang="en-US" sz="1700" dirty="0" smtClean="0"/>
              <a:t> </a:t>
            </a:r>
            <a:r>
              <a:rPr lang="en-US" sz="1700" dirty="0" err="1" smtClean="0"/>
              <a:t>struktur</a:t>
            </a:r>
            <a:r>
              <a:rPr lang="en-US" sz="1700" dirty="0" smtClean="0"/>
              <a:t> </a:t>
            </a:r>
            <a:r>
              <a:rPr lang="en-US" sz="1700" dirty="0" err="1" smtClean="0"/>
              <a:t>konstruksi</a:t>
            </a:r>
            <a:r>
              <a:rPr lang="en-US" sz="1700" dirty="0" smtClean="0"/>
              <a:t> </a:t>
            </a:r>
            <a:r>
              <a:rPr lang="en-US" sz="1700" dirty="0" err="1" smtClean="0"/>
              <a:t>bangunan</a:t>
            </a:r>
            <a:r>
              <a:rPr lang="en-US" sz="1700" dirty="0" smtClean="0"/>
              <a:t>, </a:t>
            </a:r>
            <a:r>
              <a:rPr lang="en-US" sz="1700" dirty="0" err="1" smtClean="0"/>
              <a:t>transportasi</a:t>
            </a:r>
            <a:r>
              <a:rPr lang="en-US" sz="1700" dirty="0" smtClean="0"/>
              <a:t>, </a:t>
            </a:r>
            <a:r>
              <a:rPr lang="en-US" sz="1700" dirty="0" err="1" smtClean="0"/>
              <a:t>sumber</a:t>
            </a:r>
            <a:r>
              <a:rPr lang="en-US" sz="1700" dirty="0" smtClean="0"/>
              <a:t> </a:t>
            </a:r>
            <a:r>
              <a:rPr lang="en-US" sz="1700" dirty="0" err="1" smtClean="0"/>
              <a:t>daya</a:t>
            </a:r>
            <a:r>
              <a:rPr lang="en-US" sz="1700" dirty="0" smtClean="0"/>
              <a:t> air, </a:t>
            </a:r>
            <a:r>
              <a:rPr lang="en-US" sz="1700" dirty="0" err="1" smtClean="0"/>
              <a:t>geoteknik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manajemen</a:t>
            </a:r>
            <a:r>
              <a:rPr lang="en-US" sz="1700" dirty="0" smtClean="0"/>
              <a:t> </a:t>
            </a:r>
            <a:r>
              <a:rPr lang="en-US" sz="1700" dirty="0" err="1" smtClean="0"/>
              <a:t>konstruksi</a:t>
            </a:r>
            <a:r>
              <a:rPr lang="en-US" sz="1700" dirty="0" smtClean="0"/>
              <a:t> </a:t>
            </a:r>
            <a:r>
              <a:rPr lang="en-US" sz="1700" dirty="0" err="1" smtClean="0"/>
              <a:t>mempertimbangkan</a:t>
            </a:r>
            <a:r>
              <a:rPr lang="en-US" sz="1700" dirty="0" smtClean="0"/>
              <a:t> </a:t>
            </a:r>
            <a:r>
              <a:rPr lang="en-US" sz="1700" dirty="0" err="1" smtClean="0"/>
              <a:t>standar</a:t>
            </a:r>
            <a:r>
              <a:rPr lang="en-US" sz="1700" dirty="0" smtClean="0"/>
              <a:t> </a:t>
            </a:r>
            <a:r>
              <a:rPr lang="en-US" sz="1700" dirty="0" err="1" smtClean="0"/>
              <a:t>teknis</a:t>
            </a:r>
            <a:r>
              <a:rPr lang="en-US" sz="1700" dirty="0" smtClean="0"/>
              <a:t>, </a:t>
            </a:r>
            <a:r>
              <a:rPr lang="en-US" sz="1700" dirty="0" err="1" smtClean="0"/>
              <a:t>aspek</a:t>
            </a:r>
            <a:r>
              <a:rPr lang="en-US" sz="1700" dirty="0" smtClean="0"/>
              <a:t> </a:t>
            </a:r>
            <a:r>
              <a:rPr lang="en-US" sz="1700" dirty="0" err="1" smtClean="0"/>
              <a:t>kinerja</a:t>
            </a:r>
            <a:r>
              <a:rPr lang="en-US" sz="1700" dirty="0" smtClean="0"/>
              <a:t>, </a:t>
            </a:r>
            <a:r>
              <a:rPr lang="en-US" sz="1700" dirty="0" err="1" smtClean="0"/>
              <a:t>keandalan</a:t>
            </a:r>
            <a:r>
              <a:rPr lang="en-US" sz="1700" dirty="0" smtClean="0"/>
              <a:t>, </a:t>
            </a:r>
            <a:r>
              <a:rPr lang="en-US" sz="1700" dirty="0" err="1" smtClean="0"/>
              <a:t>kemudahan</a:t>
            </a:r>
            <a:r>
              <a:rPr lang="en-US" sz="1700" dirty="0" smtClean="0"/>
              <a:t> </a:t>
            </a:r>
            <a:r>
              <a:rPr lang="en-US" sz="1700" dirty="0" err="1" smtClean="0"/>
              <a:t>penerapan</a:t>
            </a:r>
            <a:r>
              <a:rPr lang="en-US" sz="1700" dirty="0" smtClean="0"/>
              <a:t>, </a:t>
            </a:r>
            <a:r>
              <a:rPr lang="en-US" sz="1700" dirty="0" err="1" smtClean="0"/>
              <a:t>keberlanjutan</a:t>
            </a:r>
            <a:r>
              <a:rPr lang="en-US" sz="1700" dirty="0" smtClean="0"/>
              <a:t>, </a:t>
            </a:r>
            <a:r>
              <a:rPr lang="en-US" sz="1700" dirty="0" err="1" smtClean="0"/>
              <a:t>serta</a:t>
            </a:r>
            <a:r>
              <a:rPr lang="en-US" sz="1700" dirty="0" smtClean="0"/>
              <a:t> </a:t>
            </a:r>
            <a:r>
              <a:rPr lang="en-US" sz="1700" dirty="0" err="1" smtClean="0"/>
              <a:t>memperhatikan</a:t>
            </a:r>
            <a:r>
              <a:rPr lang="en-US" sz="1700" dirty="0" smtClean="0"/>
              <a:t> </a:t>
            </a:r>
            <a:r>
              <a:rPr lang="en-US" sz="1700" dirty="0" err="1" smtClean="0"/>
              <a:t>faktor-faktor</a:t>
            </a:r>
            <a:r>
              <a:rPr lang="en-US" sz="1700" dirty="0" smtClean="0"/>
              <a:t> </a:t>
            </a:r>
            <a:r>
              <a:rPr lang="en-US" sz="1700" dirty="0" err="1" smtClean="0"/>
              <a:t>ekonomi</a:t>
            </a:r>
            <a:r>
              <a:rPr lang="en-US" sz="1700" dirty="0" smtClean="0"/>
              <a:t>, </a:t>
            </a:r>
            <a:r>
              <a:rPr lang="en-US" sz="1700" dirty="0" err="1" smtClean="0"/>
              <a:t>kesehatan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keselamatan</a:t>
            </a:r>
            <a:r>
              <a:rPr lang="en-US" sz="1700" dirty="0" smtClean="0"/>
              <a:t> </a:t>
            </a:r>
            <a:r>
              <a:rPr lang="en-US" sz="1700" dirty="0" err="1" smtClean="0"/>
              <a:t>kerja</a:t>
            </a:r>
            <a:r>
              <a:rPr lang="en-US" sz="1700" dirty="0" smtClean="0"/>
              <a:t>, </a:t>
            </a:r>
            <a:r>
              <a:rPr lang="en-US" sz="1700" dirty="0" err="1" smtClean="0"/>
              <a:t>kultural</a:t>
            </a:r>
            <a:r>
              <a:rPr lang="en-US" sz="1700" dirty="0" smtClean="0"/>
              <a:t>, </a:t>
            </a:r>
            <a:r>
              <a:rPr lang="en-US" sz="1700" dirty="0" err="1" smtClean="0"/>
              <a:t>sosial</a:t>
            </a:r>
            <a:r>
              <a:rPr lang="en-US" sz="1700" dirty="0" smtClean="0"/>
              <a:t>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lingkungan</a:t>
            </a:r>
            <a:r>
              <a:rPr lang="en-US" sz="1700" dirty="0" smtClean="0"/>
              <a:t>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3528" y="404664"/>
            <a:ext cx="3505200" cy="7254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u="sng" dirty="0" err="1" smtClean="0">
                <a:solidFill>
                  <a:schemeClr val="accent5">
                    <a:lumMod val="75000"/>
                  </a:schemeClr>
                </a:solidFill>
              </a:rPr>
              <a:t>Deskripsi</a:t>
            </a:r>
            <a:endParaRPr lang="en-US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84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DB19EC3-7DD6-4B5A-AC5F-1B79A73A1160}" type="slidenum">
              <a:rPr lang="en-US" altLang="en-US" sz="1200" smtClean="0">
                <a:latin typeface="Trebuchet MS" pitchFamily="34" charset="0"/>
              </a:rPr>
              <a:pPr/>
              <a:t>20</a:t>
            </a:fld>
            <a:endParaRPr lang="en-US" altLang="en-US" sz="1200" smtClean="0">
              <a:latin typeface="Trebuchet MS" pitchFamily="34" charset="0"/>
            </a:endParaRPr>
          </a:p>
        </p:txBody>
      </p:sp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229600" cy="560388"/>
          </a:xfrm>
        </p:spPr>
        <p:txBody>
          <a:bodyPr/>
          <a:lstStyle/>
          <a:p>
            <a:pPr algn="r"/>
            <a:r>
              <a:rPr lang="en-US" altLang="en-US" sz="3200" dirty="0" smtClean="0">
                <a:solidFill>
                  <a:srgbClr val="FF0000"/>
                </a:solidFill>
              </a:rPr>
              <a:t>Method of dumping the load</a:t>
            </a:r>
          </a:p>
        </p:txBody>
      </p:sp>
      <p:pic>
        <p:nvPicPr>
          <p:cNvPr id="8196" name="Picture 8" descr="type hau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8" y="914400"/>
            <a:ext cx="8018585" cy="5257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2883876" y="6172201"/>
            <a:ext cx="48564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b="1" kern="0" dirty="0" smtClean="0">
                <a:latin typeface="Trebuchet MS" pitchFamily="34" charset="0"/>
              </a:rPr>
              <a:t>Type of Dump Truck</a:t>
            </a:r>
          </a:p>
        </p:txBody>
      </p:sp>
    </p:spTree>
    <p:extLst>
      <p:ext uri="{BB962C8B-B14F-4D97-AF65-F5344CB8AC3E}">
        <p14:creationId xmlns:p14="http://schemas.microsoft.com/office/powerpoint/2010/main" val="179873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79E580D-2064-4C2E-8E03-2B0AB1D1AA6C}" type="slidenum">
              <a:rPr lang="en-US" altLang="en-US" sz="1200" smtClean="0">
                <a:latin typeface="Trebuchet MS" pitchFamily="34" charset="0"/>
              </a:rPr>
              <a:pPr/>
              <a:t>21</a:t>
            </a:fld>
            <a:endParaRPr lang="en-US" altLang="en-US" sz="1200" smtClean="0">
              <a:latin typeface="Trebuchet MS" pitchFamily="34" charset="0"/>
            </a:endParaRPr>
          </a:p>
        </p:txBody>
      </p:sp>
      <p:pic>
        <p:nvPicPr>
          <p:cNvPr id="11288" name="Picture 24" descr="930E2DIM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8600"/>
            <a:ext cx="8229600" cy="5562600"/>
          </a:xfrm>
          <a:noFill/>
        </p:spPr>
      </p:pic>
      <p:pic>
        <p:nvPicPr>
          <p:cNvPr id="11283" name="Picture 19" descr="930e_w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295650"/>
            <a:ext cx="3375025" cy="2952750"/>
          </a:xfrm>
          <a:noFill/>
        </p:spPr>
      </p:pic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762000" y="62484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en-US" sz="3200">
                <a:latin typeface="Trebuchet MS" pitchFamily="34" charset="0"/>
              </a:rPr>
              <a:t>930E Komatsu</a:t>
            </a:r>
          </a:p>
        </p:txBody>
      </p:sp>
      <p:sp>
        <p:nvSpPr>
          <p:cNvPr id="11293" name="Rectangle 29"/>
          <p:cNvSpPr>
            <a:spLocks noChangeArrowheads="1"/>
          </p:cNvSpPr>
          <p:nvPr/>
        </p:nvSpPr>
        <p:spPr bwMode="auto">
          <a:xfrm>
            <a:off x="5603631" y="5791200"/>
            <a:ext cx="459544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defTabSz="423863" eaLnBrk="1" hangingPunct="1">
              <a:spcBef>
                <a:spcPct val="3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en-US" sz="2000">
                <a:latin typeface="Trebuchet MS" pitchFamily="34" charset="0"/>
              </a:rPr>
              <a:t>Empty	200 tons</a:t>
            </a:r>
          </a:p>
          <a:p>
            <a:pPr marL="342900" indent="-342900" defTabSz="423863" eaLnBrk="1" hangingPunct="1">
              <a:spcBef>
                <a:spcPct val="3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en-US" sz="2000">
                <a:latin typeface="Trebuchet MS" pitchFamily="34" charset="0"/>
              </a:rPr>
              <a:t>Loaded	500 tons (211 M</a:t>
            </a:r>
            <a:r>
              <a:rPr lang="en-US" altLang="en-US" sz="2000" baseline="30000">
                <a:latin typeface="Trebuchet MS" pitchFamily="34" charset="0"/>
              </a:rPr>
              <a:t>3</a:t>
            </a:r>
            <a:r>
              <a:rPr lang="en-US" altLang="en-US" sz="2000">
                <a:latin typeface="Trebuchet MS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6409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autoUpdateAnimBg="0"/>
      <p:bldP spid="1129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8229600" cy="4572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FF0000"/>
                </a:solidFill>
              </a:rPr>
              <a:t>Safety First!!!!</a:t>
            </a:r>
          </a:p>
        </p:txBody>
      </p:sp>
      <p:pic>
        <p:nvPicPr>
          <p:cNvPr id="25603" name="Picture 5" descr="b%20stupid%20dump%20tru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16" y="941388"/>
            <a:ext cx="4006362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caption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4" y="914401"/>
            <a:ext cx="4079631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 descr="biglittletruck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354" y="3954464"/>
            <a:ext cx="3475892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0" descr="http://t0.gstatic.com/images?q=tbn:ANd9GcQ30Ihh326zXOwcqym0GQz16ep4k2e-c8vyDNo5_4vrBaAkZgk&amp;t=1&amp;usg=__m75xKNgJa2fDAqEjOC0vIC9sj58=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785" y="3962401"/>
            <a:ext cx="3165231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00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3036" y="1268760"/>
            <a:ext cx="82933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Beberapa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informasi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tentang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seputaran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biaya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penyewaan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truck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penggangkut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yaitu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 lvl="1" algn="just"/>
            <a:endParaRPr lang="en-US" sz="1700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Merk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Truck		 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: Hino </a:t>
            </a:r>
            <a:r>
              <a:rPr lang="en-US" sz="1700" dirty="0" err="1">
                <a:latin typeface="Arial" pitchFamily="34" charset="0"/>
                <a:cs typeface="Arial" pitchFamily="34" charset="0"/>
              </a:rPr>
              <a:t>Dutro</a:t>
            </a:r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en-US" sz="1700" dirty="0" err="1">
                <a:latin typeface="Arial" pitchFamily="34" charset="0"/>
                <a:cs typeface="Arial" pitchFamily="34" charset="0"/>
              </a:rPr>
              <a:t>Tahun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		 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: 2014</a:t>
            </a:r>
          </a:p>
          <a:p>
            <a:pPr lvl="1" algn="just"/>
            <a:r>
              <a:rPr lang="en-US" sz="1700" dirty="0" err="1">
                <a:latin typeface="Arial" pitchFamily="34" charset="0"/>
                <a:cs typeface="Arial" pitchFamily="34" charset="0"/>
              </a:rPr>
              <a:t>Kapasitas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Tangki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	 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: 200L</a:t>
            </a:r>
          </a:p>
          <a:p>
            <a:pPr lvl="1" algn="just"/>
            <a:r>
              <a:rPr lang="en-US" sz="1700" dirty="0">
                <a:latin typeface="Arial" pitchFamily="34" charset="0"/>
                <a:cs typeface="Arial" pitchFamily="34" charset="0"/>
              </a:rPr>
              <a:t>Isi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Silider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		 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: 8000 cc</a:t>
            </a:r>
          </a:p>
          <a:p>
            <a:pPr lvl="1" algn="just"/>
            <a:r>
              <a:rPr lang="en-US" sz="1700" dirty="0" err="1">
                <a:latin typeface="Arial" pitchFamily="34" charset="0"/>
                <a:cs typeface="Arial" pitchFamily="34" charset="0"/>
              </a:rPr>
              <a:t>Kapasitas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Truck	 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: 18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m3</a:t>
            </a:r>
          </a:p>
          <a:p>
            <a:pPr lvl="1" algn="just"/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Konsumsi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(per liter) 	: 4 Km/L</a:t>
            </a:r>
          </a:p>
          <a:p>
            <a:pPr lvl="1" algn="just"/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Lokasi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Graha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– Discovery Fortune</a:t>
            </a:r>
          </a:p>
          <a:p>
            <a:pPr lvl="1" algn="just"/>
            <a:r>
              <a:rPr lang="en-US" sz="1700" dirty="0" smtClean="0">
                <a:latin typeface="Arial" pitchFamily="34" charset="0"/>
                <a:cs typeface="Arial" pitchFamily="34" charset="0"/>
              </a:rPr>
              <a:t>Jam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Operasional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	 :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Pukul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08.00 WIB –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Pukul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17.00 WIB</a:t>
            </a:r>
          </a:p>
          <a:p>
            <a:pPr lvl="1" algn="just"/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Bahan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Bakar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Solar	 :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Rp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. 150.000,-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pulang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pergi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(16 Km)</a:t>
            </a:r>
          </a:p>
          <a:p>
            <a:pPr lvl="1" algn="just"/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Supir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		: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Rp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. 100.000,-/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Hari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tergantung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Kesepakatan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 algn="just"/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Mkaan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Supir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		: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Rp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. 50.000,-/rid</a:t>
            </a:r>
          </a:p>
          <a:p>
            <a:pPr lvl="1" algn="just"/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Biaya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Tak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Terduga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	 :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Rp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. 5.000,- (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daerah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Bintaro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 algn="just"/>
            <a:endParaRPr lang="en-US" sz="17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Berapakah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total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pembiayaan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perhari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?</a:t>
            </a:r>
          </a:p>
          <a:p>
            <a:pPr lvl="1" algn="just"/>
            <a:endParaRPr lang="en-US" sz="1700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6551" y="509272"/>
            <a:ext cx="2433615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CONTOH SOAL 1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86949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8383" y="460985"/>
            <a:ext cx="1811843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JAWABAN 1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1124744"/>
            <a:ext cx="77768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Pembiayaan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latin typeface="Arial" pitchFamily="34" charset="0"/>
                <a:cs typeface="Arial" pitchFamily="34" charset="0"/>
              </a:rPr>
              <a:t>Rid =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Pulang-Pergi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err="1">
                <a:latin typeface="Arial" pitchFamily="34" charset="0"/>
                <a:cs typeface="Arial" pitchFamily="34" charset="0"/>
              </a:rPr>
              <a:t>H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				= </a:t>
            </a:r>
            <a:r>
              <a:rPr lang="en-US" dirty="0">
                <a:latin typeface="Arial" pitchFamily="34" charset="0"/>
                <a:cs typeface="Arial" pitchFamily="34" charset="0"/>
              </a:rPr>
              <a:t>4 x rid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diasumsikan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err="1">
                <a:latin typeface="Arial" pitchFamily="34" charset="0"/>
                <a:cs typeface="Arial" pitchFamily="34" charset="0"/>
              </a:rPr>
              <a:t>Jarak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tempuh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		= </a:t>
            </a:r>
            <a:r>
              <a:rPr lang="en-US" dirty="0">
                <a:latin typeface="Arial" pitchFamily="34" charset="0"/>
                <a:cs typeface="Arial" pitchFamily="34" charset="0"/>
              </a:rPr>
              <a:t>16 km (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pulang-pergi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 err="1">
                <a:latin typeface="Arial" pitchFamily="34" charset="0"/>
                <a:cs typeface="Arial" pitchFamily="34" charset="0"/>
              </a:rPr>
              <a:t>Biaya</a:t>
            </a:r>
            <a:r>
              <a:rPr lang="es-ES" dirty="0">
                <a:latin typeface="Arial" pitchFamily="34" charset="0"/>
                <a:cs typeface="Arial" pitchFamily="34" charset="0"/>
              </a:rPr>
              <a:t> solar: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Rp</a:t>
            </a:r>
            <a:r>
              <a:rPr lang="es-ES" dirty="0">
                <a:latin typeface="Arial" pitchFamily="34" charset="0"/>
                <a:cs typeface="Arial" pitchFamily="34" charset="0"/>
              </a:rPr>
              <a:t>. 150.000,- x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4	=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Rp</a:t>
            </a:r>
            <a:r>
              <a:rPr lang="es-ES" dirty="0">
                <a:latin typeface="Arial" pitchFamily="34" charset="0"/>
                <a:cs typeface="Arial" pitchFamily="34" charset="0"/>
              </a:rPr>
              <a:t>. 600.000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,-</a:t>
            </a:r>
          </a:p>
          <a:p>
            <a:r>
              <a:rPr lang="fi-FI" dirty="0">
                <a:latin typeface="Arial" pitchFamily="34" charset="0"/>
                <a:cs typeface="Arial" pitchFamily="34" charset="0"/>
              </a:rPr>
              <a:t>Makan supir: Rp. 50.000,- x 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4 	= Rp</a:t>
            </a:r>
            <a:r>
              <a:rPr lang="fi-FI" dirty="0">
                <a:latin typeface="Arial" pitchFamily="34" charset="0"/>
                <a:cs typeface="Arial" pitchFamily="34" charset="0"/>
              </a:rPr>
              <a:t>. 200.000</a:t>
            </a:r>
            <a:r>
              <a:rPr lang="fi-FI" dirty="0" smtClean="0">
                <a:latin typeface="Arial" pitchFamily="34" charset="0"/>
                <a:cs typeface="Arial" pitchFamily="34" charset="0"/>
              </a:rPr>
              <a:t>,-</a:t>
            </a:r>
          </a:p>
          <a:p>
            <a:r>
              <a:rPr lang="nn-NO" dirty="0">
                <a:latin typeface="Arial" pitchFamily="34" charset="0"/>
                <a:cs typeface="Arial" pitchFamily="34" charset="0"/>
              </a:rPr>
              <a:t>Supir: Rp. I 00.000,- / </a:t>
            </a:r>
            <a:r>
              <a:rPr lang="nn-NO" dirty="0" smtClean="0">
                <a:latin typeface="Arial" pitchFamily="34" charset="0"/>
                <a:cs typeface="Arial" pitchFamily="34" charset="0"/>
              </a:rPr>
              <a:t>hari 		= Rp</a:t>
            </a:r>
            <a:r>
              <a:rPr lang="nn-NO" dirty="0">
                <a:latin typeface="Arial" pitchFamily="34" charset="0"/>
                <a:cs typeface="Arial" pitchFamily="34" charset="0"/>
              </a:rPr>
              <a:t>. </a:t>
            </a:r>
            <a:r>
              <a:rPr lang="nn-NO" dirty="0" smtClean="0">
                <a:latin typeface="Arial" pitchFamily="34" charset="0"/>
                <a:cs typeface="Arial" pitchFamily="34" charset="0"/>
              </a:rPr>
              <a:t>I00.000,-</a:t>
            </a:r>
          </a:p>
          <a:p>
            <a:r>
              <a:rPr lang="pl-PL" dirty="0">
                <a:latin typeface="Arial" pitchFamily="34" charset="0"/>
                <a:cs typeface="Arial" pitchFamily="34" charset="0"/>
              </a:rPr>
              <a:t>Biaya tak terduga: Rp.5 .000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,-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=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Rp</a:t>
            </a:r>
            <a:r>
              <a:rPr lang="pl-PL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5.000,-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Total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pembiayaan</a:t>
            </a:r>
            <a:r>
              <a:rPr lang="en-US" dirty="0">
                <a:latin typeface="Arial" pitchFamily="34" charset="0"/>
                <a:cs typeface="Arial" pitchFamily="34" charset="0"/>
              </a:rPr>
              <a:t> per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hari</a:t>
            </a:r>
            <a:r>
              <a:rPr lang="en-US" dirty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Rp</a:t>
            </a:r>
            <a:r>
              <a:rPr lang="en-US" dirty="0">
                <a:latin typeface="Arial" pitchFamily="34" charset="0"/>
                <a:cs typeface="Arial" pitchFamily="34" charset="0"/>
              </a:rPr>
              <a:t>. 905.000,- /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hari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3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6973" y="451214"/>
            <a:ext cx="4358822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CONTOH PERSOALAN 2 DAN 3</a:t>
            </a:r>
            <a:endParaRPr lang="en-US" sz="2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362999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445" y="1828404"/>
            <a:ext cx="4353024" cy="2896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14309" y="4847006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GambarExcavator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55711" y="4869160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Gambar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Loader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51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0" y="2996952"/>
            <a:ext cx="6144063" cy="86177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5000" dirty="0" smtClean="0"/>
              <a:t>TERIMA KASIH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53219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98072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	: </a:t>
            </a:r>
            <a:r>
              <a:rPr lang="en-US" dirty="0" smtClean="0"/>
              <a:t>CIV - 310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Jumlah</a:t>
            </a:r>
            <a:r>
              <a:rPr lang="en-US" dirty="0"/>
              <a:t> SKS	: 3 </a:t>
            </a:r>
            <a:r>
              <a:rPr lang="en-US" dirty="0" err="1"/>
              <a:t>Kuliah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	: </a:t>
            </a:r>
            <a:r>
              <a:rPr lang="en-US" dirty="0" err="1"/>
              <a:t>Wajib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9552" y="332656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500" dirty="0" smtClean="0"/>
              <a:t>CONT…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69504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24188" y="254640"/>
            <a:ext cx="3505200" cy="7254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u="sng" dirty="0" err="1" smtClean="0">
                <a:solidFill>
                  <a:schemeClr val="accent5">
                    <a:lumMod val="75000"/>
                  </a:schemeClr>
                </a:solidFill>
              </a:rPr>
              <a:t>Silabus</a:t>
            </a:r>
            <a:endParaRPr lang="en-US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3672" y="933527"/>
            <a:ext cx="83868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/>
              <a:t>BAB 1		</a:t>
            </a:r>
            <a:r>
              <a:rPr lang="en-US" sz="1700" dirty="0" err="1"/>
              <a:t>Gambaran</a:t>
            </a:r>
            <a:r>
              <a:rPr lang="en-US" sz="1700" dirty="0"/>
              <a:t> </a:t>
            </a:r>
            <a:r>
              <a:rPr lang="en-US" sz="1700" dirty="0" err="1"/>
              <a:t>Umum</a:t>
            </a:r>
            <a:r>
              <a:rPr lang="en-US" sz="1700" dirty="0"/>
              <a:t> Proses </a:t>
            </a:r>
            <a:r>
              <a:rPr lang="en-US" sz="1700" dirty="0" err="1"/>
              <a:t>Konstruksi</a:t>
            </a:r>
            <a:r>
              <a:rPr lang="en-US" sz="1700" dirty="0"/>
              <a:t>, </a:t>
            </a:r>
            <a:r>
              <a:rPr lang="en-US" sz="1700" dirty="0" err="1"/>
              <a:t>Peranan</a:t>
            </a:r>
            <a:r>
              <a:rPr lang="en-US" sz="1700" dirty="0"/>
              <a:t> </a:t>
            </a:r>
            <a:r>
              <a:rPr lang="en-US" sz="1700" dirty="0" err="1"/>
              <a:t>Peralatan</a:t>
            </a:r>
            <a:r>
              <a:rPr lang="en-US" sz="1700" dirty="0"/>
              <a:t> </a:t>
            </a:r>
            <a:r>
              <a:rPr lang="en-US" sz="1700" dirty="0" err="1"/>
              <a:t>Konstruksi</a:t>
            </a:r>
            <a:r>
              <a:rPr lang="en-US" sz="1700" dirty="0"/>
              <a:t>, </a:t>
            </a:r>
          </a:p>
          <a:p>
            <a:r>
              <a:rPr lang="en-US" sz="1700" dirty="0"/>
              <a:t>BAB 2		Hauling Equipment And Dump Truck</a:t>
            </a:r>
          </a:p>
          <a:p>
            <a:r>
              <a:rPr lang="en-US" sz="1700" dirty="0"/>
              <a:t>BAB 3		Compaction and Stabilization Equipment</a:t>
            </a:r>
          </a:p>
          <a:p>
            <a:r>
              <a:rPr lang="en-US" sz="1700" dirty="0"/>
              <a:t>BAB 4		Dozer</a:t>
            </a:r>
          </a:p>
          <a:p>
            <a:r>
              <a:rPr lang="en-US" sz="1700" dirty="0"/>
              <a:t>BAB 5		</a:t>
            </a:r>
            <a:r>
              <a:rPr lang="en-US" sz="1700" dirty="0" err="1"/>
              <a:t>Timmer</a:t>
            </a:r>
            <a:endParaRPr lang="en-US" sz="1700" dirty="0"/>
          </a:p>
          <a:p>
            <a:r>
              <a:rPr lang="en-US" sz="1700" dirty="0"/>
              <a:t>BAB 6		Excavator</a:t>
            </a:r>
          </a:p>
          <a:p>
            <a:r>
              <a:rPr lang="en-US" sz="1700" dirty="0"/>
              <a:t>BAB 7		</a:t>
            </a:r>
            <a:r>
              <a:rPr lang="en-US" sz="1700" dirty="0" err="1"/>
              <a:t>Kuliah</a:t>
            </a:r>
            <a:r>
              <a:rPr lang="en-US" sz="1700" dirty="0"/>
              <a:t> </a:t>
            </a:r>
            <a:r>
              <a:rPr lang="en-US" sz="1700" dirty="0" err="1"/>
              <a:t>Umum</a:t>
            </a:r>
            <a:endParaRPr lang="en-US" sz="1700" dirty="0"/>
          </a:p>
          <a:p>
            <a:r>
              <a:rPr lang="en-US" sz="1700" dirty="0"/>
              <a:t>BAB 8		</a:t>
            </a:r>
            <a:r>
              <a:rPr lang="en-US" sz="1700" dirty="0" err="1"/>
              <a:t>Ujian</a:t>
            </a:r>
            <a:r>
              <a:rPr lang="en-US" sz="1700" dirty="0"/>
              <a:t> Tengah Semester</a:t>
            </a:r>
          </a:p>
          <a:p>
            <a:r>
              <a:rPr lang="en-US" sz="1700" dirty="0"/>
              <a:t>BAB 9		Grader</a:t>
            </a:r>
          </a:p>
          <a:p>
            <a:r>
              <a:rPr lang="en-US" sz="1700" dirty="0"/>
              <a:t>BAB 10		Tower Crane</a:t>
            </a:r>
          </a:p>
          <a:p>
            <a:r>
              <a:rPr lang="en-US" sz="1700" dirty="0"/>
              <a:t>BAB 11		</a:t>
            </a:r>
            <a:r>
              <a:rPr lang="en-US" sz="1700" dirty="0" err="1"/>
              <a:t>Metode</a:t>
            </a:r>
            <a:r>
              <a:rPr lang="en-US" sz="1700" dirty="0"/>
              <a:t> </a:t>
            </a:r>
            <a:r>
              <a:rPr lang="en-US" sz="1700" dirty="0" err="1"/>
              <a:t>Pekerjaan</a:t>
            </a:r>
            <a:r>
              <a:rPr lang="en-US" sz="1700" dirty="0"/>
              <a:t> </a:t>
            </a:r>
            <a:r>
              <a:rPr lang="en-US" sz="1700" dirty="0" err="1"/>
              <a:t>Pondasi</a:t>
            </a:r>
            <a:r>
              <a:rPr lang="en-US" sz="1700" dirty="0"/>
              <a:t> </a:t>
            </a:r>
          </a:p>
          <a:p>
            <a:r>
              <a:rPr lang="en-US" sz="1700" dirty="0"/>
              <a:t>BAB 12		Dewatering</a:t>
            </a:r>
          </a:p>
          <a:p>
            <a:r>
              <a:rPr lang="en-US" sz="1700" dirty="0"/>
              <a:t>BAB 13		Field Trip</a:t>
            </a:r>
          </a:p>
          <a:p>
            <a:r>
              <a:rPr lang="en-US" sz="1700" dirty="0"/>
              <a:t>BAB 14		</a:t>
            </a:r>
            <a:r>
              <a:rPr lang="en-US" sz="1700" dirty="0" err="1"/>
              <a:t>Pekerjaan</a:t>
            </a:r>
            <a:r>
              <a:rPr lang="en-US" sz="1700" dirty="0"/>
              <a:t>  </a:t>
            </a:r>
            <a:r>
              <a:rPr lang="en-US" sz="1700" dirty="0" err="1"/>
              <a:t>Sruktur</a:t>
            </a:r>
            <a:r>
              <a:rPr lang="en-US" sz="1700" dirty="0"/>
              <a:t> </a:t>
            </a:r>
            <a:r>
              <a:rPr lang="en-US" sz="1700" dirty="0" err="1"/>
              <a:t>sementara</a:t>
            </a:r>
            <a:r>
              <a:rPr lang="en-US" sz="1700" dirty="0"/>
              <a:t> </a:t>
            </a:r>
            <a:r>
              <a:rPr lang="en-US" sz="1700" dirty="0" err="1"/>
              <a:t>dan</a:t>
            </a:r>
            <a:r>
              <a:rPr lang="en-US" sz="1700" dirty="0"/>
              <a:t> </a:t>
            </a:r>
            <a:r>
              <a:rPr lang="en-US" sz="1700" dirty="0" err="1"/>
              <a:t>Beton</a:t>
            </a:r>
            <a:endParaRPr lang="en-US" sz="1700" dirty="0"/>
          </a:p>
          <a:p>
            <a:r>
              <a:rPr lang="en-US" sz="1700" dirty="0"/>
              <a:t>BAB 15		Quiz</a:t>
            </a:r>
          </a:p>
          <a:p>
            <a:r>
              <a:rPr lang="en-US" sz="1700" dirty="0"/>
              <a:t>BAB 16		</a:t>
            </a:r>
            <a:r>
              <a:rPr lang="en-US" sz="1700" dirty="0" err="1"/>
              <a:t>Ujian</a:t>
            </a:r>
            <a:r>
              <a:rPr lang="en-US" sz="1700" dirty="0"/>
              <a:t> </a:t>
            </a:r>
            <a:r>
              <a:rPr lang="en-US" sz="1700" dirty="0" err="1"/>
              <a:t>Akhir</a:t>
            </a:r>
            <a:r>
              <a:rPr lang="en-US" sz="1700"/>
              <a:t> Semester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43624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404664"/>
            <a:ext cx="42428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chemeClr val="accent5">
                    <a:lumMod val="75000"/>
                  </a:schemeClr>
                </a:solidFill>
              </a:rPr>
              <a:t>KOMPOSISI PENILAIAN</a:t>
            </a:r>
            <a:endParaRPr lang="en-US" sz="3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1196752"/>
            <a:ext cx="8352928" cy="20159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sz="2500" dirty="0" smtClean="0"/>
          </a:p>
          <a:p>
            <a:r>
              <a:rPr lang="en-US" sz="2500" dirty="0" err="1" smtClean="0"/>
              <a:t>Tugas</a:t>
            </a:r>
            <a:r>
              <a:rPr lang="en-US" sz="2500" dirty="0" smtClean="0"/>
              <a:t> </a:t>
            </a:r>
            <a:r>
              <a:rPr lang="en-US" sz="2500" dirty="0" err="1" smtClean="0"/>
              <a:t>Besar</a:t>
            </a:r>
            <a:r>
              <a:rPr lang="en-US" sz="2500" dirty="0" smtClean="0"/>
              <a:t>/</a:t>
            </a:r>
            <a:r>
              <a:rPr lang="en-US" sz="2500" dirty="0" err="1" smtClean="0"/>
              <a:t>Kelompok</a:t>
            </a:r>
            <a:r>
              <a:rPr lang="en-US" sz="2500" dirty="0" smtClean="0"/>
              <a:t>		30%</a:t>
            </a:r>
          </a:p>
          <a:p>
            <a:r>
              <a:rPr lang="en-US" sz="2500" dirty="0" err="1" smtClean="0"/>
              <a:t>Ujian</a:t>
            </a:r>
            <a:r>
              <a:rPr lang="en-US" sz="2500" dirty="0" smtClean="0"/>
              <a:t> Tengah Semester		30%</a:t>
            </a:r>
          </a:p>
          <a:p>
            <a:r>
              <a:rPr lang="en-US" sz="2500" dirty="0" err="1" smtClean="0"/>
              <a:t>Ujian</a:t>
            </a:r>
            <a:r>
              <a:rPr lang="en-US" sz="2500" dirty="0" smtClean="0"/>
              <a:t> </a:t>
            </a:r>
            <a:r>
              <a:rPr lang="en-US" sz="2500" dirty="0" err="1" smtClean="0"/>
              <a:t>Akhir</a:t>
            </a:r>
            <a:r>
              <a:rPr lang="en-US" sz="2500" dirty="0" smtClean="0"/>
              <a:t> Semester		40%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87157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5846" y="2543960"/>
            <a:ext cx="4572000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sz="3000" b="1" dirty="0" smtClean="0"/>
              <a:t>PERTEMUAN KE- 2</a:t>
            </a:r>
          </a:p>
          <a:p>
            <a:pPr algn="ctr"/>
            <a:r>
              <a:rPr lang="en-US" sz="3000" b="1" dirty="0" smtClean="0"/>
              <a:t>MINGGU KE - 2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96096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1268760"/>
            <a:ext cx="66967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Pendahuluan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Daya</a:t>
            </a:r>
            <a:r>
              <a:rPr lang="en-US" sz="2000" dirty="0" smtClean="0"/>
              <a:t> </a:t>
            </a:r>
            <a:r>
              <a:rPr lang="en-US" sz="2000" dirty="0" err="1" smtClean="0"/>
              <a:t>Angkut</a:t>
            </a:r>
            <a:r>
              <a:rPr lang="en-US" sz="2000" dirty="0" smtClean="0"/>
              <a:t> Dump Truck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Klasifikasi</a:t>
            </a:r>
            <a:r>
              <a:rPr lang="en-US" sz="2000" dirty="0" smtClean="0"/>
              <a:t> Dump Truck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Pemilihan</a:t>
            </a:r>
            <a:r>
              <a:rPr lang="en-US" sz="2000" dirty="0" smtClean="0"/>
              <a:t> </a:t>
            </a:r>
            <a:r>
              <a:rPr lang="en-US" sz="2000" dirty="0" err="1" smtClean="0"/>
              <a:t>Ukuran</a:t>
            </a:r>
            <a:r>
              <a:rPr lang="en-US" sz="2000" dirty="0" smtClean="0"/>
              <a:t> Dump Truck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Prinsip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 Dump Truck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Bagian</a:t>
            </a:r>
            <a:r>
              <a:rPr lang="en-US" sz="2000" dirty="0" smtClean="0"/>
              <a:t> </a:t>
            </a:r>
            <a:r>
              <a:rPr lang="en-US" sz="2000" dirty="0" err="1" smtClean="0"/>
              <a:t>Utama</a:t>
            </a:r>
            <a:r>
              <a:rPr lang="en-US" sz="2000" dirty="0" smtClean="0"/>
              <a:t> Dump Truck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/>
              <a:t>Contoh</a:t>
            </a:r>
            <a:r>
              <a:rPr lang="en-US" sz="2000" dirty="0" smtClean="0"/>
              <a:t> </a:t>
            </a:r>
            <a:r>
              <a:rPr lang="en-US" sz="2000" dirty="0" err="1" smtClean="0"/>
              <a:t>Soal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Jawaban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251520" y="454486"/>
            <a:ext cx="37321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solidFill>
                  <a:schemeClr val="accent5">
                    <a:lumMod val="75000"/>
                  </a:schemeClr>
                </a:solidFill>
              </a:rPr>
              <a:t>OUTLINE LECTURE 2</a:t>
            </a:r>
            <a:endParaRPr lang="en-US" sz="32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7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0868" y="404664"/>
            <a:ext cx="2293192" cy="47705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PENDAHULUAN</a:t>
            </a:r>
            <a:endParaRPr lang="en-US" sz="2500" dirty="0"/>
          </a:p>
        </p:txBody>
      </p:sp>
      <p:sp>
        <p:nvSpPr>
          <p:cNvPr id="4" name="Rectangle 3"/>
          <p:cNvSpPr/>
          <p:nvPr/>
        </p:nvSpPr>
        <p:spPr>
          <a:xfrm>
            <a:off x="620868" y="1268760"/>
            <a:ext cx="80781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Ada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banyak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sekali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dirty="0">
                <a:latin typeface="Arial" pitchFamily="34" charset="0"/>
                <a:cs typeface="Arial" pitchFamily="34" charset="0"/>
              </a:rPr>
              <a:t> bantu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membantu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penyelesaian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proyek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konstruksi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dirty="0">
                <a:latin typeface="Arial" pitchFamily="34" charset="0"/>
                <a:cs typeface="Arial" pitchFamily="34" charset="0"/>
              </a:rPr>
              <a:t> bantu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dibagi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beberapa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kelompok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tergantung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pekerjaan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apa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tiap-tiap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tahapan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konstruksi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pun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tergantung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kebutuhannya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misalnya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tahapan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awal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pembangunan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Tahapan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awal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proyek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konstruksi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penyiapan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lahan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dimana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lahan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dibangun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dipersiapkan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sesuai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kebutuhannya.Dalam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persiapan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lahan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dibutuhkan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memindalikan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tanah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pekerjaan</a:t>
            </a:r>
            <a:r>
              <a:rPr lang="en-US" dirty="0">
                <a:latin typeface="Arial" pitchFamily="34" charset="0"/>
                <a:cs typeface="Arial" pitchFamily="34" charset="0"/>
              </a:rPr>
              <a:t> cut and fill,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berupa</a:t>
            </a:r>
            <a:r>
              <a:rPr lang="en-US" dirty="0">
                <a:latin typeface="Arial" pitchFamily="34" charset="0"/>
                <a:cs typeface="Arial" pitchFamily="34" charset="0"/>
              </a:rPr>
              <a:t> dump truck, excavator,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dirty="0">
                <a:latin typeface="Arial" pitchFamily="34" charset="0"/>
                <a:cs typeface="Arial" pitchFamily="34" charset="0"/>
              </a:rPr>
              <a:t> bulldozer,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tergantung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kebutuhan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proyek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konstruksi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kuliah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dijelaskan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mengenai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paling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efisien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melakukan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pemindahan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tanah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yaitu</a:t>
            </a:r>
            <a:r>
              <a:rPr lang="en-US" dirty="0">
                <a:latin typeface="Arial" pitchFamily="34" charset="0"/>
                <a:cs typeface="Arial" pitchFamily="34" charset="0"/>
              </a:rPr>
              <a:t> dump truck.</a:t>
            </a:r>
          </a:p>
        </p:txBody>
      </p:sp>
    </p:spTree>
    <p:extLst>
      <p:ext uri="{BB962C8B-B14F-4D97-AF65-F5344CB8AC3E}">
        <p14:creationId xmlns:p14="http://schemas.microsoft.com/office/powerpoint/2010/main" val="158305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9046" y="628850"/>
            <a:ext cx="39511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itchFamily="34" charset="0"/>
                <a:cs typeface="Arial" pitchFamily="34" charset="0"/>
              </a:rPr>
              <a:t>Dump Truck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merupakan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jenis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truk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berfungsi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mengangkut</a:t>
            </a:r>
            <a:r>
              <a:rPr lang="en-US" dirty="0">
                <a:latin typeface="Arial" pitchFamily="34" charset="0"/>
                <a:cs typeface="Arial" pitchFamily="34" charset="0"/>
              </a:rPr>
              <a:t> material-material,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misalnya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tanah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pasir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bahan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konstruksi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lainnya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err="1" smtClean="0">
                <a:latin typeface="Arial" pitchFamily="34" charset="0"/>
                <a:cs typeface="Arial" pitchFamily="34" charset="0"/>
              </a:rPr>
              <a:t>Alat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mendatangkan</a:t>
            </a:r>
            <a:r>
              <a:rPr lang="en-US" dirty="0">
                <a:latin typeface="Arial" pitchFamily="34" charset="0"/>
                <a:cs typeface="Arial" pitchFamily="34" charset="0"/>
              </a:rPr>
              <a:t> material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pasir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tanah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lokasi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proyek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konstruksi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membuang</a:t>
            </a:r>
            <a:r>
              <a:rPr lang="en-US" dirty="0">
                <a:latin typeface="Arial" pitchFamily="34" charset="0"/>
                <a:cs typeface="Arial" pitchFamily="34" charset="0"/>
              </a:rPr>
              <a:t> material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diperlukan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seperti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batu-batuan</a:t>
            </a:r>
            <a:r>
              <a:rPr lang="en-US" dirty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puing</a:t>
            </a:r>
            <a:r>
              <a:rPr lang="en-US" dirty="0">
                <a:latin typeface="Arial" pitchFamily="34" charset="0"/>
                <a:cs typeface="Arial" pitchFamily="34" charset="0"/>
              </a:rPr>
              <a:t>)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tanah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berlebih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lokasi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proyek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tempat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pembuangan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375" y="151796"/>
            <a:ext cx="12242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/>
              <a:t>CONT…</a:t>
            </a:r>
            <a:endParaRPr lang="en-US" sz="2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354" y="980728"/>
            <a:ext cx="4113334" cy="318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4020" y="4653136"/>
            <a:ext cx="82266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itchFamily="34" charset="0"/>
                <a:cs typeface="Arial" pitchFamily="34" charset="0"/>
              </a:rPr>
              <a:t>Dump truck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moda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pemindah</a:t>
            </a:r>
            <a:r>
              <a:rPr lang="en-US" dirty="0">
                <a:latin typeface="Arial" pitchFamily="34" charset="0"/>
                <a:cs typeface="Arial" pitchFamily="34" charset="0"/>
              </a:rPr>
              <a:t> material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sering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karena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biaya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operasionalnya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relatif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rendah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Putaran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kerja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dump truck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terdiri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beberapa</a:t>
            </a:r>
            <a:r>
              <a:rPr lang="en-US" dirty="0">
                <a:latin typeface="Arial" pitchFamily="34" charset="0"/>
                <a:cs typeface="Arial" pitchFamily="34" charset="0"/>
              </a:rPr>
              <a:t> proses,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yaitu</a:t>
            </a:r>
            <a:r>
              <a:rPr lang="en-US" dirty="0">
                <a:latin typeface="Arial" pitchFamily="34" charset="0"/>
                <a:cs typeface="Arial" pitchFamily="34" charset="0"/>
              </a:rPr>
              <a:t> loading, hauling, dumping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returning.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proses loading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pengisian</a:t>
            </a:r>
            <a:r>
              <a:rPr lang="en-US" dirty="0">
                <a:latin typeface="Arial" pitchFamily="34" charset="0"/>
                <a:cs typeface="Arial" pitchFamily="34" charset="0"/>
              </a:rPr>
              <a:t> dump truck,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biasanya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dibantu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excavator,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yaitu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mengeruk</a:t>
            </a:r>
            <a:r>
              <a:rPr lang="en-US" dirty="0">
                <a:latin typeface="Arial" pitchFamily="34" charset="0"/>
                <a:cs typeface="Arial" pitchFamily="34" charset="0"/>
              </a:rPr>
              <a:t> material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memasukkannya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bak</a:t>
            </a:r>
            <a:r>
              <a:rPr lang="en-US" dirty="0">
                <a:latin typeface="Arial" pitchFamily="34" charset="0"/>
                <a:cs typeface="Arial" pitchFamily="34" charset="0"/>
              </a:rPr>
              <a:t> dump truck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8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1164</TotalTime>
  <Words>949</Words>
  <Application>Microsoft Office PowerPoint</Application>
  <PresentationFormat>On-screen Show (4:3)</PresentationFormat>
  <Paragraphs>181</Paragraphs>
  <Slides>26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Grid</vt:lpstr>
      <vt:lpstr>Bitmap Image</vt:lpstr>
      <vt:lpstr>PERTEMUAN KE 2 MINGGU KE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Loading and Hauling Cycle</vt:lpstr>
      <vt:lpstr>PowerPoint Presentation</vt:lpstr>
      <vt:lpstr>Method of dumping the load</vt:lpstr>
      <vt:lpstr>PowerPoint Presentation</vt:lpstr>
      <vt:lpstr>Safety First!!!!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GALIH WULANDARI SUBAGYO, s.T.,M.T.,</dc:title>
  <dc:creator>GALIH WULANDARI S</dc:creator>
  <cp:lastModifiedBy>GALIH WULANDARI S</cp:lastModifiedBy>
  <cp:revision>77</cp:revision>
  <dcterms:created xsi:type="dcterms:W3CDTF">2020-01-04T05:38:09Z</dcterms:created>
  <dcterms:modified xsi:type="dcterms:W3CDTF">2020-02-02T06:07:47Z</dcterms:modified>
</cp:coreProperties>
</file>