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315" r:id="rId2"/>
    <p:sldId id="259" r:id="rId3"/>
    <p:sldId id="260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28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590" autoAdjust="0"/>
  </p:normalViewPr>
  <p:slideViewPr>
    <p:cSldViewPr>
      <p:cViewPr>
        <p:scale>
          <a:sx n="66" d="100"/>
          <a:sy n="66" d="100"/>
        </p:scale>
        <p:origin x="-156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8B9E-A3F0-4507-8A40-ADC9AA728791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78214-B61B-4AA3-98CE-2C0ABCD0B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proyek.blogspot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mediaproyek.blogspot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mediaproyek.blogspot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mediaproyek.blogspot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mediaproyek.blogspot.com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13</a:t>
            </a:r>
            <a:br>
              <a:rPr lang="en-US" sz="2500" b="1" dirty="0" smtClean="0"/>
            </a:br>
            <a:r>
              <a:rPr lang="en-US" sz="2500" b="1" dirty="0" smtClean="0"/>
              <a:t>MINGGU KE 13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76279" y="3542789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500" b="1" dirty="0" smtClean="0"/>
              <a:t>K3 DALAM PROYEK KONSTRUKSI</a:t>
            </a:r>
            <a:endParaRPr lang="en-US" sz="55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410160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196752"/>
            <a:ext cx="80648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Sebelum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tindakan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pencegahan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dilaksanakan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diketahui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jelas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bagaimana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keterangan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lengkap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penyelidikan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cermat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kasus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kasus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sekalipun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Penyebab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(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Koesmargono</a:t>
            </a:r>
            <a:r>
              <a:rPr lang="en-US" dirty="0">
                <a:latin typeface="Arial" pitchFamily="34" charset="0"/>
                <a:cs typeface="Arial" pitchFamily="34" charset="0"/>
              </a:rPr>
              <a:t>, 1998)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: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Kelelahan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fisik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Ketidakterampilan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Kurangnya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sarana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peralatan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Dipercepatnya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jadwal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Kegiatan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lembur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efektif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Pengawasan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jurang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Pendidikan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Keinginan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segera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menyelesaikan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385552"/>
            <a:ext cx="5112568" cy="4770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PENYEBAB KECELAKAAN KERJA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7762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124744"/>
            <a:ext cx="811864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International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Labour</a:t>
            </a:r>
            <a:r>
              <a:rPr lang="en-US" dirty="0">
                <a:latin typeface="Arial" pitchFamily="34" charset="0"/>
                <a:cs typeface="Arial" pitchFamily="34" charset="0"/>
              </a:rPr>
              <a:t> Office, Geneva 1989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penggolongan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sebabsebab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digolongkan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latin typeface="Arial" pitchFamily="34" charset="0"/>
                <a:cs typeface="Arial" pitchFamily="34" charset="0"/>
              </a:rPr>
              <a:t> :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Tindakan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perbuatan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manusia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memenuhi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(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Unsate</a:t>
            </a:r>
            <a:r>
              <a:rPr lang="en-US" dirty="0">
                <a:latin typeface="Arial" pitchFamily="34" charset="0"/>
                <a:cs typeface="Arial" pitchFamily="34" charset="0"/>
              </a:rPr>
              <a:t> human act)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lingkungan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aman</a:t>
            </a:r>
            <a:r>
              <a:rPr lang="en-US" dirty="0">
                <a:latin typeface="Arial" pitchFamily="34" charset="0"/>
                <a:cs typeface="Arial" pitchFamily="34" charset="0"/>
              </a:rPr>
              <a:t> (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Unsate</a:t>
            </a:r>
            <a:r>
              <a:rPr lang="en-US" dirty="0">
                <a:latin typeface="Arial" pitchFamily="34" charset="0"/>
                <a:cs typeface="Arial" pitchFamily="34" charset="0"/>
              </a:rPr>
              <a:t> condition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0" algn="just"/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penyelidikan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menjawab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pertanyaan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: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Siapa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terluka</a:t>
            </a:r>
            <a:r>
              <a:rPr lang="en-US" dirty="0">
                <a:latin typeface="Arial" pitchFamily="34" charset="0"/>
                <a:cs typeface="Arial" pitchFamily="34" charset="0"/>
              </a:rPr>
              <a:t> ?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Apa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menyebabkan</a:t>
            </a:r>
            <a:r>
              <a:rPr lang="en-US" dirty="0">
                <a:latin typeface="Arial" pitchFamily="34" charset="0"/>
                <a:cs typeface="Arial" pitchFamily="34" charset="0"/>
              </a:rPr>
              <a:t> ?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Kapan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?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?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Mengapa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?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Bagaimana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mencegah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terulang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kembali</a:t>
            </a:r>
            <a:r>
              <a:rPr lang="en-US" dirty="0">
                <a:latin typeface="Arial" pitchFamily="34" charset="0"/>
                <a:cs typeface="Arial" pitchFamily="34" charset="0"/>
              </a:rPr>
              <a:t> ?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95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5891" y="1124744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Menurut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Suma’mur</a:t>
            </a:r>
            <a:r>
              <a:rPr lang="en-US" dirty="0">
                <a:latin typeface="Arial" pitchFamily="34" charset="0"/>
                <a:cs typeface="Arial" pitchFamily="34" charset="0"/>
              </a:rPr>
              <a:t> P.K,(1987),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garis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 lima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kerugian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disebabkan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Kerusakan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kekacauan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organisasi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keluhan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kesedihan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Kelainan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cacat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Kematian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latin typeface="Arial" pitchFamily="34" charset="0"/>
                <a:cs typeface="Arial" pitchFamily="34" charset="0"/>
              </a:rPr>
              <a:t> kali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karyawan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pimpinan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perusahaan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negara</a:t>
            </a:r>
            <a:r>
              <a:rPr lang="en-US" dirty="0">
                <a:latin typeface="Arial" pitchFamily="34" charset="0"/>
                <a:cs typeface="Arial" pitchFamily="34" charset="0"/>
              </a:rPr>
              <a:t> pun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dirugikan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Singkatnya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pihak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dirugikan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1.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Kerugian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karyawan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Menderita</a:t>
            </a:r>
            <a:r>
              <a:rPr lang="en-US" dirty="0">
                <a:latin typeface="Arial" pitchFamily="34" charset="0"/>
                <a:cs typeface="Arial" pitchFamily="34" charset="0"/>
              </a:rPr>
              <a:t> rasa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sakit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takut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menderita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Cacat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tubuh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mampu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semula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Menderita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gangguan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jiwa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Kehilangan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nafkah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depan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menikmati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kehidupan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layak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385552"/>
            <a:ext cx="5976664" cy="4770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KERUGIAN AKIBAT KECELAKAAN KERJA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19776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908720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2.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Kerugian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pimpinan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perusahaan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Kehilangan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pendapatan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kuantitas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menurun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Bertambahnya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lembur</a:t>
            </a:r>
            <a:r>
              <a:rPr lang="en-US" dirty="0">
                <a:latin typeface="Arial" pitchFamily="34" charset="0"/>
                <a:cs typeface="Arial" pitchFamily="34" charset="0"/>
              </a:rPr>
              <a:t> (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penggantian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hilang</a:t>
            </a:r>
            <a:r>
              <a:rPr lang="en-US" dirty="0">
                <a:latin typeface="Arial" pitchFamily="34" charset="0"/>
                <a:cs typeface="Arial" pitchFamily="34" charset="0"/>
              </a:rPr>
              <a:t> ).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Perbaikan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pemindahan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mesinmesin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lainnya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Kehilangan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karyawan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staff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lainnya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penyelidikan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membantu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karyawan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menderita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melihat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menonton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Penempatan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latihan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karyawan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menderita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(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sembuh</a:t>
            </a:r>
            <a:r>
              <a:rPr lang="en-US" dirty="0">
                <a:latin typeface="Arial" pitchFamily="34" charset="0"/>
                <a:cs typeface="Arial" pitchFamily="34" charset="0"/>
              </a:rPr>
              <a:t> 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baru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Pengobatan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Asuransi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kompensasi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penderita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Kehilangan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kepercayaan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karyawan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lainnya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lingkungan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sebagainya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9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2554" y="1052736"/>
            <a:ext cx="8023901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3.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Kerugian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keluarga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karyawan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bersangkutan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Kehilangan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nafkah</a:t>
            </a:r>
            <a:r>
              <a:rPr lang="en-US" dirty="0">
                <a:latin typeface="Arial" pitchFamily="34" charset="0"/>
                <a:cs typeface="Arial" pitchFamily="34" charset="0"/>
              </a:rPr>
              <a:t> /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pendapatan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karyawan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bersangkutan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satu-satunya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pencari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nafkah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keluarga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Keluarga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kehilangan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kasih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sayang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4.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Kerugian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negara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Kehilangan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terampil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menyokong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ekonomi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nasional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Kekurangan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terampil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mengisinya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pengumuan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informasi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mengenai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banyaknya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khususnya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kemungkinan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generasi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memilih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lain.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16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052736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Hingga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diasumsikan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bersifat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kasar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sarana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latihan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ideal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atlit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menyehatkan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>
                <a:latin typeface="Arial" pitchFamily="34" charset="0"/>
                <a:cs typeface="Arial" pitchFamily="34" charset="0"/>
              </a:rPr>
              <a:t> orang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ingin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aktif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mengancam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diantaranya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mencakup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panas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radiasi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kebisingan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debu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kejutan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getaran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zat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kimia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beracun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Barangkali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paling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dominan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mengenai</a:t>
            </a:r>
            <a:r>
              <a:rPr lang="en-US" dirty="0">
                <a:latin typeface="Arial" pitchFamily="34" charset="0"/>
                <a:cs typeface="Arial" pitchFamily="34" charset="0"/>
              </a:rPr>
              <a:t> optimism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manusia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dirty="0">
                <a:latin typeface="Arial" pitchFamily="34" charset="0"/>
                <a:cs typeface="Arial" pitchFamily="34" charset="0"/>
              </a:rPr>
              <a:t>. Akan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dirty="0">
                <a:latin typeface="Arial" pitchFamily="34" charset="0"/>
                <a:cs typeface="Arial" pitchFamily="34" charset="0"/>
              </a:rPr>
              <a:t> orang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semakin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mengakui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penyakit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benar-benar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permasalahan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serius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langsung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cukup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jumlahnya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dikeluarkan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pembayaran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perawatan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medis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tuntutan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ganti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cacat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tubuh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langsung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dikeluarkan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membayar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kehilangan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berketrampilan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385552"/>
            <a:ext cx="7416824" cy="4770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PERMASALAHAN K3 DALAM BIDANG KONSTRUKSI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16685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5121" y="692696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Fakta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memperlihatkan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benar-benar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industri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Menurut</a:t>
            </a:r>
            <a:r>
              <a:rPr lang="en-US" dirty="0">
                <a:latin typeface="Arial" pitchFamily="34" charset="0"/>
                <a:cs typeface="Arial" pitchFamily="34" charset="0"/>
              </a:rPr>
              <a:t> Donald S. Barrie,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dkk</a:t>
            </a:r>
            <a:r>
              <a:rPr lang="en-US" dirty="0">
                <a:latin typeface="Arial" pitchFamily="34" charset="0"/>
                <a:cs typeface="Arial" pitchFamily="34" charset="0"/>
              </a:rPr>
              <a:t>, 1995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organisasi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terlibat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mengikuti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jalannya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perkembangan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aspek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penerapan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teruji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usaha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mengurangi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berupa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memperlihatkan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benar-benar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industri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Departemen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Statistik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dewan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Amerika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National Safety Council 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menunjukkan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walaupun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meliputi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sekitar</a:t>
            </a:r>
            <a:r>
              <a:rPr lang="en-US" dirty="0">
                <a:latin typeface="Arial" pitchFamily="34" charset="0"/>
                <a:cs typeface="Arial" pitchFamily="34" charset="0"/>
              </a:rPr>
              <a:t> 6%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keseluruhannya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sama-sama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upaya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meliputi</a:t>
            </a:r>
            <a:r>
              <a:rPr lang="en-US" dirty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. Hal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semacam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saling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keterkaitan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erat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0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268760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Keberhasilan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Melaksanakan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K-3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kenyataan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menunjukkan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penerapan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(K-3)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mencegah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segala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bentuknya</a:t>
            </a:r>
            <a:r>
              <a:rPr lang="en-US" dirty="0">
                <a:latin typeface="Arial" pitchFamily="34" charset="0"/>
                <a:cs typeface="Arial" pitchFamily="34" charset="0"/>
              </a:rPr>
              <a:t>.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samping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mencegah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korban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manusia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upaya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meniadakan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sekaligus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mengurangi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kerugian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benda</a:t>
            </a:r>
            <a:r>
              <a:rPr lang="en-US" dirty="0">
                <a:latin typeface="Arial" pitchFamily="34" charset="0"/>
                <a:cs typeface="Arial" pitchFamily="34" charset="0"/>
              </a:rPr>
              <a:t>;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gangguan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pengembangan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potensi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ekonomi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ketidakteraturan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(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Soeripto</a:t>
            </a:r>
            <a:r>
              <a:rPr lang="en-US" dirty="0">
                <a:latin typeface="Arial" pitchFamily="34" charset="0"/>
                <a:cs typeface="Arial" pitchFamily="34" charset="0"/>
              </a:rPr>
              <a:t>, 1989).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385552"/>
            <a:ext cx="7416824" cy="4770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KEBERHASILAN PROYEK KONSTRUKSI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8082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945456"/>
            <a:ext cx="793055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Kelancaran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menitikberatkan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progam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Namun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demikian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rangkaian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dilaksanakan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dikarenakan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pihak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penunjang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factor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penghambat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progam</a:t>
            </a:r>
            <a:r>
              <a:rPr lang="en-US" dirty="0">
                <a:latin typeface="Arial" pitchFamily="34" charset="0"/>
                <a:cs typeface="Arial" pitchFamily="34" charset="0"/>
              </a:rPr>
              <a:t> K-3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korelasi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kelancaran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Meski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demikian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lainnya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diutamakan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penyedia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anatara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pendidikan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ilmu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86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173177"/>
            <a:ext cx="820891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Dunia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tertinggi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sebab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u="sng" dirty="0">
                <a:latin typeface="Arial" pitchFamily="34" charset="0"/>
                <a:cs typeface="Arial" pitchFamily="34" charset="0"/>
                <a:hlinkClick r:id="rId2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mencegah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Pelindung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Diri</a:t>
            </a:r>
            <a:r>
              <a:rPr lang="en-US" dirty="0">
                <a:latin typeface="Arial" pitchFamily="34" charset="0"/>
                <a:cs typeface="Arial" pitchFamily="34" charset="0"/>
              </a:rPr>
              <a:t> (APD)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disediakan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).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Pelindung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Diri</a:t>
            </a:r>
            <a:r>
              <a:rPr lang="en-US" dirty="0">
                <a:latin typeface="Arial" pitchFamily="34" charset="0"/>
                <a:cs typeface="Arial" pitchFamily="34" charset="0"/>
              </a:rPr>
              <a:t> (APD)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 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dirty="0">
                <a:latin typeface="Arial" pitchFamily="34" charset="0"/>
                <a:cs typeface="Arial" pitchFamily="34" charset="0"/>
              </a:rPr>
              <a:t> 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kemampuan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 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melindungi</a:t>
            </a:r>
            <a:r>
              <a:rPr lang="en-US" dirty="0">
                <a:latin typeface="Arial" pitchFamily="34" charset="0"/>
                <a:cs typeface="Arial" pitchFamily="34" charset="0"/>
              </a:rPr>
              <a:t> 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seseorang</a:t>
            </a:r>
            <a:r>
              <a:rPr lang="en-US" dirty="0">
                <a:latin typeface="Arial" pitchFamily="34" charset="0"/>
                <a:cs typeface="Arial" pitchFamily="34" charset="0"/>
              </a:rPr>
              <a:t> 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mengisolasi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seluruh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tubuh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potensi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385552"/>
            <a:ext cx="5904656" cy="4770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ALAT-ALAT PELINDUNG ANGGOTA BADAN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55664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35%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35%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www.klopmart.com/kcfinder/upload/images/K3%20-%20KESELAMATAN%20dan%20KESEHATAN%20KERJA%20-%20Konten%2072dpi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964488" cy="554461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1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1154049"/>
            <a:ext cx="375259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Safety Helmet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Safety helmet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berfungsi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sebagai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pelindung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kepala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benda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bisa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mengenai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kepala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secara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langsung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4099" descr="Description: https://4.bp.blogspot.com/-DfntgwmxzAY/UeHkoB1z3hI/AAAAAAAAAc0/jnCL-B0PZLw/s1600/image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964906"/>
            <a:ext cx="1905124" cy="1855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3382" y="3933056"/>
            <a:ext cx="42489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2.    Safety </a:t>
            </a:r>
            <a:r>
              <a:rPr lang="en-US" dirty="0">
                <a:latin typeface="Arial" pitchFamily="34" charset="0"/>
                <a:cs typeface="Arial" pitchFamily="34" charset="0"/>
              </a:rPr>
              <a:t>Belt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Safety belt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pelindung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ketinggian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pic>
        <p:nvPicPr>
          <p:cNvPr id="7" name="Picture 6" descr="https://1.bp.blogspot.com/-QEN9Fme2O9M/UeHlbkrcl7I/AAAAAAAAAdA/feVPDp9T-g0/s1600/images1.jpg">
            <a:hlinkClick r:id="rId2" tgtFrame="&quot;_blank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17032"/>
            <a:ext cx="2376264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915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560" y="119675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3.    Safety </a:t>
            </a:r>
            <a:r>
              <a:rPr lang="en-US" dirty="0">
                <a:latin typeface="Arial" pitchFamily="34" charset="0"/>
                <a:cs typeface="Arial" pitchFamily="34" charset="0"/>
              </a:rPr>
              <a:t>Shoes</a:t>
            </a:r>
          </a:p>
          <a:p>
            <a:pPr lvl="1" algn="just"/>
            <a:r>
              <a:rPr lang="en-US" dirty="0">
                <a:latin typeface="Arial" pitchFamily="34" charset="0"/>
                <a:cs typeface="Arial" pitchFamily="34" charset="0"/>
              </a:rPr>
              <a:t>Safety shoes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mencegah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fatal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menimpa</a:t>
            </a:r>
            <a:r>
              <a:rPr lang="en-US" dirty="0">
                <a:latin typeface="Arial" pitchFamily="34" charset="0"/>
                <a:cs typeface="Arial" pitchFamily="34" charset="0"/>
              </a:rPr>
              <a:t> kaki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tajam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panas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cairan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kimia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sebagainya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755" y="761565"/>
            <a:ext cx="2376264" cy="2577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11560" y="364502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en-US" dirty="0" smtClean="0"/>
              <a:t>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Sepatu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>
                <a:latin typeface="Arial" pitchFamily="34" charset="0"/>
                <a:cs typeface="Arial" pitchFamily="34" charset="0"/>
              </a:rPr>
              <a:t>Sepatu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karet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sepatu</a:t>
            </a:r>
            <a:r>
              <a:rPr lang="en-US" dirty="0">
                <a:latin typeface="Arial" pitchFamily="34" charset="0"/>
                <a:cs typeface="Arial" pitchFamily="34" charset="0"/>
              </a:rPr>
              <a:t> boot)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sepatu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didesain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khusus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berada</a:t>
            </a:r>
            <a:r>
              <a:rPr lang="en-US" dirty="0">
                <a:latin typeface="Arial" pitchFamily="34" charset="0"/>
                <a:cs typeface="Arial" pitchFamily="34" charset="0"/>
              </a:rPr>
              <a:t> di area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basah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becek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berlumpur</a:t>
            </a:r>
            <a:r>
              <a:rPr lang="en-US" dirty="0">
                <a:latin typeface="Arial" pitchFamily="34" charset="0"/>
                <a:cs typeface="Arial" pitchFamily="34" charset="0"/>
              </a:rPr>
              <a:t>).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Kebanyakan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karet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metal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melindungi</a:t>
            </a:r>
            <a:r>
              <a:rPr lang="en-US" dirty="0">
                <a:latin typeface="Arial" pitchFamily="34" charset="0"/>
                <a:cs typeface="Arial" pitchFamily="34" charset="0"/>
              </a:rPr>
              <a:t> kaki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tajam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panas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cairan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kimia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dsb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2" name="Picture 11" descr="https://3.bp.blogspot.com/-aoRwIJAgm7g/UeHpk3wQBEI/AAAAAAAAAds/eJPx0YsZ7n4/s1600/Untitled+7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042" y="3662153"/>
            <a:ext cx="2784490" cy="26606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821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2474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en-US" dirty="0" smtClean="0"/>
              <a:t>5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Sarung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Tangan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>
                <a:latin typeface="Arial" pitchFamily="34" charset="0"/>
                <a:cs typeface="Arial" pitchFamily="34" charset="0"/>
              </a:rPr>
              <a:t>Berfungsi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pelindung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situasi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mengakibatkan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cedera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tangan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sarung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masing-masing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ttps://1.bp.blogspot.com/-GfXldQH-zp8/UeHqilZ5W5I/AAAAAAAAAd8/6616w40kfFk/s1600/index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130626"/>
            <a:ext cx="3312368" cy="230244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67544" y="427451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6.     Masker </a:t>
            </a:r>
            <a:r>
              <a:rPr lang="en-US" dirty="0">
                <a:latin typeface="Arial" pitchFamily="34" charset="0"/>
                <a:cs typeface="Arial" pitchFamily="34" charset="0"/>
              </a:rPr>
              <a:t>(Respirator)</a:t>
            </a:r>
          </a:p>
          <a:p>
            <a:pPr lvl="1"/>
            <a:r>
              <a:rPr lang="en-US" dirty="0" err="1">
                <a:latin typeface="Arial" pitchFamily="34" charset="0"/>
                <a:cs typeface="Arial" pitchFamily="34" charset="0"/>
              </a:rPr>
              <a:t>Berfungsi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penyaring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udara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dihirup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udara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buruk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misal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berdebu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beracun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dsb</a:t>
            </a:r>
            <a:r>
              <a:rPr lang="en-US" dirty="0">
                <a:latin typeface="Arial" pitchFamily="34" charset="0"/>
                <a:cs typeface="Arial" pitchFamily="34" charset="0"/>
              </a:rPr>
              <a:t>).</a:t>
            </a:r>
          </a:p>
        </p:txBody>
      </p:sp>
      <p:pic>
        <p:nvPicPr>
          <p:cNvPr id="6" name="Picture 5" descr="https://2.bp.blogspot.com/-xBHbeexyZ0E/UeHrUsZBw_I/AAAAAAAAAeA/3H557ryK-7E/s1600/images2.jpg">
            <a:hlinkClick r:id="rId2" tgtFrame="&quot;_blank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132" y="3969060"/>
            <a:ext cx="2520280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203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1124744"/>
            <a:ext cx="48245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7. Jas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Hujan</a:t>
            </a:r>
            <a:r>
              <a:rPr lang="en-US" dirty="0">
                <a:latin typeface="Arial" pitchFamily="34" charset="0"/>
                <a:cs typeface="Arial" pitchFamily="34" charset="0"/>
              </a:rPr>
              <a:t> (Rain Coat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2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Berfungsi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melindungi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percikan</a:t>
            </a:r>
            <a:r>
              <a:rPr lang="en-US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misal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hujan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mencuci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).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ttps://1.bp.blogspot.com/-_ypklbULhuQ/UeHsyjLaUbI/AAAAAAAAAeQ/hF6K8tAtK9o/s1600/images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13448"/>
            <a:ext cx="3456384" cy="23715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58326" y="4191752"/>
            <a:ext cx="48965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dirty="0" smtClean="0">
                <a:latin typeface="Arial" pitchFamily="34" charset="0"/>
                <a:cs typeface="Arial" pitchFamily="34" charset="0"/>
              </a:rPr>
              <a:t>8.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Kaca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Mata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Pengaman</a:t>
            </a:r>
            <a:r>
              <a:rPr lang="en-US" dirty="0">
                <a:latin typeface="Arial" pitchFamily="34" charset="0"/>
                <a:cs typeface="Arial" pitchFamily="34" charset="0"/>
              </a:rPr>
              <a:t> (Safety Glasses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>
                <a:latin typeface="Arial" pitchFamily="34" charset="0"/>
                <a:cs typeface="Arial" pitchFamily="34" charset="0"/>
              </a:rPr>
              <a:t>Berfungsi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pelindung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misalnya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mengelas</a:t>
            </a:r>
            <a:r>
              <a:rPr lang="en-US" dirty="0">
                <a:latin typeface="Arial" pitchFamily="34" charset="0"/>
                <a:cs typeface="Arial" pitchFamily="34" charset="0"/>
              </a:rPr>
              <a:t>).</a:t>
            </a:r>
          </a:p>
        </p:txBody>
      </p:sp>
      <p:pic>
        <p:nvPicPr>
          <p:cNvPr id="6" name="Picture 5" descr="https://4.bp.blogspot.com/-RkKrSOEO-ZA/UeHtdUI11cI/AAAAAAAAAeY/HkghExJ8VEc/s1600/images.jpg">
            <a:hlinkClick r:id="rId2" tgtFrame="&quot;_blank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715" y="3861048"/>
            <a:ext cx="2987824" cy="20973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01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7" y="761565"/>
            <a:ext cx="446449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9.  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Penutup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Telinga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(Ear Plug)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Berfungsi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sebagai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pelindung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telinga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bekerja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di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tempat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bising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Picture 4107" descr="Description: https://4.bp.blogspot.com/-TgS9WdRJqc4/UeHuDmy4k-I/AAAAAAAAAeg/oQ3zrkckaWA/s320/index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496" y="761565"/>
            <a:ext cx="4022725" cy="90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8496" y="22852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en-US" dirty="0" smtClean="0">
                <a:latin typeface="Arial" pitchFamily="34" charset="0"/>
                <a:cs typeface="Arial" pitchFamily="34" charset="0"/>
              </a:rPr>
              <a:t>10.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Pelindung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Wajah</a:t>
            </a:r>
            <a:r>
              <a:rPr lang="en-US" dirty="0">
                <a:latin typeface="Arial" pitchFamily="34" charset="0"/>
                <a:cs typeface="Arial" pitchFamily="34" charset="0"/>
              </a:rPr>
              <a:t> (Face Shield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>
                <a:latin typeface="Arial" pitchFamily="34" charset="0"/>
                <a:cs typeface="Arial" pitchFamily="34" charset="0"/>
              </a:rPr>
              <a:t>Berfungsi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pelindung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wajah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percikan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misal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menggerinda</a:t>
            </a:r>
            <a:r>
              <a:rPr lang="en-US" dirty="0">
                <a:latin typeface="Arial" pitchFamily="34" charset="0"/>
                <a:cs typeface="Arial" pitchFamily="34" charset="0"/>
              </a:rPr>
              <a:t>).</a:t>
            </a:r>
          </a:p>
        </p:txBody>
      </p:sp>
      <p:pic>
        <p:nvPicPr>
          <p:cNvPr id="7" name="Picture 6" descr="https://3.bp.blogspot.com/-BU22MSo0qus/UeHurAafRCI/AAAAAAAAAeo/YgNrWWrp1Ac/s1600/index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39586"/>
            <a:ext cx="2016224" cy="170543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408496" y="3716307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en-US" dirty="0" smtClean="0">
                <a:latin typeface="Arial" pitchFamily="34" charset="0"/>
                <a:cs typeface="Arial" pitchFamily="34" charset="0"/>
              </a:rPr>
              <a:t>11.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Pelampung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>
                <a:latin typeface="Arial" pitchFamily="34" charset="0"/>
                <a:cs typeface="Arial" pitchFamily="34" charset="0"/>
              </a:rPr>
              <a:t>Pelampung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melindungi</a:t>
            </a:r>
            <a:r>
              <a:rPr lang="en-US" dirty="0">
                <a:latin typeface="Arial" pitchFamily="34" charset="0"/>
                <a:cs typeface="Arial" pitchFamily="34" charset="0"/>
              </a:rPr>
              <a:t> 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pengguna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air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terhindar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tenggelam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keterapungan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(buoyancy)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pengguna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posisi</a:t>
            </a:r>
            <a:r>
              <a:rPr lang="en-US" dirty="0">
                <a:latin typeface="Arial" pitchFamily="34" charset="0"/>
                <a:cs typeface="Arial" pitchFamily="34" charset="0"/>
              </a:rPr>
              <a:t> 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tenggelam</a:t>
            </a:r>
            <a:r>
              <a:rPr lang="en-US" dirty="0">
                <a:latin typeface="Arial" pitchFamily="34" charset="0"/>
                <a:cs typeface="Arial" pitchFamily="34" charset="0"/>
              </a:rPr>
              <a:t> (negative buoyant)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melayang</a:t>
            </a:r>
            <a:r>
              <a:rPr lang="en-US" dirty="0">
                <a:latin typeface="Arial" pitchFamily="34" charset="0"/>
                <a:cs typeface="Arial" pitchFamily="34" charset="0"/>
              </a:rPr>
              <a:t> (neutral buoyant)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air.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646" y="3967319"/>
            <a:ext cx="3129385" cy="2360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8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124744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wajib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memenuhi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kelengkapan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administrasi</a:t>
            </a:r>
            <a:r>
              <a:rPr lang="en-US" dirty="0">
                <a:latin typeface="Arial" pitchFamily="34" charset="0"/>
                <a:cs typeface="Arial" pitchFamily="34" charset="0"/>
              </a:rPr>
              <a:t> K3,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meliputi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Pendaftaran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departemen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setempat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Pendaftaran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pembayaran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asuransi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Pendaftaran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pembayaran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asuransi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lainnya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disyaratkan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Ijin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kantor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kimpraswil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penggunaan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jembatan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menuju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lalu-lintas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Keterangan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pakai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instansi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berwenang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rekomendasi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pemerintah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lingkungan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setempa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385552"/>
            <a:ext cx="5904656" cy="4770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KELENGKAPAN ADMINISTRASI K3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11174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265182"/>
            <a:ext cx="8280920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Safety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plan 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K3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bertujuan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nantinya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penyakit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menghasilkan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produktivitas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dirty="0">
                <a:latin typeface="Arial" pitchFamily="34" charset="0"/>
                <a:cs typeface="Arial" pitchFamily="34" charset="0"/>
              </a:rPr>
              <a:t>. </a:t>
            </a:r>
          </a:p>
          <a:p>
            <a:pPr algn="just">
              <a:lnSpc>
                <a:spcPct val="150000"/>
              </a:lnSpc>
            </a:pPr>
            <a:r>
              <a:rPr lang="en-US" i="1" dirty="0">
                <a:latin typeface="Arial" pitchFamily="34" charset="0"/>
                <a:cs typeface="Arial" pitchFamily="34" charset="0"/>
              </a:rPr>
              <a:t>Safety plan 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berisi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lvl="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Pembukaan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berisi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Gambaran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Pokok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Perhatian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dirty="0">
                <a:latin typeface="Arial" pitchFamily="34" charset="0"/>
                <a:cs typeface="Arial" pitchFamily="34" charset="0"/>
              </a:rPr>
              <a:t> K3</a:t>
            </a:r>
          </a:p>
          <a:p>
            <a:pPr marL="285750" lvl="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Resiko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pencegahannya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>
                <a:latin typeface="Arial" pitchFamily="34" charset="0"/>
                <a:cs typeface="Arial" pitchFamily="34" charset="0"/>
              </a:rPr>
              <a:t>Tata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pengoperasian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peralatan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Alamat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instansi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terkait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sakit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Polisi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Depnaker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Dinas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kebakaran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385552"/>
            <a:ext cx="4350635" cy="4770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PENYUSUSNAN SAFETY PLAN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90181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629" y="1124744"/>
            <a:ext cx="840084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dirty="0">
                <a:latin typeface="Arial" pitchFamily="34" charset="0"/>
                <a:cs typeface="Arial" pitchFamily="34" charset="0"/>
              </a:rPr>
              <a:t> K3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meliputi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dirty="0">
                <a:latin typeface="Arial" pitchFamily="34" charset="0"/>
                <a:cs typeface="Arial" pitchFamily="34" charset="0"/>
              </a:rPr>
              <a:t> K3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berupa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safety plan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instansi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terkait</a:t>
            </a:r>
            <a:r>
              <a:rPr lang="en-US" dirty="0">
                <a:latin typeface="Arial" pitchFamily="34" charset="0"/>
                <a:cs typeface="Arial" pitchFamily="34" charset="0"/>
              </a:rPr>
              <a:t> K3,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depnaker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polisi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sakit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Pengawasan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K3,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meliputi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i="1" dirty="0">
                <a:latin typeface="Arial" pitchFamily="34" charset="0"/>
                <a:cs typeface="Arial" pitchFamily="34" charset="0"/>
              </a:rPr>
              <a:t>Safety patrol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tim</a:t>
            </a:r>
            <a:r>
              <a:rPr lang="en-US" dirty="0">
                <a:latin typeface="Arial" pitchFamily="34" charset="0"/>
                <a:cs typeface="Arial" pitchFamily="34" charset="0"/>
              </a:rPr>
              <a:t> K3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3 orang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melaksanakan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patroli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mencatat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hal-hal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ketentuan</a:t>
            </a:r>
            <a:r>
              <a:rPr lang="en-US" dirty="0">
                <a:latin typeface="Arial" pitchFamily="34" charset="0"/>
                <a:cs typeface="Arial" pitchFamily="34" charset="0"/>
              </a:rPr>
              <a:t> K3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resiko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i="1" dirty="0">
                <a:latin typeface="Arial" pitchFamily="34" charset="0"/>
                <a:cs typeface="Arial" pitchFamily="34" charset="0"/>
              </a:rPr>
              <a:t>Safety supervisor</a:t>
            </a:r>
            <a:r>
              <a:rPr lang="en-US" dirty="0">
                <a:latin typeface="Arial" pitchFamily="34" charset="0"/>
                <a:cs typeface="Arial" pitchFamily="34" charset="0"/>
              </a:rPr>
              <a:t>;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petugas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ditunjuk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mengadakan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pengawasan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dilihat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segi</a:t>
            </a:r>
            <a:r>
              <a:rPr lang="en-US" dirty="0">
                <a:latin typeface="Arial" pitchFamily="34" charset="0"/>
                <a:cs typeface="Arial" pitchFamily="34" charset="0"/>
              </a:rPr>
              <a:t> K3.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i="1" dirty="0">
                <a:latin typeface="Arial" pitchFamily="34" charset="0"/>
                <a:cs typeface="Arial" pitchFamily="34" charset="0"/>
              </a:rPr>
              <a:t>Safety meeting</a:t>
            </a:r>
            <a:r>
              <a:rPr lang="en-US" dirty="0">
                <a:latin typeface="Arial" pitchFamily="34" charset="0"/>
                <a:cs typeface="Arial" pitchFamily="34" charset="0"/>
              </a:rPr>
              <a:t>;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membahas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safety patrol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safety supervisor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penanganan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1771650" lvl="3" indent="-40005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penanganan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ringan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771650" lvl="3" indent="-40005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penanganan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771650" lvl="3" indent="-40005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penanganan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korban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meninggal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771650" lvl="3" indent="-40005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Pelaporan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penanganan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peralatan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385552"/>
            <a:ext cx="6192688" cy="4770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PELAKSANAAN KEGIATAN K3 DILAPANGAN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1058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124744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Pelatihan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program K3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Pelatihan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materi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pelatihan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panduan</a:t>
            </a:r>
            <a:r>
              <a:rPr lang="en-US" dirty="0">
                <a:latin typeface="Arial" pitchFamily="34" charset="0"/>
                <a:cs typeface="Arial" pitchFamily="34" charset="0"/>
              </a:rPr>
              <a:t> K3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misalnya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Pedoman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praktis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gedung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Penanganan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penyimpanan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pemeliharaan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sipil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finishing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luar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mekanikal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elektrikal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finishing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bekisting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pembesian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sementara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rangka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baja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khusus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pembetonan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pile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strutting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pembongkaran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0"/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385552"/>
            <a:ext cx="3888432" cy="4770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PELATIHAN PROGRAM K3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613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KE- 13</a:t>
            </a:r>
          </a:p>
          <a:p>
            <a:pPr algn="ctr"/>
            <a:r>
              <a:rPr lang="en-US" sz="3000" b="1" dirty="0" smtClean="0"/>
              <a:t>MINGGU KE -13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980727"/>
            <a:ext cx="79928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dirty="0" smtClean="0">
                <a:latin typeface="Arial" pitchFamily="34" charset="0"/>
                <a:cs typeface="Arial" pitchFamily="34" charset="0"/>
              </a:rPr>
              <a:t>2.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Pelatihan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khusus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>
                <a:latin typeface="Arial" pitchFamily="34" charset="0"/>
                <a:cs typeface="Arial" pitchFamily="34" charset="0"/>
              </a:rPr>
              <a:t>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diberikan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awal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tengah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periode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penyegaran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seluruh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petugas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terkait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pengawasan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materi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pengetahuan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3789040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K3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Undang-Undang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Peraturan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Menteri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UU No.1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tahun</a:t>
            </a:r>
            <a:r>
              <a:rPr lang="en-US" dirty="0">
                <a:latin typeface="Arial" pitchFamily="34" charset="0"/>
                <a:cs typeface="Arial" pitchFamily="34" charset="0"/>
              </a:rPr>
              <a:t> 1970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UU No.21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tahun</a:t>
            </a:r>
            <a:r>
              <a:rPr lang="en-US" dirty="0">
                <a:latin typeface="Arial" pitchFamily="34" charset="0"/>
                <a:cs typeface="Arial" pitchFamily="34" charset="0"/>
              </a:rPr>
              <a:t> 2003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UU No.13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tahun</a:t>
            </a:r>
            <a:r>
              <a:rPr lang="en-US" dirty="0">
                <a:latin typeface="Arial" pitchFamily="34" charset="0"/>
                <a:cs typeface="Arial" pitchFamily="34" charset="0"/>
              </a:rPr>
              <a:t> 2003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Peraturan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Menteri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RI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No.PER-5/MEN/1996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3068960"/>
            <a:ext cx="3024336" cy="4770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DASAR HUKUM K3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30309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980728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lphaL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Kimia</a:t>
            </a:r>
          </a:p>
          <a:p>
            <a:pPr lvl="1"/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terhirupnya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kontak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manusia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kimia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kimia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abu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pembakaran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kimia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kimia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gas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kimia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>
              <a:buFont typeface="+mj-lt"/>
              <a:buAutoNum type="alphaLcPeriod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+mj-lt"/>
              <a:buAutoNum type="alphaL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Fisika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temperatur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udara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panas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dingin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udara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normal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menyebabkan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mengalami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suhu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tubuh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normal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>
              <a:buFont typeface="+mj-lt"/>
              <a:buAutoNum type="alphaLcPeriod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bising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menyebabkan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kerusakan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pendengaran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>
              <a:buFont typeface="+mj-lt"/>
              <a:buAutoNum type="alphaLcPeriod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Pekerjaan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+mj-lt"/>
              <a:buAutoNum type="alphaLcPeriod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pencahayaan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penerangan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menyebabkan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kerusakan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penglihatan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>
              <a:buFont typeface="+mj-lt"/>
              <a:buAutoNum type="alphaLcPeriod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pengangkutan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barang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penggunaan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peralatan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lengkap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aman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mengakibatkan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cedera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orang lain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332656"/>
            <a:ext cx="4266728" cy="4770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JENIS BAHAYA DALAM K3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9277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510405"/>
            <a:ext cx="74888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Hazard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memungkinkan</a:t>
            </a:r>
            <a:r>
              <a:rPr lang="en-US" dirty="0">
                <a:latin typeface="Arial" pitchFamily="34" charset="0"/>
                <a:cs typeface="Arial" pitchFamily="34" charset="0"/>
              </a:rPr>
              <a:t> /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mengalami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penyakit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kerusakan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menghambat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kemampuan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Danger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menunjukkan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peluang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mengakibatkan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tindakan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pencegahan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Risk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prediksi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keparahan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siklus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Incident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munculnya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kejadian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mengadakan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kontak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energi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melebihi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ambang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batas</a:t>
            </a:r>
            <a:r>
              <a:rPr lang="en-US" dirty="0">
                <a:latin typeface="Arial" pitchFamily="34" charset="0"/>
                <a:cs typeface="Arial" pitchFamily="34" charset="0"/>
              </a:rPr>
              <a:t> normal.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Accident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kejadian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disertai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korban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kerugian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manusian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benda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332656"/>
            <a:ext cx="4266728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ISTITLAH BAHAYA DALAM LINGKUNGAN KERJA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77897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340768"/>
            <a:ext cx="7992888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unsur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pembangunan.Kegiatan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menimbulkan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dampak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diinginkan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menyangkut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aspek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lingkungan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dikelola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memperhatikan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standar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ketentuan</a:t>
            </a:r>
            <a:r>
              <a:rPr lang="en-US" dirty="0">
                <a:latin typeface="Arial" pitchFamily="34" charset="0"/>
                <a:cs typeface="Arial" pitchFamily="34" charset="0"/>
              </a:rPr>
              <a:t> K3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berlaku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Menurut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Presiden</a:t>
            </a:r>
            <a:r>
              <a:rPr lang="en-US" dirty="0">
                <a:latin typeface="Arial" pitchFamily="34" charset="0"/>
                <a:cs typeface="Arial" pitchFamily="34" charset="0"/>
              </a:rPr>
              <a:t> Indonesia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Joko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Widodo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Pengawasan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infrastruktur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pengawasan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hanya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banyak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sekali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dikerjakan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normal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cepat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membutuhkan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pengawasan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kontrol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detail,”</a:t>
            </a:r>
          </a:p>
        </p:txBody>
      </p:sp>
      <p:sp>
        <p:nvSpPr>
          <p:cNvPr id="3" name="Rectangle 2"/>
          <p:cNvSpPr/>
          <p:nvPr/>
        </p:nvSpPr>
        <p:spPr>
          <a:xfrm>
            <a:off x="414694" y="395976"/>
            <a:ext cx="2376264" cy="4770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PENDAHULUAN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277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892" y="761565"/>
            <a:ext cx="8406680" cy="5858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Menurut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zuma’mur</a:t>
            </a:r>
            <a:r>
              <a:rPr lang="en-US" dirty="0">
                <a:latin typeface="Arial" pitchFamily="34" charset="0"/>
                <a:cs typeface="Arial" pitchFamily="34" charset="0"/>
              </a:rPr>
              <a:t> (1981),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: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bertalian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mesin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pesawat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pengolahannya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landasan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lingkungannya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cara-cara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pekerjaannya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orang lain,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masyarakat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umumnya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Sarana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utama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pencegahan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cacat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kematian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pintu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gerbang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utama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keamanan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menyangkut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segenap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distribusi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barang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Salah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aspek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sasaran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mengingat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resiko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penerapan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teknologi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terutama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teknologi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maju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mutakhir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47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052735"/>
            <a:ext cx="82858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Spesialisasi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kedokteran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prakteknya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bertujuan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memperoleh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derajat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setinggi-tingginya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fisik</a:t>
            </a:r>
            <a:r>
              <a:rPr lang="en-US" dirty="0">
                <a:latin typeface="Arial" pitchFamily="34" charset="0"/>
                <a:cs typeface="Arial" pitchFamily="34" charset="0"/>
              </a:rPr>
              <a:t>, mental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sosial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usaha-usaha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preventif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kuratif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penyakit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gangguan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diakibatkan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faktor-faktor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lingkungan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penyakit-penyakit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umumnya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Hakikat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: </a:t>
            </a:r>
          </a:p>
          <a:p>
            <a:pPr marL="342900" lvl="0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derajat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setingginya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;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buruh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petani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nelayan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pegawai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negri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demikian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dimaksudkan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kesejahteraan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 algn="just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meningkatkan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meningginya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efisiensi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dukung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produktifitas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manusia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65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166843"/>
            <a:ext cx="784887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Tujuan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utama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pencegahan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pemberantasan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penyakit-penyakit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pemeliharaan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peningkatan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gizi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perawatan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mempertinggi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efisiensi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produktifitas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manusia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pemberantasan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kecelakaan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melipat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gandakan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kegairahan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kenikmatan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perlindungan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masyarakat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dirty="0">
                <a:latin typeface="Arial" pitchFamily="34" charset="0"/>
                <a:cs typeface="Arial" pitchFamily="34" charset="0"/>
              </a:rPr>
              <a:t> demi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bahaya-bahaya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mungkin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ditimbulkan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industri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Disimpulkan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tujuan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menciptakan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produktif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414694" y="395976"/>
            <a:ext cx="1348994" cy="4770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TUJUAN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697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1384" y="1158029"/>
            <a:ext cx="76930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progam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efektif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banyak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paralel</a:t>
            </a:r>
            <a:r>
              <a:rPr lang="en-US" dirty="0">
                <a:latin typeface="Arial" pitchFamily="34" charset="0"/>
                <a:cs typeface="Arial" pitchFamily="34" charset="0"/>
              </a:rPr>
              <a:t>. Parker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Oglesby (1972),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garisbesar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mengkategorisasikan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kepribadian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perilaku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latihannya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kebiasaan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kepercayaan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latar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belakang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pendidikan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kebudayaan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sikap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sosial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karakteristik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fisik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Lingkungan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sikap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kebijaksanaan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pengusaha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pengawas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penyedia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kawan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385552"/>
            <a:ext cx="6965618" cy="4770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 smtClean="0"/>
              <a:t>PENERAPAN PROGRAM KESELAMATAN KERJA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53930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980728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2.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fisik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melekat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terpisahkan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dilaksanakan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ditimbulkan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Penyikiran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mekanis</a:t>
            </a:r>
            <a:r>
              <a:rPr lang="en-US" dirty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pemakaian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pagar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batas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peralatan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prosedur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melindungi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fisik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daerah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situasi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berbahaya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Perlindungan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pemakaian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variabel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sedemikianseperti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helm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topi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pelindung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),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kaca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pengaman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penyumbat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telinga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sabuk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duduk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perangkat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lainnya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melindungi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kesehatan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keamanan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individu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menyusun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progam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seutuhnya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3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3060</TotalTime>
  <Words>2374</Words>
  <Application>Microsoft Office PowerPoint</Application>
  <PresentationFormat>On-screen Show (4:3)</PresentationFormat>
  <Paragraphs>216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Grid</vt:lpstr>
      <vt:lpstr>PERTEMUAN KE 13 MINGGU KE 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</cp:lastModifiedBy>
  <cp:revision>202</cp:revision>
  <dcterms:created xsi:type="dcterms:W3CDTF">2020-01-04T05:38:09Z</dcterms:created>
  <dcterms:modified xsi:type="dcterms:W3CDTF">2020-04-19T07:14:43Z</dcterms:modified>
</cp:coreProperties>
</file>