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86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287" r:id="rId21"/>
    <p:sldId id="28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590" autoAdjust="0"/>
  </p:normalViewPr>
  <p:slideViewPr>
    <p:cSldViewPr>
      <p:cViewPr varScale="1">
        <p:scale>
          <a:sx n="71" d="100"/>
          <a:sy n="71" d="100"/>
        </p:scale>
        <p:origin x="-13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1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78B9E-A3F0-4507-8A40-ADC9AA728791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78214-B61B-4AA3-98CE-2C0ABCD0B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25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3116" y="4797152"/>
            <a:ext cx="1809364" cy="16847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543" y="6021784"/>
            <a:ext cx="7128792" cy="575568"/>
          </a:xfrm>
        </p:spPr>
        <p:txBody>
          <a:bodyPr/>
          <a:lstStyle/>
          <a:p>
            <a:pPr algn="l"/>
            <a:r>
              <a:rPr lang="en-US" sz="2500" b="1" dirty="0" smtClean="0"/>
              <a:t>PERTEMUAN KE 12</a:t>
            </a:r>
            <a:br>
              <a:rPr lang="en-US" sz="2500" b="1" dirty="0" smtClean="0"/>
            </a:br>
            <a:r>
              <a:rPr lang="en-US" sz="2500" b="1" dirty="0" smtClean="0"/>
              <a:t>MINGGU KE 12</a:t>
            </a:r>
            <a:endParaRPr lang="en-US" sz="25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60503" y="3212976"/>
            <a:ext cx="63246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500" b="1" dirty="0" smtClean="0"/>
              <a:t>PENGADAAN BARANG DAN JASA KONSTRUKSI</a:t>
            </a:r>
            <a:endParaRPr lang="en-US" sz="55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97152"/>
            <a:ext cx="180020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49324" y="5395299"/>
            <a:ext cx="7128792" cy="575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500" b="1" dirty="0" smtClean="0"/>
              <a:t>GALIH WULANDARI SUBAGYO, </a:t>
            </a:r>
            <a:r>
              <a:rPr lang="en-US" sz="2500" b="1" dirty="0" err="1" smtClean="0"/>
              <a:t>s.T.,M.T</a:t>
            </a:r>
            <a:r>
              <a:rPr lang="en-US" sz="2500" b="1" dirty="0" smtClean="0"/>
              <a:t>.,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21789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3568" y="786097"/>
            <a:ext cx="7920880" cy="481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c.   Plan </a:t>
            </a:r>
            <a:r>
              <a:rPr lang="en-US" dirty="0">
                <a:latin typeface="Arial" pitchFamily="34" charset="0"/>
                <a:cs typeface="Arial" pitchFamily="34" charset="0"/>
              </a:rPr>
              <a:t>Procurement Management : Outputs</a:t>
            </a:r>
          </a:p>
          <a:p>
            <a:pPr marL="742950" lvl="1" indent="-285750" algn="just">
              <a:buFont typeface="Wingdings" pitchFamily="2" charset="2"/>
              <a:buChar char="q"/>
            </a:pPr>
            <a:r>
              <a:rPr lang="en-US" sz="1700" dirty="0" smtClean="0">
                <a:latin typeface="Arial" pitchFamily="34" charset="0"/>
                <a:cs typeface="Arial" pitchFamily="34" charset="0"/>
              </a:rPr>
              <a:t>Procurement  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Management  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Plan</a:t>
            </a:r>
          </a:p>
          <a:p>
            <a:pPr lvl="2" algn="just"/>
            <a:r>
              <a:rPr lang="en-US" sz="1700" dirty="0" err="1">
                <a:latin typeface="Arial" pitchFamily="34" charset="0"/>
                <a:cs typeface="Arial" pitchFamily="34" charset="0"/>
              </a:rPr>
              <a:t>M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enggambarkan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bagaimana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tim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memperoleh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barang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jasa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luar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organisasi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742950" lvl="1" indent="-285750" algn="just">
              <a:buFont typeface="Wingdings" pitchFamily="2" charset="2"/>
              <a:buChar char="q"/>
            </a:pPr>
            <a:r>
              <a:rPr lang="en-US" sz="1700" dirty="0" smtClean="0">
                <a:latin typeface="Arial" pitchFamily="34" charset="0"/>
                <a:cs typeface="Arial" pitchFamily="34" charset="0"/>
              </a:rPr>
              <a:t>Procurement  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Statement  of  Work </a:t>
            </a:r>
            <a:endParaRPr lang="en-US" sz="1700" dirty="0" smtClean="0">
              <a:latin typeface="Arial" pitchFamily="34" charset="0"/>
              <a:cs typeface="Arial" pitchFamily="34" charset="0"/>
            </a:endParaRPr>
          </a:p>
          <a:p>
            <a:pPr lvl="2" algn="just"/>
            <a:r>
              <a:rPr lang="en-US" sz="1700" dirty="0" err="1">
                <a:latin typeface="Arial" pitchFamily="34" charset="0"/>
                <a:cs typeface="Arial" pitchFamily="34" charset="0"/>
              </a:rPr>
              <a:t>M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enjelaskan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pengadaan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 item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cukup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rinci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memungkinkan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calon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penjual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menentukan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apakah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mereka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mampu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menyediakan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produk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jasa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hasil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742950" lvl="1" indent="-285750" algn="just">
              <a:buFont typeface="Wingdings" pitchFamily="2" charset="2"/>
              <a:buChar char="q"/>
            </a:pPr>
            <a:r>
              <a:rPr lang="en-US" sz="1700" dirty="0" smtClean="0">
                <a:latin typeface="Arial" pitchFamily="34" charset="0"/>
                <a:cs typeface="Arial" pitchFamily="34" charset="0"/>
              </a:rPr>
              <a:t>Procurement Documents</a:t>
            </a:r>
          </a:p>
          <a:p>
            <a:pPr lvl="2" algn="just"/>
            <a:r>
              <a:rPr lang="en-US" sz="1700" dirty="0" err="1">
                <a:latin typeface="Arial" pitchFamily="34" charset="0"/>
                <a:cs typeface="Arial" pitchFamily="34" charset="0"/>
              </a:rPr>
              <a:t>D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igunakan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meminta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proposal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calon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penjual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742950" lvl="1" indent="-285750" algn="just">
              <a:buFont typeface="Wingdings" pitchFamily="2" charset="2"/>
              <a:buChar char="q"/>
            </a:pPr>
            <a:r>
              <a:rPr lang="en-US" sz="1700" dirty="0" smtClean="0">
                <a:latin typeface="Arial" pitchFamily="34" charset="0"/>
                <a:cs typeface="Arial" pitchFamily="34" charset="0"/>
              </a:rPr>
              <a:t>Source 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Selection 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Criteria</a:t>
            </a:r>
          </a:p>
          <a:p>
            <a:pPr lvl="2" algn="just"/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menilai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proposal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penjual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berupa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penilaian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objektif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subyektif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.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Beberapa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kriteria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pemilihan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sumber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daya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: Understanding  of  need,  Overall  or  life-cycle  cost, Technical  Approach, Risk,   Management   Approach,   Warranty,   Financial   Capacity,   Production Capacity  and  Interest,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Ukuran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Bisnis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, Past  Performance  of  Sellers, References, Intellectual Property Rights, Proprietary 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Rights.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86892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2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1120676"/>
            <a:ext cx="76328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r>
              <a:rPr lang="en-US" dirty="0">
                <a:latin typeface="Arial" pitchFamily="34" charset="0"/>
                <a:cs typeface="Arial" pitchFamily="34" charset="0"/>
              </a:rPr>
              <a:t>Make-or-Buy   Decisions: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dirty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analisis</a:t>
            </a:r>
            <a:r>
              <a:rPr lang="en-US" dirty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keputusan</a:t>
            </a:r>
            <a:r>
              <a:rPr lang="en-US" dirty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apakah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tertentu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diselesaikan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dibeli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sumber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luar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Change Request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Project     </a:t>
            </a:r>
            <a:r>
              <a:rPr lang="en-US" dirty="0">
                <a:latin typeface="Arial" pitchFamily="34" charset="0"/>
                <a:cs typeface="Arial" pitchFamily="34" charset="0"/>
              </a:rPr>
              <a:t>Documents     Updates: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Dokumentasi</a:t>
            </a:r>
            <a:r>
              <a:rPr lang="en-US" dirty="0">
                <a:latin typeface="Arial" pitchFamily="34" charset="0"/>
                <a:cs typeface="Arial" pitchFamily="34" charset="0"/>
              </a:rPr>
              <a:t>  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permintaan</a:t>
            </a:r>
            <a:r>
              <a:rPr lang="en-US" dirty="0">
                <a:latin typeface="Arial" pitchFamily="34" charset="0"/>
                <a:cs typeface="Arial" pitchFamily="34" charset="0"/>
              </a:rPr>
              <a:t>, Requirements traceability matrix,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Daftar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resiko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6892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3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908720"/>
            <a:ext cx="799288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 startAt="2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Conduct  </a:t>
            </a:r>
            <a:r>
              <a:rPr lang="en-US" dirty="0">
                <a:latin typeface="Arial" pitchFamily="34" charset="0"/>
                <a:cs typeface="Arial" pitchFamily="34" charset="0"/>
              </a:rPr>
              <a:t>procurements:  proses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mendapatkan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respon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penjual</a:t>
            </a:r>
            <a:r>
              <a:rPr lang="en-US" dirty="0">
                <a:latin typeface="Arial" pitchFamily="34" charset="0"/>
                <a:cs typeface="Arial" pitchFamily="34" charset="0"/>
              </a:rPr>
              <a:t>,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memilih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penjual</a:t>
            </a:r>
            <a:r>
              <a:rPr lang="en-US" dirty="0">
                <a:latin typeface="Arial" pitchFamily="34" charset="0"/>
                <a:cs typeface="Arial" pitchFamily="34" charset="0"/>
              </a:rPr>
              <a:t>,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pemberian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kontrak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buFont typeface="Wingdings" pitchFamily="2" charset="2"/>
              <a:buChar char="ü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Conduct </a:t>
            </a:r>
            <a:r>
              <a:rPr lang="en-US" dirty="0">
                <a:latin typeface="Arial" pitchFamily="34" charset="0"/>
                <a:cs typeface="Arial" pitchFamily="34" charset="0"/>
              </a:rPr>
              <a:t>Procurements 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Inputs</a:t>
            </a:r>
          </a:p>
          <a:p>
            <a:pPr marL="1257300" lvl="2" indent="-342900" algn="just">
              <a:buFont typeface="Wingdings" pitchFamily="2" charset="2"/>
              <a:buChar char="§"/>
            </a:pPr>
            <a:r>
              <a:rPr lang="en-US" dirty="0">
                <a:latin typeface="Arial" pitchFamily="34" charset="0"/>
                <a:cs typeface="Arial" pitchFamily="34" charset="0"/>
              </a:rPr>
              <a:t>Procurement   Management   Plan: proses procurement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  di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kelola</a:t>
            </a:r>
            <a:r>
              <a:rPr lang="en-US" dirty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pengembangan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procurement documentation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berdasarkan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kontrak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257300" lvl="2" indent="-34290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Procurement  </a:t>
            </a:r>
            <a:r>
              <a:rPr lang="en-US" dirty="0">
                <a:latin typeface="Arial" pitchFamily="34" charset="0"/>
                <a:cs typeface="Arial" pitchFamily="34" charset="0"/>
              </a:rPr>
              <a:t>Document: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Menyediakan</a:t>
            </a:r>
            <a:r>
              <a:rPr lang="en-US" dirty="0">
                <a:latin typeface="Arial" pitchFamily="34" charset="0"/>
                <a:cs typeface="Arial" pitchFamily="34" charset="0"/>
              </a:rPr>
              <a:t>  data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tentang</a:t>
            </a:r>
            <a:r>
              <a:rPr lang="en-US" dirty="0">
                <a:latin typeface="Arial" pitchFamily="34" charset="0"/>
                <a:cs typeface="Arial" pitchFamily="34" charset="0"/>
              </a:rPr>
              <a:t>  audit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kontrak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persetujuan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lainnya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257300" lvl="2" indent="-34290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Source  </a:t>
            </a:r>
            <a:r>
              <a:rPr lang="en-US" dirty="0">
                <a:latin typeface="Arial" pitchFamily="34" charset="0"/>
                <a:cs typeface="Arial" pitchFamily="34" charset="0"/>
              </a:rPr>
              <a:t>Selection  Criteria: Capability,  Technical  expertise,  Life  cycle  cost, Delivery date, Product cost </a:t>
            </a:r>
          </a:p>
          <a:p>
            <a:pPr marL="1257300" lvl="2" indent="-34290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Seller </a:t>
            </a:r>
            <a:r>
              <a:rPr lang="en-US" dirty="0">
                <a:latin typeface="Arial" pitchFamily="34" charset="0"/>
                <a:cs typeface="Arial" pitchFamily="34" charset="0"/>
              </a:rPr>
              <a:t>Proposal 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menentukan</a:t>
            </a:r>
            <a:r>
              <a:rPr lang="en-US" dirty="0">
                <a:latin typeface="Arial" pitchFamily="34" charset="0"/>
                <a:cs typeface="Arial" pitchFamily="34" charset="0"/>
              </a:rPr>
              <a:t> seller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potensial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1257300" lvl="2" indent="-34290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Project </a:t>
            </a:r>
            <a:r>
              <a:rPr lang="en-US" dirty="0">
                <a:latin typeface="Arial" pitchFamily="34" charset="0"/>
                <a:cs typeface="Arial" pitchFamily="34" charset="0"/>
              </a:rPr>
              <a:t>Documents: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Berisi</a:t>
            </a:r>
            <a:r>
              <a:rPr lang="en-US" dirty="0">
                <a:latin typeface="Arial" pitchFamily="34" charset="0"/>
                <a:cs typeface="Arial" pitchFamily="34" charset="0"/>
              </a:rPr>
              <a:t> risk register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risk related contract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decision.</a:t>
            </a:r>
          </a:p>
          <a:p>
            <a:pPr marL="1257300" lvl="2" indent="-34290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Make-or-buy </a:t>
            </a:r>
            <a:r>
              <a:rPr lang="en-US" dirty="0">
                <a:latin typeface="Arial" pitchFamily="34" charset="0"/>
                <a:cs typeface="Arial" pitchFamily="34" charset="0"/>
              </a:rPr>
              <a:t>Decision: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make-or-buy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analysis</a:t>
            </a:r>
          </a:p>
          <a:p>
            <a:pPr marL="1257300" lvl="2" indent="-34290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Procurement  </a:t>
            </a:r>
            <a:r>
              <a:rPr lang="en-US" dirty="0">
                <a:latin typeface="Arial" pitchFamily="34" charset="0"/>
                <a:cs typeface="Arial" pitchFamily="34" charset="0"/>
              </a:rPr>
              <a:t>Statement  of  Work: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memberikan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kesempatan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bagi</a:t>
            </a:r>
            <a:r>
              <a:rPr lang="en-US" dirty="0">
                <a:latin typeface="Arial" pitchFamily="34" charset="0"/>
                <a:cs typeface="Arial" pitchFamily="34" charset="0"/>
              </a:rPr>
              <a:t> seller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memahami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harapan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buyer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1257300" lvl="2" indent="-34290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Organizational  </a:t>
            </a:r>
            <a:r>
              <a:rPr lang="en-US" dirty="0">
                <a:latin typeface="Arial" pitchFamily="34" charset="0"/>
                <a:cs typeface="Arial" pitchFamily="34" charset="0"/>
              </a:rPr>
              <a:t>Process  Assets: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Daftar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calon</a:t>
            </a:r>
            <a:r>
              <a:rPr lang="en-US" dirty="0">
                <a:latin typeface="Arial" pitchFamily="34" charset="0"/>
                <a:cs typeface="Arial" pitchFamily="34" charset="0"/>
              </a:rPr>
              <a:t> seller yang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prospektif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Informasi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tentang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pengalaman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masa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lalu</a:t>
            </a:r>
            <a:r>
              <a:rPr lang="en-US" dirty="0">
                <a:latin typeface="Arial" pitchFamily="34" charset="0"/>
                <a:cs typeface="Arial" pitchFamily="34" charset="0"/>
              </a:rPr>
              <a:t>  yang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relevan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seller ,  yang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buruk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1257300" lvl="2" indent="-342900" algn="just">
              <a:buFont typeface="Wingdings" pitchFamily="2" charset="2"/>
              <a:buChar char="ü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6892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46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1340768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en-US" dirty="0">
                <a:latin typeface="Arial" pitchFamily="34" charset="0"/>
                <a:cs typeface="Arial" pitchFamily="34" charset="0"/>
              </a:rPr>
              <a:t>Conduct Procurements : Tools and Techniques </a:t>
            </a: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Bidder  </a:t>
            </a:r>
            <a:r>
              <a:rPr lang="en-US" dirty="0">
                <a:latin typeface="Arial" pitchFamily="34" charset="0"/>
                <a:cs typeface="Arial" pitchFamily="34" charset="0"/>
              </a:rPr>
              <a:t>Conferences: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Pertemuan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semua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calon</a:t>
            </a:r>
            <a:r>
              <a:rPr lang="en-US" dirty="0">
                <a:latin typeface="Arial" pitchFamily="34" charset="0"/>
                <a:cs typeface="Arial" pitchFamily="34" charset="0"/>
              </a:rPr>
              <a:t> seller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buyer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sebelum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pengajuan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tawaran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proposal.</a:t>
            </a: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Proposal  </a:t>
            </a:r>
            <a:r>
              <a:rPr lang="en-US" dirty="0">
                <a:latin typeface="Arial" pitchFamily="34" charset="0"/>
                <a:cs typeface="Arial" pitchFamily="34" charset="0"/>
              </a:rPr>
              <a:t>Evaluation  Techniques: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pemilihan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sumber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dibuat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berdasarkan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respon</a:t>
            </a:r>
            <a:r>
              <a:rPr lang="en-US" dirty="0">
                <a:latin typeface="Arial" pitchFamily="34" charset="0"/>
                <a:cs typeface="Arial" pitchFamily="34" charset="0"/>
              </a:rPr>
              <a:t> seller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kriteria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pertimbangan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ditetapkan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sebelumnya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Independent </a:t>
            </a:r>
            <a:r>
              <a:rPr lang="en-US" dirty="0">
                <a:latin typeface="Arial" pitchFamily="34" charset="0"/>
                <a:cs typeface="Arial" pitchFamily="34" charset="0"/>
              </a:rPr>
              <a:t>Estimates: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item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pengadaan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berjumlah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banyak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Expert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Judgement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Advertising</a:t>
            </a:r>
            <a:r>
              <a:rPr lang="en-US" dirty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iklan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daftar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penjual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potensial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ada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Analytical  </a:t>
            </a:r>
            <a:r>
              <a:rPr lang="en-US" dirty="0">
                <a:latin typeface="Arial" pitchFamily="34" charset="0"/>
                <a:cs typeface="Arial" pitchFamily="34" charset="0"/>
              </a:rPr>
              <a:t>Techniques: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membantu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organisasi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mengidentifikasi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kesiapan</a:t>
            </a:r>
            <a:r>
              <a:rPr lang="en-US" dirty="0">
                <a:latin typeface="Arial" pitchFamily="34" charset="0"/>
                <a:cs typeface="Arial" pitchFamily="34" charset="0"/>
              </a:rPr>
              <a:t> vendor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keadaan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akhir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diinginkan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Procurement  </a:t>
            </a:r>
            <a:r>
              <a:rPr lang="en-US" dirty="0">
                <a:latin typeface="Arial" pitchFamily="34" charset="0"/>
                <a:cs typeface="Arial" pitchFamily="34" charset="0"/>
              </a:rPr>
              <a:t>Negotiation: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memperjelas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struktur</a:t>
            </a:r>
            <a:r>
              <a:rPr lang="en-US" dirty="0">
                <a:latin typeface="Arial" pitchFamily="34" charset="0"/>
                <a:cs typeface="Arial" pitchFamily="34" charset="0"/>
              </a:rPr>
              <a:t>,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persyaratan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ketentuan</a:t>
            </a:r>
            <a:r>
              <a:rPr lang="en-US" dirty="0">
                <a:latin typeface="Arial" pitchFamily="34" charset="0"/>
                <a:cs typeface="Arial" pitchFamily="34" charset="0"/>
              </a:rPr>
              <a:t>  lain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pembelian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6892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34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1096067"/>
            <a:ext cx="76328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en-US" dirty="0">
                <a:latin typeface="Arial" pitchFamily="34" charset="0"/>
                <a:cs typeface="Arial" pitchFamily="34" charset="0"/>
              </a:rPr>
              <a:t>Conduct Procurements : Outputs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Selected </a:t>
            </a:r>
            <a:r>
              <a:rPr lang="en-US" dirty="0">
                <a:latin typeface="Arial" pitchFamily="34" charset="0"/>
                <a:cs typeface="Arial" pitchFamily="34" charset="0"/>
              </a:rPr>
              <a:t>Sellers: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seller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kompetitif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dinegosiasikan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Agreements</a:t>
            </a:r>
            <a:r>
              <a:rPr lang="en-US" dirty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Kesepakatan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perjanjian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pengadaan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>
                <a:latin typeface="Arial" pitchFamily="34" charset="0"/>
                <a:cs typeface="Arial" pitchFamily="34" charset="0"/>
              </a:rPr>
              <a:t>Resource Calendars: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Kalender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informasi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tentang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sumber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daya</a:t>
            </a:r>
            <a:r>
              <a:rPr lang="en-US" dirty="0">
                <a:latin typeface="Arial" pitchFamily="34" charset="0"/>
                <a:cs typeface="Arial" pitchFamily="34" charset="0"/>
              </a:rPr>
              <a:t> 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kapan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butuhkan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banyaknya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Change </a:t>
            </a:r>
            <a:r>
              <a:rPr lang="en-US" dirty="0">
                <a:latin typeface="Arial" pitchFamily="34" charset="0"/>
                <a:cs typeface="Arial" pitchFamily="34" charset="0"/>
              </a:rPr>
              <a:t>Requests: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Permintaan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perubahan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rencana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manajemen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proyek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Project </a:t>
            </a:r>
            <a:r>
              <a:rPr lang="en-US" dirty="0">
                <a:latin typeface="Arial" pitchFamily="34" charset="0"/>
                <a:cs typeface="Arial" pitchFamily="34" charset="0"/>
              </a:rPr>
              <a:t>Management Plan Updates: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Elemen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perencanaan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manajemen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yang di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perbaharui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Project </a:t>
            </a:r>
            <a:r>
              <a:rPr lang="en-US" dirty="0">
                <a:latin typeface="Arial" pitchFamily="34" charset="0"/>
                <a:cs typeface="Arial" pitchFamily="34" charset="0"/>
              </a:rPr>
              <a:t>Document Updates: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Dokumen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diperbaharui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6892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70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0920" y="980728"/>
            <a:ext cx="74888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Control </a:t>
            </a:r>
            <a:r>
              <a:rPr lang="en-US" dirty="0">
                <a:latin typeface="Arial" pitchFamily="34" charset="0"/>
                <a:cs typeface="Arial" pitchFamily="34" charset="0"/>
              </a:rPr>
              <a:t>Procurement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pengelolaan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hubungan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pengadaan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pemantauan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kinerja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kontrak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membuat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perubahan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koreksi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sesuai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Manfaat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>
                <a:latin typeface="Arial" pitchFamily="34" charset="0"/>
                <a:cs typeface="Arial" pitchFamily="34" charset="0"/>
              </a:rPr>
              <a:t>: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memastikan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bahwa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kinerja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penjual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pembeli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memenuhi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persyaratan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pengadaan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sesuai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ketentuan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hukum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kesepakatan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manajemen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diterapkan</a:t>
            </a:r>
            <a:r>
              <a:rPr lang="en-US" dirty="0">
                <a:latin typeface="Arial" pitchFamily="34" charset="0"/>
                <a:cs typeface="Arial" pitchFamily="34" charset="0"/>
              </a:rPr>
              <a:t>: 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Direct  </a:t>
            </a:r>
            <a:r>
              <a:rPr lang="en-US" dirty="0">
                <a:latin typeface="Arial" pitchFamily="34" charset="0"/>
                <a:cs typeface="Arial" pitchFamily="34" charset="0"/>
              </a:rPr>
              <a:t>and  Manage  Project  Work,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mengotorisasi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penjual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tepat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Quality </a:t>
            </a:r>
            <a:r>
              <a:rPr lang="en-US" dirty="0">
                <a:latin typeface="Arial" pitchFamily="34" charset="0"/>
                <a:cs typeface="Arial" pitchFamily="34" charset="0"/>
              </a:rPr>
              <a:t>Control,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memeriksa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memverifikasi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kecukupan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produk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penjual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Perform  </a:t>
            </a:r>
            <a:r>
              <a:rPr lang="en-US" dirty="0">
                <a:latin typeface="Arial" pitchFamily="34" charset="0"/>
                <a:cs typeface="Arial" pitchFamily="34" charset="0"/>
              </a:rPr>
              <a:t>Integrated  Change  Control,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memastikan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bahwa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perubahan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disetujui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benar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semua</a:t>
            </a:r>
            <a:r>
              <a:rPr lang="en-US" dirty="0">
                <a:latin typeface="Arial" pitchFamily="34" charset="0"/>
                <a:cs typeface="Arial" pitchFamily="34" charset="0"/>
              </a:rPr>
              <a:t>  orang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perlu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mengetahui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menyadari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perubahan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Control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Risks,Untuk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memastikan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bahwa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risiko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diantisipasi</a:t>
            </a:r>
            <a:r>
              <a:rPr lang="en-US" dirty="0">
                <a:latin typeface="Arial" pitchFamily="34" charset="0"/>
                <a:cs typeface="Arial" pitchFamily="34" charset="0"/>
              </a:rPr>
              <a:t> . </a:t>
            </a:r>
          </a:p>
        </p:txBody>
      </p:sp>
      <p:sp>
        <p:nvSpPr>
          <p:cNvPr id="3" name="Rectangle 2"/>
          <p:cNvSpPr/>
          <p:nvPr/>
        </p:nvSpPr>
        <p:spPr>
          <a:xfrm>
            <a:off x="486892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18938" y="992378"/>
            <a:ext cx="406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3.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05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932021"/>
            <a:ext cx="76328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dirty="0">
                <a:latin typeface="Arial" pitchFamily="34" charset="0"/>
                <a:cs typeface="Arial" pitchFamily="34" charset="0"/>
              </a:rPr>
              <a:t>Control Procurements 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Inputs</a:t>
            </a: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Project </a:t>
            </a:r>
            <a:r>
              <a:rPr lang="en-US" dirty="0">
                <a:latin typeface="Arial" pitchFamily="34" charset="0"/>
                <a:cs typeface="Arial" pitchFamily="34" charset="0"/>
              </a:rPr>
              <a:t>Management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Plan</a:t>
            </a: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Procurement Document</a:t>
            </a: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Agreement</a:t>
            </a: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Approved  </a:t>
            </a:r>
            <a:r>
              <a:rPr lang="en-US" dirty="0">
                <a:latin typeface="Arial" pitchFamily="34" charset="0"/>
                <a:cs typeface="Arial" pitchFamily="34" charset="0"/>
              </a:rPr>
              <a:t>Change  Requests: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Semua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perubahan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terkait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pengadaan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resmi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didokumentasikan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tertulis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disetujui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sebelum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diimplementasikan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melalui</a:t>
            </a:r>
            <a:r>
              <a:rPr lang="en-US" dirty="0">
                <a:latin typeface="Arial" pitchFamily="34" charset="0"/>
                <a:cs typeface="Arial" pitchFamily="34" charset="0"/>
              </a:rPr>
              <a:t> proses control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procurements.</a:t>
            </a: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Work   </a:t>
            </a:r>
            <a:r>
              <a:rPr lang="en-US" dirty="0">
                <a:latin typeface="Arial" pitchFamily="34" charset="0"/>
                <a:cs typeface="Arial" pitchFamily="34" charset="0"/>
              </a:rPr>
              <a:t>Performance   Reports: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Penjual</a:t>
            </a:r>
            <a:r>
              <a:rPr lang="en-US" dirty="0">
                <a:latin typeface="Arial" pitchFamily="34" charset="0"/>
                <a:cs typeface="Arial" pitchFamily="34" charset="0"/>
              </a:rPr>
              <a:t>   yang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berhubungan</a:t>
            </a:r>
            <a:r>
              <a:rPr lang="en-US" dirty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kinerja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dokumentasi</a:t>
            </a:r>
            <a:r>
              <a:rPr lang="en-US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meliputi</a:t>
            </a:r>
            <a:r>
              <a:rPr lang="en-US" dirty="0">
                <a:latin typeface="Arial" pitchFamily="34" charset="0"/>
                <a:cs typeface="Arial" pitchFamily="34" charset="0"/>
              </a:rPr>
              <a:t>, Technical    documentation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Work    </a:t>
            </a:r>
            <a:r>
              <a:rPr lang="en-US" dirty="0">
                <a:latin typeface="Arial" pitchFamily="34" charset="0"/>
                <a:cs typeface="Arial" pitchFamily="34" charset="0"/>
              </a:rPr>
              <a:t>performance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information.</a:t>
            </a: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Work  </a:t>
            </a:r>
            <a:r>
              <a:rPr lang="en-US" dirty="0">
                <a:latin typeface="Arial" pitchFamily="34" charset="0"/>
                <a:cs typeface="Arial" pitchFamily="34" charset="0"/>
              </a:rPr>
              <a:t>Performance  Data: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meliputi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standar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kualitas</a:t>
            </a:r>
            <a:r>
              <a:rPr lang="en-US" dirty="0">
                <a:latin typeface="Arial" pitchFamily="34" charset="0"/>
                <a:cs typeface="Arial" pitchFamily="34" charset="0"/>
              </a:rPr>
              <a:t>,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dirty="0">
                <a:latin typeface="Arial" pitchFamily="34" charset="0"/>
                <a:cs typeface="Arial" pitchFamily="34" charset="0"/>
              </a:rPr>
              <a:t>  yang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telah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terjadi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identifikasi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faktur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penjual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dibayarkan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6892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3481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791453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dirty="0">
                <a:latin typeface="Arial" pitchFamily="34" charset="0"/>
                <a:cs typeface="Arial" pitchFamily="34" charset="0"/>
              </a:rPr>
              <a:t>Control Procurements: Tools and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Techniques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>
                <a:latin typeface="Arial" pitchFamily="34" charset="0"/>
                <a:cs typeface="Arial" pitchFamily="34" charset="0"/>
              </a:rPr>
              <a:t>Contract  Change  Control  System: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mendefinisikan</a:t>
            </a:r>
            <a:r>
              <a:rPr lang="en-US" dirty="0">
                <a:latin typeface="Arial" pitchFamily="34" charset="0"/>
                <a:cs typeface="Arial" pitchFamily="34" charset="0"/>
              </a:rPr>
              <a:t>  proses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dimana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pengadaan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dimodifikasi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Procurement  </a:t>
            </a:r>
            <a:r>
              <a:rPr lang="en-US" dirty="0">
                <a:latin typeface="Arial" pitchFamily="34" charset="0"/>
                <a:cs typeface="Arial" pitchFamily="34" charset="0"/>
              </a:rPr>
              <a:t>Performance  Reviews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review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memberikan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ruang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lingkup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kualitas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jadwal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dibandingkan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kontrak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Inspections  </a:t>
            </a:r>
            <a:r>
              <a:rPr lang="en-US" dirty="0">
                <a:latin typeface="Arial" pitchFamily="34" charset="0"/>
                <a:cs typeface="Arial" pitchFamily="34" charset="0"/>
              </a:rPr>
              <a:t>and  Audits: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memverifikasi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kepatuhan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 proses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penjual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kiriman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Performance  </a:t>
            </a:r>
            <a:r>
              <a:rPr lang="en-US" dirty="0">
                <a:latin typeface="Arial" pitchFamily="34" charset="0"/>
                <a:cs typeface="Arial" pitchFamily="34" charset="0"/>
              </a:rPr>
              <a:t>Reporting: Data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kinerja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laporan</a:t>
            </a:r>
            <a:r>
              <a:rPr lang="en-US" dirty="0">
                <a:latin typeface="Arial" pitchFamily="34" charset="0"/>
                <a:cs typeface="Arial" pitchFamily="34" charset="0"/>
              </a:rPr>
              <a:t>  yang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diberikan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penjual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dievaluasi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persyaratan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perjanjian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Payment </a:t>
            </a:r>
            <a:r>
              <a:rPr lang="en-US" dirty="0">
                <a:latin typeface="Arial" pitchFamily="34" charset="0"/>
                <a:cs typeface="Arial" pitchFamily="34" charset="0"/>
              </a:rPr>
              <a:t>Systems: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Semua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pembayaran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didokumentasikan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>
                <a:latin typeface="Arial" pitchFamily="34" charset="0"/>
                <a:cs typeface="Arial" pitchFamily="34" charset="0"/>
              </a:rPr>
              <a:t>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laims   </a:t>
            </a:r>
            <a:r>
              <a:rPr lang="en-US" dirty="0">
                <a:latin typeface="Arial" pitchFamily="34" charset="0"/>
                <a:cs typeface="Arial" pitchFamily="34" charset="0"/>
              </a:rPr>
              <a:t>Administration   :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Klaim</a:t>
            </a:r>
            <a:r>
              <a:rPr lang="en-US" dirty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didokumentasikan</a:t>
            </a:r>
            <a:r>
              <a:rPr lang="en-US" dirty="0">
                <a:latin typeface="Arial" pitchFamily="34" charset="0"/>
                <a:cs typeface="Arial" pitchFamily="34" charset="0"/>
              </a:rPr>
              <a:t>,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diproses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dipantau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dikelola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sepanjang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siklus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hidup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kontrak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Records   </a:t>
            </a:r>
            <a:r>
              <a:rPr lang="en-US" dirty="0">
                <a:latin typeface="Arial" pitchFamily="34" charset="0"/>
                <a:cs typeface="Arial" pitchFamily="34" charset="0"/>
              </a:rPr>
              <a:t>Management   System: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berisi</a:t>
            </a:r>
            <a:r>
              <a:rPr lang="en-US" dirty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arsip</a:t>
            </a:r>
            <a:r>
              <a:rPr lang="en-US" dirty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dokumen</a:t>
            </a:r>
            <a:r>
              <a:rPr lang="en-US" dirty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kontrak</a:t>
            </a:r>
            <a:r>
              <a:rPr lang="en-US" dirty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korespondensi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6892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9813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1029707"/>
            <a:ext cx="77768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dirty="0">
                <a:latin typeface="Arial" pitchFamily="34" charset="0"/>
                <a:cs typeface="Arial" pitchFamily="34" charset="0"/>
              </a:rPr>
              <a:t>Control Procurements: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Outputs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Work  </a:t>
            </a:r>
            <a:r>
              <a:rPr lang="en-US" dirty="0">
                <a:latin typeface="Arial" pitchFamily="34" charset="0"/>
                <a:cs typeface="Arial" pitchFamily="34" charset="0"/>
              </a:rPr>
              <a:t>Performance  Information: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memberikan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dasar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identifikasi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masalah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potensial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mendukung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klaim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pengadaan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baru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Change Requests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Project  </a:t>
            </a:r>
            <a:r>
              <a:rPr lang="en-US" dirty="0">
                <a:latin typeface="Arial" pitchFamily="34" charset="0"/>
                <a:cs typeface="Arial" pitchFamily="34" charset="0"/>
              </a:rPr>
              <a:t>Management  Plan  Updates: Procurement  management  plan, Schedule baseline, Cost baseline. 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Project </a:t>
            </a:r>
            <a:r>
              <a:rPr lang="en-US" dirty="0">
                <a:latin typeface="Arial" pitchFamily="34" charset="0"/>
                <a:cs typeface="Arial" pitchFamily="34" charset="0"/>
              </a:rPr>
              <a:t>Documents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Updates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Organizational   </a:t>
            </a:r>
            <a:r>
              <a:rPr lang="en-US" dirty="0">
                <a:latin typeface="Arial" pitchFamily="34" charset="0"/>
                <a:cs typeface="Arial" pitchFamily="34" charset="0"/>
              </a:rPr>
              <a:t>Process   Assets   Updates: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aset</a:t>
            </a:r>
            <a:r>
              <a:rPr lang="en-US" dirty="0">
                <a:latin typeface="Arial" pitchFamily="34" charset="0"/>
                <a:cs typeface="Arial" pitchFamily="34" charset="0"/>
              </a:rPr>
              <a:t>   proses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organisasi</a:t>
            </a:r>
            <a:r>
              <a:rPr lang="en-US" dirty="0">
                <a:latin typeface="Arial" pitchFamily="34" charset="0"/>
                <a:cs typeface="Arial" pitchFamily="34" charset="0"/>
              </a:rPr>
              <a:t>   yang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diperbaharui</a:t>
            </a:r>
            <a:r>
              <a:rPr lang="en-US" dirty="0">
                <a:latin typeface="Arial" pitchFamily="34" charset="0"/>
                <a:cs typeface="Arial" pitchFamily="34" charset="0"/>
              </a:rPr>
              <a:t>: Correspondence,    Payment    schedules    and    requests, Seller performance evaluation documentation.</a:t>
            </a:r>
          </a:p>
        </p:txBody>
      </p:sp>
      <p:sp>
        <p:nvSpPr>
          <p:cNvPr id="3" name="Rectangle 2"/>
          <p:cNvSpPr/>
          <p:nvPr/>
        </p:nvSpPr>
        <p:spPr>
          <a:xfrm>
            <a:off x="486892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6158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9632" y="761565"/>
            <a:ext cx="748883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Close Procurement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menyelesaikan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setiap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pengadaan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742950" lvl="1" indent="-285750" algn="just">
              <a:buFont typeface="Wingdings" pitchFamily="2" charset="2"/>
              <a:buChar char="ü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Close </a:t>
            </a:r>
            <a:r>
              <a:rPr lang="en-US" dirty="0">
                <a:latin typeface="Arial" pitchFamily="34" charset="0"/>
                <a:cs typeface="Arial" pitchFamily="34" charset="0"/>
              </a:rPr>
              <a:t>Procurement 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Inputs</a:t>
            </a:r>
          </a:p>
          <a:p>
            <a:pPr marL="1657350" lvl="3" indent="-28575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Project </a:t>
            </a:r>
            <a:r>
              <a:rPr lang="en-US" dirty="0">
                <a:latin typeface="Arial" pitchFamily="34" charset="0"/>
                <a:cs typeface="Arial" pitchFamily="34" charset="0"/>
              </a:rPr>
              <a:t>Management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Plan</a:t>
            </a:r>
          </a:p>
          <a:p>
            <a:pPr marL="1657350" lvl="3" indent="-28575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Procurement Documents</a:t>
            </a:r>
          </a:p>
          <a:p>
            <a:pPr marL="742950" lvl="1" indent="-285750" algn="just">
              <a:buFont typeface="Wingdings" pitchFamily="2" charset="2"/>
              <a:buChar char="ü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Close </a:t>
            </a:r>
            <a:r>
              <a:rPr lang="en-US" dirty="0">
                <a:latin typeface="Arial" pitchFamily="34" charset="0"/>
                <a:cs typeface="Arial" pitchFamily="34" charset="0"/>
              </a:rPr>
              <a:t>Procurement : Tools and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Techinques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1657350" lvl="3" indent="-28575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Procurement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Audits : review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terstruktur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 proses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pengadaan</a:t>
            </a:r>
            <a:r>
              <a:rPr lang="en-US" dirty="0">
                <a:latin typeface="Arial" pitchFamily="34" charset="0"/>
                <a:cs typeface="Arial" pitchFamily="34" charset="0"/>
              </a:rPr>
              <a:t>  yang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berasal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rencana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menajemen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pengadaan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melalui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kontrol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pengadaan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657350" lvl="3" indent="-28575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Negotiation  </a:t>
            </a:r>
            <a:r>
              <a:rPr lang="en-US" dirty="0">
                <a:latin typeface="Arial" pitchFamily="34" charset="0"/>
                <a:cs typeface="Arial" pitchFamily="34" charset="0"/>
              </a:rPr>
              <a:t>Settlements: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penyelesaian</a:t>
            </a:r>
            <a:r>
              <a:rPr lang="en-US" dirty="0">
                <a:latin typeface="Arial" pitchFamily="34" charset="0"/>
                <a:cs typeface="Arial" pitchFamily="34" charset="0"/>
              </a:rPr>
              <a:t>  yang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adil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semua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isu</a:t>
            </a:r>
            <a:r>
              <a:rPr lang="en-US" dirty="0">
                <a:latin typeface="Arial" pitchFamily="34" charset="0"/>
                <a:cs typeface="Arial" pitchFamily="34" charset="0"/>
              </a:rPr>
              <a:t>  yang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beredar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klaim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perselisihan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1657350" lvl="3" indent="-285750" algn="just">
              <a:buFont typeface="Wingdings" pitchFamily="2" charset="2"/>
              <a:buChar char="§"/>
            </a:pPr>
            <a:r>
              <a:rPr lang="en-US" dirty="0">
                <a:latin typeface="Arial" pitchFamily="34" charset="0"/>
                <a:cs typeface="Arial" pitchFamily="34" charset="0"/>
              </a:rPr>
              <a:t>Record   Management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System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mengelola</a:t>
            </a:r>
            <a:r>
              <a:rPr lang="en-US" dirty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kontrak</a:t>
            </a:r>
            <a:r>
              <a:rPr lang="en-US" dirty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dokumentasi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pengadaan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catatan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buFont typeface="Wingdings" pitchFamily="2" charset="2"/>
              <a:buChar char="ü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Close </a:t>
            </a:r>
            <a:r>
              <a:rPr lang="en-US" dirty="0">
                <a:latin typeface="Arial" pitchFamily="34" charset="0"/>
                <a:cs typeface="Arial" pitchFamily="34" charset="0"/>
              </a:rPr>
              <a:t>Procurement: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Output</a:t>
            </a:r>
          </a:p>
          <a:p>
            <a:pPr marL="1200150" lvl="2" indent="-28575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Close </a:t>
            </a:r>
            <a:r>
              <a:rPr lang="en-US" dirty="0">
                <a:latin typeface="Arial" pitchFamily="34" charset="0"/>
                <a:cs typeface="Arial" pitchFamily="34" charset="0"/>
              </a:rPr>
              <a:t>Procurement: Buyer,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melalui</a:t>
            </a:r>
            <a:r>
              <a:rPr lang="en-US" dirty="0">
                <a:latin typeface="Arial" pitchFamily="34" charset="0"/>
                <a:cs typeface="Arial" pitchFamily="34" charset="0"/>
              </a:rPr>
              <a:t> administrator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pengadaan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resmi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memberikan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seller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peringatan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tertulis</a:t>
            </a:r>
            <a:r>
              <a:rPr lang="en-US" dirty="0">
                <a:latin typeface="Arial" pitchFamily="34" charset="0"/>
                <a:cs typeface="Arial" pitchFamily="34" charset="0"/>
              </a:rPr>
              <a:t>,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menyatakan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kontrak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selesai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200150" lvl="2" indent="-28575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Organizational   </a:t>
            </a:r>
            <a:r>
              <a:rPr lang="en-US" dirty="0">
                <a:latin typeface="Arial" pitchFamily="34" charset="0"/>
                <a:cs typeface="Arial" pitchFamily="34" charset="0"/>
              </a:rPr>
              <a:t>Process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Asste</a:t>
            </a:r>
            <a:r>
              <a:rPr lang="en-US" dirty="0">
                <a:latin typeface="Arial" pitchFamily="34" charset="0"/>
                <a:cs typeface="Arial" pitchFamily="34" charset="0"/>
              </a:rPr>
              <a:t>   Update: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Elemen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diperbaharui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: </a:t>
            </a:r>
            <a:r>
              <a:rPr lang="en-US" dirty="0">
                <a:latin typeface="Arial" pitchFamily="34" charset="0"/>
                <a:cs typeface="Arial" pitchFamily="34" charset="0"/>
              </a:rPr>
              <a:t>Procurement file, Deliverable acceptance, Lessons learned documentation </a:t>
            </a:r>
          </a:p>
        </p:txBody>
      </p:sp>
      <p:sp>
        <p:nvSpPr>
          <p:cNvPr id="3" name="Rectangle 2"/>
          <p:cNvSpPr/>
          <p:nvPr/>
        </p:nvSpPr>
        <p:spPr>
          <a:xfrm>
            <a:off x="486892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77454" y="761565"/>
            <a:ext cx="495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4.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598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268760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Mata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membahas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,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(planning), </a:t>
            </a:r>
            <a:r>
              <a:rPr lang="en-US" dirty="0" err="1" smtClean="0"/>
              <a:t>perancangan</a:t>
            </a:r>
            <a:r>
              <a:rPr lang="en-US" dirty="0" smtClean="0"/>
              <a:t> (design), </a:t>
            </a:r>
            <a:r>
              <a:rPr lang="en-US" dirty="0" err="1" smtClean="0"/>
              <a:t>pelelangan</a:t>
            </a:r>
            <a:r>
              <a:rPr lang="en-US" dirty="0" smtClean="0"/>
              <a:t>,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. </a:t>
            </a:r>
            <a:r>
              <a:rPr lang="en-US" dirty="0" err="1" smtClean="0"/>
              <a:t>Berbagai</a:t>
            </a:r>
            <a:r>
              <a:rPr lang="en-US" dirty="0" smtClean="0"/>
              <a:t> proses yang </a:t>
            </a:r>
            <a:r>
              <a:rPr lang="en-US" dirty="0" err="1" smtClean="0"/>
              <a:t>terdapat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dijelaskan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menyeluruh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TIU		: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proses yang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</a:p>
          <a:p>
            <a:pPr algn="just"/>
            <a:r>
              <a:rPr lang="en-US" dirty="0"/>
              <a:t>	</a:t>
            </a:r>
            <a:r>
              <a:rPr lang="en-US" dirty="0" smtClean="0"/>
              <a:t>	 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, </a:t>
            </a:r>
            <a:r>
              <a:rPr lang="en-US" dirty="0" err="1" smtClean="0"/>
              <a:t>Menyeluruh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pPr algn="just"/>
            <a:r>
              <a:rPr lang="en-US" dirty="0"/>
              <a:t>	</a:t>
            </a:r>
            <a:r>
              <a:rPr lang="en-US" dirty="0" smtClean="0"/>
              <a:t>	 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manajerial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	: CIV-206</a:t>
            </a:r>
          </a:p>
          <a:p>
            <a:endParaRPr lang="en-US" dirty="0" smtClean="0"/>
          </a:p>
          <a:p>
            <a:r>
              <a:rPr lang="en-US" dirty="0" err="1" smtClean="0"/>
              <a:t>Jumlah</a:t>
            </a:r>
            <a:r>
              <a:rPr lang="en-US" dirty="0" smtClean="0"/>
              <a:t> SKS	: 3 </a:t>
            </a:r>
            <a:r>
              <a:rPr lang="en-US" dirty="0" err="1" smtClean="0"/>
              <a:t>Kuliah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	: </a:t>
            </a:r>
            <a:r>
              <a:rPr lang="en-US" dirty="0" err="1" smtClean="0"/>
              <a:t>Wajib</a:t>
            </a:r>
            <a:endParaRPr lang="en-US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23528" y="404664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Deskripsi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84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9552" y="548680"/>
            <a:ext cx="2731531" cy="86177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5000" dirty="0" smtClean="0"/>
              <a:t>DISKUSI</a:t>
            </a:r>
            <a:endParaRPr lang="en-US" sz="5000" dirty="0"/>
          </a:p>
        </p:txBody>
      </p:sp>
      <p:sp>
        <p:nvSpPr>
          <p:cNvPr id="3" name="Rectangle 2"/>
          <p:cNvSpPr/>
          <p:nvPr/>
        </p:nvSpPr>
        <p:spPr>
          <a:xfrm>
            <a:off x="2939680" y="2803431"/>
            <a:ext cx="331236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CONTOH TERPISAH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55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2996952"/>
            <a:ext cx="6144063" cy="86177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5000" dirty="0" smtClean="0"/>
              <a:t>TERIMA KASIH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53219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24188" y="254640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Silabus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3672" y="933527"/>
            <a:ext cx="83868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 smtClean="0"/>
              <a:t>BAB 1		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Industri</a:t>
            </a:r>
            <a:r>
              <a:rPr lang="en-US" sz="1700" dirty="0" smtClean="0"/>
              <a:t> </a:t>
            </a:r>
            <a:r>
              <a:rPr lang="en-US" sz="1700" dirty="0" err="1" smtClean="0"/>
              <a:t>jasa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2		</a:t>
            </a:r>
            <a:r>
              <a:rPr lang="en-US" sz="1700" dirty="0" err="1" smtClean="0"/>
              <a:t>Daur</a:t>
            </a:r>
            <a:r>
              <a:rPr lang="en-US" sz="1700" dirty="0" smtClean="0"/>
              <a:t> </a:t>
            </a:r>
            <a:r>
              <a:rPr lang="en-US" sz="1700" dirty="0" err="1" smtClean="0"/>
              <a:t>Hidup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(Project Life Cycle)</a:t>
            </a:r>
          </a:p>
          <a:p>
            <a:r>
              <a:rPr lang="en-US" sz="1700" dirty="0" smtClean="0"/>
              <a:t>BAB 3		</a:t>
            </a:r>
            <a:r>
              <a:rPr lang="en-US" sz="1700" dirty="0" err="1" smtClean="0"/>
              <a:t>Pelelangan</a:t>
            </a:r>
            <a:endParaRPr lang="en-US" sz="1700" dirty="0" smtClean="0"/>
          </a:p>
          <a:p>
            <a:r>
              <a:rPr lang="en-US" sz="1700" dirty="0" smtClean="0"/>
              <a:t>BAB 4		</a:t>
            </a:r>
            <a:r>
              <a:rPr lang="en-US" sz="1700" dirty="0" err="1" smtClean="0"/>
              <a:t>Kontrak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5		</a:t>
            </a:r>
            <a:r>
              <a:rPr lang="en-US" sz="1700" dirty="0" err="1" smtClean="0"/>
              <a:t>Organisasi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(</a:t>
            </a:r>
            <a:r>
              <a:rPr lang="en-US" sz="1700" dirty="0" err="1" smtClean="0"/>
              <a:t>Tugas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Tanggung</a:t>
            </a:r>
            <a:r>
              <a:rPr lang="en-US" sz="1700" dirty="0" smtClean="0"/>
              <a:t> </a:t>
            </a:r>
            <a:r>
              <a:rPr lang="en-US" sz="1700" dirty="0" err="1" smtClean="0"/>
              <a:t>Jawab</a:t>
            </a:r>
            <a:r>
              <a:rPr lang="en-US" sz="1700" dirty="0" smtClean="0"/>
              <a:t>) </a:t>
            </a:r>
          </a:p>
          <a:p>
            <a:r>
              <a:rPr lang="en-US" sz="1700" dirty="0" smtClean="0"/>
              <a:t>BAB 6		</a:t>
            </a:r>
            <a:r>
              <a:rPr lang="en-US" sz="1700" dirty="0" err="1" smtClean="0"/>
              <a:t>Pengantar</a:t>
            </a:r>
            <a:r>
              <a:rPr lang="en-US" sz="1700" dirty="0" smtClean="0"/>
              <a:t> WBS, </a:t>
            </a:r>
            <a:r>
              <a:rPr lang="en-US" sz="1700" dirty="0" err="1" smtClean="0"/>
              <a:t>Persiapan</a:t>
            </a:r>
            <a:r>
              <a:rPr lang="en-US" sz="1700" dirty="0" smtClean="0"/>
              <a:t> </a:t>
            </a:r>
            <a:r>
              <a:rPr lang="en-US" sz="1700" dirty="0" err="1" smtClean="0"/>
              <a:t>Tugas</a:t>
            </a:r>
            <a:r>
              <a:rPr lang="en-US" sz="1700" dirty="0" smtClean="0"/>
              <a:t> </a:t>
            </a:r>
            <a:r>
              <a:rPr lang="en-US" sz="1700" dirty="0" err="1" smtClean="0"/>
              <a:t>Besar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Tahap</a:t>
            </a:r>
            <a:r>
              <a:rPr lang="en-US" sz="1700" dirty="0" smtClean="0"/>
              <a:t> </a:t>
            </a:r>
            <a:r>
              <a:rPr lang="en-US" sz="1700" dirty="0" err="1" smtClean="0"/>
              <a:t>perancangan</a:t>
            </a:r>
            <a:endParaRPr lang="en-US" sz="1700" dirty="0" smtClean="0"/>
          </a:p>
          <a:p>
            <a:r>
              <a:rPr lang="en-US" sz="1700" dirty="0" smtClean="0"/>
              <a:t>BAB 7		</a:t>
            </a:r>
            <a:r>
              <a:rPr lang="en-US" sz="1700" dirty="0" err="1" smtClean="0"/>
              <a:t>Penjadwalan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endParaRPr lang="en-US" sz="1700" dirty="0" smtClean="0"/>
          </a:p>
          <a:p>
            <a:r>
              <a:rPr lang="en-US" sz="1700" dirty="0" smtClean="0"/>
              <a:t>BAB 8		</a:t>
            </a:r>
            <a:r>
              <a:rPr lang="en-US" sz="1700" dirty="0" err="1" smtClean="0"/>
              <a:t>Ujian</a:t>
            </a:r>
            <a:r>
              <a:rPr lang="en-US" sz="1700" dirty="0" smtClean="0"/>
              <a:t> Tengah Semester</a:t>
            </a:r>
          </a:p>
          <a:p>
            <a:r>
              <a:rPr lang="en-US" sz="1700" dirty="0" smtClean="0"/>
              <a:t>BAB 9		</a:t>
            </a:r>
            <a:r>
              <a:rPr lang="en-US" sz="1700" dirty="0" err="1" smtClean="0"/>
              <a:t>Tahapan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10		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Pembiayaan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endParaRPr lang="en-US" sz="1700" dirty="0" smtClean="0"/>
          </a:p>
          <a:p>
            <a:r>
              <a:rPr lang="en-US" sz="1700" dirty="0" smtClean="0"/>
              <a:t>BAB 11	</a:t>
            </a:r>
            <a:r>
              <a:rPr lang="en-US" sz="1700" dirty="0"/>
              <a:t>	</a:t>
            </a:r>
            <a:r>
              <a:rPr lang="en-US" sz="1700" dirty="0" err="1"/>
              <a:t>Inspeksi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Quality Assurance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Tahap</a:t>
            </a:r>
            <a:r>
              <a:rPr lang="en-US" sz="1700" dirty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12		</a:t>
            </a:r>
            <a:r>
              <a:rPr lang="en-US" sz="1700" dirty="0" err="1" smtClean="0"/>
              <a:t>Pengadaan</a:t>
            </a:r>
            <a:r>
              <a:rPr lang="en-US" sz="1700" dirty="0" smtClean="0"/>
              <a:t> </a:t>
            </a:r>
            <a:r>
              <a:rPr lang="en-US" sz="1700" dirty="0" err="1" smtClean="0"/>
              <a:t>Barang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Jasa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13		</a:t>
            </a:r>
            <a:r>
              <a:rPr lang="en-US" sz="1700" dirty="0" err="1" smtClean="0"/>
              <a:t>Jenis</a:t>
            </a:r>
            <a:r>
              <a:rPr lang="en-US" sz="1700" dirty="0" smtClean="0"/>
              <a:t> </a:t>
            </a:r>
            <a:r>
              <a:rPr lang="en-US" sz="1700" dirty="0" err="1" smtClean="0"/>
              <a:t>Dokumen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14		K3 </a:t>
            </a:r>
            <a:r>
              <a:rPr lang="en-US" sz="1700" dirty="0" err="1" smtClean="0"/>
              <a:t>dalam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15		</a:t>
            </a:r>
            <a:r>
              <a:rPr lang="en-US" sz="1700" dirty="0" err="1" smtClean="0"/>
              <a:t>Presentasi</a:t>
            </a:r>
            <a:r>
              <a:rPr lang="en-US" sz="1700" dirty="0" smtClean="0"/>
              <a:t> </a:t>
            </a:r>
            <a:r>
              <a:rPr lang="en-US" sz="1700" dirty="0" err="1" smtClean="0"/>
              <a:t>Tahap</a:t>
            </a:r>
            <a:r>
              <a:rPr lang="en-US" sz="1700" dirty="0" smtClean="0"/>
              <a:t> </a:t>
            </a:r>
            <a:r>
              <a:rPr lang="en-US" sz="1700" dirty="0" err="1" smtClean="0"/>
              <a:t>akhir</a:t>
            </a:r>
            <a:endParaRPr lang="en-US" sz="1700" dirty="0" smtClean="0"/>
          </a:p>
          <a:p>
            <a:r>
              <a:rPr lang="en-US" sz="1700" dirty="0" smtClean="0"/>
              <a:t>BAB 16		</a:t>
            </a:r>
            <a:r>
              <a:rPr lang="en-US" sz="1700" dirty="0" err="1" smtClean="0"/>
              <a:t>Ujian</a:t>
            </a:r>
            <a:r>
              <a:rPr lang="en-US" sz="1700" dirty="0" smtClean="0"/>
              <a:t> </a:t>
            </a:r>
            <a:r>
              <a:rPr lang="en-US" sz="1700" dirty="0" err="1" smtClean="0"/>
              <a:t>Akhir</a:t>
            </a:r>
            <a:r>
              <a:rPr lang="en-US" sz="1700" dirty="0" smtClean="0"/>
              <a:t> Semester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4362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404664"/>
            <a:ext cx="4242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KOMPOSISI PENILAIAN</a:t>
            </a:r>
            <a:endParaRPr lang="en-US" sz="3200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196752"/>
            <a:ext cx="8352928" cy="20159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endParaRPr lang="en-US" sz="2500" dirty="0" smtClean="0"/>
          </a:p>
          <a:p>
            <a:r>
              <a:rPr lang="en-US" sz="2500" dirty="0" err="1" smtClean="0"/>
              <a:t>Tugas</a:t>
            </a:r>
            <a:r>
              <a:rPr lang="en-US" sz="2500" dirty="0" smtClean="0"/>
              <a:t> </a:t>
            </a:r>
            <a:r>
              <a:rPr lang="en-US" sz="2500" dirty="0" err="1" smtClean="0"/>
              <a:t>Besar</a:t>
            </a:r>
            <a:r>
              <a:rPr lang="en-US" sz="2500" dirty="0" smtClean="0"/>
              <a:t>/</a:t>
            </a:r>
            <a:r>
              <a:rPr lang="en-US" sz="2500" dirty="0" err="1" smtClean="0"/>
              <a:t>Kelompok</a:t>
            </a:r>
            <a:r>
              <a:rPr lang="en-US" sz="2500" dirty="0" smtClean="0"/>
              <a:t>		35%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Tengah Semester		30%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</a:t>
            </a:r>
            <a:r>
              <a:rPr lang="en-US" sz="2500" dirty="0" err="1" smtClean="0"/>
              <a:t>Akhir</a:t>
            </a:r>
            <a:r>
              <a:rPr lang="en-US" sz="2500" dirty="0" smtClean="0"/>
              <a:t> Semester		35%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87157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5846" y="2543960"/>
            <a:ext cx="4572000" cy="10156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sz="3000" b="1" dirty="0" smtClean="0"/>
              <a:t>PERTEMUAN KE- 12</a:t>
            </a:r>
          </a:p>
          <a:p>
            <a:pPr algn="ctr"/>
            <a:r>
              <a:rPr lang="en-US" sz="3000" b="1" dirty="0" smtClean="0"/>
              <a:t>MINGGU KE - 12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96096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1520" y="1268760"/>
            <a:ext cx="66967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en-US" sz="2000" dirty="0"/>
              <a:t>Plan   procurement   </a:t>
            </a:r>
            <a:r>
              <a:rPr lang="en-US" altLang="en-US" sz="2000" dirty="0" smtClean="0"/>
              <a:t>management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/>
              <a:t>Conduct  </a:t>
            </a:r>
            <a:r>
              <a:rPr lang="en-US" altLang="en-US" sz="2000" dirty="0" smtClean="0"/>
              <a:t>procurements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/>
              <a:t>Control </a:t>
            </a:r>
            <a:r>
              <a:rPr lang="en-US" altLang="en-US" sz="2000" dirty="0" smtClean="0"/>
              <a:t>Procurement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/>
              <a:t>Close Procurement</a:t>
            </a:r>
            <a:endParaRPr lang="en-US" altLang="en-US" sz="20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251520" y="454486"/>
            <a:ext cx="39685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OUTLINE LECTURE 10</a:t>
            </a:r>
            <a:endParaRPr lang="en-US" sz="32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7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7975" y="437691"/>
            <a:ext cx="5743688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PROJECT PROCUREMENT MANAGEMENT</a:t>
            </a:r>
            <a:endParaRPr lang="en-US" sz="2500" dirty="0"/>
          </a:p>
        </p:txBody>
      </p:sp>
      <p:sp>
        <p:nvSpPr>
          <p:cNvPr id="5" name="AutoShape 2" descr="tahapan pekerjaan pembangunan rumah head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53860" y="1133382"/>
            <a:ext cx="81369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Project   </a:t>
            </a:r>
            <a:r>
              <a:rPr lang="en-US" dirty="0">
                <a:latin typeface="Arial" pitchFamily="34" charset="0"/>
                <a:cs typeface="Arial" pitchFamily="34" charset="0"/>
              </a:rPr>
              <a:t>procurement   management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mencakup</a:t>
            </a:r>
            <a:r>
              <a:rPr lang="en-US" dirty="0">
                <a:latin typeface="Arial" pitchFamily="34" charset="0"/>
                <a:cs typeface="Arial" pitchFamily="34" charset="0"/>
              </a:rPr>
              <a:t>   proses-proses   yang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diperlukan</a:t>
            </a:r>
            <a:r>
              <a:rPr lang="en-US" dirty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membeli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memperoleh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produk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jasa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dibutuhkan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. 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manajemen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pengadaan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meliputi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Plan   </a:t>
            </a:r>
            <a:r>
              <a:rPr lang="en-US" dirty="0">
                <a:latin typeface="Arial" pitchFamily="34" charset="0"/>
                <a:cs typeface="Arial" pitchFamily="34" charset="0"/>
              </a:rPr>
              <a:t>procurement   management :   proses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pendokumentasian</a:t>
            </a:r>
            <a:r>
              <a:rPr lang="en-US" dirty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keputusan</a:t>
            </a:r>
            <a:r>
              <a:rPr lang="en-US" dirty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pengadaan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,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menentukan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pendekatan</a:t>
            </a:r>
            <a:r>
              <a:rPr lang="en-US" dirty="0">
                <a:latin typeface="Arial" pitchFamily="34" charset="0"/>
                <a:cs typeface="Arial" pitchFamily="34" charset="0"/>
              </a:rPr>
              <a:t>,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mengidentifikasi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penjual</a:t>
            </a:r>
            <a:r>
              <a:rPr lang="en-US" dirty="0">
                <a:latin typeface="Arial" pitchFamily="34" charset="0"/>
                <a:cs typeface="Arial" pitchFamily="34" charset="0"/>
              </a:rPr>
              <a:t>  yang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potensial</a:t>
            </a:r>
            <a:r>
              <a:rPr lang="en-US" dirty="0">
                <a:latin typeface="Arial" pitchFamily="34" charset="0"/>
                <a:cs typeface="Arial" pitchFamily="34" charset="0"/>
              </a:rPr>
              <a:t>.  Proses plan procurement management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termasuk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mengevaluasi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risiko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terlibat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make–or-buy analysis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Plan </a:t>
            </a:r>
            <a:r>
              <a:rPr lang="en-US" dirty="0">
                <a:latin typeface="Arial" pitchFamily="34" charset="0"/>
                <a:cs typeface="Arial" pitchFamily="34" charset="0"/>
              </a:rPr>
              <a:t>Procurement Management 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Inputs</a:t>
            </a:r>
          </a:p>
          <a:p>
            <a:pPr marL="1314450" lvl="2" indent="-400050" algn="just">
              <a:buFont typeface="Wingdings" pitchFamily="2" charset="2"/>
              <a:buChar char="q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Project    </a:t>
            </a:r>
            <a:r>
              <a:rPr lang="en-US" dirty="0">
                <a:latin typeface="Arial" pitchFamily="34" charset="0"/>
                <a:cs typeface="Arial" pitchFamily="34" charset="0"/>
              </a:rPr>
              <a:t>Management    Plan: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Rencana</a:t>
            </a:r>
            <a:r>
              <a:rPr lang="en-US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manajemen</a:t>
            </a:r>
            <a:r>
              <a:rPr lang="en-US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menggambarkan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kebutuhan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alasan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persyaratan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620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3648" y="908720"/>
            <a:ext cx="72545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buFont typeface="Wingdings" pitchFamily="2" charset="2"/>
              <a:buChar char="ü"/>
            </a:pPr>
            <a:r>
              <a:rPr lang="en-US" dirty="0">
                <a:latin typeface="Arial" pitchFamily="34" charset="0"/>
                <a:cs typeface="Arial" pitchFamily="34" charset="0"/>
              </a:rPr>
              <a:t>Project scope statement: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deskripsi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lingkup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produk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layanan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deskripsi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deskripsi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daftar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kriteria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penerimaan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buFont typeface="Wingdings" pitchFamily="2" charset="2"/>
              <a:buChar char="ü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WBS (</a:t>
            </a:r>
            <a:r>
              <a:rPr lang="en-US" dirty="0">
                <a:latin typeface="Arial" pitchFamily="34" charset="0"/>
                <a:cs typeface="Arial" pitchFamily="34" charset="0"/>
              </a:rPr>
              <a:t>Work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break dawn   </a:t>
            </a:r>
            <a:r>
              <a:rPr lang="en-US" dirty="0">
                <a:latin typeface="Arial" pitchFamily="34" charset="0"/>
                <a:cs typeface="Arial" pitchFamily="34" charset="0"/>
              </a:rPr>
              <a:t>structure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berisi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komponen-komponen</a:t>
            </a:r>
            <a:r>
              <a:rPr lang="en-US" dirty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 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mungkin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diperoleh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eksternal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742950" lvl="1" indent="-285750" algn="just">
              <a:buFont typeface="Wingdings" pitchFamily="2" charset="2"/>
              <a:buChar char="ü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WBS dictionary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laporan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rinci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terkait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Required  </a:t>
            </a:r>
            <a:r>
              <a:rPr lang="en-US" dirty="0">
                <a:latin typeface="Arial" pitchFamily="34" charset="0"/>
                <a:cs typeface="Arial" pitchFamily="34" charset="0"/>
              </a:rPr>
              <a:t>Documentation  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Informasi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penting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tentang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persyaratan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proyekyang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dipertimbangkan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ketika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merencanakan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pengadaan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Risk  </a:t>
            </a:r>
            <a:r>
              <a:rPr lang="en-US" dirty="0">
                <a:latin typeface="Arial" pitchFamily="34" charset="0"/>
                <a:cs typeface="Arial" pitchFamily="34" charset="0"/>
              </a:rPr>
              <a:t>register: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daftar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risiko</a:t>
            </a:r>
            <a:r>
              <a:rPr lang="en-US" dirty="0">
                <a:latin typeface="Arial" pitchFamily="34" charset="0"/>
                <a:cs typeface="Arial" pitchFamily="34" charset="0"/>
              </a:rPr>
              <a:t>,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bersama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analisis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risiko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perencanaan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respon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resiko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Activity </a:t>
            </a:r>
            <a:r>
              <a:rPr lang="en-US" dirty="0">
                <a:latin typeface="Arial" pitchFamily="34" charset="0"/>
                <a:cs typeface="Arial" pitchFamily="34" charset="0"/>
              </a:rPr>
              <a:t>Resource Requirements 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informasi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tentang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kebutuhan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khusus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dirty="0">
                <a:latin typeface="Arial" pitchFamily="34" charset="0"/>
                <a:cs typeface="Arial" pitchFamily="34" charset="0"/>
              </a:rPr>
              <a:t> orang,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peralatan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lokasi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Project Schedule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Activity  </a:t>
            </a:r>
            <a:r>
              <a:rPr lang="en-US" dirty="0">
                <a:latin typeface="Arial" pitchFamily="34" charset="0"/>
                <a:cs typeface="Arial" pitchFamily="34" charset="0"/>
              </a:rPr>
              <a:t>Cost  Estimates: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aktivitas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pengadaan</a:t>
            </a:r>
            <a:r>
              <a:rPr lang="en-US" dirty="0">
                <a:latin typeface="Arial" pitchFamily="34" charset="0"/>
                <a:cs typeface="Arial" pitchFamily="34" charset="0"/>
              </a:rPr>
              <a:t>  yang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mengevaluasi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kewajaran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tawaran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proposal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diterima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daripenjual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potensial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Stakeholder </a:t>
            </a:r>
            <a:r>
              <a:rPr lang="en-US" dirty="0">
                <a:latin typeface="Arial" pitchFamily="34" charset="0"/>
                <a:cs typeface="Arial" pitchFamily="34" charset="0"/>
              </a:rPr>
              <a:t>Register 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rincian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tentang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kepentingan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mereka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486892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07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43472" y="665886"/>
            <a:ext cx="7344815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0150" lvl="2" indent="-285750" algn="just">
              <a:buFont typeface="Wingdings" pitchFamily="2" charset="2"/>
              <a:buChar char="q"/>
            </a:pPr>
            <a:r>
              <a:rPr lang="en-US" sz="1700" dirty="0">
                <a:latin typeface="Arial" pitchFamily="34" charset="0"/>
                <a:cs typeface="Arial" pitchFamily="34" charset="0"/>
              </a:rPr>
              <a:t>Enterprise Environmental 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Factors</a:t>
            </a:r>
          </a:p>
          <a:p>
            <a:pPr marL="1200150" lvl="2" indent="-285750" algn="just">
              <a:buFont typeface="Wingdings" pitchFamily="2" charset="2"/>
              <a:buChar char="q"/>
            </a:pPr>
            <a:r>
              <a:rPr lang="en-US" sz="1700" dirty="0">
                <a:latin typeface="Arial" pitchFamily="34" charset="0"/>
                <a:cs typeface="Arial" pitchFamily="34" charset="0"/>
              </a:rPr>
              <a:t>Organizational Process 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Assets</a:t>
            </a:r>
          </a:p>
          <a:p>
            <a:pPr lvl="3" algn="just"/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tipe-tipe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kontrak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2114550" lvl="4" indent="-285750" algn="just">
              <a:buFont typeface="Wingdings" pitchFamily="2" charset="2"/>
              <a:buChar char="ü"/>
            </a:pPr>
            <a:r>
              <a:rPr lang="en-US" sz="1700" dirty="0">
                <a:latin typeface="Arial" pitchFamily="34" charset="0"/>
                <a:cs typeface="Arial" pitchFamily="34" charset="0"/>
              </a:rPr>
              <a:t>Fixed-price  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contracts</a:t>
            </a:r>
          </a:p>
          <a:p>
            <a:pPr marL="2114550" lvl="4" indent="-285750" algn="just">
              <a:buFont typeface="Wingdings" pitchFamily="2" charset="2"/>
              <a:buChar char="ü"/>
            </a:pPr>
            <a:r>
              <a:rPr lang="en-US" sz="1700" dirty="0">
                <a:latin typeface="Arial" pitchFamily="34" charset="0"/>
                <a:cs typeface="Arial" pitchFamily="34" charset="0"/>
              </a:rPr>
              <a:t>Firm  Fixed  Price  Contracts (FFP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2114550" lvl="4" indent="-285750" algn="just">
              <a:buFont typeface="Wingdings" pitchFamily="2" charset="2"/>
              <a:buChar char="ü"/>
            </a:pPr>
            <a:r>
              <a:rPr lang="en-US" sz="1700" dirty="0">
                <a:latin typeface="Arial" pitchFamily="34" charset="0"/>
                <a:cs typeface="Arial" pitchFamily="34" charset="0"/>
              </a:rPr>
              <a:t>Fixed  Price  Incentive  Fee  Contracts (FPIF) </a:t>
            </a:r>
            <a:endParaRPr lang="en-US" sz="1700" dirty="0" smtClean="0">
              <a:latin typeface="Arial" pitchFamily="34" charset="0"/>
              <a:cs typeface="Arial" pitchFamily="34" charset="0"/>
            </a:endParaRPr>
          </a:p>
          <a:p>
            <a:pPr marL="2114550" lvl="4" indent="-285750" algn="just">
              <a:buFont typeface="Wingdings" pitchFamily="2" charset="2"/>
              <a:buChar char="ü"/>
            </a:pPr>
            <a:r>
              <a:rPr lang="en-US" sz="1700" dirty="0">
                <a:latin typeface="Arial" pitchFamily="34" charset="0"/>
                <a:cs typeface="Arial" pitchFamily="34" charset="0"/>
              </a:rPr>
              <a:t>Fixed  Price  with  Economic Price  Adjustment  Contracts (FP-EPA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2114550" lvl="4" indent="-285750" algn="just">
              <a:buFont typeface="Wingdings" pitchFamily="2" charset="2"/>
              <a:buChar char="ü"/>
            </a:pPr>
            <a:r>
              <a:rPr lang="en-US" sz="1700" dirty="0">
                <a:latin typeface="Arial" pitchFamily="34" charset="0"/>
                <a:cs typeface="Arial" pitchFamily="34" charset="0"/>
              </a:rPr>
              <a:t>Cost-reimbursable 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contracts</a:t>
            </a:r>
          </a:p>
          <a:p>
            <a:pPr marL="2114550" lvl="4" indent="-285750" algn="just">
              <a:buFont typeface="Wingdings" pitchFamily="2" charset="2"/>
              <a:buChar char="ü"/>
            </a:pPr>
            <a:r>
              <a:rPr lang="en-US" sz="1700" dirty="0">
                <a:latin typeface="Arial" pitchFamily="34" charset="0"/>
                <a:cs typeface="Arial" pitchFamily="34" charset="0"/>
              </a:rPr>
              <a:t>Cost  Plus  Fixed  Fee  Contracts (CPFF) </a:t>
            </a:r>
            <a:endParaRPr lang="en-US" sz="1700" dirty="0" smtClean="0">
              <a:latin typeface="Arial" pitchFamily="34" charset="0"/>
              <a:cs typeface="Arial" pitchFamily="34" charset="0"/>
            </a:endParaRPr>
          </a:p>
          <a:p>
            <a:pPr marL="2114550" lvl="4" indent="-285750" algn="just">
              <a:buFont typeface="Wingdings" pitchFamily="2" charset="2"/>
              <a:buChar char="ü"/>
            </a:pPr>
            <a:r>
              <a:rPr lang="en-US" sz="1700" dirty="0">
                <a:latin typeface="Arial" pitchFamily="34" charset="0"/>
                <a:cs typeface="Arial" pitchFamily="34" charset="0"/>
              </a:rPr>
              <a:t>Cost Plus Incentive Fee Contracts (CPIF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2114550" lvl="4" indent="-285750" algn="just">
              <a:buFont typeface="Wingdings" pitchFamily="2" charset="2"/>
              <a:buChar char="ü"/>
            </a:pPr>
            <a:r>
              <a:rPr lang="en-US" sz="1700" dirty="0">
                <a:latin typeface="Arial" pitchFamily="34" charset="0"/>
                <a:cs typeface="Arial" pitchFamily="34" charset="0"/>
              </a:rPr>
              <a:t>Cost  Plus  Award  Fee  Contracts (CPAF) </a:t>
            </a:r>
            <a:endParaRPr lang="en-US" sz="1700" dirty="0" smtClean="0">
              <a:latin typeface="Arial" pitchFamily="34" charset="0"/>
              <a:cs typeface="Arial" pitchFamily="34" charset="0"/>
            </a:endParaRPr>
          </a:p>
          <a:p>
            <a:pPr marL="2114550" lvl="4" indent="-285750" algn="just">
              <a:buFont typeface="Wingdings" pitchFamily="2" charset="2"/>
              <a:buChar char="ü"/>
            </a:pPr>
            <a:r>
              <a:rPr lang="en-US" sz="1700" dirty="0">
                <a:latin typeface="Arial" pitchFamily="34" charset="0"/>
                <a:cs typeface="Arial" pitchFamily="34" charset="0"/>
              </a:rPr>
              <a:t>Time  and  Material  Contracts (T&amp;M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2" algn="just"/>
            <a:endParaRPr lang="en-US" sz="17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700" dirty="0" smtClean="0">
                <a:latin typeface="Arial" pitchFamily="34" charset="0"/>
                <a:cs typeface="Arial" pitchFamily="34" charset="0"/>
              </a:rPr>
              <a:t>b. Tools 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and Technique Plan 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Procurement</a:t>
            </a:r>
          </a:p>
          <a:p>
            <a:pPr marL="742950" lvl="1" indent="-285750" algn="just">
              <a:buFont typeface="Wingdings" pitchFamily="2" charset="2"/>
              <a:buChar char="q"/>
            </a:pPr>
            <a:r>
              <a:rPr lang="en-US" sz="1700" dirty="0">
                <a:latin typeface="Arial" pitchFamily="34" charset="0"/>
                <a:cs typeface="Arial" pitchFamily="34" charset="0"/>
              </a:rPr>
              <a:t>Make  or  Buy  Analysis: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menentukan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apakah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tertentu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dicapai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tim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dibeli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sumber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luar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742950" lvl="1" indent="-285750" algn="just">
              <a:buFont typeface="Wingdings" pitchFamily="2" charset="2"/>
              <a:buChar char="q"/>
            </a:pPr>
            <a:r>
              <a:rPr lang="en-US" sz="1700" dirty="0" smtClean="0">
                <a:latin typeface="Arial" pitchFamily="34" charset="0"/>
                <a:cs typeface="Arial" pitchFamily="34" charset="0"/>
              </a:rPr>
              <a:t>Expert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Judgement</a:t>
            </a:r>
            <a:endParaRPr lang="en-US" sz="1700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buFont typeface="Wingdings" pitchFamily="2" charset="2"/>
              <a:buChar char="q"/>
            </a:pPr>
            <a:r>
              <a:rPr lang="en-US" sz="1700" dirty="0" smtClean="0">
                <a:latin typeface="Arial" pitchFamily="34" charset="0"/>
                <a:cs typeface="Arial" pitchFamily="34" charset="0"/>
              </a:rPr>
              <a:t>Market  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Research  :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meliputi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pemeriksaan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industri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kemampuan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vendor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tertentu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742950" lvl="1" indent="-285750" algn="just">
              <a:buFont typeface="Wingdings" pitchFamily="2" charset="2"/>
              <a:buChar char="q"/>
            </a:pPr>
            <a:r>
              <a:rPr lang="en-US" sz="1700" dirty="0" smtClean="0">
                <a:latin typeface="Arial" pitchFamily="34" charset="0"/>
                <a:cs typeface="Arial" pitchFamily="34" charset="0"/>
              </a:rPr>
              <a:t>Meetings</a:t>
            </a:r>
          </a:p>
        </p:txBody>
      </p:sp>
      <p:sp>
        <p:nvSpPr>
          <p:cNvPr id="3" name="Rectangle 2"/>
          <p:cNvSpPr/>
          <p:nvPr/>
        </p:nvSpPr>
        <p:spPr>
          <a:xfrm>
            <a:off x="486892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80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3197</TotalTime>
  <Words>1367</Words>
  <Application>Microsoft Office PowerPoint</Application>
  <PresentationFormat>On-screen Show (4:3)</PresentationFormat>
  <Paragraphs>174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Grid</vt:lpstr>
      <vt:lpstr>PERTEMUAN KE 12 MINGGU KE 12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GALIH WULANDARI SUBAGYO, s.T.,M.T.,</dc:title>
  <dc:creator>GALIH WULANDARI S</dc:creator>
  <cp:lastModifiedBy>GALIH WULANDARI S</cp:lastModifiedBy>
  <cp:revision>175</cp:revision>
  <dcterms:created xsi:type="dcterms:W3CDTF">2020-01-04T05:38:09Z</dcterms:created>
  <dcterms:modified xsi:type="dcterms:W3CDTF">2020-04-10T11:48:08Z</dcterms:modified>
</cp:coreProperties>
</file>