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61" r:id="rId7"/>
    <p:sldId id="286" r:id="rId8"/>
    <p:sldId id="287" r:id="rId9"/>
    <p:sldId id="288" r:id="rId10"/>
    <p:sldId id="289" r:id="rId11"/>
    <p:sldId id="290" r:id="rId12"/>
    <p:sldId id="291" r:id="rId13"/>
    <p:sldId id="301" r:id="rId14"/>
    <p:sldId id="292" r:id="rId15"/>
    <p:sldId id="302" r:id="rId16"/>
    <p:sldId id="293" r:id="rId17"/>
    <p:sldId id="300" r:id="rId18"/>
    <p:sldId id="294" r:id="rId19"/>
    <p:sldId id="295" r:id="rId20"/>
    <p:sldId id="296" r:id="rId21"/>
    <p:sldId id="297" r:id="rId22"/>
    <p:sldId id="298" r:id="rId23"/>
    <p:sldId id="299" r:id="rId24"/>
    <p:sldId id="285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485" autoAdjust="0"/>
    <p:restoredTop sz="94590" autoAdjust="0"/>
  </p:normalViewPr>
  <p:slideViewPr>
    <p:cSldViewPr>
      <p:cViewPr>
        <p:scale>
          <a:sx n="57" d="100"/>
          <a:sy n="57" d="100"/>
        </p:scale>
        <p:origin x="-1992" y="-3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21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678B9E-A3F0-4507-8A40-ADC9AA728791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178214-B61B-4AA3-98CE-2C0ABCD0BD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0252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4ADB8B7-D7EB-46B9-AB70-19A00880D415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4ADB8B7-D7EB-46B9-AB70-19A00880D415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E4ADB8B7-D7EB-46B9-AB70-19A00880D415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83116" y="4797152"/>
            <a:ext cx="1809364" cy="168478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543" y="6021784"/>
            <a:ext cx="7128792" cy="575568"/>
          </a:xfrm>
        </p:spPr>
        <p:txBody>
          <a:bodyPr/>
          <a:lstStyle/>
          <a:p>
            <a:pPr algn="l"/>
            <a:r>
              <a:rPr lang="en-US" sz="2500" b="1" dirty="0" smtClean="0"/>
              <a:t>PERTEMUAN KE 11</a:t>
            </a:r>
            <a:br>
              <a:rPr lang="en-US" sz="2500" b="1" dirty="0" smtClean="0"/>
            </a:br>
            <a:r>
              <a:rPr lang="en-US" sz="2500" b="1" dirty="0" smtClean="0"/>
              <a:t>MINGGU KE 11</a:t>
            </a:r>
            <a:endParaRPr lang="en-US" sz="2500" b="1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44768" y="3566499"/>
            <a:ext cx="6324600" cy="1828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200" kern="1200" cap="all" spc="15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6000" b="1" dirty="0" smtClean="0"/>
              <a:t>QUALITY ASSURANCE</a:t>
            </a:r>
            <a:endParaRPr lang="en-US" sz="60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4797152"/>
            <a:ext cx="1800200" cy="18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249324" y="5395299"/>
            <a:ext cx="7128792" cy="5755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200" kern="1200" cap="all" spc="15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500" b="1" dirty="0" smtClean="0"/>
              <a:t>GALIH WULANDARI SUBAGYO, </a:t>
            </a:r>
            <a:r>
              <a:rPr lang="en-US" sz="2500" b="1" dirty="0" err="1" smtClean="0"/>
              <a:t>s.T.,M.T</a:t>
            </a:r>
            <a:r>
              <a:rPr lang="en-US" sz="2500" b="1" dirty="0" smtClean="0"/>
              <a:t>.,</a:t>
            </a:r>
            <a:endParaRPr lang="en-US" sz="2500" b="1" dirty="0"/>
          </a:p>
        </p:txBody>
      </p:sp>
    </p:spTree>
    <p:extLst>
      <p:ext uri="{BB962C8B-B14F-4D97-AF65-F5344CB8AC3E}">
        <p14:creationId xmlns:p14="http://schemas.microsoft.com/office/powerpoint/2010/main" val="2178932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560" y="1052736"/>
            <a:ext cx="799288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Quality assurance </a:t>
            </a:r>
            <a:r>
              <a:rPr lang="en-US" dirty="0" err="1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Pemastian</a:t>
            </a:r>
            <a:r>
              <a:rPr lang="en-US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Mutu</a:t>
            </a:r>
            <a:r>
              <a:rPr lang="en-US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(Quality Assurance) </a:t>
            </a:r>
            <a:endParaRPr lang="en-US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lvl="1" algn="just"/>
            <a:r>
              <a:rPr lang="en-US" dirty="0" err="1">
                <a:latin typeface="Arial" pitchFamily="34" charset="0"/>
                <a:cs typeface="Arial" pitchFamily="34" charset="0"/>
              </a:rPr>
              <a:t>S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eluruh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tindakan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sistematis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terencana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diperlukan</a:t>
            </a:r>
            <a:r>
              <a:rPr lang="en-US" dirty="0">
                <a:latin typeface="Arial" pitchFamily="34" charset="0"/>
                <a:cs typeface="Arial" pitchFamily="34" charset="0"/>
              </a:rPr>
              <a:t> agar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terjadi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kepastian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kepercayaan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terhadap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mutu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produk</a:t>
            </a:r>
            <a:r>
              <a:rPr lang="en-US" dirty="0">
                <a:latin typeface="Arial" pitchFamily="34" charset="0"/>
                <a:cs typeface="Arial" pitchFamily="34" charset="0"/>
              </a:rPr>
              <a:t>/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jasa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diberikan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Aktivitasnya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mencakup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kegiatan</a:t>
            </a:r>
            <a:r>
              <a:rPr lang="en-US" dirty="0">
                <a:latin typeface="Arial" pitchFamily="34" charset="0"/>
                <a:cs typeface="Arial" pitchFamily="34" charset="0"/>
              </a:rPr>
              <a:t> proses,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baik</a:t>
            </a:r>
            <a:r>
              <a:rPr lang="en-US" dirty="0">
                <a:latin typeface="Arial" pitchFamily="34" charset="0"/>
                <a:cs typeface="Arial" pitchFamily="34" charset="0"/>
              </a:rPr>
              <a:t> internal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maupun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eksternal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termasuk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merumuskan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kebutuhan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pelanggan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Maksud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dirty="0">
                <a:latin typeface="Arial" pitchFamily="34" charset="0"/>
                <a:cs typeface="Arial" pitchFamily="34" charset="0"/>
              </a:rPr>
              <a:t> Quality assurance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ini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adalah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mengidentifikasi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kemajuan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kualitas</a:t>
            </a:r>
            <a:r>
              <a:rPr lang="en-US" dirty="0">
                <a:latin typeface="Arial" pitchFamily="34" charset="0"/>
                <a:cs typeface="Arial" pitchFamily="34" charset="0"/>
              </a:rPr>
              <a:t>. Quality assurance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mengevaluasi</a:t>
            </a:r>
            <a:r>
              <a:rPr lang="en-US" dirty="0">
                <a:latin typeface="Arial" pitchFamily="34" charset="0"/>
                <a:cs typeface="Arial" pitchFamily="34" charset="0"/>
              </a:rPr>
              <a:t> cost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proyek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secara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keseluruhan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secara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teratur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menetapkan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anggaran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keluar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relevan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sesuai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standard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kualitas</a:t>
            </a:r>
            <a:r>
              <a:rPr lang="en-US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486892" y="284511"/>
            <a:ext cx="1276796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>
                <a:latin typeface="Arial" pitchFamily="34" charset="0"/>
                <a:cs typeface="Arial" pitchFamily="34" charset="0"/>
              </a:rPr>
              <a:t>CONT..</a:t>
            </a:r>
            <a:endParaRPr lang="en-US" sz="25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6105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07708" y="1305342"/>
            <a:ext cx="819674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err="1" smtClean="0">
                <a:latin typeface="Arial" pitchFamily="34" charset="0"/>
                <a:cs typeface="Arial" pitchFamily="34" charset="0"/>
              </a:rPr>
              <a:t>Mutu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sudah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diatur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oleh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standar</a:t>
            </a:r>
            <a:r>
              <a:rPr lang="en-US" dirty="0">
                <a:latin typeface="Arial" pitchFamily="34" charset="0"/>
                <a:cs typeface="Arial" pitchFamily="34" charset="0"/>
              </a:rPr>
              <a:t> ISO 9000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sistem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manajemen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mutu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Pada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proyek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konstruksi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ada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tiga</a:t>
            </a:r>
            <a:r>
              <a:rPr lang="en-US" dirty="0">
                <a:latin typeface="Arial" pitchFamily="34" charset="0"/>
                <a:cs typeface="Arial" pitchFamily="34" charset="0"/>
              </a:rPr>
              <a:t> proses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harus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dilakukan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mendapatkan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mutu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baik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Ini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aalah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syarat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harus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dilakukan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manajemen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mutu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suatu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proyek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Tiga</a:t>
            </a:r>
            <a:r>
              <a:rPr lang="en-US" dirty="0">
                <a:latin typeface="Arial" pitchFamily="34" charset="0"/>
                <a:cs typeface="Arial" pitchFamily="34" charset="0"/>
              </a:rPr>
              <a:t> proses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mutu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tersebut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adalah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perencanaan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mutu</a:t>
            </a:r>
            <a:r>
              <a:rPr lang="en-US" dirty="0">
                <a:latin typeface="Arial" pitchFamily="34" charset="0"/>
                <a:cs typeface="Arial" pitchFamily="34" charset="0"/>
              </a:rPr>
              <a:t> (Quality Planning),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pengendalian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mutu</a:t>
            </a:r>
            <a:r>
              <a:rPr lang="en-US" dirty="0">
                <a:latin typeface="Arial" pitchFamily="34" charset="0"/>
                <a:cs typeface="Arial" pitchFamily="34" charset="0"/>
              </a:rPr>
              <a:t> (Quality Control),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penjaminan</a:t>
            </a:r>
            <a:r>
              <a:rPr lang="en-US" dirty="0">
                <a:latin typeface="Arial" pitchFamily="34" charset="0"/>
                <a:cs typeface="Arial" pitchFamily="34" charset="0"/>
              </a:rPr>
              <a:t> (Quality assurance).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Ketiga</a:t>
            </a:r>
            <a:r>
              <a:rPr lang="en-US" dirty="0">
                <a:latin typeface="Arial" pitchFamily="34" charset="0"/>
                <a:cs typeface="Arial" pitchFamily="34" charset="0"/>
              </a:rPr>
              <a:t> proses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ini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dilakukan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suatu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manajemen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proyek</a:t>
            </a:r>
            <a:r>
              <a:rPr lang="en-US" dirty="0">
                <a:latin typeface="Arial" pitchFamily="34" charset="0"/>
                <a:cs typeface="Arial" pitchFamily="34" charset="0"/>
              </a:rPr>
              <a:t> agar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proyek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tersebut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menghasilkan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mutu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baik</a:t>
            </a:r>
            <a:r>
              <a:rPr lang="en-US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251520" y="454169"/>
            <a:ext cx="2837636" cy="47705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500" dirty="0" smtClean="0"/>
              <a:t>MANAJEMEN MUTU</a:t>
            </a:r>
            <a:endParaRPr lang="en-US" sz="2500" dirty="0"/>
          </a:p>
        </p:txBody>
      </p:sp>
      <p:pic>
        <p:nvPicPr>
          <p:cNvPr id="1026" name="Picture 2" descr="D:\KANTOR\UNIVERSITAS PEMBANGGUNAN JAYA\KULIAH\SEMESTER GENAP 20192020\MANAJEMEN KONSTRUKSI\REFERENSI\Pages from Total_Quality_Managemen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3740" y="3429000"/>
            <a:ext cx="6048672" cy="30462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065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552" y="1412776"/>
            <a:ext cx="7920880" cy="24468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Perencanaan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mutu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merupakan</a:t>
            </a:r>
            <a:r>
              <a:rPr lang="en-US" dirty="0">
                <a:latin typeface="Arial" pitchFamily="34" charset="0"/>
                <a:cs typeface="Arial" pitchFamily="34" charset="0"/>
              </a:rPr>
              <a:t> proses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mengidentifikasi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standar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kualitas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relevan</a:t>
            </a:r>
            <a:r>
              <a:rPr lang="en-US" dirty="0">
                <a:latin typeface="Arial" pitchFamily="34" charset="0"/>
                <a:cs typeface="Arial" pitchFamily="34" charset="0"/>
              </a:rPr>
              <a:t>,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sesuai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kebutuhan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pemilik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memenuhi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standar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peraturan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berlaku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setiap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bagian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pekerjaan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penetapan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standar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spesifikasi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diberlakukan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proyek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perencanaan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strategi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pencapaian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standar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direncanakan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95536" y="454169"/>
            <a:ext cx="3191964" cy="47705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500" dirty="0" smtClean="0"/>
              <a:t>PERENCANAAN MUTU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2322698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1772816"/>
            <a:ext cx="8496944" cy="37805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dirty="0" err="1">
                <a:latin typeface="Arial" pitchFamily="34" charset="0"/>
                <a:cs typeface="Arial" pitchFamily="34" charset="0"/>
              </a:rPr>
              <a:t>Perencanaan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mutu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biasanya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berkaitan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pemilik</a:t>
            </a:r>
            <a:r>
              <a:rPr lang="en-US" dirty="0">
                <a:latin typeface="Arial" pitchFamily="34" charset="0"/>
                <a:cs typeface="Arial" pitchFamily="34" charset="0"/>
              </a:rPr>
              <a:t> (owner),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yaitu</a:t>
            </a:r>
            <a:r>
              <a:rPr lang="en-US" dirty="0">
                <a:latin typeface="Arial" pitchFamily="34" charset="0"/>
                <a:cs typeface="Arial" pitchFamily="34" charset="0"/>
              </a:rPr>
              <a:t> proses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produksi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desain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produk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atau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pelayanan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Perencanaan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mutu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ini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biasanya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dirty="0" err="1">
                <a:latin typeface="Arial" pitchFamily="34" charset="0"/>
                <a:cs typeface="Arial" pitchFamily="34" charset="0"/>
              </a:rPr>
              <a:t>dilakukan</a:t>
            </a:r>
            <a:r>
              <a:rPr lang="en-US" dirty="0">
                <a:latin typeface="Arial" pitchFamily="34" charset="0"/>
                <a:cs typeface="Arial" pitchFamily="34" charset="0"/>
              </a:rPr>
              <a:t> di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tahap-tahap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awal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sebelum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tahap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pelaksanaan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proyek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konstruksi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merencanakan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mutu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ini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sangat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perlu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sebagai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acuan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melakukan</a:t>
            </a:r>
            <a:r>
              <a:rPr lang="en-US" dirty="0">
                <a:latin typeface="Arial" pitchFamily="34" charset="0"/>
                <a:cs typeface="Arial" pitchFamily="34" charset="0"/>
              </a:rPr>
              <a:t> proses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selanjutnya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seperti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penjaminan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mutu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pengendalian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mutu</a:t>
            </a:r>
            <a:r>
              <a:rPr lang="en-US" dirty="0">
                <a:latin typeface="Arial" pitchFamily="34" charset="0"/>
                <a:cs typeface="Arial" pitchFamily="34" charset="0"/>
              </a:rPr>
              <a:t> di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tahap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selanjutnya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Secara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garis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besar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Perencanaan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mutu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bertujuan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mengidentifikasi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menetapkan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standar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mutu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relevan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bagi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proyek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merumuskan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strategi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pencapaiannya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memastikan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proyek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pekerjaan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dihasilkan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dapat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memehuhi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standar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mutu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dapat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diterima</a:t>
            </a:r>
            <a:r>
              <a:rPr lang="en-US" dirty="0">
                <a:latin typeface="Arial" pitchFamily="34" charset="0"/>
                <a:cs typeface="Arial" pitchFamily="34" charset="0"/>
              </a:rPr>
              <a:t>.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86892" y="284511"/>
            <a:ext cx="1276796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>
                <a:latin typeface="Arial" pitchFamily="34" charset="0"/>
                <a:cs typeface="Arial" pitchFamily="34" charset="0"/>
              </a:rPr>
              <a:t>CONT..</a:t>
            </a:r>
            <a:endParaRPr lang="en-US" sz="25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54854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91543" y="1124744"/>
            <a:ext cx="7992888" cy="54425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dirty="0" err="1">
                <a:latin typeface="Arial" pitchFamily="34" charset="0"/>
                <a:cs typeface="Arial" pitchFamily="34" charset="0"/>
              </a:rPr>
              <a:t>Perencanaan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mutu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diharapkan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memenuhi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aspek-aspek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sebagai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berikut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algn="just">
              <a:lnSpc>
                <a:spcPct val="150000"/>
              </a:lnSpc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Mengidentifikasi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standar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kualitas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relevan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proyek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sedang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dikerjakan</a:t>
            </a:r>
            <a:r>
              <a:rPr lang="en-US" dirty="0">
                <a:latin typeface="Arial" pitchFamily="34" charset="0"/>
                <a:cs typeface="Arial" pitchFamily="34" charset="0"/>
              </a:rPr>
              <a:t> :</a:t>
            </a:r>
          </a:p>
          <a:p>
            <a:pPr marL="742950" lvl="1" indent="-285750"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 err="1">
                <a:latin typeface="Arial" pitchFamily="34" charset="0"/>
                <a:cs typeface="Arial" pitchFamily="34" charset="0"/>
              </a:rPr>
              <a:t>M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emahami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kebutuhan</a:t>
            </a:r>
            <a:r>
              <a:rPr lang="en-US" dirty="0">
                <a:latin typeface="Arial" pitchFamily="34" charset="0"/>
                <a:cs typeface="Arial" pitchFamily="34" charset="0"/>
              </a:rPr>
              <a:t> owner/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pemberi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tugas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742950" lvl="1" indent="-285750"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 err="1">
                <a:latin typeface="Arial" pitchFamily="34" charset="0"/>
                <a:cs typeface="Arial" pitchFamily="34" charset="0"/>
              </a:rPr>
              <a:t>M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emahami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peraturan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berlaku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setiap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bagian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pekerjaan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742950" lvl="1" indent="-285750"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 err="1">
                <a:latin typeface="Arial" pitchFamily="34" charset="0"/>
                <a:cs typeface="Arial" pitchFamily="34" charset="0"/>
              </a:rPr>
              <a:t>M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engumpulkan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latin typeface="Arial" pitchFamily="34" charset="0"/>
                <a:cs typeface="Arial" pitchFamily="34" charset="0"/>
              </a:rPr>
              <a:t>data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teknis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diperlukan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desain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pelaksanaan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konstruksi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dirty="0">
                <a:latin typeface="Arial" pitchFamily="34" charset="0"/>
                <a:cs typeface="Arial" pitchFamily="34" charset="0"/>
              </a:rPr>
              <a:t>2.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Menganalisa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menetapkan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standar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kualitas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ingin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dicapai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proyek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marL="742950" lvl="1" indent="-285750"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 err="1">
                <a:latin typeface="Arial" pitchFamily="34" charset="0"/>
                <a:cs typeface="Arial" pitchFamily="34" charset="0"/>
              </a:rPr>
              <a:t>P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enyusunan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penetapan</a:t>
            </a:r>
            <a:r>
              <a:rPr lang="en-US" dirty="0">
                <a:latin typeface="Arial" pitchFamily="34" charset="0"/>
                <a:cs typeface="Arial" pitchFamily="34" charset="0"/>
              </a:rPr>
              <a:t> RKS/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Spesifikasi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Umum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Teknis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742950" lvl="1" indent="-285750"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 err="1">
                <a:latin typeface="Arial" pitchFamily="34" charset="0"/>
                <a:cs typeface="Arial" pitchFamily="34" charset="0"/>
              </a:rPr>
              <a:t>P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enetapan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peraturan-peraturan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dipakai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harus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ditaati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pelaksanaan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pekerjaan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86892" y="284511"/>
            <a:ext cx="1276796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>
                <a:latin typeface="Arial" pitchFamily="34" charset="0"/>
                <a:cs typeface="Arial" pitchFamily="34" charset="0"/>
              </a:rPr>
              <a:t>CONT..</a:t>
            </a:r>
            <a:endParaRPr lang="en-US" sz="25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4402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560" y="1052736"/>
            <a:ext cx="8136904" cy="46115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7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Merencanakan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strategi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pencapaian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kualitas</a:t>
            </a:r>
            <a:r>
              <a:rPr lang="en-US" dirty="0">
                <a:latin typeface="Arial" pitchFamily="34" charset="0"/>
                <a:cs typeface="Arial" pitchFamily="34" charset="0"/>
              </a:rPr>
              <a:t> :</a:t>
            </a:r>
          </a:p>
          <a:p>
            <a:pPr marL="742950" lvl="1" indent="-285750"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 err="1">
                <a:latin typeface="Arial" pitchFamily="34" charset="0"/>
                <a:cs typeface="Arial" pitchFamily="34" charset="0"/>
              </a:rPr>
              <a:t>Pemilihan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jenis</a:t>
            </a:r>
            <a:r>
              <a:rPr lang="en-US" dirty="0">
                <a:latin typeface="Arial" pitchFamily="34" charset="0"/>
                <a:cs typeface="Arial" pitchFamily="34" charset="0"/>
              </a:rPr>
              <a:t>/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tipe</a:t>
            </a:r>
            <a:r>
              <a:rPr lang="en-US" dirty="0">
                <a:latin typeface="Arial" pitchFamily="34" charset="0"/>
                <a:cs typeface="Arial" pitchFamily="34" charset="0"/>
              </a:rPr>
              <a:t>/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merk</a:t>
            </a:r>
            <a:r>
              <a:rPr lang="en-US" dirty="0">
                <a:latin typeface="Arial" pitchFamily="34" charset="0"/>
                <a:cs typeface="Arial" pitchFamily="34" charset="0"/>
              </a:rPr>
              <a:t> material (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Spesifikasi</a:t>
            </a:r>
            <a:r>
              <a:rPr lang="en-US" dirty="0">
                <a:latin typeface="Arial" pitchFamily="34" charset="0"/>
                <a:cs typeface="Arial" pitchFamily="34" charset="0"/>
              </a:rPr>
              <a:t> Material)</a:t>
            </a:r>
          </a:p>
          <a:p>
            <a:pPr marL="742950" lvl="1" indent="-285750"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 err="1">
                <a:latin typeface="Arial" pitchFamily="34" charset="0"/>
                <a:cs typeface="Arial" pitchFamily="34" charset="0"/>
              </a:rPr>
              <a:t>Perencanaan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metoda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pelaksanaan</a:t>
            </a:r>
            <a:r>
              <a:rPr lang="en-US" dirty="0">
                <a:latin typeface="Arial" pitchFamily="34" charset="0"/>
                <a:cs typeface="Arial" pitchFamily="34" charset="0"/>
              </a:rPr>
              <a:t> :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urutan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kerja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strategi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kerja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marL="742950" lvl="1" indent="-285750"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 err="1">
                <a:latin typeface="Arial" pitchFamily="34" charset="0"/>
                <a:cs typeface="Arial" pitchFamily="34" charset="0"/>
              </a:rPr>
              <a:t>Analisa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kebutuhan</a:t>
            </a:r>
            <a:r>
              <a:rPr lang="en-US" dirty="0">
                <a:latin typeface="Arial" pitchFamily="34" charset="0"/>
                <a:cs typeface="Arial" pitchFamily="34" charset="0"/>
              </a:rPr>
              <a:t> material,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sumber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manusia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diperlukan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baik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sisi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jumlah</a:t>
            </a:r>
            <a:r>
              <a:rPr lang="en-US" dirty="0">
                <a:latin typeface="Arial" pitchFamily="34" charset="0"/>
                <a:cs typeface="Arial" pitchFamily="34" charset="0"/>
              </a:rPr>
              <a:t>/volume,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penjadwalan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waktu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jenis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kualifikasi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kemampuan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dibutuhkan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marL="742950" lvl="1" indent="-285750"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 err="1">
                <a:latin typeface="Arial" pitchFamily="34" charset="0"/>
                <a:cs typeface="Arial" pitchFamily="34" charset="0"/>
              </a:rPr>
              <a:t>Antisipasi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permasalahan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mungkin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timbul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strategi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penanganannya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marL="742950" lvl="1" indent="-285750"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 err="1">
                <a:latin typeface="Arial" pitchFamily="34" charset="0"/>
                <a:cs typeface="Arial" pitchFamily="34" charset="0"/>
              </a:rPr>
              <a:t>Sinkronisasi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evaluasi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validasi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keselarasan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antara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standar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kualitas</a:t>
            </a:r>
            <a:r>
              <a:rPr lang="en-US" dirty="0">
                <a:latin typeface="Arial" pitchFamily="34" charset="0"/>
                <a:cs typeface="Arial" pitchFamily="34" charset="0"/>
              </a:rPr>
              <a:t> (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metoda</a:t>
            </a:r>
            <a:r>
              <a:rPr lang="en-US" dirty="0">
                <a:latin typeface="Arial" pitchFamily="34" charset="0"/>
                <a:cs typeface="Arial" pitchFamily="34" charset="0"/>
              </a:rPr>
              <a:t>, volume,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kemampuan</a:t>
            </a:r>
            <a:r>
              <a:rPr lang="en-US" dirty="0">
                <a:latin typeface="Arial" pitchFamily="34" charset="0"/>
                <a:cs typeface="Arial" pitchFamily="34" charset="0"/>
              </a:rPr>
              <a:t>)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biaya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waktu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penyelesaian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pekerjaan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86892" y="284511"/>
            <a:ext cx="1276796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>
                <a:latin typeface="Arial" pitchFamily="34" charset="0"/>
                <a:cs typeface="Arial" pitchFamily="34" charset="0"/>
              </a:rPr>
              <a:t>CONT..</a:t>
            </a:r>
            <a:endParaRPr lang="en-US" sz="25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84814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83348" y="1617293"/>
            <a:ext cx="8496944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Penjaminan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mutu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merupakan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suatu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proses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menjalankan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apa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sudah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ditetapkan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direncanakan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perencanaan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mutu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mengawal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mengevaluasi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verifikasi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pelaksanaan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terhadap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rencana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dibuat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serta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identifikasi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antisipasi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masalah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mungkin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timbul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selama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pelaksanaan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proyek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Tujuan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utama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kegiatan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penjaminan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mutu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adalah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mengadakan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tindakan-tindakan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dibutuhkan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memberikan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kepercayaan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kepada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semua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pihak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berkepentingan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bahwa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semua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tindakan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diperlukan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mencapai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tingkatan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mutu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proyek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telah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dilaksanakan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berhasil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ctr"/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95536" y="454169"/>
            <a:ext cx="6131422" cy="47705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500" dirty="0" smtClean="0"/>
              <a:t>PENJAMINAN MUTU (QUALITY ASSURANCE)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2498577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86892" y="1052735"/>
            <a:ext cx="826157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err="1">
                <a:latin typeface="Arial" pitchFamily="34" charset="0"/>
                <a:cs typeface="Arial" pitchFamily="34" charset="0"/>
              </a:rPr>
              <a:t>Penjaminan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mutu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diharapkan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memenuhi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aspek-aspek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sebagai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berikut</a:t>
            </a:r>
            <a:r>
              <a:rPr lang="en-US" dirty="0">
                <a:latin typeface="Arial" pitchFamily="34" charset="0"/>
                <a:cs typeface="Arial" pitchFamily="34" charset="0"/>
              </a:rPr>
              <a:t> :</a:t>
            </a:r>
          </a:p>
          <a:p>
            <a:pPr marL="800100" lvl="1" indent="-342900" algn="just">
              <a:buFont typeface="+mj-lt"/>
              <a:buAutoNum type="arabicPeriod"/>
            </a:pPr>
            <a:r>
              <a:rPr lang="en-US" dirty="0" err="1">
                <a:latin typeface="Arial" pitchFamily="34" charset="0"/>
                <a:cs typeface="Arial" pitchFamily="34" charset="0"/>
              </a:rPr>
              <a:t>Menjalankan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apa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sudah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ditetapkan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direncanakan</a:t>
            </a:r>
            <a:r>
              <a:rPr lang="en-US" dirty="0">
                <a:latin typeface="Arial" pitchFamily="34" charset="0"/>
                <a:cs typeface="Arial" pitchFamily="34" charset="0"/>
              </a:rPr>
              <a:t>.</a:t>
            </a:r>
          </a:p>
          <a:p>
            <a:pPr marL="800100" lvl="1" indent="-342900" algn="just">
              <a:buFont typeface="+mj-lt"/>
              <a:buAutoNum type="arabicPeriod"/>
            </a:pPr>
            <a:r>
              <a:rPr lang="en-US" dirty="0" err="1">
                <a:latin typeface="Arial" pitchFamily="34" charset="0"/>
                <a:cs typeface="Arial" pitchFamily="34" charset="0"/>
              </a:rPr>
              <a:t>Mengawal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strategi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pencapaian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kualitas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supaya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berjalan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sesuai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apa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telah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ditetapkan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supaya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memenuhi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persyaratan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pengujian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evaluasinya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serta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memenuhi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metoda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pelaksanaan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baik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urutan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kerja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benar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kelengkapan</a:t>
            </a:r>
            <a:r>
              <a:rPr lang="en-US" dirty="0">
                <a:latin typeface="Arial" pitchFamily="34" charset="0"/>
                <a:cs typeface="Arial" pitchFamily="34" charset="0"/>
              </a:rPr>
              <a:t> material,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sumber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manusia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sesuai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jenis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pekerjaan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sedang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dilaksanakan</a:t>
            </a:r>
            <a:r>
              <a:rPr lang="en-US" dirty="0">
                <a:latin typeface="Arial" pitchFamily="34" charset="0"/>
                <a:cs typeface="Arial" pitchFamily="34" charset="0"/>
              </a:rPr>
              <a:t>.</a:t>
            </a:r>
          </a:p>
          <a:p>
            <a:pPr marL="800100" lvl="1" indent="-342900" algn="just">
              <a:buFont typeface="+mj-lt"/>
              <a:buAutoNum type="arabicPeriod"/>
            </a:pPr>
            <a:r>
              <a:rPr lang="en-US" dirty="0" err="1">
                <a:latin typeface="Arial" pitchFamily="34" charset="0"/>
                <a:cs typeface="Arial" pitchFamily="34" charset="0"/>
              </a:rPr>
              <a:t>Mengevaluasi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pelaksanaan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apakah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sesuai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rencana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strategi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pencapaian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kualitas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batas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toleransi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dapat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diterima</a:t>
            </a:r>
            <a:r>
              <a:rPr lang="en-US" dirty="0">
                <a:latin typeface="Arial" pitchFamily="34" charset="0"/>
                <a:cs typeface="Arial" pitchFamily="34" charset="0"/>
              </a:rPr>
              <a:t>.</a:t>
            </a:r>
          </a:p>
          <a:p>
            <a:pPr marL="800100" lvl="1" indent="-342900" algn="just">
              <a:buFont typeface="+mj-lt"/>
              <a:buAutoNum type="arabicPeriod"/>
            </a:pPr>
            <a:r>
              <a:rPr lang="en-US" dirty="0" err="1">
                <a:latin typeface="Arial" pitchFamily="34" charset="0"/>
                <a:cs typeface="Arial" pitchFamily="34" charset="0"/>
              </a:rPr>
              <a:t>Mengidentifikasi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pencegahan</a:t>
            </a:r>
            <a:r>
              <a:rPr lang="en-US" dirty="0">
                <a:latin typeface="Arial" pitchFamily="34" charset="0"/>
                <a:cs typeface="Arial" pitchFamily="34" charset="0"/>
              </a:rPr>
              <a:t>/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antisipasi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masalah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mungkin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timbul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kondisi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lokasi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kerja</a:t>
            </a:r>
            <a:r>
              <a:rPr lang="en-US" dirty="0">
                <a:latin typeface="Arial" pitchFamily="34" charset="0"/>
                <a:cs typeface="Arial" pitchFamily="34" charset="0"/>
              </a:rPr>
              <a:t>, material,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sumber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manusia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ada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serta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melakukan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evaluasi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antisipasi</a:t>
            </a:r>
            <a:r>
              <a:rPr lang="en-US" dirty="0">
                <a:latin typeface="Arial" pitchFamily="34" charset="0"/>
                <a:cs typeface="Arial" pitchFamily="34" charset="0"/>
              </a:rPr>
              <a:t> problem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mengacu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pada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strategi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telah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direncanakan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sebelumnya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Memberikan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verifikasi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keselarasan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pelaksanaan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pekerjaan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pemenuhan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kualitas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biaya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waktu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terhadap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rencana</a:t>
            </a:r>
            <a:r>
              <a:rPr lang="en-US" dirty="0">
                <a:latin typeface="Arial" pitchFamily="34" charset="0"/>
                <a:cs typeface="Arial" pitchFamily="34" charset="0"/>
              </a:rPr>
              <a:t>.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86892" y="284511"/>
            <a:ext cx="1276796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>
                <a:latin typeface="Arial" pitchFamily="34" charset="0"/>
                <a:cs typeface="Arial" pitchFamily="34" charset="0"/>
              </a:rPr>
              <a:t>CONT..</a:t>
            </a:r>
            <a:endParaRPr lang="en-US" sz="25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95579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06996" y="1196752"/>
            <a:ext cx="828092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err="1" smtClean="0">
                <a:latin typeface="Arial" pitchFamily="34" charset="0"/>
                <a:cs typeface="Arial" pitchFamily="34" charset="0"/>
              </a:rPr>
              <a:t>Pengendalian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mutu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merupakan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suatu</a:t>
            </a:r>
            <a:r>
              <a:rPr lang="en-US" dirty="0">
                <a:latin typeface="Arial" pitchFamily="34" charset="0"/>
                <a:cs typeface="Arial" pitchFamily="34" charset="0"/>
              </a:rPr>
              <a:t> proses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pemeriksaan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pengujian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terukur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mulai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dirty="0">
                <a:latin typeface="Arial" pitchFamily="34" charset="0"/>
                <a:cs typeface="Arial" pitchFamily="34" charset="0"/>
              </a:rPr>
              <a:t> material (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spesifikasi</a:t>
            </a:r>
            <a:r>
              <a:rPr lang="en-US" dirty="0">
                <a:latin typeface="Arial" pitchFamily="34" charset="0"/>
                <a:cs typeface="Arial" pitchFamily="34" charset="0"/>
              </a:rPr>
              <a:t>),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pemasangan</a:t>
            </a:r>
            <a:r>
              <a:rPr lang="en-US" dirty="0">
                <a:latin typeface="Arial" pitchFamily="34" charset="0"/>
                <a:cs typeface="Arial" pitchFamily="34" charset="0"/>
              </a:rPr>
              <a:t> (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sesuai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gambar</a:t>
            </a:r>
            <a:r>
              <a:rPr lang="en-US" dirty="0">
                <a:latin typeface="Arial" pitchFamily="34" charset="0"/>
                <a:cs typeface="Arial" pitchFamily="34" charset="0"/>
              </a:rPr>
              <a:t>)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hasil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kerja</a:t>
            </a:r>
            <a:r>
              <a:rPr lang="en-US" dirty="0">
                <a:latin typeface="Arial" pitchFamily="34" charset="0"/>
                <a:cs typeface="Arial" pitchFamily="34" charset="0"/>
              </a:rPr>
              <a:t> (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sesuai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toleransi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spesifikasi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teknis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hasil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pekerjaan</a:t>
            </a:r>
            <a:r>
              <a:rPr lang="en-US" dirty="0">
                <a:latin typeface="Arial" pitchFamily="34" charset="0"/>
                <a:cs typeface="Arial" pitchFamily="34" charset="0"/>
              </a:rPr>
              <a:t>)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penilaian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berdasarkan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standar</a:t>
            </a:r>
            <a:r>
              <a:rPr lang="en-US" dirty="0">
                <a:latin typeface="Arial" pitchFamily="34" charset="0"/>
                <a:cs typeface="Arial" pitchFamily="34" charset="0"/>
              </a:rPr>
              <a:t> RKS/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Spesifikasi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Teknis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peraturan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ditetapkan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harus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dipatuhi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oleh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proyek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Pengendalian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mutu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melakukan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tindakan-tindakan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berupa</a:t>
            </a:r>
            <a:r>
              <a:rPr lang="en-US" dirty="0">
                <a:latin typeface="Arial" pitchFamily="34" charset="0"/>
                <a:cs typeface="Arial" pitchFamily="34" charset="0"/>
              </a:rPr>
              <a:t> testing,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pengukuran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pemerikasaan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memantau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apakah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kegiatan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konstruksi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telah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dilakukan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sesuai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rencana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Pengendalian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mutu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dilakukan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pada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tahap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pelaksanaan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proyek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khususnya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pada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tahap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pengwasan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pengendalian</a:t>
            </a:r>
            <a:r>
              <a:rPr lang="en-US" dirty="0">
                <a:latin typeface="Arial" pitchFamily="34" charset="0"/>
                <a:cs typeface="Arial" pitchFamily="34" charset="0"/>
              </a:rPr>
              <a:t>, agar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mengetahui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apakah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tahap-tahap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pelaksanaan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proyek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sudah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dilakukan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sesuai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syarat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rencana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pada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perencanaan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mutu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Lalu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jika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tidak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dilakukan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sesuai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syarat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maka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dilakukan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penindak-lanjutan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endParaRPr lang="en-US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dirty="0" err="1" smtClean="0">
                <a:latin typeface="Arial" pitchFamily="34" charset="0"/>
                <a:cs typeface="Arial" pitchFamily="34" charset="0"/>
              </a:rPr>
              <a:t>Pengendalian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mutu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diharapkan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memenuhi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aspek-aspek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sebagai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berikut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marL="742950" lvl="1" indent="-285750" algn="just">
              <a:buFont typeface="Wingdings" pitchFamily="2" charset="2"/>
              <a:buChar char="ü"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Melaksanakan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inspeksi</a:t>
            </a:r>
            <a:r>
              <a:rPr lang="en-US" dirty="0">
                <a:latin typeface="Arial" pitchFamily="34" charset="0"/>
                <a:cs typeface="Arial" pitchFamily="34" charset="0"/>
              </a:rPr>
              <a:t> (material,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pekerjaan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marL="742950" lvl="1" indent="-285750" algn="just">
              <a:buFont typeface="Wingdings" pitchFamily="2" charset="2"/>
              <a:buChar char="ü"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Memeriksa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dokumen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sertifikasi</a:t>
            </a:r>
            <a:r>
              <a:rPr lang="en-US" dirty="0">
                <a:latin typeface="Arial" pitchFamily="34" charset="0"/>
                <a:cs typeface="Arial" pitchFamily="34" charset="0"/>
              </a:rPr>
              <a:t> (material,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tenaga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kerja</a:t>
            </a:r>
            <a:r>
              <a:rPr lang="en-US" dirty="0">
                <a:latin typeface="Arial" pitchFamily="34" charset="0"/>
                <a:cs typeface="Arial" pitchFamily="34" charset="0"/>
              </a:rPr>
              <a:t>)</a:t>
            </a:r>
          </a:p>
          <a:p>
            <a:pPr algn="just"/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dirty="0" err="1" smtClean="0">
                <a:latin typeface="Arial" pitchFamily="34" charset="0"/>
                <a:cs typeface="Arial" pitchFamily="34" charset="0"/>
              </a:rPr>
              <a:t>Menyaksikan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pelaksanaan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menganalisa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hasil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pengujian</a:t>
            </a:r>
            <a:r>
              <a:rPr lang="en-US" dirty="0">
                <a:latin typeface="Arial" pitchFamily="34" charset="0"/>
                <a:cs typeface="Arial" pitchFamily="34" charset="0"/>
              </a:rPr>
              <a:t> (material,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pekerjaan</a:t>
            </a:r>
            <a:r>
              <a:rPr lang="en-US" dirty="0">
                <a:latin typeface="Arial" pitchFamily="34" charset="0"/>
                <a:cs typeface="Arial" pitchFamily="34" charset="0"/>
              </a:rPr>
              <a:t>)</a:t>
            </a:r>
          </a:p>
        </p:txBody>
      </p:sp>
      <p:sp>
        <p:nvSpPr>
          <p:cNvPr id="3" name="Rectangle 2"/>
          <p:cNvSpPr/>
          <p:nvPr/>
        </p:nvSpPr>
        <p:spPr>
          <a:xfrm>
            <a:off x="395536" y="454169"/>
            <a:ext cx="6111353" cy="47705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500" dirty="0" smtClean="0"/>
              <a:t>PENGENDALIAN MUTU (QUALITY CONTROL)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513106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4756" y="1124744"/>
            <a:ext cx="832370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err="1" smtClean="0">
                <a:latin typeface="Arial" pitchFamily="34" charset="0"/>
                <a:cs typeface="Arial" pitchFamily="34" charset="0"/>
              </a:rPr>
              <a:t>Sebagai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pedoman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pelaksanaan</a:t>
            </a:r>
            <a:r>
              <a:rPr lang="en-US" dirty="0">
                <a:latin typeface="Arial" pitchFamily="34" charset="0"/>
                <a:cs typeface="Arial" pitchFamily="34" charset="0"/>
              </a:rPr>
              <a:t> di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lapangan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maka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disusun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Standart</a:t>
            </a:r>
            <a:r>
              <a:rPr lang="en-US" dirty="0">
                <a:latin typeface="Arial" pitchFamily="34" charset="0"/>
                <a:cs typeface="Arial" pitchFamily="34" charset="0"/>
              </a:rPr>
              <a:t> Operating Procedure (SOP) item-item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pekerjaan</a:t>
            </a:r>
            <a:r>
              <a:rPr lang="en-US" dirty="0">
                <a:latin typeface="Arial" pitchFamily="34" charset="0"/>
                <a:cs typeface="Arial" pitchFamily="34" charset="0"/>
              </a:rPr>
              <a:t>. SOP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dituangkan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bentuk</a:t>
            </a:r>
            <a:r>
              <a:rPr lang="en-US" dirty="0">
                <a:latin typeface="Arial" pitchFamily="34" charset="0"/>
                <a:cs typeface="Arial" pitchFamily="34" charset="0"/>
              </a:rPr>
              <a:t> flow chart.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Contoh</a:t>
            </a:r>
            <a:r>
              <a:rPr lang="en-US" dirty="0">
                <a:latin typeface="Arial" pitchFamily="34" charset="0"/>
                <a:cs typeface="Arial" pitchFamily="34" charset="0"/>
              </a:rPr>
              <a:t> SOP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bentuk</a:t>
            </a:r>
            <a:r>
              <a:rPr lang="en-US" dirty="0">
                <a:latin typeface="Arial" pitchFamily="34" charset="0"/>
                <a:cs typeface="Arial" pitchFamily="34" charset="0"/>
              </a:rPr>
              <a:t> flow chart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dapat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dilihat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pada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Gambar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95536" y="454169"/>
            <a:ext cx="6026073" cy="47705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500" dirty="0" smtClean="0"/>
              <a:t>STANDART OPERATING PROCEDURE (SOP)</a:t>
            </a:r>
            <a:endParaRPr lang="en-US" sz="2500" dirty="0"/>
          </a:p>
        </p:txBody>
      </p:sp>
      <p:pic>
        <p:nvPicPr>
          <p:cNvPr id="2050" name="Picture 2" descr="D:\KANTOR\UNIVERSITAS PEMBANGGUNAN JAYA\KULIAH\SEMESTER GENAP 20192020\MANAJEMEN KONSTRUKSI\REFERENSI\Pages from Total_Quality_Management-2 - Cop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4262" y="2132856"/>
            <a:ext cx="6264696" cy="45896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6910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1268760"/>
            <a:ext cx="849694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/>
              <a:t>Mata </a:t>
            </a:r>
            <a:r>
              <a:rPr lang="en-US" dirty="0" err="1" smtClean="0"/>
              <a:t>Kuliah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membahas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aspek</a:t>
            </a:r>
            <a:r>
              <a:rPr lang="en-US" dirty="0" smtClean="0"/>
              <a:t> </a:t>
            </a:r>
            <a:r>
              <a:rPr lang="en-US" dirty="0" err="1" smtClean="0"/>
              <a:t>manajemen</a:t>
            </a:r>
            <a:r>
              <a:rPr lang="en-US" dirty="0" smtClean="0"/>
              <a:t> </a:t>
            </a:r>
            <a:r>
              <a:rPr lang="en-US" dirty="0" err="1" smtClean="0"/>
              <a:t>konstruksi</a:t>
            </a:r>
            <a:r>
              <a:rPr lang="en-US" dirty="0" smtClean="0"/>
              <a:t>, </a:t>
            </a:r>
            <a:r>
              <a:rPr lang="en-US" dirty="0" err="1" smtClean="0"/>
              <a:t>mulai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tahap</a:t>
            </a:r>
            <a:r>
              <a:rPr lang="en-US" dirty="0" smtClean="0"/>
              <a:t> </a:t>
            </a:r>
            <a:r>
              <a:rPr lang="en-US" dirty="0" err="1" smtClean="0"/>
              <a:t>perencanaan</a:t>
            </a:r>
            <a:r>
              <a:rPr lang="en-US" dirty="0" smtClean="0"/>
              <a:t> (planning), </a:t>
            </a:r>
            <a:r>
              <a:rPr lang="en-US" dirty="0" err="1" smtClean="0"/>
              <a:t>perancangan</a:t>
            </a:r>
            <a:r>
              <a:rPr lang="en-US" dirty="0" smtClean="0"/>
              <a:t> (design), </a:t>
            </a:r>
            <a:r>
              <a:rPr lang="en-US" dirty="0" err="1" smtClean="0"/>
              <a:t>pelelangan</a:t>
            </a:r>
            <a:r>
              <a:rPr lang="en-US" dirty="0" smtClean="0"/>
              <a:t>, </a:t>
            </a:r>
            <a:r>
              <a:rPr lang="en-US" dirty="0" err="1" smtClean="0"/>
              <a:t>sampai</a:t>
            </a:r>
            <a:r>
              <a:rPr lang="en-US" dirty="0" smtClean="0"/>
              <a:t> </a:t>
            </a:r>
            <a:r>
              <a:rPr lang="en-US" dirty="0" err="1" smtClean="0"/>
              <a:t>tahap</a:t>
            </a:r>
            <a:r>
              <a:rPr lang="en-US" dirty="0" smtClean="0"/>
              <a:t> </a:t>
            </a:r>
            <a:r>
              <a:rPr lang="en-US" dirty="0" err="1" smtClean="0"/>
              <a:t>pelaksanaan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tahap</a:t>
            </a:r>
            <a:r>
              <a:rPr lang="en-US" dirty="0" smtClean="0"/>
              <a:t> </a:t>
            </a:r>
            <a:r>
              <a:rPr lang="en-US" dirty="0" err="1" smtClean="0"/>
              <a:t>akhir</a:t>
            </a:r>
            <a:r>
              <a:rPr lang="en-US" dirty="0" smtClean="0"/>
              <a:t>. </a:t>
            </a:r>
            <a:r>
              <a:rPr lang="en-US" dirty="0" err="1" smtClean="0"/>
              <a:t>Berbagai</a:t>
            </a:r>
            <a:r>
              <a:rPr lang="en-US" dirty="0" smtClean="0"/>
              <a:t> proses yang </a:t>
            </a:r>
            <a:r>
              <a:rPr lang="en-US" dirty="0" err="1" smtClean="0"/>
              <a:t>terdapat</a:t>
            </a:r>
            <a:r>
              <a:rPr lang="en-US" dirty="0" smtClean="0"/>
              <a:t> 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siklus</a:t>
            </a:r>
            <a:r>
              <a:rPr lang="en-US" dirty="0" smtClean="0"/>
              <a:t> </a:t>
            </a:r>
            <a:r>
              <a:rPr lang="en-US" dirty="0" err="1" smtClean="0"/>
              <a:t>proyek</a:t>
            </a:r>
            <a:r>
              <a:rPr lang="en-US" dirty="0" smtClean="0"/>
              <a:t> </a:t>
            </a:r>
            <a:r>
              <a:rPr lang="en-US" dirty="0" err="1" smtClean="0"/>
              <a:t>konstruksi</a:t>
            </a:r>
            <a:r>
              <a:rPr lang="en-US" dirty="0" smtClean="0"/>
              <a:t> </a:t>
            </a:r>
            <a:r>
              <a:rPr lang="en-US" dirty="0" err="1" smtClean="0"/>
              <a:t>dijelaskan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umum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menyeluruh</a:t>
            </a:r>
            <a:r>
              <a:rPr lang="en-US" dirty="0" smtClean="0"/>
              <a:t>.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TIU		: </a:t>
            </a:r>
            <a:r>
              <a:rPr lang="en-US" dirty="0" err="1" smtClean="0"/>
              <a:t>Mahasiswa</a:t>
            </a:r>
            <a:r>
              <a:rPr lang="en-US" dirty="0" smtClean="0"/>
              <a:t> </a:t>
            </a:r>
            <a:r>
              <a:rPr lang="en-US" dirty="0" err="1" smtClean="0"/>
              <a:t>memahami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proses yang </a:t>
            </a:r>
            <a:r>
              <a:rPr lang="en-US" dirty="0" err="1" smtClean="0"/>
              <a:t>terdapat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</a:p>
          <a:p>
            <a:pPr algn="just"/>
            <a:r>
              <a:rPr lang="en-US" dirty="0"/>
              <a:t>	</a:t>
            </a:r>
            <a:r>
              <a:rPr lang="en-US" dirty="0" smtClean="0"/>
              <a:t>	 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siklus</a:t>
            </a:r>
            <a:r>
              <a:rPr lang="en-US" dirty="0" smtClean="0"/>
              <a:t> </a:t>
            </a:r>
            <a:r>
              <a:rPr lang="en-US" dirty="0" err="1" smtClean="0"/>
              <a:t>proyek</a:t>
            </a:r>
            <a:r>
              <a:rPr lang="en-US" dirty="0" smtClean="0"/>
              <a:t> </a:t>
            </a:r>
            <a:r>
              <a:rPr lang="en-US" dirty="0" err="1" smtClean="0"/>
              <a:t>konstruksi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umum</a:t>
            </a:r>
            <a:r>
              <a:rPr lang="en-US" dirty="0" smtClean="0"/>
              <a:t>, </a:t>
            </a:r>
            <a:r>
              <a:rPr lang="en-US" dirty="0" err="1" smtClean="0"/>
              <a:t>Menyeluruh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</a:p>
          <a:p>
            <a:pPr algn="just"/>
            <a:r>
              <a:rPr lang="en-US" dirty="0"/>
              <a:t>	</a:t>
            </a:r>
            <a:r>
              <a:rPr lang="en-US" dirty="0" smtClean="0"/>
              <a:t>	  </a:t>
            </a:r>
            <a:r>
              <a:rPr lang="en-US" dirty="0" err="1" smtClean="0"/>
              <a:t>memahami</a:t>
            </a:r>
            <a:r>
              <a:rPr lang="en-US" dirty="0" smtClean="0"/>
              <a:t> </a:t>
            </a:r>
            <a:r>
              <a:rPr lang="en-US" dirty="0" err="1" smtClean="0"/>
              <a:t>sisi</a:t>
            </a:r>
            <a:r>
              <a:rPr lang="en-US" dirty="0" smtClean="0"/>
              <a:t> </a:t>
            </a:r>
            <a:r>
              <a:rPr lang="en-US" dirty="0" err="1" smtClean="0"/>
              <a:t>manajerial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proyek</a:t>
            </a:r>
            <a:r>
              <a:rPr lang="en-US" dirty="0" smtClean="0"/>
              <a:t> </a:t>
            </a:r>
            <a:r>
              <a:rPr lang="en-US" dirty="0" err="1" smtClean="0"/>
              <a:t>konstruksi</a:t>
            </a:r>
            <a:endParaRPr lang="en-US" dirty="0"/>
          </a:p>
          <a:p>
            <a:endParaRPr lang="en-US" dirty="0" smtClean="0"/>
          </a:p>
          <a:p>
            <a:r>
              <a:rPr lang="en-US" dirty="0" err="1" smtClean="0"/>
              <a:t>Kode</a:t>
            </a:r>
            <a:r>
              <a:rPr lang="en-US" dirty="0" smtClean="0"/>
              <a:t> </a:t>
            </a:r>
            <a:r>
              <a:rPr lang="en-US" dirty="0" err="1" smtClean="0"/>
              <a:t>Kuliah</a:t>
            </a:r>
            <a:r>
              <a:rPr lang="en-US" dirty="0" smtClean="0"/>
              <a:t>	: CIV-206</a:t>
            </a:r>
          </a:p>
          <a:p>
            <a:endParaRPr lang="en-US" dirty="0" smtClean="0"/>
          </a:p>
          <a:p>
            <a:r>
              <a:rPr lang="en-US" dirty="0" err="1" smtClean="0"/>
              <a:t>Jumlah</a:t>
            </a:r>
            <a:r>
              <a:rPr lang="en-US" dirty="0" smtClean="0"/>
              <a:t> SKS	: 3 </a:t>
            </a:r>
            <a:r>
              <a:rPr lang="en-US" dirty="0" err="1" smtClean="0"/>
              <a:t>Kuliah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Sifat</a:t>
            </a:r>
            <a:r>
              <a:rPr lang="en-US" dirty="0" smtClean="0"/>
              <a:t> </a:t>
            </a:r>
            <a:r>
              <a:rPr lang="en-US" dirty="0" err="1" smtClean="0"/>
              <a:t>Kuliah</a:t>
            </a:r>
            <a:r>
              <a:rPr lang="en-US" dirty="0" smtClean="0"/>
              <a:t>	: </a:t>
            </a:r>
            <a:r>
              <a:rPr lang="en-US" dirty="0" err="1" smtClean="0"/>
              <a:t>Wajib</a:t>
            </a:r>
            <a:endParaRPr lang="en-US" dirty="0" smtClean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323528" y="404664"/>
            <a:ext cx="3505200" cy="725488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kern="1200" cap="all" spc="20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b="1" u="sng" dirty="0" err="1" smtClean="0">
                <a:solidFill>
                  <a:schemeClr val="accent5">
                    <a:lumMod val="75000"/>
                  </a:schemeClr>
                </a:solidFill>
              </a:rPr>
              <a:t>Deskripsi</a:t>
            </a:r>
            <a:endParaRPr lang="en-US" b="1" u="sng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4840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KANTOR\UNIVERSITAS PEMBANGGUNAN JAYA\KULIAH\SEMESTER GENAP 20192020\MANAJEMEN KONSTRUKSI\REFERENSI\Pages from Total_Quality_Management-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476672"/>
            <a:ext cx="7099665" cy="540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486892" y="284511"/>
            <a:ext cx="1276796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>
                <a:latin typeface="Arial" pitchFamily="34" charset="0"/>
                <a:cs typeface="Arial" pitchFamily="34" charset="0"/>
              </a:rPr>
              <a:t>CONT..</a:t>
            </a:r>
            <a:endParaRPr lang="en-US" sz="25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5114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86892" y="810301"/>
            <a:ext cx="83335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err="1">
                <a:latin typeface="Arial" pitchFamily="34" charset="0"/>
                <a:cs typeface="Arial" pitchFamily="34" charset="0"/>
              </a:rPr>
              <a:t>Disamping</a:t>
            </a:r>
            <a:r>
              <a:rPr lang="en-US" dirty="0">
                <a:latin typeface="Arial" pitchFamily="34" charset="0"/>
                <a:cs typeface="Arial" pitchFamily="34" charset="0"/>
              </a:rPr>
              <a:t> SOP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bentuk</a:t>
            </a:r>
            <a:r>
              <a:rPr lang="en-US" dirty="0">
                <a:latin typeface="Arial" pitchFamily="34" charset="0"/>
                <a:cs typeface="Arial" pitchFamily="34" charset="0"/>
              </a:rPr>
              <a:t> flow chart,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maka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perlu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juga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ditentukan</a:t>
            </a:r>
            <a:r>
              <a:rPr lang="en-US" dirty="0">
                <a:latin typeface="Arial" pitchFamily="34" charset="0"/>
                <a:cs typeface="Arial" pitchFamily="34" charset="0"/>
              </a:rPr>
              <a:t> quality target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hendak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dicapai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Contoh-contoh</a:t>
            </a:r>
            <a:r>
              <a:rPr lang="en-US" dirty="0">
                <a:latin typeface="Arial" pitchFamily="34" charset="0"/>
                <a:cs typeface="Arial" pitchFamily="34" charset="0"/>
              </a:rPr>
              <a:t> quality target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dapat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dilihat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pada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Gambar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86892" y="284511"/>
            <a:ext cx="1276796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>
                <a:latin typeface="Arial" pitchFamily="34" charset="0"/>
                <a:cs typeface="Arial" pitchFamily="34" charset="0"/>
              </a:rPr>
              <a:t>CONT..</a:t>
            </a:r>
            <a:endParaRPr lang="en-US" sz="25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8" name="Picture 2" descr="D:\KANTOR\UNIVERSITAS PEMBANGGUNAN JAYA\KULIAH\SEMESTER GENAP 20192020\MANAJEMEN KONSTRUKSI\REFERENSI\Pages from Total_Quality_Management-3 - Cop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733631"/>
            <a:ext cx="6863084" cy="4717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9000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86892" y="284511"/>
            <a:ext cx="1276796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>
                <a:latin typeface="Arial" pitchFamily="34" charset="0"/>
                <a:cs typeface="Arial" pitchFamily="34" charset="0"/>
              </a:rPr>
              <a:t>CONT..</a:t>
            </a:r>
            <a:endParaRPr lang="en-US" sz="25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2" name="Picture 2" descr="D:\KANTOR\UNIVERSITAS PEMBANGGUNAN JAYA\KULIAH\SEMESTER GENAP 20192020\MANAJEMEN KONSTRUKSI\REFERENSI\Pages from Total_Quality_Management-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761565"/>
            <a:ext cx="8208912" cy="59041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8973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D:\KANTOR\UNIVERSITAS PEMBANGGUNAN JAYA\KULIAH\SEMESTER GENAP 20192020\MANAJEMEN KONSTRUKSI\REFERENSI\Pages from Total_Quality_Management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908720"/>
            <a:ext cx="7361807" cy="5321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486892" y="284511"/>
            <a:ext cx="1276796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>
                <a:latin typeface="Arial" pitchFamily="34" charset="0"/>
                <a:cs typeface="Arial" pitchFamily="34" charset="0"/>
              </a:rPr>
              <a:t>CONT..</a:t>
            </a:r>
            <a:endParaRPr lang="en-US" sz="25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6896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91680" y="2996952"/>
            <a:ext cx="6144063" cy="86177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sz="5000" dirty="0" smtClean="0"/>
              <a:t>TERIMA KASIH</a:t>
            </a:r>
            <a:endParaRPr lang="en-US" sz="5000" dirty="0"/>
          </a:p>
        </p:txBody>
      </p:sp>
    </p:spTree>
    <p:extLst>
      <p:ext uri="{BB962C8B-B14F-4D97-AF65-F5344CB8AC3E}">
        <p14:creationId xmlns:p14="http://schemas.microsoft.com/office/powerpoint/2010/main" val="532198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24188" y="254640"/>
            <a:ext cx="3505200" cy="725488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kern="1200" cap="all" spc="20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b="1" u="sng" dirty="0" err="1" smtClean="0">
                <a:solidFill>
                  <a:schemeClr val="accent5">
                    <a:lumMod val="75000"/>
                  </a:schemeClr>
                </a:solidFill>
              </a:rPr>
              <a:t>Silabus</a:t>
            </a:r>
            <a:endParaRPr lang="en-US" b="1" u="sng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33672" y="933527"/>
            <a:ext cx="8386800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700" dirty="0" smtClean="0"/>
              <a:t>BAB 1		</a:t>
            </a:r>
            <a:r>
              <a:rPr lang="en-US" sz="1700" dirty="0" err="1" smtClean="0"/>
              <a:t>Manajemen</a:t>
            </a:r>
            <a:r>
              <a:rPr lang="en-US" sz="1700" dirty="0" smtClean="0"/>
              <a:t> </a:t>
            </a:r>
            <a:r>
              <a:rPr lang="en-US" sz="1700" dirty="0" err="1" smtClean="0"/>
              <a:t>Konstruksi</a:t>
            </a:r>
            <a:r>
              <a:rPr lang="en-US" sz="1700" dirty="0" smtClean="0"/>
              <a:t> </a:t>
            </a:r>
            <a:r>
              <a:rPr lang="en-US" sz="1700" dirty="0" err="1" smtClean="0"/>
              <a:t>dan</a:t>
            </a:r>
            <a:r>
              <a:rPr lang="en-US" sz="1700" dirty="0" smtClean="0"/>
              <a:t> </a:t>
            </a:r>
            <a:r>
              <a:rPr lang="en-US" sz="1700" dirty="0" err="1" smtClean="0"/>
              <a:t>Industri</a:t>
            </a:r>
            <a:r>
              <a:rPr lang="en-US" sz="1700" dirty="0" smtClean="0"/>
              <a:t> </a:t>
            </a:r>
            <a:r>
              <a:rPr lang="en-US" sz="1700" dirty="0" err="1" smtClean="0"/>
              <a:t>jasa</a:t>
            </a:r>
            <a:r>
              <a:rPr lang="en-US" sz="1700" dirty="0" smtClean="0"/>
              <a:t> </a:t>
            </a:r>
            <a:r>
              <a:rPr lang="en-US" sz="1700" dirty="0" err="1" smtClean="0"/>
              <a:t>Konstruksi</a:t>
            </a:r>
            <a:endParaRPr lang="en-US" sz="1700" dirty="0" smtClean="0"/>
          </a:p>
          <a:p>
            <a:r>
              <a:rPr lang="en-US" sz="1700" dirty="0" smtClean="0"/>
              <a:t>BAB 2		</a:t>
            </a:r>
            <a:r>
              <a:rPr lang="en-US" sz="1700" dirty="0" err="1" smtClean="0"/>
              <a:t>Daur</a:t>
            </a:r>
            <a:r>
              <a:rPr lang="en-US" sz="1700" dirty="0" smtClean="0"/>
              <a:t> </a:t>
            </a:r>
            <a:r>
              <a:rPr lang="en-US" sz="1700" dirty="0" err="1" smtClean="0"/>
              <a:t>Hidup</a:t>
            </a:r>
            <a:r>
              <a:rPr lang="en-US" sz="1700" dirty="0" smtClean="0"/>
              <a:t> </a:t>
            </a:r>
            <a:r>
              <a:rPr lang="en-US" sz="1700" dirty="0" err="1" smtClean="0"/>
              <a:t>Proyek</a:t>
            </a:r>
            <a:r>
              <a:rPr lang="en-US" sz="1700" dirty="0" smtClean="0"/>
              <a:t> (Project Life Cycle)</a:t>
            </a:r>
          </a:p>
          <a:p>
            <a:r>
              <a:rPr lang="en-US" sz="1700" dirty="0" smtClean="0"/>
              <a:t>BAB 3		</a:t>
            </a:r>
            <a:r>
              <a:rPr lang="en-US" sz="1700" dirty="0" err="1" smtClean="0"/>
              <a:t>Pelelangan</a:t>
            </a:r>
            <a:endParaRPr lang="en-US" sz="1700" dirty="0" smtClean="0"/>
          </a:p>
          <a:p>
            <a:r>
              <a:rPr lang="en-US" sz="1700" dirty="0" smtClean="0"/>
              <a:t>BAB 4		</a:t>
            </a:r>
            <a:r>
              <a:rPr lang="en-US" sz="1700" dirty="0" err="1" smtClean="0"/>
              <a:t>Kontrak</a:t>
            </a:r>
            <a:r>
              <a:rPr lang="en-US" sz="1700" dirty="0" smtClean="0"/>
              <a:t> </a:t>
            </a:r>
            <a:r>
              <a:rPr lang="en-US" sz="1700" dirty="0" err="1" smtClean="0"/>
              <a:t>konstruksi</a:t>
            </a:r>
            <a:endParaRPr lang="en-US" sz="1700" dirty="0" smtClean="0"/>
          </a:p>
          <a:p>
            <a:r>
              <a:rPr lang="en-US" sz="1700" dirty="0" smtClean="0"/>
              <a:t>BAB 5		</a:t>
            </a:r>
            <a:r>
              <a:rPr lang="en-US" sz="1700" dirty="0" err="1" smtClean="0"/>
              <a:t>Organisasi</a:t>
            </a:r>
            <a:r>
              <a:rPr lang="en-US" sz="1700" dirty="0" smtClean="0"/>
              <a:t> </a:t>
            </a:r>
            <a:r>
              <a:rPr lang="en-US" sz="1700" dirty="0" err="1" smtClean="0"/>
              <a:t>Proyek</a:t>
            </a:r>
            <a:r>
              <a:rPr lang="en-US" sz="1700" dirty="0" smtClean="0"/>
              <a:t> (</a:t>
            </a:r>
            <a:r>
              <a:rPr lang="en-US" sz="1700" dirty="0" err="1" smtClean="0"/>
              <a:t>Tugas</a:t>
            </a:r>
            <a:r>
              <a:rPr lang="en-US" sz="1700" dirty="0" smtClean="0"/>
              <a:t> </a:t>
            </a:r>
            <a:r>
              <a:rPr lang="en-US" sz="1700" dirty="0" err="1" smtClean="0"/>
              <a:t>dan</a:t>
            </a:r>
            <a:r>
              <a:rPr lang="en-US" sz="1700" dirty="0" smtClean="0"/>
              <a:t> </a:t>
            </a:r>
            <a:r>
              <a:rPr lang="en-US" sz="1700" dirty="0" err="1" smtClean="0"/>
              <a:t>Tanggung</a:t>
            </a:r>
            <a:r>
              <a:rPr lang="en-US" sz="1700" dirty="0" smtClean="0"/>
              <a:t> </a:t>
            </a:r>
            <a:r>
              <a:rPr lang="en-US" sz="1700" dirty="0" err="1" smtClean="0"/>
              <a:t>Jawab</a:t>
            </a:r>
            <a:r>
              <a:rPr lang="en-US" sz="1700" dirty="0" smtClean="0"/>
              <a:t>) </a:t>
            </a:r>
          </a:p>
          <a:p>
            <a:r>
              <a:rPr lang="en-US" sz="1700" dirty="0" smtClean="0"/>
              <a:t>BAB 6		</a:t>
            </a:r>
            <a:r>
              <a:rPr lang="en-US" sz="1700" dirty="0" err="1" smtClean="0"/>
              <a:t>Pengantar</a:t>
            </a:r>
            <a:r>
              <a:rPr lang="en-US" sz="1700" dirty="0" smtClean="0"/>
              <a:t> WBS, </a:t>
            </a:r>
            <a:r>
              <a:rPr lang="en-US" sz="1700" dirty="0" err="1" smtClean="0"/>
              <a:t>Persiapan</a:t>
            </a:r>
            <a:r>
              <a:rPr lang="en-US" sz="1700" dirty="0" smtClean="0"/>
              <a:t> </a:t>
            </a:r>
            <a:r>
              <a:rPr lang="en-US" sz="1700" dirty="0" err="1" smtClean="0"/>
              <a:t>Tugas</a:t>
            </a:r>
            <a:r>
              <a:rPr lang="en-US" sz="1700" dirty="0" smtClean="0"/>
              <a:t> </a:t>
            </a:r>
            <a:r>
              <a:rPr lang="en-US" sz="1700" dirty="0" err="1" smtClean="0"/>
              <a:t>Besar</a:t>
            </a:r>
            <a:r>
              <a:rPr lang="en-US" sz="1700" dirty="0" smtClean="0"/>
              <a:t> </a:t>
            </a:r>
            <a:r>
              <a:rPr lang="en-US" sz="1700" dirty="0" err="1" smtClean="0"/>
              <a:t>dan</a:t>
            </a:r>
            <a:r>
              <a:rPr lang="en-US" sz="1700" dirty="0" smtClean="0"/>
              <a:t> </a:t>
            </a:r>
            <a:r>
              <a:rPr lang="en-US" sz="1700" dirty="0" err="1" smtClean="0"/>
              <a:t>Tahap</a:t>
            </a:r>
            <a:r>
              <a:rPr lang="en-US" sz="1700" dirty="0" smtClean="0"/>
              <a:t> </a:t>
            </a:r>
            <a:r>
              <a:rPr lang="en-US" sz="1700" dirty="0" err="1" smtClean="0"/>
              <a:t>perancangan</a:t>
            </a:r>
            <a:endParaRPr lang="en-US" sz="1700" dirty="0" smtClean="0"/>
          </a:p>
          <a:p>
            <a:r>
              <a:rPr lang="en-US" sz="1700" dirty="0" smtClean="0"/>
              <a:t>BAB 7		</a:t>
            </a:r>
            <a:r>
              <a:rPr lang="en-US" sz="1700" dirty="0" err="1" smtClean="0"/>
              <a:t>Penjadwalan</a:t>
            </a:r>
            <a:r>
              <a:rPr lang="en-US" sz="1700" dirty="0" smtClean="0"/>
              <a:t> </a:t>
            </a:r>
            <a:r>
              <a:rPr lang="en-US" sz="1700" dirty="0" err="1" smtClean="0"/>
              <a:t>proyek</a:t>
            </a:r>
            <a:endParaRPr lang="en-US" sz="1700" dirty="0" smtClean="0"/>
          </a:p>
          <a:p>
            <a:r>
              <a:rPr lang="en-US" sz="1700" dirty="0" smtClean="0"/>
              <a:t>BAB 8		</a:t>
            </a:r>
            <a:r>
              <a:rPr lang="en-US" sz="1700" dirty="0" err="1" smtClean="0"/>
              <a:t>Ujian</a:t>
            </a:r>
            <a:r>
              <a:rPr lang="en-US" sz="1700" dirty="0" smtClean="0"/>
              <a:t> Tengah Semester</a:t>
            </a:r>
          </a:p>
          <a:p>
            <a:r>
              <a:rPr lang="en-US" sz="1700" dirty="0" smtClean="0"/>
              <a:t>BAB 9		</a:t>
            </a:r>
            <a:r>
              <a:rPr lang="en-US" sz="1700" dirty="0" err="1" smtClean="0"/>
              <a:t>Tahapan</a:t>
            </a:r>
            <a:r>
              <a:rPr lang="en-US" sz="1700" dirty="0" smtClean="0"/>
              <a:t> </a:t>
            </a:r>
            <a:r>
              <a:rPr lang="en-US" sz="1700" dirty="0" err="1" smtClean="0"/>
              <a:t>Konstruksi</a:t>
            </a:r>
            <a:endParaRPr lang="en-US" sz="1700" dirty="0" smtClean="0"/>
          </a:p>
          <a:p>
            <a:r>
              <a:rPr lang="en-US" sz="1700" dirty="0" smtClean="0"/>
              <a:t>BAB 10		</a:t>
            </a:r>
            <a:r>
              <a:rPr lang="en-US" sz="1700" dirty="0" err="1" smtClean="0"/>
              <a:t>Manajemen</a:t>
            </a:r>
            <a:r>
              <a:rPr lang="en-US" sz="1700" dirty="0" smtClean="0"/>
              <a:t> </a:t>
            </a:r>
            <a:r>
              <a:rPr lang="en-US" sz="1700" dirty="0" err="1" smtClean="0"/>
              <a:t>Pembiayaan</a:t>
            </a:r>
            <a:r>
              <a:rPr lang="en-US" sz="1700" dirty="0" smtClean="0"/>
              <a:t> </a:t>
            </a:r>
            <a:r>
              <a:rPr lang="en-US" sz="1700" dirty="0" err="1" smtClean="0"/>
              <a:t>Proyek</a:t>
            </a:r>
            <a:endParaRPr lang="en-US" sz="1700" dirty="0" smtClean="0"/>
          </a:p>
          <a:p>
            <a:r>
              <a:rPr lang="en-US" sz="1700" dirty="0" smtClean="0"/>
              <a:t>BAB 11	</a:t>
            </a:r>
            <a:r>
              <a:rPr lang="en-US" sz="1700" dirty="0"/>
              <a:t>	</a:t>
            </a:r>
            <a:r>
              <a:rPr lang="en-US" sz="1700" dirty="0" err="1"/>
              <a:t>Inspeksi</a:t>
            </a:r>
            <a:r>
              <a:rPr lang="en-US" sz="1700" dirty="0"/>
              <a:t> </a:t>
            </a:r>
            <a:r>
              <a:rPr lang="en-US" sz="1700" dirty="0" err="1"/>
              <a:t>dan</a:t>
            </a:r>
            <a:r>
              <a:rPr lang="en-US" sz="1700" dirty="0"/>
              <a:t> Quality Assurance </a:t>
            </a:r>
            <a:r>
              <a:rPr lang="en-US" sz="1700" dirty="0" err="1"/>
              <a:t>dalam</a:t>
            </a:r>
            <a:r>
              <a:rPr lang="en-US" sz="1700" dirty="0"/>
              <a:t> </a:t>
            </a:r>
            <a:r>
              <a:rPr lang="en-US" sz="1700" dirty="0" err="1"/>
              <a:t>Tahap</a:t>
            </a:r>
            <a:r>
              <a:rPr lang="en-US" sz="1700" dirty="0"/>
              <a:t> </a:t>
            </a:r>
            <a:r>
              <a:rPr lang="en-US" sz="1700" dirty="0" err="1" smtClean="0"/>
              <a:t>Konstruksi</a:t>
            </a:r>
            <a:endParaRPr lang="en-US" sz="1700" dirty="0" smtClean="0"/>
          </a:p>
          <a:p>
            <a:r>
              <a:rPr lang="en-US" sz="1700" dirty="0" smtClean="0"/>
              <a:t>BAB 12		</a:t>
            </a:r>
            <a:r>
              <a:rPr lang="en-US" sz="1700" dirty="0" err="1" smtClean="0"/>
              <a:t>Pengadaan</a:t>
            </a:r>
            <a:r>
              <a:rPr lang="en-US" sz="1700" dirty="0" smtClean="0"/>
              <a:t> </a:t>
            </a:r>
            <a:r>
              <a:rPr lang="en-US" sz="1700" dirty="0" err="1" smtClean="0"/>
              <a:t>Barang</a:t>
            </a:r>
            <a:r>
              <a:rPr lang="en-US" sz="1700" dirty="0" smtClean="0"/>
              <a:t> </a:t>
            </a:r>
            <a:r>
              <a:rPr lang="en-US" sz="1700" dirty="0" err="1" smtClean="0"/>
              <a:t>dan</a:t>
            </a:r>
            <a:r>
              <a:rPr lang="en-US" sz="1700" dirty="0" smtClean="0"/>
              <a:t> </a:t>
            </a:r>
            <a:r>
              <a:rPr lang="en-US" sz="1700" dirty="0" err="1" smtClean="0"/>
              <a:t>Jasa</a:t>
            </a:r>
            <a:r>
              <a:rPr lang="en-US" sz="1700" dirty="0" smtClean="0"/>
              <a:t> </a:t>
            </a:r>
            <a:r>
              <a:rPr lang="en-US" sz="1700" dirty="0" err="1" smtClean="0"/>
              <a:t>konstruksi</a:t>
            </a:r>
            <a:endParaRPr lang="en-US" sz="1700" dirty="0" smtClean="0"/>
          </a:p>
          <a:p>
            <a:r>
              <a:rPr lang="en-US" sz="1700" dirty="0" smtClean="0"/>
              <a:t>BAB 13		</a:t>
            </a:r>
            <a:r>
              <a:rPr lang="en-US" sz="1700" dirty="0" err="1" smtClean="0"/>
              <a:t>Jenis</a:t>
            </a:r>
            <a:r>
              <a:rPr lang="en-US" sz="1700" dirty="0" smtClean="0"/>
              <a:t> </a:t>
            </a:r>
            <a:r>
              <a:rPr lang="en-US" sz="1700" dirty="0" err="1" smtClean="0"/>
              <a:t>Dokumen</a:t>
            </a:r>
            <a:r>
              <a:rPr lang="en-US" sz="1700" dirty="0" smtClean="0"/>
              <a:t> </a:t>
            </a:r>
            <a:r>
              <a:rPr lang="en-US" sz="1700" dirty="0" err="1" smtClean="0"/>
              <a:t>Proyek</a:t>
            </a:r>
            <a:r>
              <a:rPr lang="en-US" sz="1700" dirty="0" smtClean="0"/>
              <a:t> </a:t>
            </a:r>
            <a:r>
              <a:rPr lang="en-US" sz="1700" dirty="0" err="1" smtClean="0"/>
              <a:t>Konstruksi</a:t>
            </a:r>
            <a:endParaRPr lang="en-US" sz="1700" dirty="0" smtClean="0"/>
          </a:p>
          <a:p>
            <a:r>
              <a:rPr lang="en-US" sz="1700" dirty="0" smtClean="0"/>
              <a:t>BAB 14		K3 </a:t>
            </a:r>
            <a:r>
              <a:rPr lang="en-US" sz="1700" dirty="0" err="1" smtClean="0"/>
              <a:t>dalam</a:t>
            </a:r>
            <a:r>
              <a:rPr lang="en-US" sz="1700" dirty="0" smtClean="0"/>
              <a:t> </a:t>
            </a:r>
            <a:r>
              <a:rPr lang="en-US" sz="1700" dirty="0" err="1" smtClean="0"/>
              <a:t>Proyek</a:t>
            </a:r>
            <a:r>
              <a:rPr lang="en-US" sz="1700" dirty="0" smtClean="0"/>
              <a:t> </a:t>
            </a:r>
            <a:r>
              <a:rPr lang="en-US" sz="1700" dirty="0" err="1" smtClean="0"/>
              <a:t>konstruksi</a:t>
            </a:r>
            <a:endParaRPr lang="en-US" sz="1700" dirty="0" smtClean="0"/>
          </a:p>
          <a:p>
            <a:r>
              <a:rPr lang="en-US" sz="1700" dirty="0" smtClean="0"/>
              <a:t>BAB 15		</a:t>
            </a:r>
            <a:r>
              <a:rPr lang="en-US" sz="1700" dirty="0" err="1" smtClean="0"/>
              <a:t>Presentasi</a:t>
            </a:r>
            <a:r>
              <a:rPr lang="en-US" sz="1700" dirty="0" smtClean="0"/>
              <a:t> </a:t>
            </a:r>
            <a:r>
              <a:rPr lang="en-US" sz="1700" dirty="0" err="1" smtClean="0"/>
              <a:t>Tahap</a:t>
            </a:r>
            <a:r>
              <a:rPr lang="en-US" sz="1700" dirty="0" smtClean="0"/>
              <a:t> </a:t>
            </a:r>
            <a:r>
              <a:rPr lang="en-US" sz="1700" dirty="0" err="1" smtClean="0"/>
              <a:t>akhir</a:t>
            </a:r>
            <a:endParaRPr lang="en-US" sz="1700" dirty="0" smtClean="0"/>
          </a:p>
          <a:p>
            <a:r>
              <a:rPr lang="en-US" sz="1700" dirty="0" smtClean="0"/>
              <a:t>BAB 16		</a:t>
            </a:r>
            <a:r>
              <a:rPr lang="en-US" sz="1700" dirty="0" err="1" smtClean="0"/>
              <a:t>Ujian</a:t>
            </a:r>
            <a:r>
              <a:rPr lang="en-US" sz="1700" dirty="0" smtClean="0"/>
              <a:t> </a:t>
            </a:r>
            <a:r>
              <a:rPr lang="en-US" sz="1700" dirty="0" err="1" smtClean="0"/>
              <a:t>Akhir</a:t>
            </a:r>
            <a:r>
              <a:rPr lang="en-US" sz="1700" dirty="0" smtClean="0"/>
              <a:t> Semester</a:t>
            </a: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3436242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23528" y="404664"/>
            <a:ext cx="424289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u="sng" dirty="0" smtClean="0">
                <a:solidFill>
                  <a:schemeClr val="accent5">
                    <a:lumMod val="75000"/>
                  </a:schemeClr>
                </a:solidFill>
              </a:rPr>
              <a:t>KOMPOSISI PENILAIAN</a:t>
            </a:r>
            <a:endParaRPr lang="en-US" sz="3200" u="sng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23528" y="1196752"/>
            <a:ext cx="8352928" cy="201593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endParaRPr lang="en-US" sz="2500" dirty="0" smtClean="0"/>
          </a:p>
          <a:p>
            <a:r>
              <a:rPr lang="en-US" sz="2500" dirty="0" err="1" smtClean="0"/>
              <a:t>Tugas</a:t>
            </a:r>
            <a:r>
              <a:rPr lang="en-US" sz="2500" dirty="0" smtClean="0"/>
              <a:t> </a:t>
            </a:r>
            <a:r>
              <a:rPr lang="en-US" sz="2500" dirty="0" err="1" smtClean="0"/>
              <a:t>Besar</a:t>
            </a:r>
            <a:r>
              <a:rPr lang="en-US" sz="2500" dirty="0" smtClean="0"/>
              <a:t>/</a:t>
            </a:r>
            <a:r>
              <a:rPr lang="en-US" sz="2500" dirty="0" err="1" smtClean="0"/>
              <a:t>Kelompok</a:t>
            </a:r>
            <a:r>
              <a:rPr lang="en-US" sz="2500" dirty="0" smtClean="0"/>
              <a:t>		35%</a:t>
            </a:r>
          </a:p>
          <a:p>
            <a:r>
              <a:rPr lang="en-US" sz="2500" dirty="0" err="1" smtClean="0"/>
              <a:t>Ujian</a:t>
            </a:r>
            <a:r>
              <a:rPr lang="en-US" sz="2500" dirty="0" smtClean="0"/>
              <a:t> Tengah Semester		30%</a:t>
            </a:r>
          </a:p>
          <a:p>
            <a:r>
              <a:rPr lang="en-US" sz="2500" dirty="0" err="1" smtClean="0"/>
              <a:t>Ujian</a:t>
            </a:r>
            <a:r>
              <a:rPr lang="en-US" sz="2500" dirty="0" smtClean="0"/>
              <a:t> </a:t>
            </a:r>
            <a:r>
              <a:rPr lang="en-US" sz="2500" dirty="0" err="1" smtClean="0"/>
              <a:t>Akhir</a:t>
            </a:r>
            <a:r>
              <a:rPr lang="en-US" sz="2500" dirty="0" smtClean="0"/>
              <a:t> Semester		35%</a:t>
            </a:r>
          </a:p>
          <a:p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2871578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55846" y="2543960"/>
            <a:ext cx="4572000" cy="1015663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/>
            <a:r>
              <a:rPr lang="en-US" sz="3000" b="1" dirty="0" smtClean="0"/>
              <a:t>PERTEMUAN KE- 11</a:t>
            </a:r>
          </a:p>
          <a:p>
            <a:pPr algn="ctr"/>
            <a:r>
              <a:rPr lang="en-US" sz="3000" b="1" dirty="0" smtClean="0"/>
              <a:t>MINGGU KE - 11</a:t>
            </a:r>
            <a:endParaRPr lang="en-US" sz="3000" b="1" dirty="0"/>
          </a:p>
        </p:txBody>
      </p:sp>
    </p:spTree>
    <p:extLst>
      <p:ext uri="{BB962C8B-B14F-4D97-AF65-F5344CB8AC3E}">
        <p14:creationId xmlns:p14="http://schemas.microsoft.com/office/powerpoint/2010/main" val="960964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51520" y="1268760"/>
            <a:ext cx="669674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altLang="en-US" sz="2000" dirty="0" smtClean="0"/>
              <a:t>Total Quality Management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en-US" sz="2000" dirty="0" err="1" smtClean="0"/>
              <a:t>Prinsip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dan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Unsur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Pokok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dalam</a:t>
            </a:r>
            <a:r>
              <a:rPr lang="en-US" altLang="en-US" sz="2000" dirty="0" smtClean="0"/>
              <a:t> TQM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en-US" sz="2000" dirty="0" err="1" smtClean="0"/>
              <a:t>Manajemen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Mutu</a:t>
            </a:r>
            <a:endParaRPr lang="en-US" altLang="en-US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en-US" altLang="en-US" sz="2000" dirty="0" err="1" smtClean="0"/>
              <a:t>Perencanaan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Mutu</a:t>
            </a:r>
            <a:endParaRPr lang="en-US" altLang="en-US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en-US" altLang="en-US" sz="2000" dirty="0" err="1" smtClean="0"/>
              <a:t>Penjaminan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Mutu</a:t>
            </a:r>
            <a:endParaRPr lang="en-US" alt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altLang="en-US" sz="2000" dirty="0" err="1" smtClean="0"/>
              <a:t>Pengendalian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Mutu</a:t>
            </a:r>
            <a:endParaRPr lang="en-US" altLang="en-US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en-US" altLang="en-US" sz="2000" dirty="0" err="1" smtClean="0"/>
              <a:t>Standart</a:t>
            </a:r>
            <a:r>
              <a:rPr lang="en-US" altLang="en-US" sz="2000" dirty="0" smtClean="0"/>
              <a:t> Operating Procedure (SOP)</a:t>
            </a:r>
          </a:p>
        </p:txBody>
      </p:sp>
      <p:sp>
        <p:nvSpPr>
          <p:cNvPr id="7" name="Rectangle 6"/>
          <p:cNvSpPr/>
          <p:nvPr/>
        </p:nvSpPr>
        <p:spPr>
          <a:xfrm>
            <a:off x="251520" y="454486"/>
            <a:ext cx="39685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u="sng" dirty="0" smtClean="0">
                <a:solidFill>
                  <a:schemeClr val="accent5">
                    <a:lumMod val="75000"/>
                  </a:schemeClr>
                </a:solidFill>
              </a:rPr>
              <a:t>OUTLINE LECTURE 10</a:t>
            </a:r>
            <a:endParaRPr lang="en-US" sz="3200" b="1" u="sng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87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454169"/>
            <a:ext cx="4380943" cy="47705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500" dirty="0" smtClean="0"/>
              <a:t>TOTAL QUALITY MANAGEMENT</a:t>
            </a:r>
            <a:endParaRPr lang="en-US" sz="2500" dirty="0"/>
          </a:p>
        </p:txBody>
      </p:sp>
      <p:sp>
        <p:nvSpPr>
          <p:cNvPr id="5" name="AutoShape 2" descr="tahapan pekerjaan pembangunan rumah heade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460375" y="1484784"/>
            <a:ext cx="804664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>
                <a:latin typeface="Arial" pitchFamily="34" charset="0"/>
                <a:cs typeface="Arial" pitchFamily="34" charset="0"/>
              </a:rPr>
              <a:t>TQM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atau</a:t>
            </a:r>
            <a:r>
              <a:rPr lang="en-US" dirty="0">
                <a:latin typeface="Arial" pitchFamily="34" charset="0"/>
                <a:cs typeface="Arial" pitchFamily="34" charset="0"/>
              </a:rPr>
              <a:t> Total Quality Management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adalah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strategi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manajemen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ditunjukan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menanamkan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kesadaran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kualitas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pada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semua</a:t>
            </a:r>
            <a:r>
              <a:rPr lang="en-US" dirty="0">
                <a:latin typeface="Arial" pitchFamily="34" charset="0"/>
                <a:cs typeface="Arial" pitchFamily="34" charset="0"/>
              </a:rPr>
              <a:t> proses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organisasi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atau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proyek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dirty="0" err="1" smtClean="0">
                <a:latin typeface="Arial" pitchFamily="34" charset="0"/>
                <a:cs typeface="Arial" pitchFamily="34" charset="0"/>
              </a:rPr>
              <a:t>Pada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proyek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konstruksi</a:t>
            </a:r>
            <a:r>
              <a:rPr lang="en-US" dirty="0">
                <a:latin typeface="Arial" pitchFamily="34" charset="0"/>
                <a:cs typeface="Arial" pitchFamily="34" charset="0"/>
              </a:rPr>
              <a:t> TQM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terdiri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Standart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latin typeface="Arial" pitchFamily="34" charset="0"/>
                <a:cs typeface="Arial" pitchFamily="34" charset="0"/>
              </a:rPr>
              <a:t>operating procedure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merupakan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suatu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pedoman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atau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acuan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melaksanakan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tugas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pekerjaan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sesuai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fungsi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penilaian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kinerja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Quality </a:t>
            </a:r>
            <a:r>
              <a:rPr lang="en-US" dirty="0">
                <a:latin typeface="Arial" pitchFamily="34" charset="0"/>
                <a:cs typeface="Arial" pitchFamily="34" charset="0"/>
              </a:rPr>
              <a:t>target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merupakan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acuan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atau</a:t>
            </a:r>
            <a:r>
              <a:rPr lang="en-US" dirty="0">
                <a:latin typeface="Arial" pitchFamily="34" charset="0"/>
                <a:cs typeface="Arial" pitchFamily="34" charset="0"/>
              </a:rPr>
              <a:t> target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kualitas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pekerjaan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adanya</a:t>
            </a:r>
            <a:r>
              <a:rPr lang="en-US" dirty="0">
                <a:latin typeface="Arial" pitchFamily="34" charset="0"/>
                <a:cs typeface="Arial" pitchFamily="34" charset="0"/>
              </a:rPr>
              <a:t> target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suatu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pekerjaan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merupakan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salah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satu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mengendalikan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kualitas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Sehingga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kualitas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pekerjaan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bisa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dicapai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kepuasan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dirty="0">
                <a:latin typeface="Arial" pitchFamily="34" charset="0"/>
                <a:cs typeface="Arial" pitchFamily="34" charset="0"/>
              </a:rPr>
              <a:t> costumer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atau</a:t>
            </a:r>
            <a:r>
              <a:rPr lang="en-US" dirty="0">
                <a:latin typeface="Arial" pitchFamily="34" charset="0"/>
                <a:cs typeface="Arial" pitchFamily="34" charset="0"/>
              </a:rPr>
              <a:t> owner (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pemilik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proyek</a:t>
            </a:r>
            <a:r>
              <a:rPr lang="en-US" dirty="0">
                <a:latin typeface="Arial" pitchFamily="34" charset="0"/>
                <a:cs typeface="Arial" pitchFamily="34" charset="0"/>
              </a:rPr>
              <a:t>). 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Struktur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organisasi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juga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membantu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melaksanakan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kualitas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suatu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proyek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Struktur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organisasi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ini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berfungsi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membagi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tugas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seimbang</a:t>
            </a:r>
            <a:r>
              <a:rPr lang="en-US" dirty="0">
                <a:latin typeface="Arial" pitchFamily="34" charset="0"/>
                <a:cs typeface="Arial" pitchFamily="34" charset="0"/>
              </a:rPr>
              <a:t> agar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pengendalian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mutu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dapat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mudah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dilaksanakan</a:t>
            </a:r>
            <a:r>
              <a:rPr lang="en-US" dirty="0">
                <a:latin typeface="Arial" pitchFamily="34" charset="0"/>
                <a:cs typeface="Arial" pitchFamily="34" charset="0"/>
              </a:rPr>
              <a:t> di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lokasi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proyek</a:t>
            </a:r>
            <a:r>
              <a:rPr lang="en-US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36207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77640" y="1196752"/>
            <a:ext cx="818956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err="1">
                <a:latin typeface="Arial" pitchFamily="34" charset="0"/>
                <a:cs typeface="Arial" pitchFamily="34" charset="0"/>
              </a:rPr>
              <a:t>Filosofi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dasar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dirty="0">
                <a:latin typeface="Arial" pitchFamily="34" charset="0"/>
                <a:cs typeface="Arial" pitchFamily="34" charset="0"/>
              </a:rPr>
              <a:t> TQM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adalah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sebagai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efek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kepuasan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konsumen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Beberapa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cara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dipakai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mencapai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kualitas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yaitu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:</a:t>
            </a:r>
          </a:p>
          <a:p>
            <a:pPr algn="just"/>
            <a:r>
              <a:rPr lang="en-US" dirty="0">
                <a:latin typeface="Arial" pitchFamily="34" charset="0"/>
                <a:cs typeface="Arial" pitchFamily="34" charset="0"/>
              </a:rPr>
              <a:t>a.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Manajemen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Harian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dirty="0">
                <a:latin typeface="Arial" pitchFamily="34" charset="0"/>
                <a:cs typeface="Arial" pitchFamily="34" charset="0"/>
              </a:rPr>
              <a:t>b.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Manajemen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kebijakan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dirty="0">
                <a:latin typeface="Arial" pitchFamily="34" charset="0"/>
                <a:cs typeface="Arial" pitchFamily="34" charset="0"/>
              </a:rPr>
              <a:t>c.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Manajemen</a:t>
            </a:r>
            <a:r>
              <a:rPr lang="en-US" dirty="0">
                <a:latin typeface="Arial" pitchFamily="34" charset="0"/>
                <a:cs typeface="Arial" pitchFamily="34" charset="0"/>
              </a:rPr>
              <a:t> functional</a:t>
            </a:r>
          </a:p>
          <a:p>
            <a:pPr algn="just"/>
            <a:r>
              <a:rPr lang="en-US" dirty="0">
                <a:latin typeface="Arial" pitchFamily="34" charset="0"/>
                <a:cs typeface="Arial" pitchFamily="34" charset="0"/>
              </a:rPr>
              <a:t>d.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Kendali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Mutu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dirty="0">
                <a:latin typeface="Arial" pitchFamily="34" charset="0"/>
                <a:cs typeface="Arial" pitchFamily="34" charset="0"/>
              </a:rPr>
              <a:t>e.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Keselamatan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kerja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n-US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dirty="0" err="1">
                <a:latin typeface="Arial" pitchFamily="34" charset="0"/>
                <a:cs typeface="Arial" pitchFamily="34" charset="0"/>
              </a:rPr>
              <a:t>Rencana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mutu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proyek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harus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mengatur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memuat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ketentuan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mengenai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Sasaran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mutu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persyaratan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pekerjaan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Penetapan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latin typeface="Arial" pitchFamily="34" charset="0"/>
                <a:cs typeface="Arial" pitchFamily="34" charset="0"/>
              </a:rPr>
              <a:t>proses,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dokumen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penyediaan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sumber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daya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Persyaratan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verifikasi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validasi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pemantauan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inspeksi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pengontrolan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kualitas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pekerjaan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Dokumentasi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pekerjaan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dilakukan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membuktikan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bahwa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proses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realisasi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hasil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produk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memenuhi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persyaratan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direncanakan</a:t>
            </a:r>
            <a:r>
              <a:rPr lang="en-US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5" name="Rectangle 4"/>
          <p:cNvSpPr/>
          <p:nvPr/>
        </p:nvSpPr>
        <p:spPr>
          <a:xfrm>
            <a:off x="486892" y="284511"/>
            <a:ext cx="1276796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>
                <a:latin typeface="Arial" pitchFamily="34" charset="0"/>
                <a:cs typeface="Arial" pitchFamily="34" charset="0"/>
              </a:rPr>
              <a:t>CONT..</a:t>
            </a:r>
            <a:endParaRPr lang="en-US" sz="25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2550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1412776"/>
            <a:ext cx="820891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err="1" smtClean="0">
                <a:latin typeface="Arial" pitchFamily="34" charset="0"/>
                <a:cs typeface="Arial" pitchFamily="34" charset="0"/>
              </a:rPr>
              <a:t>Prinsip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utama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dirty="0">
                <a:latin typeface="Arial" pitchFamily="34" charset="0"/>
                <a:cs typeface="Arial" pitchFamily="34" charset="0"/>
              </a:rPr>
              <a:t> TQM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adalah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sebagai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berikut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algn="just"/>
            <a:endParaRPr lang="en-US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en-US" dirty="0" err="1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Inspeksi</a:t>
            </a:r>
            <a:r>
              <a:rPr lang="en-US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( </a:t>
            </a:r>
            <a:r>
              <a:rPr lang="en-US" dirty="0" err="1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pemantauan</a:t>
            </a:r>
            <a:r>
              <a:rPr lang="en-US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kualitas</a:t>
            </a:r>
            <a:r>
              <a:rPr lang="en-US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)</a:t>
            </a:r>
          </a:p>
          <a:p>
            <a:pPr lvl="1" algn="just"/>
            <a:r>
              <a:rPr lang="en-US" dirty="0" err="1">
                <a:latin typeface="Arial" pitchFamily="34" charset="0"/>
                <a:cs typeface="Arial" pitchFamily="34" charset="0"/>
              </a:rPr>
              <a:t>Merupakan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mengukur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kegiatan</a:t>
            </a:r>
            <a:r>
              <a:rPr lang="en-US" dirty="0">
                <a:latin typeface="Arial" pitchFamily="34" charset="0"/>
                <a:cs typeface="Arial" pitchFamily="34" charset="0"/>
              </a:rPr>
              <a:t> proses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konstruksi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memeriksa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apakah</a:t>
            </a:r>
            <a:r>
              <a:rPr lang="en-US" dirty="0">
                <a:latin typeface="Arial" pitchFamily="34" charset="0"/>
                <a:cs typeface="Arial" pitchFamily="34" charset="0"/>
              </a:rPr>
              <a:t> standard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spesifikasi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sudah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dicapai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lvl="1" algn="just"/>
            <a:endParaRPr lang="en-US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2. Quality control </a:t>
            </a:r>
            <a:r>
              <a:rPr lang="en-US" dirty="0" err="1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Pengendalian</a:t>
            </a:r>
            <a:r>
              <a:rPr lang="en-US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Mutu</a:t>
            </a:r>
            <a:r>
              <a:rPr lang="en-US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(Quality Control) </a:t>
            </a:r>
            <a:endParaRPr lang="en-US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lvl="1" algn="just"/>
            <a:r>
              <a:rPr lang="en-US" dirty="0" err="1" smtClean="0">
                <a:latin typeface="Arial" pitchFamily="34" charset="0"/>
                <a:cs typeface="Arial" pitchFamily="34" charset="0"/>
              </a:rPr>
              <a:t>Teknik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aktivitas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operasi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digunakan</a:t>
            </a:r>
            <a:r>
              <a:rPr lang="en-US" dirty="0">
                <a:latin typeface="Arial" pitchFamily="34" charset="0"/>
                <a:cs typeface="Arial" pitchFamily="34" charset="0"/>
              </a:rPr>
              <a:t> agar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mutu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tertentu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dikehendaki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dapat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dicapai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Aktivitasnya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mencakup</a:t>
            </a:r>
            <a:r>
              <a:rPr lang="en-US" dirty="0">
                <a:latin typeface="Arial" pitchFamily="34" charset="0"/>
                <a:cs typeface="Arial" pitchFamily="34" charset="0"/>
              </a:rPr>
              <a:t> monitoring,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mengeliminir</a:t>
            </a:r>
            <a:r>
              <a:rPr lang="en-US" dirty="0">
                <a:latin typeface="Arial" pitchFamily="34" charset="0"/>
                <a:cs typeface="Arial" pitchFamily="34" charset="0"/>
              </a:rPr>
              <a:t> problem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diketahui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mengurangi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penyimpangan</a:t>
            </a:r>
            <a:r>
              <a:rPr lang="en-US" dirty="0">
                <a:latin typeface="Arial" pitchFamily="34" charset="0"/>
                <a:cs typeface="Arial" pitchFamily="34" charset="0"/>
              </a:rPr>
              <a:t>/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perubahan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tidak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perlu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serta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usaha-usaha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mencapai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efektivitas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ekonomi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Mutu</a:t>
            </a:r>
            <a:r>
              <a:rPr lang="en-US" dirty="0">
                <a:latin typeface="Arial" pitchFamily="34" charset="0"/>
                <a:cs typeface="Arial" pitchFamily="34" charset="0"/>
              </a:rPr>
              <a:t> (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kualitas</a:t>
            </a:r>
            <a:r>
              <a:rPr lang="en-US" dirty="0">
                <a:latin typeface="Arial" pitchFamily="34" charset="0"/>
                <a:cs typeface="Arial" pitchFamily="34" charset="0"/>
              </a:rPr>
              <a:t>)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kerangka</a:t>
            </a:r>
            <a:r>
              <a:rPr lang="en-US" dirty="0">
                <a:latin typeface="Arial" pitchFamily="34" charset="0"/>
                <a:cs typeface="Arial" pitchFamily="34" charset="0"/>
              </a:rPr>
              <a:t> ISO-9000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didefinisikan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sebagai</a:t>
            </a:r>
            <a:r>
              <a:rPr lang="en-US" dirty="0">
                <a:latin typeface="Arial" pitchFamily="34" charset="0"/>
                <a:cs typeface="Arial" pitchFamily="34" charset="0"/>
              </a:rPr>
              <a:t> “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ciri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karakter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menyeluruh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suatu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produk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atau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jasa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mempengaruhi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kemampuan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produk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tersebut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memuaskan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kebutuhan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tertentu</a:t>
            </a:r>
            <a:r>
              <a:rPr lang="en-US" dirty="0">
                <a:latin typeface="Arial" pitchFamily="34" charset="0"/>
                <a:cs typeface="Arial" pitchFamily="34" charset="0"/>
              </a:rPr>
              <a:t>”. Hal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ini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berarti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bahwa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kita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harus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dapat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mengidentifikasikan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ciri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karakter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produk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berhubungan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mutu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kemudian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membuat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suatu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dasar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tolok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ukur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cara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pengendaliannya</a:t>
            </a:r>
            <a:r>
              <a:rPr lang="en-US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251520" y="454169"/>
            <a:ext cx="5939446" cy="47705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500" dirty="0" smtClean="0"/>
              <a:t>PRINSIP DAN UNSUR POKOK DALAM TQM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216898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Grid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3384</TotalTime>
  <Words>1346</Words>
  <Application>Microsoft Office PowerPoint</Application>
  <PresentationFormat>On-screen Show (4:3)</PresentationFormat>
  <Paragraphs>126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Grid</vt:lpstr>
      <vt:lpstr>PERTEMUAN KE 11 MINGGU KE 11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GALIH WULANDARI SUBAGYO, s.T.,M.T.,</dc:title>
  <dc:creator>GALIH WULANDARI S</dc:creator>
  <cp:lastModifiedBy>GALIH WULANDARI S</cp:lastModifiedBy>
  <cp:revision>167</cp:revision>
  <dcterms:created xsi:type="dcterms:W3CDTF">2020-01-04T05:38:09Z</dcterms:created>
  <dcterms:modified xsi:type="dcterms:W3CDTF">2020-04-05T12:53:23Z</dcterms:modified>
</cp:coreProperties>
</file>