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299" r:id="rId21"/>
    <p:sldId id="300" r:id="rId22"/>
    <p:sldId id="301" r:id="rId23"/>
    <p:sldId id="302" r:id="rId24"/>
    <p:sldId id="303" r:id="rId25"/>
    <p:sldId id="304" r:id="rId26"/>
    <p:sldId id="305" r:id="rId27"/>
    <p:sldId id="285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88" autoAdjust="0"/>
    <p:restoredTop sz="94590" autoAdjust="0"/>
  </p:normalViewPr>
  <p:slideViewPr>
    <p:cSldViewPr>
      <p:cViewPr varScale="1">
        <p:scale>
          <a:sx n="71" d="100"/>
          <a:sy n="71" d="100"/>
        </p:scale>
        <p:origin x="-16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1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678B9E-A3F0-4507-8A40-ADC9AA728791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78214-B61B-4AA3-98CE-2C0ABCD0B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025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83116" y="4797152"/>
            <a:ext cx="1809364" cy="168478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543" y="6021784"/>
            <a:ext cx="7128792" cy="575568"/>
          </a:xfrm>
        </p:spPr>
        <p:txBody>
          <a:bodyPr/>
          <a:lstStyle/>
          <a:p>
            <a:pPr algn="l"/>
            <a:r>
              <a:rPr lang="en-US" sz="2500" b="1" dirty="0" smtClean="0"/>
              <a:t>PERTEMUAN KE 10</a:t>
            </a:r>
            <a:br>
              <a:rPr lang="en-US" sz="2500" b="1" dirty="0" smtClean="0"/>
            </a:br>
            <a:r>
              <a:rPr lang="en-US" sz="2500" b="1" dirty="0" smtClean="0"/>
              <a:t>MINGGU KE 10</a:t>
            </a:r>
            <a:endParaRPr lang="en-US" sz="2500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51937" y="3284984"/>
            <a:ext cx="6324600" cy="1828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6000" b="1" dirty="0" smtClean="0"/>
              <a:t>MANAJEMEN PEMBIAYAAN PROYEK</a:t>
            </a:r>
            <a:endParaRPr lang="en-US" sz="6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797152"/>
            <a:ext cx="1800200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49324" y="5395299"/>
            <a:ext cx="7128792" cy="5755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500" b="1" dirty="0" smtClean="0"/>
              <a:t>GALIH WULANDARI SUBAGYO, </a:t>
            </a:r>
            <a:r>
              <a:rPr lang="en-US" sz="2500" b="1" dirty="0" err="1" smtClean="0"/>
              <a:t>s.T.,M.T</a:t>
            </a:r>
            <a:r>
              <a:rPr lang="en-US" sz="2500" b="1" dirty="0" smtClean="0"/>
              <a:t>.,</a:t>
            </a:r>
            <a:endParaRPr lang="en-US" sz="2500" b="1" dirty="0"/>
          </a:p>
        </p:txBody>
      </p:sp>
    </p:spTree>
    <p:extLst>
      <p:ext uri="{BB962C8B-B14F-4D97-AF65-F5344CB8AC3E}">
        <p14:creationId xmlns:p14="http://schemas.microsoft.com/office/powerpoint/2010/main" val="217893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7675" y="761565"/>
            <a:ext cx="79928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>
                <a:latin typeface="Arial" pitchFamily="34" charset="0"/>
                <a:cs typeface="Arial" pitchFamily="34" charset="0"/>
              </a:rPr>
              <a:t>Gambar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berikut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menunjukkan</a:t>
            </a:r>
            <a:r>
              <a:rPr lang="en-US" dirty="0">
                <a:latin typeface="Arial" pitchFamily="34" charset="0"/>
                <a:cs typeface="Arial" pitchFamily="34" charset="0"/>
              </a:rPr>
              <a:t> 3 cost estimate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yg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berbeda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6840" y="284511"/>
            <a:ext cx="127679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Arial" pitchFamily="34" charset="0"/>
                <a:cs typeface="Arial" pitchFamily="34" charset="0"/>
              </a:rPr>
              <a:t>CONT..</a:t>
            </a:r>
            <a:endParaRPr lang="en-US" sz="25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D:\KANTOR\UNIVERSITAS PEMBANGGUNAN JAYA\KULIAH\SEMESTER GENAP 20192020\MANAJEMEN KONSTRUKSI\REFERENSI\Pages from img-1091105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238" y="1328284"/>
            <a:ext cx="7265912" cy="5268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300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0984" y="1196752"/>
            <a:ext cx="799288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err="1">
                <a:latin typeface="Arial" pitchFamily="34" charset="0"/>
                <a:cs typeface="Arial" pitchFamily="34" charset="0"/>
              </a:rPr>
              <a:t>Terdapat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3 (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tiga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)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jalur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proses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pengulangan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perhitungan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yaitu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jalur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A, B,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C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dimana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satu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jalur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versi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owner (A)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dua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jalur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versi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kontraktor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(B &amp; C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algn="just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err="1">
                <a:latin typeface="Arial" pitchFamily="34" charset="0"/>
                <a:cs typeface="Arial" pitchFamily="34" charset="0"/>
              </a:rPr>
              <a:t>Jalur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A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merupakan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sot estimator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versi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owner,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dimana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apabila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terjadi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perhitungan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biaya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final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anggap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terlalu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tinggi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lebih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tinggi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dana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disediakan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maka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dilakukan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hal-hal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sebgai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berikut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Melakukan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Contruction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economy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Melakukan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Value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engineeering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Mengubah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spesifikasi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mengubah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ukuran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proyek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6892" y="476672"/>
            <a:ext cx="127679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Arial" pitchFamily="34" charset="0"/>
                <a:cs typeface="Arial" pitchFamily="34" charset="0"/>
              </a:rPr>
              <a:t>CONT..</a:t>
            </a:r>
            <a:endParaRPr lang="en-US" sz="2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15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953726"/>
            <a:ext cx="761459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err="1">
                <a:latin typeface="Arial" pitchFamily="34" charset="0"/>
                <a:cs typeface="Arial" pitchFamily="34" charset="0"/>
              </a:rPr>
              <a:t>Jalur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B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C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merupakan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siklus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cost estimate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versi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kontraktor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err="1">
                <a:latin typeface="Arial" pitchFamily="34" charset="0"/>
                <a:cs typeface="Arial" pitchFamily="34" charset="0"/>
              </a:rPr>
              <a:t>Jalur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B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dilakukan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cara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mengubah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markup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Proses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memerlukan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keterlibatan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cost engineer,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cukup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dilakukan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oleh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Manajemen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menggunakan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instuisi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mereka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err="1">
                <a:latin typeface="Arial" pitchFamily="34" charset="0"/>
                <a:cs typeface="Arial" pitchFamily="34" charset="0"/>
              </a:rPr>
              <a:t>Jalur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C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dilakukan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mengubah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harga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satuan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mengoreksi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quantity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Hal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boleh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dilakukan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gegabah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tetapi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harus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berdasar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analisis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akurat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err="1">
                <a:latin typeface="Arial" pitchFamily="34" charset="0"/>
                <a:cs typeface="Arial" pitchFamily="34" charset="0"/>
              </a:rPr>
              <a:t>Estimasi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akurat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mengoptimalkan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pencapaian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kontrak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baik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Estimasi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akurat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menyebabkan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tercapainya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target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yg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direncanakan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Hal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perlu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diantisipasi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manajemen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Target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realistik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menghasilkan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harapan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realistik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pula. </a:t>
            </a:r>
          </a:p>
        </p:txBody>
      </p:sp>
      <p:sp>
        <p:nvSpPr>
          <p:cNvPr id="3" name="Rectangle 2"/>
          <p:cNvSpPr/>
          <p:nvPr/>
        </p:nvSpPr>
        <p:spPr>
          <a:xfrm>
            <a:off x="486892" y="476672"/>
            <a:ext cx="127679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Arial" pitchFamily="34" charset="0"/>
                <a:cs typeface="Arial" pitchFamily="34" charset="0"/>
              </a:rPr>
              <a:t>CONT..</a:t>
            </a:r>
            <a:endParaRPr lang="en-US" sz="2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7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6892" y="1124744"/>
            <a:ext cx="818956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Pengalokasian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keseluruhan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estimasi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biaya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kedalam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masing-masing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komponen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paket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menetapkan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sebuah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cost base line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masing-masing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komponen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mengukur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performance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>
                <a:latin typeface="Arial" pitchFamily="34" charset="0"/>
                <a:cs typeface="Arial" pitchFamily="34" charset="0"/>
              </a:rPr>
              <a:t>Cost budget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merupakan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pedoman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biaya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pelaksanaan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memberikan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batasan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tersedia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keperluan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bahan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upah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alat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sub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kontraktor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lain - lain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total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biaya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Tolok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ukur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/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kendali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biaya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yg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dipakai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sebagai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dasar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pembuatan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program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pengendalian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biaya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merupakan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fungsi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lain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daripada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cost budget.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err="1">
                <a:latin typeface="Arial" pitchFamily="34" charset="0"/>
                <a:cs typeface="Arial" pitchFamily="34" charset="0"/>
              </a:rPr>
              <a:t>Bila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selama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proses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pelaksanaan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diketahui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adanya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penyimpangan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biaya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terhadap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budgetnya,maka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harus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dikonfirmasikan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dimana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seberapa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besar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penyimpangan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terjadi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demikian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diambil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tindakan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mengendalikan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sisa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biaya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masih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ada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. </a:t>
            </a:r>
          </a:p>
        </p:txBody>
      </p:sp>
      <p:sp>
        <p:nvSpPr>
          <p:cNvPr id="5" name="Rectangle 4"/>
          <p:cNvSpPr/>
          <p:nvPr/>
        </p:nvSpPr>
        <p:spPr>
          <a:xfrm>
            <a:off x="611560" y="398021"/>
            <a:ext cx="2621230" cy="47705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500" dirty="0" smtClean="0"/>
              <a:t>COST BUDGETING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17681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7652" y="1340768"/>
            <a:ext cx="803081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latin typeface="Arial" pitchFamily="34" charset="0"/>
                <a:cs typeface="Arial" pitchFamily="34" charset="0"/>
              </a:rPr>
              <a:t>Cost Budgeting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bertujuan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Menyediakan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metode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analitis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prosedur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menetapkan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dasar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monitoring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controlling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biaya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proyek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" pitchFamily="2" charset="2"/>
              <a:buChar char="§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Sebagai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dasar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/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pedoman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bagi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owner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pengeluaran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pembayaran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atas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kemajuan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diselesaikan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" pitchFamily="2" charset="2"/>
              <a:buChar char="§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menyediakan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baseline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apa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diperkirakan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kecenderungan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bentuk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86892" y="476672"/>
            <a:ext cx="127679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Arial" pitchFamily="34" charset="0"/>
                <a:cs typeface="Arial" pitchFamily="34" charset="0"/>
              </a:rPr>
              <a:t>CONT..</a:t>
            </a:r>
            <a:endParaRPr lang="en-US" sz="2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5023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1196752"/>
            <a:ext cx="770485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err="1">
                <a:latin typeface="Arial" pitchFamily="34" charset="0"/>
                <a:cs typeface="Arial" pitchFamily="34" charset="0"/>
              </a:rPr>
              <a:t>Fungsi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daripada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Cost Controlling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pengendalian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biaya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melakukan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pengawasan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terhadap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: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AutoNum type="romanLcParenR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biaya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keluar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AutoNum type="romanLcParenR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Mencatat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keterangan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berkaitan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biaya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proyek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AutoNum type="romanLcParenR"/>
            </a:pPr>
            <a:r>
              <a:rPr lang="en-US" sz="2000" dirty="0" err="1">
                <a:latin typeface="Arial" pitchFamily="34" charset="0"/>
                <a:cs typeface="Arial" pitchFamily="34" charset="0"/>
              </a:rPr>
              <a:t>M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elakukan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pengawasan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terhadap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kinerja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biaya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selama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pelaksanaan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berlangsung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melakukan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perbandingan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antara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biaya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aktual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biaya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direncanakan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514350" algn="just">
              <a:buAutoNum type="romanLcParenR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smtClean="0">
                <a:latin typeface="Arial" pitchFamily="34" charset="0"/>
                <a:cs typeface="Arial" pitchFamily="34" charset="0"/>
              </a:rPr>
              <a:t>Ada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tiga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variable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penting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harus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dikendalikan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selama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proses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pelaksanaan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yaitu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Kualitas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Proyek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Waktu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penyelesaian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proyek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Biaya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pelaksanaan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proyek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11560" y="398021"/>
            <a:ext cx="2982291" cy="47705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500" dirty="0" smtClean="0"/>
              <a:t>COST CONTROLLING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223065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6892" y="476672"/>
            <a:ext cx="127679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Arial" pitchFamily="34" charset="0"/>
                <a:cs typeface="Arial" pitchFamily="34" charset="0"/>
              </a:rPr>
              <a:t>CONT..</a:t>
            </a:r>
            <a:endParaRPr lang="en-US" sz="25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1" name="Picture 3" descr="D:\KANTOR\UNIVERSITAS PEMBANGGUNAN JAYA\KULIAH\SEMESTER GENAP 20192020\MANAJEMEN KONSTRUKSI\REFERENSI\Pages from img-109110501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052736"/>
            <a:ext cx="7488832" cy="5597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947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983614"/>
            <a:ext cx="813690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err="1">
                <a:latin typeface="Arial" pitchFamily="34" charset="0"/>
                <a:cs typeface="Arial" pitchFamily="34" charset="0"/>
              </a:rPr>
              <a:t>Berdasarkan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bagan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tersebut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atas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cost control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upaya-upaya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yg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diperlukan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agar desired performance (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hasil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diinginkan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)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dicapai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sehingga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proses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pelaksanaan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kegiatan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diketahui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realisasi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pelaksanaan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Secara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periodik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hasil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kegiatan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tersebut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dievaluasi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dibandingkan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rencananya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>
                <a:latin typeface="Arial" pitchFamily="34" charset="0"/>
                <a:cs typeface="Arial" pitchFamily="34" charset="0"/>
              </a:rPr>
              <a:t>Ada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dua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kemungkinan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yaitu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Bila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terjadi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penyimpangan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berarti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maka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kegiatan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dilaksanakan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terus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rencana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semula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Terjadi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penyimpangan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cukup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berarti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/significant,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sehingga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perlu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dilakukan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analisa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terhadap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penyimpangan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terjadi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dicari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penyebabnya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paling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besar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err="1">
                <a:latin typeface="Arial" pitchFamily="34" charset="0"/>
                <a:cs typeface="Arial" pitchFamily="34" charset="0"/>
              </a:rPr>
              <a:t>Apabila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penyebab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penyimpangan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telah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ditemukan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maka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rencana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semula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dikaji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ulang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bila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perlu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dibuat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program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aksi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utk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mengoreksi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penimpangan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hasilnya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dievaluasi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kembali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begitu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seterusnya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sampai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kegiatan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diselesaikan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486892" y="476672"/>
            <a:ext cx="127679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Arial" pitchFamily="34" charset="0"/>
                <a:cs typeface="Arial" pitchFamily="34" charset="0"/>
              </a:rPr>
              <a:t>CONT..</a:t>
            </a:r>
            <a:endParaRPr lang="en-US" sz="2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951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6892" y="1484784"/>
            <a:ext cx="797354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err="1">
                <a:latin typeface="Arial" pitchFamily="34" charset="0"/>
                <a:cs typeface="Arial" pitchFamily="34" charset="0"/>
              </a:rPr>
              <a:t>Tugas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Cost Controlling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bukan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hanya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mengawasi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arus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biaya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menyimpan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sejumlah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besar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data,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tetapi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juga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melakukan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analisa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data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mengambil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tindakan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koreksi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sebelum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terlambat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Semua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personel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terlibat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biaya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harus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melakukan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Cost Controlling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bukan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hanya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oleh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kantor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smtClean="0">
                <a:latin typeface="Arial" pitchFamily="34" charset="0"/>
                <a:cs typeface="Arial" pitchFamily="34" charset="0"/>
              </a:rPr>
              <a:t>Di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pengendalian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biaya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diperlukan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manajamen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biaya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baik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meliputi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:</a:t>
            </a:r>
          </a:p>
          <a:p>
            <a:pPr marL="800100" lvl="1" indent="-342900" algn="just">
              <a:buFont typeface="Wingdings" pitchFamily="2" charset="2"/>
              <a:buChar char="ü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Estimasi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Biaya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buFont typeface="Wingdings" pitchFamily="2" charset="2"/>
              <a:buChar char="ü"/>
            </a:pPr>
            <a:r>
              <a:rPr lang="en-US" sz="2000" dirty="0" err="1">
                <a:latin typeface="Arial" pitchFamily="34" charset="0"/>
                <a:cs typeface="Arial" pitchFamily="34" charset="0"/>
              </a:rPr>
              <a:t>A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kuntansi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Biaya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buFont typeface="Wingdings" pitchFamily="2" charset="2"/>
              <a:buChar char="ü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Arus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kas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perusahaan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buFont typeface="Wingdings" pitchFamily="2" charset="2"/>
              <a:buChar char="ü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Biaya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pekerja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buFont typeface="Wingdings" pitchFamily="2" charset="2"/>
              <a:buChar char="ü"/>
            </a:pPr>
            <a:r>
              <a:rPr lang="en-US" sz="2000" dirty="0" err="1">
                <a:latin typeface="Arial" pitchFamily="34" charset="0"/>
                <a:cs typeface="Arial" pitchFamily="34" charset="0"/>
              </a:rPr>
              <a:t>B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iaya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Overhead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buFont typeface="Wingdings" pitchFamily="2" charset="2"/>
              <a:buChar char="ü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Biaya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lainnya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seperti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insentif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denda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pembagian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keuntungan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86892" y="476672"/>
            <a:ext cx="127679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Arial" pitchFamily="34" charset="0"/>
                <a:cs typeface="Arial" pitchFamily="34" charset="0"/>
              </a:rPr>
              <a:t>CONT..</a:t>
            </a:r>
            <a:endParaRPr lang="en-US" sz="2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585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22878" y="1443841"/>
            <a:ext cx="815357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err="1">
                <a:latin typeface="Arial" pitchFamily="34" charset="0"/>
                <a:cs typeface="Arial" pitchFamily="34" charset="0"/>
              </a:rPr>
              <a:t>Tujuan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utama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pengendalian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mendapatkan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proses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verifikasi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terhadap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perencanaan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err="1">
                <a:latin typeface="Arial" pitchFamily="34" charset="0"/>
                <a:cs typeface="Arial" pitchFamily="34" charset="0"/>
              </a:rPr>
              <a:t>Tujuan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kedua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pengendalian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pengambilan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keputusan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err="1">
                <a:latin typeface="Arial" pitchFamily="34" charset="0"/>
                <a:cs typeface="Arial" pitchFamily="34" charset="0"/>
              </a:rPr>
              <a:t>Laporan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didapat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tahap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pengendalian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dianalisa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oleh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pihak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pelaksana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manajemen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sehingga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didapatkan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hasil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berupa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sz="2000" dirty="0" err="1">
                <a:latin typeface="Arial" pitchFamily="34" charset="0"/>
                <a:cs typeface="Arial" pitchFamily="34" charset="0"/>
              </a:rPr>
              <a:t>U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mpan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balik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pihak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manajemen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sz="20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dentifikasi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terhadap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adanya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deviasi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antara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perencanaan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pelaksanaan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serta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sz="2000" dirty="0" err="1">
                <a:latin typeface="Arial" pitchFamily="34" charset="0"/>
                <a:cs typeface="Arial" pitchFamily="34" charset="0"/>
              </a:rPr>
              <a:t>K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esempatan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menentukan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tindakan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koreksi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tepat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masalah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tertentu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486892" y="476672"/>
            <a:ext cx="127679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Arial" pitchFamily="34" charset="0"/>
                <a:cs typeface="Arial" pitchFamily="34" charset="0"/>
              </a:rPr>
              <a:t>CONT..</a:t>
            </a:r>
            <a:endParaRPr lang="en-US" sz="2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57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268760"/>
            <a:ext cx="849694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/>
              <a:t>Mata </a:t>
            </a:r>
            <a:r>
              <a:rPr lang="en-US" dirty="0" err="1" smtClean="0"/>
              <a:t>Kuliah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membahas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aspek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r>
              <a:rPr lang="en-US" dirty="0" smtClean="0"/>
              <a:t>, 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perencanaan</a:t>
            </a:r>
            <a:r>
              <a:rPr lang="en-US" dirty="0" smtClean="0"/>
              <a:t> (planning), </a:t>
            </a:r>
            <a:r>
              <a:rPr lang="en-US" dirty="0" err="1" smtClean="0"/>
              <a:t>perancangan</a:t>
            </a:r>
            <a:r>
              <a:rPr lang="en-US" dirty="0" smtClean="0"/>
              <a:t> (design), </a:t>
            </a:r>
            <a:r>
              <a:rPr lang="en-US" dirty="0" err="1" smtClean="0"/>
              <a:t>pelelangan</a:t>
            </a:r>
            <a:r>
              <a:rPr lang="en-US" dirty="0" smtClean="0"/>
              <a:t>,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pelaksanaan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. </a:t>
            </a:r>
            <a:r>
              <a:rPr lang="en-US" dirty="0" err="1" smtClean="0"/>
              <a:t>Berbagai</a:t>
            </a:r>
            <a:r>
              <a:rPr lang="en-US" dirty="0" smtClean="0"/>
              <a:t> proses yang </a:t>
            </a:r>
            <a:r>
              <a:rPr lang="en-US" dirty="0" err="1" smtClean="0"/>
              <a:t>terdapat</a:t>
            </a:r>
            <a:r>
              <a:rPr lang="en-US" dirty="0" smtClean="0"/>
              <a:t> 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siklus</a:t>
            </a:r>
            <a:r>
              <a:rPr lang="en-US" dirty="0" smtClean="0"/>
              <a:t> </a:t>
            </a:r>
            <a:r>
              <a:rPr lang="en-US" dirty="0" err="1" smtClean="0"/>
              <a:t>proyek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r>
              <a:rPr lang="en-US" dirty="0" smtClean="0"/>
              <a:t> </a:t>
            </a:r>
            <a:r>
              <a:rPr lang="en-US" dirty="0" err="1" smtClean="0"/>
              <a:t>dijelaskan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menyeluruh</a:t>
            </a:r>
            <a:r>
              <a:rPr lang="en-US" dirty="0" smtClean="0"/>
              <a:t>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TIU		: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proses yang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</a:p>
          <a:p>
            <a:pPr algn="just"/>
            <a:r>
              <a:rPr lang="en-US" dirty="0"/>
              <a:t>	</a:t>
            </a:r>
            <a:r>
              <a:rPr lang="en-US" dirty="0" smtClean="0"/>
              <a:t>	 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siklus</a:t>
            </a:r>
            <a:r>
              <a:rPr lang="en-US" dirty="0" smtClean="0"/>
              <a:t> </a:t>
            </a:r>
            <a:r>
              <a:rPr lang="en-US" dirty="0" err="1" smtClean="0"/>
              <a:t>proyek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, </a:t>
            </a:r>
            <a:r>
              <a:rPr lang="en-US" dirty="0" err="1" smtClean="0"/>
              <a:t>Menyeluruh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</a:p>
          <a:p>
            <a:pPr algn="just"/>
            <a:r>
              <a:rPr lang="en-US" dirty="0"/>
              <a:t>	</a:t>
            </a:r>
            <a:r>
              <a:rPr lang="en-US" dirty="0" smtClean="0"/>
              <a:t>	 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sisi</a:t>
            </a:r>
            <a:r>
              <a:rPr lang="en-US" dirty="0" smtClean="0"/>
              <a:t> </a:t>
            </a:r>
            <a:r>
              <a:rPr lang="en-US" dirty="0" err="1" smtClean="0"/>
              <a:t>manajerial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proyek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r>
              <a:rPr lang="en-US" dirty="0" smtClean="0"/>
              <a:t>	: CIV-206</a:t>
            </a:r>
          </a:p>
          <a:p>
            <a:endParaRPr lang="en-US" dirty="0" smtClean="0"/>
          </a:p>
          <a:p>
            <a:r>
              <a:rPr lang="en-US" dirty="0" err="1" smtClean="0"/>
              <a:t>Jumlah</a:t>
            </a:r>
            <a:r>
              <a:rPr lang="en-US" dirty="0" smtClean="0"/>
              <a:t> SKS	: 3 </a:t>
            </a:r>
            <a:r>
              <a:rPr lang="en-US" dirty="0" err="1" smtClean="0"/>
              <a:t>Kuliah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r>
              <a:rPr lang="en-US" dirty="0" smtClean="0"/>
              <a:t>	: </a:t>
            </a:r>
            <a:r>
              <a:rPr lang="en-US" dirty="0" err="1" smtClean="0"/>
              <a:t>Wajib</a:t>
            </a:r>
            <a:endParaRPr lang="en-US" dirty="0" smtClean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23528" y="404664"/>
            <a:ext cx="3505200" cy="72548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u="sng" dirty="0" err="1" smtClean="0">
                <a:solidFill>
                  <a:schemeClr val="accent5">
                    <a:lumMod val="75000"/>
                  </a:schemeClr>
                </a:solidFill>
              </a:rPr>
              <a:t>Deskripsi</a:t>
            </a:r>
            <a:endParaRPr lang="en-US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84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6791" y="980728"/>
            <a:ext cx="8093641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Biaya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Pengendalian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biaya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memiliki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tahapan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sebagai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berikut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: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914400" lvl="1" indent="-457200" algn="just">
              <a:buFont typeface="Wingdings" pitchFamily="2" charset="2"/>
              <a:buChar char="q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Membuat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rencana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anggaran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(budget plan)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melakukan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estimasi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biaya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seluruh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kegiatan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proyek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914400" lvl="1" indent="-457200" algn="just">
              <a:buFont typeface="Wingdings" pitchFamily="2" charset="2"/>
              <a:buChar char="q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Mencatat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semua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kegiatan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keuangan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(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pemasukan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pengeluaran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merupakan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pelaksanaan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rencana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anggaran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(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tahap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pelaksanaan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konstruksi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lvl="1" algn="just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lvl="2" algn="just"/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Variabel-variabel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mempengaruhi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selama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pelaksanaan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:</a:t>
            </a:r>
          </a:p>
          <a:p>
            <a:pPr marL="1714500" lvl="3" indent="-342900" algn="just">
              <a:buFont typeface="Wingdings" pitchFamily="2" charset="2"/>
              <a:buChar char="ü"/>
            </a:pPr>
            <a:r>
              <a:rPr lang="en-US" sz="2000" dirty="0" err="1">
                <a:latin typeface="Arial" pitchFamily="34" charset="0"/>
                <a:cs typeface="Arial" pitchFamily="34" charset="0"/>
              </a:rPr>
              <a:t>P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endekatan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manajemen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1714500" lvl="3" indent="-342900" algn="just">
              <a:buFont typeface="Wingdings" pitchFamily="2" charset="2"/>
              <a:buChar char="ü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C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hange orders</a:t>
            </a:r>
          </a:p>
          <a:p>
            <a:pPr marL="1714500" lvl="3" indent="-342900" algn="just">
              <a:buFont typeface="Wingdings" pitchFamily="2" charset="2"/>
              <a:buChar char="ü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Produktivitas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1714500" lvl="3" indent="-342900" algn="just">
              <a:buFont typeface="Wingdings" pitchFamily="2" charset="2"/>
              <a:buChar char="ü"/>
            </a:pPr>
            <a:r>
              <a:rPr lang="en-US" sz="2000" dirty="0" err="1">
                <a:latin typeface="Arial" pitchFamily="34" charset="0"/>
                <a:cs typeface="Arial" pitchFamily="34" charset="0"/>
              </a:rPr>
              <a:t>K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oordinasi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sub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kontraktor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1714500" lvl="3" indent="-342900" algn="just">
              <a:buFont typeface="Wingdings" pitchFamily="2" charset="2"/>
              <a:buChar char="ü"/>
            </a:pPr>
            <a:r>
              <a:rPr lang="en-US" sz="2000" dirty="0" err="1">
                <a:latin typeface="Arial" pitchFamily="34" charset="0"/>
                <a:cs typeface="Arial" pitchFamily="34" charset="0"/>
              </a:rPr>
              <a:t>P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enanganan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material</a:t>
            </a:r>
          </a:p>
          <a:p>
            <a:pPr marL="1714500" lvl="3" indent="-342900" algn="just">
              <a:buFont typeface="Wingdings" pitchFamily="2" charset="2"/>
              <a:buChar char="ü"/>
            </a:pPr>
            <a:r>
              <a:rPr lang="en-US" sz="2000" dirty="0" err="1">
                <a:latin typeface="Arial" pitchFamily="34" charset="0"/>
                <a:cs typeface="Arial" pitchFamily="34" charset="0"/>
              </a:rPr>
              <a:t>C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uaca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buruk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1714500" lvl="3" indent="-342900" algn="just">
              <a:buFont typeface="Wingdings" pitchFamily="2" charset="2"/>
              <a:buChar char="ü"/>
            </a:pPr>
            <a:r>
              <a:rPr lang="en-US" sz="20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nteraksi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personal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interaksi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kelompok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luar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lain-lain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86892" y="476672"/>
            <a:ext cx="127679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Arial" pitchFamily="34" charset="0"/>
                <a:cs typeface="Arial" pitchFamily="34" charset="0"/>
              </a:rPr>
              <a:t>CONT..</a:t>
            </a:r>
            <a:endParaRPr lang="en-US" sz="2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25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778877"/>
            <a:ext cx="8210433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just">
              <a:buFont typeface="Wingdings" pitchFamily="2" charset="2"/>
              <a:buChar char="q"/>
            </a:pPr>
            <a:r>
              <a:rPr lang="en-US" sz="2000" dirty="0" err="1">
                <a:latin typeface="Arial" pitchFamily="34" charset="0"/>
                <a:cs typeface="Arial" pitchFamily="34" charset="0"/>
              </a:rPr>
              <a:t>Melakukan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pengawasan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terhadap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enam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variable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dikendalikan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yaitu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:</a:t>
            </a:r>
          </a:p>
          <a:p>
            <a:pPr marL="1657350" lvl="3" indent="-285750" algn="just">
              <a:buFont typeface="Wingdings" pitchFamily="2" charset="2"/>
              <a:buChar char="ü"/>
            </a:pPr>
            <a:r>
              <a:rPr lang="en-US" sz="2000" dirty="0" err="1">
                <a:latin typeface="Arial" pitchFamily="34" charset="0"/>
                <a:cs typeface="Arial" pitchFamily="34" charset="0"/>
              </a:rPr>
              <a:t>P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ekerja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1657350" lvl="3" indent="-285750" algn="just">
              <a:buFont typeface="Wingdings" pitchFamily="2" charset="2"/>
              <a:buChar char="ü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Alat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1657350" lvl="3" indent="-285750" algn="just">
              <a:buFont typeface="Wingdings" pitchFamily="2" charset="2"/>
              <a:buChar char="ü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Material</a:t>
            </a:r>
          </a:p>
          <a:p>
            <a:pPr marL="1657350" lvl="3" indent="-285750" algn="just">
              <a:buFont typeface="Wingdings" pitchFamily="2" charset="2"/>
              <a:buChar char="ü"/>
            </a:pPr>
            <a:r>
              <a:rPr lang="en-US" sz="2000" dirty="0" err="1">
                <a:latin typeface="Arial" pitchFamily="34" charset="0"/>
                <a:cs typeface="Arial" pitchFamily="34" charset="0"/>
              </a:rPr>
              <a:t>K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ondisi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umum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1657350" lvl="3" indent="-285750" algn="just">
              <a:buFont typeface="Wingdings" pitchFamily="2" charset="2"/>
              <a:buChar char="ü"/>
            </a:pPr>
            <a:r>
              <a:rPr lang="en-US" sz="2000" dirty="0" err="1">
                <a:latin typeface="Arial" pitchFamily="34" charset="0"/>
                <a:cs typeface="Arial" pitchFamily="34" charset="0"/>
              </a:rPr>
              <a:t>S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ubkontraktor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1657350" lvl="3" indent="-285750" algn="just">
              <a:buFont typeface="Wingdings" pitchFamily="2" charset="2"/>
              <a:buChar char="ü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verhead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Pengawasannya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dilakukan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membandingankan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biaya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aktual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biaya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rencana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1200150" lvl="2" indent="-285750" algn="just">
              <a:buFont typeface="Wingdings" pitchFamily="2" charset="2"/>
              <a:buChar char="ü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742950" lvl="1" indent="-285750" algn="just">
              <a:buFont typeface="Wingdings" pitchFamily="2" charset="2"/>
              <a:buChar char="q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Melakukan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analisa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varians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menentukan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sumber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penyebab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terjadinya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varias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biaya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keenam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variable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tersebut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1" algn="just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buFont typeface="Wingdings" pitchFamily="2" charset="2"/>
              <a:buChar char="q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Mengambil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tindakan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koreksi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mengeliminasi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mengurangi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varians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biaya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negatif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memaksimalkan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varians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biaya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positif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Tindakan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koreksi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bertujuan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agar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terjadi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peningkatan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kinerja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biaya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variabel-variabel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dikendalikan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yaitu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tenaga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material,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peralatan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subkontraktor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overhead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kondisi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urnum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86892" y="284511"/>
            <a:ext cx="127679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Arial" pitchFamily="34" charset="0"/>
                <a:cs typeface="Arial" pitchFamily="34" charset="0"/>
              </a:rPr>
              <a:t>CONT..</a:t>
            </a:r>
            <a:endParaRPr lang="en-US" sz="2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10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5576" y="1484784"/>
            <a:ext cx="792088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just">
              <a:buFont typeface="Wingdings" pitchFamily="2" charset="2"/>
              <a:buChar char="q"/>
            </a:pPr>
            <a:r>
              <a:rPr lang="en-US" sz="2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Melaksanakan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tindakan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koreksi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tersebut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Perbaikan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berkelanjutan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ini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harus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tidak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boleh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berhenti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lvl="0" algn="just"/>
            <a:endParaRPr lang="en-US" sz="2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n-US" sz="2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Sistem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pengendalian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pada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tahap-tahap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pengendalian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proyek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diatas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merupakan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system </a:t>
            </a:r>
            <a:r>
              <a:rPr lang="en-US" sz="2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pengendalian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loop </a:t>
            </a:r>
            <a:r>
              <a:rPr lang="en-US" sz="2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tertutup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Tindakan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manajemen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cocok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diambil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menangani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situasi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negative </a:t>
            </a:r>
            <a:r>
              <a:rPr lang="en-US" sz="2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apapun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perlu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umpan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balik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sehingga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merupakan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pengukuran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realistis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4" name="Rectangle 3"/>
          <p:cNvSpPr/>
          <p:nvPr/>
        </p:nvSpPr>
        <p:spPr>
          <a:xfrm>
            <a:off x="486892" y="284511"/>
            <a:ext cx="127679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Arial" pitchFamily="34" charset="0"/>
                <a:cs typeface="Arial" pitchFamily="34" charset="0"/>
              </a:rPr>
              <a:t>CONT..</a:t>
            </a:r>
            <a:endParaRPr lang="en-US" sz="2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241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42129" y="980728"/>
            <a:ext cx="799288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melakukan</a:t>
            </a:r>
            <a:r>
              <a:rPr lang="en-US" dirty="0">
                <a:latin typeface="Arial" pitchFamily="34" charset="0"/>
                <a:cs typeface="Arial" pitchFamily="34" charset="0"/>
              </a:rPr>
              <a:t> system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pengendalian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baik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perangkat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komputer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ketrampilan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penyusun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laporan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sangatlah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besar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peranannya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terhadap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hasil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laporan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sendiri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Selain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laporan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tersebut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mempunyai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nilai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jika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didukung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oleh</a:t>
            </a:r>
            <a:r>
              <a:rPr lang="en-US" dirty="0">
                <a:latin typeface="Arial" pitchFamily="34" charset="0"/>
                <a:cs typeface="Arial" pitchFamily="34" charset="0"/>
              </a:rPr>
              <a:t> data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akurat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masukan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diterima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waktunya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Sistem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laporan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dibuat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hendaknya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harus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terintegrasi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baik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sehingga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proses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analisa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selanjutnya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dilakukan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optimal.</a:t>
            </a:r>
          </a:p>
          <a:p>
            <a:pPr marL="285750" indent="-285750" algn="just">
              <a:buFont typeface="Wingdings" pitchFamily="2" charset="2"/>
              <a:buChar char="ü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lnformasi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disampaikan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laporan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tersebut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harus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lengkap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guna</a:t>
            </a:r>
            <a:r>
              <a:rPr lang="en-US" dirty="0">
                <a:latin typeface="Arial" pitchFamily="34" charset="0"/>
                <a:cs typeface="Arial" pitchFamily="34" charset="0"/>
              </a:rPr>
              <a:t> proses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analisa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selanjutnya</a:t>
            </a:r>
            <a:r>
              <a:rPr lang="en-US" dirty="0">
                <a:latin typeface="Arial" pitchFamily="34" charset="0"/>
                <a:cs typeface="Arial" pitchFamily="34" charset="0"/>
              </a:rPr>
              <a:t>. Agar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pengendalian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lebih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efektif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maka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informasi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dihasilkan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laporan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tersebut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sangatlah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penting</a:t>
            </a:r>
            <a:r>
              <a:rPr lang="en-US" dirty="0">
                <a:latin typeface="Arial" pitchFamily="34" charset="0"/>
                <a:cs typeface="Arial" pitchFamily="34" charset="0"/>
              </a:rPr>
              <a:t>, data-data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diperlukan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pengendalian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biaya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lapangan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data-data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terdiri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material,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peralatan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tenaga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Peralatan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tenaga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merupakan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hal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sangat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penting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karena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merupakan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sumber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dimana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produktivitas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biayanya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berubah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amat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cepatnya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sehingga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demikian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kontraktor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harus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mengendalikan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baik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Sistem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pelaporan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hendaknya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harus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terintegrasi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terorganisasi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baik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sehingga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proses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analisa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varians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selanjutnya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dilakukan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optimal.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86892" y="284511"/>
            <a:ext cx="127679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Arial" pitchFamily="34" charset="0"/>
                <a:cs typeface="Arial" pitchFamily="34" charset="0"/>
              </a:rPr>
              <a:t>CONT..</a:t>
            </a:r>
            <a:endParaRPr lang="en-US" sz="2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08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1124744"/>
            <a:ext cx="763284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itchFamily="2" charset="2"/>
              <a:buChar char="ü"/>
            </a:pPr>
            <a:r>
              <a:rPr lang="en-US" sz="2000" dirty="0" err="1">
                <a:latin typeface="Arial" pitchFamily="34" charset="0"/>
                <a:cs typeface="Arial" pitchFamily="34" charset="0"/>
              </a:rPr>
              <a:t>Prosedur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pelaporan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analisa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varian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selanjutnya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dilakukan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optimal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Prosedur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pelaporan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analisa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varians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harus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sesingkat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mungkin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Hal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disebabkan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semakin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singkat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ringkas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laporan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semakin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cepat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feedback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dibuat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respon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respon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dikembangkan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486892" y="284511"/>
            <a:ext cx="127679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Arial" pitchFamily="34" charset="0"/>
                <a:cs typeface="Arial" pitchFamily="34" charset="0"/>
              </a:rPr>
              <a:t>CONT..</a:t>
            </a:r>
            <a:endParaRPr lang="en-US" sz="2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90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6892" y="566120"/>
            <a:ext cx="8141713" cy="5463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Arial" pitchFamily="34" charset="0"/>
                <a:cs typeface="Arial" pitchFamily="34" charset="0"/>
              </a:rPr>
              <a:t>Varian: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Setelah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tahap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pelaksanaan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variabel-variabel</a:t>
            </a:r>
            <a:r>
              <a:rPr lang="en-US" dirty="0">
                <a:latin typeface="Arial" pitchFamily="34" charset="0"/>
                <a:cs typeface="Arial" pitchFamily="34" charset="0"/>
              </a:rPr>
              <a:t> 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tenaga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, material,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peralatan</a:t>
            </a:r>
            <a:r>
              <a:rPr lang="en-US" dirty="0">
                <a:latin typeface="Arial" pitchFamily="34" charset="0"/>
                <a:cs typeface="Arial" pitchFamily="34" charset="0"/>
              </a:rPr>
              <a:t>, sub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kontraktor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kondisi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umum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biaya</a:t>
            </a:r>
            <a:r>
              <a:rPr lang="en-US" dirty="0">
                <a:latin typeface="Arial" pitchFamily="34" charset="0"/>
                <a:cs typeface="Arial" pitchFamily="34" charset="0"/>
              </a:rPr>
              <a:t> overhead)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diukur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kemudian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dievaluasi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apakah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pelaksanaan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efisien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 err="1">
                <a:latin typeface="Arial" pitchFamily="34" charset="0"/>
                <a:cs typeface="Arial" pitchFamily="34" charset="0"/>
              </a:rPr>
              <a:t>Hasil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pengukuran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tersebut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kemudian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diproses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perbandingan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analisis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Hasil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pengukuran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seharusnya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sama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perencanaan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Tetapi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kenyataannya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penyimpangan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selalu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dihindarkan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 err="1">
                <a:latin typeface="Arial" pitchFamily="34" charset="0"/>
                <a:cs typeface="Arial" pitchFamily="34" charset="0"/>
              </a:rPr>
              <a:t>Terdapat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tiga</a:t>
            </a:r>
            <a:r>
              <a:rPr lang="en-US" dirty="0">
                <a:latin typeface="Arial" pitchFamily="34" charset="0"/>
                <a:cs typeface="Arial" pitchFamily="34" charset="0"/>
              </a:rPr>
              <a:t> lapis (layer)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penyimpangan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ditinjau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waktu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mengidentifikasinya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yaitu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: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buFont typeface="Wingdings" pitchFamily="2" charset="2"/>
              <a:buChar char="ü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After </a:t>
            </a:r>
            <a:r>
              <a:rPr lang="en-US" dirty="0">
                <a:latin typeface="Arial" pitchFamily="34" charset="0"/>
                <a:cs typeface="Arial" pitchFamily="34" charset="0"/>
              </a:rPr>
              <a:t>process variance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bersifat</a:t>
            </a:r>
            <a:r>
              <a:rPr lang="en-US" dirty="0">
                <a:latin typeface="Arial" pitchFamily="34" charset="0"/>
                <a:cs typeface="Arial" pitchFamily="34" charset="0"/>
              </a:rPr>
              <a:t> reactive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after the fact,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maksudnya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penyimpangan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diidentifikasi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setelah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penyimpangan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terjadi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Sehingga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lapisan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kinerja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digambarkan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lebih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nyata</a:t>
            </a:r>
            <a:r>
              <a:rPr lang="en-US" dirty="0">
                <a:latin typeface="Arial" pitchFamily="34" charset="0"/>
                <a:cs typeface="Arial" pitchFamily="34" charset="0"/>
              </a:rPr>
              <a:t>, data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akurat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mudah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ditangkap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buFont typeface="Wingdings" pitchFamily="2" charset="2"/>
              <a:buChar char="ü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Penyimpangan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diukur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sebelum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terjadi</a:t>
            </a:r>
            <a:r>
              <a:rPr lang="en-US" dirty="0">
                <a:latin typeface="Arial" pitchFamily="34" charset="0"/>
                <a:cs typeface="Arial" pitchFamily="34" charset="0"/>
              </a:rPr>
              <a:t> (before process variance)</a:t>
            </a:r>
          </a:p>
          <a:p>
            <a:pPr marL="800100" lvl="1" indent="-342900" algn="just">
              <a:buFont typeface="Wingdings" pitchFamily="2" charset="2"/>
              <a:buChar char="ü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Penyimpangan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diukur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terjadi</a:t>
            </a:r>
            <a:r>
              <a:rPr lang="en-US" dirty="0">
                <a:latin typeface="Arial" pitchFamily="34" charset="0"/>
                <a:cs typeface="Arial" pitchFamily="34" charset="0"/>
              </a:rPr>
              <a:t> (in process variance).</a:t>
            </a:r>
          </a:p>
          <a:p>
            <a:pPr marL="800100" lvl="1" indent="-342900" algn="just">
              <a:buFont typeface="Wingdings" pitchFamily="2" charset="2"/>
              <a:buChar char="ü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86892" y="89067"/>
            <a:ext cx="127679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Arial" pitchFamily="34" charset="0"/>
                <a:cs typeface="Arial" pitchFamily="34" charset="0"/>
              </a:rPr>
              <a:t>CONT..</a:t>
            </a:r>
            <a:endParaRPr lang="en-US" sz="2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68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86892" y="284511"/>
            <a:ext cx="127679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Arial" pitchFamily="34" charset="0"/>
                <a:cs typeface="Arial" pitchFamily="34" charset="0"/>
              </a:rPr>
              <a:t>CONT..</a:t>
            </a:r>
            <a:endParaRPr lang="en-US" sz="2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02462" y="787134"/>
            <a:ext cx="797463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err="1">
                <a:latin typeface="Arial" pitchFamily="34" charset="0"/>
                <a:cs typeface="Arial" pitchFamily="34" charset="0"/>
              </a:rPr>
              <a:t>Setelah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penyimpangan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diketahui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dilakukan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analisis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menentukan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penyebabnya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Alat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digunakan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misalnya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: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control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chari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dishbone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diagram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pareto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chart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histogram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stratification analysis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flowchart. </a:t>
            </a:r>
          </a:p>
          <a:p>
            <a:pPr algn="just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Langkah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selanjutnya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mengembangkan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tindakan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koreksi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( corrective action)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membatasi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mengurangi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dampak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negatif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penyimpangan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memaksimalkan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dampak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positif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penyimpangan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Tindakan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koreksi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kemudian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disesuaikan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perencanaan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anggaran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Penyimpangan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biasanya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terjadi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karena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anggaran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realistis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keadaan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terduga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terjadi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saat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pelaksanaan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53346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1680" y="2996952"/>
            <a:ext cx="6144063" cy="86177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5000" dirty="0" smtClean="0"/>
              <a:t>TERIMA KASIH</a:t>
            </a: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53219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24188" y="254640"/>
            <a:ext cx="3505200" cy="72548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u="sng" dirty="0" err="1" smtClean="0">
                <a:solidFill>
                  <a:schemeClr val="accent5">
                    <a:lumMod val="75000"/>
                  </a:schemeClr>
                </a:solidFill>
              </a:rPr>
              <a:t>Silabus</a:t>
            </a:r>
            <a:endParaRPr lang="en-US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33672" y="933527"/>
            <a:ext cx="83868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dirty="0" smtClean="0"/>
              <a:t>BAB 1		</a:t>
            </a:r>
            <a:r>
              <a:rPr lang="en-US" sz="1700" dirty="0" err="1" smtClean="0"/>
              <a:t>Manajemen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Industri</a:t>
            </a:r>
            <a:r>
              <a:rPr lang="en-US" sz="1700" dirty="0" smtClean="0"/>
              <a:t> </a:t>
            </a:r>
            <a:r>
              <a:rPr lang="en-US" sz="1700" dirty="0" err="1" smtClean="0"/>
              <a:t>jasa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2		</a:t>
            </a:r>
            <a:r>
              <a:rPr lang="en-US" sz="1700" dirty="0" err="1" smtClean="0"/>
              <a:t>Daur</a:t>
            </a:r>
            <a:r>
              <a:rPr lang="en-US" sz="1700" dirty="0" smtClean="0"/>
              <a:t> </a:t>
            </a:r>
            <a:r>
              <a:rPr lang="en-US" sz="1700" dirty="0" err="1" smtClean="0"/>
              <a:t>Hidup</a:t>
            </a:r>
            <a:r>
              <a:rPr lang="en-US" sz="1700" dirty="0" smtClean="0"/>
              <a:t> </a:t>
            </a:r>
            <a:r>
              <a:rPr lang="en-US" sz="1700" dirty="0" err="1" smtClean="0"/>
              <a:t>Proyek</a:t>
            </a:r>
            <a:r>
              <a:rPr lang="en-US" sz="1700" dirty="0" smtClean="0"/>
              <a:t> (Project Life Cycle)</a:t>
            </a:r>
          </a:p>
          <a:p>
            <a:r>
              <a:rPr lang="en-US" sz="1700" dirty="0" smtClean="0"/>
              <a:t>BAB 3		</a:t>
            </a:r>
            <a:r>
              <a:rPr lang="en-US" sz="1700" dirty="0" err="1" smtClean="0"/>
              <a:t>Pelelangan</a:t>
            </a:r>
            <a:endParaRPr lang="en-US" sz="1700" dirty="0" smtClean="0"/>
          </a:p>
          <a:p>
            <a:r>
              <a:rPr lang="en-US" sz="1700" dirty="0" smtClean="0"/>
              <a:t>BAB 4		</a:t>
            </a:r>
            <a:r>
              <a:rPr lang="en-US" sz="1700" dirty="0" err="1" smtClean="0"/>
              <a:t>Kontrak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5		</a:t>
            </a:r>
            <a:r>
              <a:rPr lang="en-US" sz="1700" dirty="0" err="1" smtClean="0"/>
              <a:t>Organisasi</a:t>
            </a:r>
            <a:r>
              <a:rPr lang="en-US" sz="1700" dirty="0" smtClean="0"/>
              <a:t> </a:t>
            </a:r>
            <a:r>
              <a:rPr lang="en-US" sz="1700" dirty="0" err="1" smtClean="0"/>
              <a:t>Proyek</a:t>
            </a:r>
            <a:r>
              <a:rPr lang="en-US" sz="1700" dirty="0" smtClean="0"/>
              <a:t> (</a:t>
            </a:r>
            <a:r>
              <a:rPr lang="en-US" sz="1700" dirty="0" err="1" smtClean="0"/>
              <a:t>Tugas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Tanggung</a:t>
            </a:r>
            <a:r>
              <a:rPr lang="en-US" sz="1700" dirty="0" smtClean="0"/>
              <a:t> </a:t>
            </a:r>
            <a:r>
              <a:rPr lang="en-US" sz="1700" dirty="0" err="1" smtClean="0"/>
              <a:t>Jawab</a:t>
            </a:r>
            <a:r>
              <a:rPr lang="en-US" sz="1700" dirty="0" smtClean="0"/>
              <a:t>) </a:t>
            </a:r>
          </a:p>
          <a:p>
            <a:r>
              <a:rPr lang="en-US" sz="1700" dirty="0" smtClean="0"/>
              <a:t>BAB 6		</a:t>
            </a:r>
            <a:r>
              <a:rPr lang="en-US" sz="1700" dirty="0" err="1" smtClean="0"/>
              <a:t>Pengantar</a:t>
            </a:r>
            <a:r>
              <a:rPr lang="en-US" sz="1700" dirty="0" smtClean="0"/>
              <a:t> WBS, </a:t>
            </a:r>
            <a:r>
              <a:rPr lang="en-US" sz="1700" dirty="0" err="1" smtClean="0"/>
              <a:t>Persiapan</a:t>
            </a:r>
            <a:r>
              <a:rPr lang="en-US" sz="1700" dirty="0" smtClean="0"/>
              <a:t> </a:t>
            </a:r>
            <a:r>
              <a:rPr lang="en-US" sz="1700" dirty="0" err="1" smtClean="0"/>
              <a:t>Tugas</a:t>
            </a:r>
            <a:r>
              <a:rPr lang="en-US" sz="1700" dirty="0" smtClean="0"/>
              <a:t> </a:t>
            </a:r>
            <a:r>
              <a:rPr lang="en-US" sz="1700" dirty="0" err="1" smtClean="0"/>
              <a:t>Besar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Tahap</a:t>
            </a:r>
            <a:r>
              <a:rPr lang="en-US" sz="1700" dirty="0" smtClean="0"/>
              <a:t> </a:t>
            </a:r>
            <a:r>
              <a:rPr lang="en-US" sz="1700" dirty="0" err="1" smtClean="0"/>
              <a:t>perancangan</a:t>
            </a:r>
            <a:endParaRPr lang="en-US" sz="1700" dirty="0" smtClean="0"/>
          </a:p>
          <a:p>
            <a:r>
              <a:rPr lang="en-US" sz="1700" dirty="0" smtClean="0"/>
              <a:t>BAB 7		</a:t>
            </a:r>
            <a:r>
              <a:rPr lang="en-US" sz="1700" dirty="0" err="1" smtClean="0"/>
              <a:t>Penjadwalan</a:t>
            </a:r>
            <a:r>
              <a:rPr lang="en-US" sz="1700" dirty="0" smtClean="0"/>
              <a:t> </a:t>
            </a:r>
            <a:r>
              <a:rPr lang="en-US" sz="1700" dirty="0" err="1" smtClean="0"/>
              <a:t>proyek</a:t>
            </a:r>
            <a:endParaRPr lang="en-US" sz="1700" dirty="0" smtClean="0"/>
          </a:p>
          <a:p>
            <a:r>
              <a:rPr lang="en-US" sz="1700" dirty="0" smtClean="0"/>
              <a:t>BAB 8		</a:t>
            </a:r>
            <a:r>
              <a:rPr lang="en-US" sz="1700" dirty="0" err="1" smtClean="0"/>
              <a:t>Ujian</a:t>
            </a:r>
            <a:r>
              <a:rPr lang="en-US" sz="1700" dirty="0" smtClean="0"/>
              <a:t> Tengah Semester</a:t>
            </a:r>
          </a:p>
          <a:p>
            <a:r>
              <a:rPr lang="en-US" sz="1700" dirty="0" smtClean="0"/>
              <a:t>BAB 9		</a:t>
            </a:r>
            <a:r>
              <a:rPr lang="en-US" sz="1700" dirty="0" err="1" smtClean="0"/>
              <a:t>Tahapan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10		</a:t>
            </a:r>
            <a:r>
              <a:rPr lang="en-US" sz="1700" dirty="0" err="1" smtClean="0"/>
              <a:t>Manajemen</a:t>
            </a:r>
            <a:r>
              <a:rPr lang="en-US" sz="1700" dirty="0" smtClean="0"/>
              <a:t> </a:t>
            </a:r>
            <a:r>
              <a:rPr lang="en-US" sz="1700" dirty="0" err="1" smtClean="0"/>
              <a:t>Pembiayaan</a:t>
            </a:r>
            <a:r>
              <a:rPr lang="en-US" sz="1700" dirty="0" smtClean="0"/>
              <a:t> </a:t>
            </a:r>
            <a:r>
              <a:rPr lang="en-US" sz="1700" dirty="0" err="1" smtClean="0"/>
              <a:t>Proyek</a:t>
            </a:r>
            <a:endParaRPr lang="en-US" sz="1700" dirty="0" smtClean="0"/>
          </a:p>
          <a:p>
            <a:r>
              <a:rPr lang="en-US" sz="1700" dirty="0" smtClean="0"/>
              <a:t>BAB 11	</a:t>
            </a:r>
            <a:r>
              <a:rPr lang="en-US" sz="1700" dirty="0"/>
              <a:t>	</a:t>
            </a:r>
            <a:r>
              <a:rPr lang="en-US" sz="1700" dirty="0" err="1"/>
              <a:t>Inspeksi</a:t>
            </a:r>
            <a:r>
              <a:rPr lang="en-US" sz="1700" dirty="0"/>
              <a:t> </a:t>
            </a:r>
            <a:r>
              <a:rPr lang="en-US" sz="1700" dirty="0" err="1"/>
              <a:t>dan</a:t>
            </a:r>
            <a:r>
              <a:rPr lang="en-US" sz="1700" dirty="0"/>
              <a:t> Quality Assurance </a:t>
            </a:r>
            <a:r>
              <a:rPr lang="en-US" sz="1700" dirty="0" err="1"/>
              <a:t>dalam</a:t>
            </a:r>
            <a:r>
              <a:rPr lang="en-US" sz="1700" dirty="0"/>
              <a:t> </a:t>
            </a:r>
            <a:r>
              <a:rPr lang="en-US" sz="1700" dirty="0" err="1"/>
              <a:t>Tahap</a:t>
            </a:r>
            <a:r>
              <a:rPr lang="en-US" sz="1700" dirty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12		</a:t>
            </a:r>
            <a:r>
              <a:rPr lang="en-US" sz="1700" dirty="0" err="1" smtClean="0"/>
              <a:t>Pengadaan</a:t>
            </a:r>
            <a:r>
              <a:rPr lang="en-US" sz="1700" dirty="0" smtClean="0"/>
              <a:t> </a:t>
            </a:r>
            <a:r>
              <a:rPr lang="en-US" sz="1700" dirty="0" err="1" smtClean="0"/>
              <a:t>Barang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Jasa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13		</a:t>
            </a:r>
            <a:r>
              <a:rPr lang="en-US" sz="1700" dirty="0" err="1" smtClean="0"/>
              <a:t>Jenis</a:t>
            </a:r>
            <a:r>
              <a:rPr lang="en-US" sz="1700" dirty="0" smtClean="0"/>
              <a:t> </a:t>
            </a:r>
            <a:r>
              <a:rPr lang="en-US" sz="1700" dirty="0" err="1" smtClean="0"/>
              <a:t>Dokumen</a:t>
            </a:r>
            <a:r>
              <a:rPr lang="en-US" sz="1700" dirty="0" smtClean="0"/>
              <a:t> </a:t>
            </a:r>
            <a:r>
              <a:rPr lang="en-US" sz="1700" dirty="0" err="1" smtClean="0"/>
              <a:t>Proyek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14		K3 </a:t>
            </a:r>
            <a:r>
              <a:rPr lang="en-US" sz="1700" dirty="0" err="1" smtClean="0"/>
              <a:t>dalam</a:t>
            </a:r>
            <a:r>
              <a:rPr lang="en-US" sz="1700" dirty="0" smtClean="0"/>
              <a:t> </a:t>
            </a:r>
            <a:r>
              <a:rPr lang="en-US" sz="1700" dirty="0" err="1" smtClean="0"/>
              <a:t>Proyek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15		</a:t>
            </a:r>
            <a:r>
              <a:rPr lang="en-US" sz="1700" dirty="0" err="1" smtClean="0"/>
              <a:t>Presentasi</a:t>
            </a:r>
            <a:r>
              <a:rPr lang="en-US" sz="1700" dirty="0" smtClean="0"/>
              <a:t> </a:t>
            </a:r>
            <a:r>
              <a:rPr lang="en-US" sz="1700" dirty="0" err="1" smtClean="0"/>
              <a:t>Tahap</a:t>
            </a:r>
            <a:r>
              <a:rPr lang="en-US" sz="1700" dirty="0" smtClean="0"/>
              <a:t> </a:t>
            </a:r>
            <a:r>
              <a:rPr lang="en-US" sz="1700" dirty="0" err="1" smtClean="0"/>
              <a:t>akhir</a:t>
            </a:r>
            <a:endParaRPr lang="en-US" sz="1700" dirty="0" smtClean="0"/>
          </a:p>
          <a:p>
            <a:r>
              <a:rPr lang="en-US" sz="1700" dirty="0" smtClean="0"/>
              <a:t>BAB 16		</a:t>
            </a:r>
            <a:r>
              <a:rPr lang="en-US" sz="1700" dirty="0" err="1" smtClean="0"/>
              <a:t>Ujian</a:t>
            </a:r>
            <a:r>
              <a:rPr lang="en-US" sz="1700" dirty="0" smtClean="0"/>
              <a:t> </a:t>
            </a:r>
            <a:r>
              <a:rPr lang="en-US" sz="1700" dirty="0" err="1" smtClean="0"/>
              <a:t>Akhir</a:t>
            </a:r>
            <a:r>
              <a:rPr lang="en-US" sz="1700" dirty="0" smtClean="0"/>
              <a:t> Semester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43624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3528" y="404664"/>
            <a:ext cx="42428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u="sng" dirty="0" smtClean="0">
                <a:solidFill>
                  <a:schemeClr val="accent5">
                    <a:lumMod val="75000"/>
                  </a:schemeClr>
                </a:solidFill>
              </a:rPr>
              <a:t>KOMPOSISI PENILAIAN</a:t>
            </a:r>
            <a:endParaRPr lang="en-US" sz="3200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528" y="1196752"/>
            <a:ext cx="8352928" cy="201593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endParaRPr lang="en-US" sz="2500" dirty="0" smtClean="0"/>
          </a:p>
          <a:p>
            <a:r>
              <a:rPr lang="en-US" sz="2500" dirty="0" err="1" smtClean="0"/>
              <a:t>Tugas</a:t>
            </a:r>
            <a:r>
              <a:rPr lang="en-US" sz="2500" dirty="0" smtClean="0"/>
              <a:t> </a:t>
            </a:r>
            <a:r>
              <a:rPr lang="en-US" sz="2500" dirty="0" err="1" smtClean="0"/>
              <a:t>Besar</a:t>
            </a:r>
            <a:r>
              <a:rPr lang="en-US" sz="2500" dirty="0" smtClean="0"/>
              <a:t>/</a:t>
            </a:r>
            <a:r>
              <a:rPr lang="en-US" sz="2500" dirty="0" err="1" smtClean="0"/>
              <a:t>Kelompok</a:t>
            </a:r>
            <a:r>
              <a:rPr lang="en-US" sz="2500" dirty="0" smtClean="0"/>
              <a:t>		35%</a:t>
            </a:r>
          </a:p>
          <a:p>
            <a:r>
              <a:rPr lang="en-US" sz="2500" dirty="0" err="1" smtClean="0"/>
              <a:t>Ujian</a:t>
            </a:r>
            <a:r>
              <a:rPr lang="en-US" sz="2500" dirty="0" smtClean="0"/>
              <a:t> Tengah Semester		30%</a:t>
            </a:r>
          </a:p>
          <a:p>
            <a:r>
              <a:rPr lang="en-US" sz="2500" dirty="0" err="1" smtClean="0"/>
              <a:t>Ujian</a:t>
            </a:r>
            <a:r>
              <a:rPr lang="en-US" sz="2500" dirty="0" smtClean="0"/>
              <a:t> </a:t>
            </a:r>
            <a:r>
              <a:rPr lang="en-US" sz="2500" dirty="0" err="1" smtClean="0"/>
              <a:t>Akhir</a:t>
            </a:r>
            <a:r>
              <a:rPr lang="en-US" sz="2500" dirty="0" smtClean="0"/>
              <a:t> Semester		35%</a:t>
            </a:r>
          </a:p>
          <a:p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87157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5846" y="2543960"/>
            <a:ext cx="4572000" cy="101566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en-US" sz="3000" b="1" dirty="0" smtClean="0"/>
              <a:t>PERTEMUAN KE- 10</a:t>
            </a:r>
          </a:p>
          <a:p>
            <a:pPr algn="ctr"/>
            <a:r>
              <a:rPr lang="en-US" sz="3000" b="1" dirty="0" smtClean="0"/>
              <a:t>MINGGU KE - 10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96096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1520" y="1268760"/>
            <a:ext cx="669674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en-US" sz="2000" dirty="0"/>
              <a:t>Resource Planning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sz="2000" dirty="0"/>
              <a:t>Cost Estimating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sz="2000" dirty="0"/>
              <a:t>Cost Budgeting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sz="2000" dirty="0"/>
              <a:t>Cost </a:t>
            </a:r>
            <a:r>
              <a:rPr lang="en-US" altLang="en-US" sz="2000" dirty="0" smtClean="0"/>
              <a:t>Controlling</a:t>
            </a:r>
            <a:endParaRPr lang="en-US" altLang="en-US" sz="20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251520" y="454486"/>
            <a:ext cx="39685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u="sng" dirty="0" smtClean="0">
                <a:solidFill>
                  <a:schemeClr val="accent5">
                    <a:lumMod val="75000"/>
                  </a:schemeClr>
                </a:solidFill>
              </a:rPr>
              <a:t>OUTLINE LECTURE 10</a:t>
            </a:r>
            <a:endParaRPr lang="en-US" sz="3200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7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454169"/>
            <a:ext cx="1983235" cy="47705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500" dirty="0" smtClean="0"/>
              <a:t>PENGERTIAN</a:t>
            </a:r>
            <a:endParaRPr lang="en-US" sz="2500" dirty="0"/>
          </a:p>
        </p:txBody>
      </p:sp>
      <p:sp>
        <p:nvSpPr>
          <p:cNvPr id="5" name="AutoShape 2" descr="tahapan pekerjaan pembangunan rumah head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60375" y="1268760"/>
            <a:ext cx="828092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en-US" sz="2000" dirty="0" err="1" smtClean="0">
                <a:latin typeface="Arial" pitchFamily="34" charset="0"/>
                <a:cs typeface="Arial" pitchFamily="34" charset="0"/>
              </a:rPr>
              <a:t>Manajemen</a:t>
            </a:r>
            <a:r>
              <a:rPr lang="en-US" alt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000" dirty="0" err="1" smtClean="0">
                <a:latin typeface="Arial" pitchFamily="34" charset="0"/>
                <a:cs typeface="Arial" pitchFamily="34" charset="0"/>
              </a:rPr>
              <a:t>Biaya</a:t>
            </a:r>
            <a:r>
              <a:rPr lang="en-US" alt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000" dirty="0" err="1" smtClean="0">
                <a:latin typeface="Arial" pitchFamily="34" charset="0"/>
                <a:cs typeface="Arial" pitchFamily="34" charset="0"/>
              </a:rPr>
              <a:t>Proyek</a:t>
            </a:r>
            <a:r>
              <a:rPr lang="en-US" alt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0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alt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000" dirty="0" smtClean="0">
                <a:latin typeface="Arial" pitchFamily="34" charset="0"/>
                <a:cs typeface="Arial" pitchFamily="34" charset="0"/>
              </a:rPr>
              <a:t>Proses </a:t>
            </a:r>
            <a:r>
              <a:rPr lang="en-US" altLang="en-US" sz="2000" dirty="0" smtClean="0">
                <a:latin typeface="Arial" pitchFamily="34" charset="0"/>
                <a:cs typeface="Arial" pitchFamily="34" charset="0"/>
              </a:rPr>
              <a:t>yang </a:t>
            </a:r>
            <a:r>
              <a:rPr lang="en-US" altLang="en-US" sz="2000" dirty="0" err="1" smtClean="0">
                <a:latin typeface="Arial" pitchFamily="34" charset="0"/>
                <a:cs typeface="Arial" pitchFamily="34" charset="0"/>
              </a:rPr>
              <a:t>diperlukan</a:t>
            </a:r>
            <a:r>
              <a:rPr lang="en-US" alt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0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alt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000" dirty="0" err="1" smtClean="0">
                <a:latin typeface="Arial" pitchFamily="34" charset="0"/>
                <a:cs typeface="Arial" pitchFamily="34" charset="0"/>
              </a:rPr>
              <a:t>memastikan</a:t>
            </a:r>
            <a:r>
              <a:rPr lang="en-US" alt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000" dirty="0" err="1" smtClean="0">
                <a:latin typeface="Arial" pitchFamily="34" charset="0"/>
                <a:cs typeface="Arial" pitchFamily="34" charset="0"/>
              </a:rPr>
              <a:t>bahwa</a:t>
            </a:r>
            <a:r>
              <a:rPr lang="en-US" alt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000" dirty="0" err="1" smtClean="0">
                <a:latin typeface="Arial" pitchFamily="34" charset="0"/>
                <a:cs typeface="Arial" pitchFamily="34" charset="0"/>
              </a:rPr>
              <a:t>proyek</a:t>
            </a:r>
            <a:r>
              <a:rPr lang="en-US" alt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000" dirty="0" err="1" smtClean="0">
                <a:latin typeface="Arial" pitchFamily="34" charset="0"/>
                <a:cs typeface="Arial" pitchFamily="34" charset="0"/>
              </a:rPr>
              <a:t>telah</a:t>
            </a:r>
            <a:r>
              <a:rPr lang="en-US" alt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000" dirty="0" err="1" smtClean="0">
                <a:latin typeface="Arial" pitchFamily="34" charset="0"/>
                <a:cs typeface="Arial" pitchFamily="34" charset="0"/>
              </a:rPr>
              <a:t>lengkap</a:t>
            </a:r>
            <a:r>
              <a:rPr lang="en-US" alt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alt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000" dirty="0" err="1" smtClean="0">
                <a:latin typeface="Arial" pitchFamily="34" charset="0"/>
                <a:cs typeface="Arial" pitchFamily="34" charset="0"/>
              </a:rPr>
              <a:t>sesuai</a:t>
            </a:r>
            <a:r>
              <a:rPr lang="en-US" alt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0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alt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000" dirty="0" err="1" smtClean="0">
                <a:latin typeface="Arial" pitchFamily="34" charset="0"/>
                <a:cs typeface="Arial" pitchFamily="34" charset="0"/>
              </a:rPr>
              <a:t>biaya</a:t>
            </a:r>
            <a:r>
              <a:rPr lang="en-US" alt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000" dirty="0" smtClean="0">
                <a:latin typeface="Arial" pitchFamily="34" charset="0"/>
                <a:cs typeface="Arial" pitchFamily="34" charset="0"/>
              </a:rPr>
              <a:t>yang </a:t>
            </a:r>
            <a:r>
              <a:rPr lang="en-US" altLang="en-US" sz="2000" dirty="0" err="1" smtClean="0">
                <a:latin typeface="Arial" pitchFamily="34" charset="0"/>
                <a:cs typeface="Arial" pitchFamily="34" charset="0"/>
              </a:rPr>
              <a:t>disetujui</a:t>
            </a:r>
            <a:r>
              <a:rPr lang="en-US" altLang="en-US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en-US" alt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altLang="en-US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altLang="en-US" sz="2000" dirty="0" err="1" smtClean="0">
                <a:latin typeface="Arial" pitchFamily="34" charset="0"/>
                <a:cs typeface="Arial" pitchFamily="34" charset="0"/>
              </a:rPr>
              <a:t>Manajemen</a:t>
            </a:r>
            <a:r>
              <a:rPr lang="en-US" alt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000" dirty="0" err="1" smtClean="0">
                <a:latin typeface="Arial" pitchFamily="34" charset="0"/>
                <a:cs typeface="Arial" pitchFamily="34" charset="0"/>
              </a:rPr>
              <a:t>pembiayaan</a:t>
            </a:r>
            <a:r>
              <a:rPr lang="en-US" alt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000" dirty="0" err="1" smtClean="0">
                <a:latin typeface="Arial" pitchFamily="34" charset="0"/>
                <a:cs typeface="Arial" pitchFamily="34" charset="0"/>
              </a:rPr>
              <a:t>Proyek</a:t>
            </a:r>
            <a:r>
              <a:rPr lang="en-US" alt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000" dirty="0" err="1" smtClean="0">
                <a:latin typeface="Arial" pitchFamily="34" charset="0"/>
                <a:cs typeface="Arial" pitchFamily="34" charset="0"/>
              </a:rPr>
              <a:t>Meliputi</a:t>
            </a:r>
            <a:r>
              <a:rPr lang="en-US" altLang="en-US" sz="2000" dirty="0" smtClean="0">
                <a:latin typeface="Arial" pitchFamily="34" charset="0"/>
                <a:cs typeface="Arial" pitchFamily="34" charset="0"/>
              </a:rPr>
              <a:t> :</a:t>
            </a:r>
          </a:p>
          <a:p>
            <a:pPr marL="914400" lvl="1" indent="-457200" algn="just">
              <a:buAutoNum type="arabicPeriod"/>
            </a:pPr>
            <a:r>
              <a:rPr lang="en-US" altLang="en-US" sz="2000" dirty="0" smtClean="0">
                <a:latin typeface="Arial" pitchFamily="34" charset="0"/>
                <a:cs typeface="Arial" pitchFamily="34" charset="0"/>
              </a:rPr>
              <a:t>Resource Planning</a:t>
            </a:r>
          </a:p>
          <a:p>
            <a:pPr marL="914400" lvl="1" indent="-457200" algn="just">
              <a:buAutoNum type="arabicPeriod"/>
            </a:pPr>
            <a:r>
              <a:rPr lang="en-US" altLang="en-US" sz="2000" dirty="0" smtClean="0">
                <a:latin typeface="Arial" pitchFamily="34" charset="0"/>
                <a:cs typeface="Arial" pitchFamily="34" charset="0"/>
              </a:rPr>
              <a:t>Cost Estimating</a:t>
            </a:r>
          </a:p>
          <a:p>
            <a:pPr marL="914400" lvl="1" indent="-457200" algn="just">
              <a:buAutoNum type="arabicPeriod"/>
            </a:pPr>
            <a:r>
              <a:rPr lang="en-US" altLang="en-US" sz="2000" dirty="0" smtClean="0">
                <a:latin typeface="Arial" pitchFamily="34" charset="0"/>
                <a:cs typeface="Arial" pitchFamily="34" charset="0"/>
              </a:rPr>
              <a:t>Cost Budgeting</a:t>
            </a:r>
          </a:p>
          <a:p>
            <a:pPr marL="914400" lvl="1" indent="-457200" algn="just">
              <a:buAutoNum type="arabicPeriod"/>
            </a:pPr>
            <a:r>
              <a:rPr lang="en-US" altLang="en-US" sz="2000" dirty="0" smtClean="0">
                <a:latin typeface="Arial" pitchFamily="34" charset="0"/>
                <a:cs typeface="Arial" pitchFamily="34" charset="0"/>
              </a:rPr>
              <a:t>Cost Controlling</a:t>
            </a:r>
          </a:p>
          <a:p>
            <a:pPr marL="457200" indent="-457200" algn="just">
              <a:buAutoNum type="arabicPeriod"/>
            </a:pPr>
            <a:endParaRPr lang="en-US" altLang="en-US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altLang="en-US" sz="2000" dirty="0" err="1">
                <a:latin typeface="Arial" pitchFamily="34" charset="0"/>
                <a:cs typeface="Arial" pitchFamily="34" charset="0"/>
              </a:rPr>
              <a:t>Sistem</a:t>
            </a:r>
            <a:r>
              <a:rPr lang="en-US" alt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000" dirty="0" err="1">
                <a:latin typeface="Arial" pitchFamily="34" charset="0"/>
                <a:cs typeface="Arial" pitchFamily="34" charset="0"/>
              </a:rPr>
              <a:t>manajemen</a:t>
            </a:r>
            <a:r>
              <a:rPr lang="en-US" alt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000" dirty="0" err="1">
                <a:latin typeface="Arial" pitchFamily="34" charset="0"/>
                <a:cs typeface="Arial" pitchFamily="34" charset="0"/>
              </a:rPr>
              <a:t>biaya</a:t>
            </a:r>
            <a:r>
              <a:rPr lang="en-US" alt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000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alt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000" dirty="0" err="1">
                <a:latin typeface="Arial" pitchFamily="34" charset="0"/>
                <a:cs typeface="Arial" pitchFamily="34" charset="0"/>
              </a:rPr>
              <a:t>pelaksanaan</a:t>
            </a:r>
            <a:r>
              <a:rPr lang="en-US" alt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000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alt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000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alt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000" dirty="0" err="1" smtClean="0">
                <a:latin typeface="Arial" pitchFamily="34" charset="0"/>
                <a:cs typeface="Arial" pitchFamily="34" charset="0"/>
              </a:rPr>
              <a:t>me</a:t>
            </a:r>
            <a:r>
              <a:rPr lang="en-US" altLang="en-US" sz="2000" dirty="0" err="1" smtClean="0">
                <a:latin typeface="Arial" pitchFamily="34" charset="0"/>
                <a:cs typeface="Arial" pitchFamily="34" charset="0"/>
              </a:rPr>
              <a:t>nghemat</a:t>
            </a:r>
            <a:r>
              <a:rPr lang="en-US" alt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000" dirty="0" err="1">
                <a:latin typeface="Arial" pitchFamily="34" charset="0"/>
                <a:cs typeface="Arial" pitchFamily="34" charset="0"/>
              </a:rPr>
              <a:t>biaya</a:t>
            </a:r>
            <a:r>
              <a:rPr lang="en-US" altLang="en-US" sz="2000" dirty="0">
                <a:latin typeface="Arial" pitchFamily="34" charset="0"/>
                <a:cs typeface="Arial" pitchFamily="34" charset="0"/>
              </a:rPr>
              <a:t>, jam </a:t>
            </a:r>
            <a:r>
              <a:rPr lang="en-US" altLang="en-US" sz="2000" dirty="0" err="1">
                <a:latin typeface="Arial" pitchFamily="34" charset="0"/>
                <a:cs typeface="Arial" pitchFamily="34" charset="0"/>
              </a:rPr>
              <a:t>pemakaian</a:t>
            </a:r>
            <a:r>
              <a:rPr lang="en-US" alt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000" dirty="0" err="1">
                <a:latin typeface="Arial" pitchFamily="34" charset="0"/>
                <a:cs typeface="Arial" pitchFamily="34" charset="0"/>
              </a:rPr>
              <a:t>tenaga</a:t>
            </a:r>
            <a:r>
              <a:rPr lang="en-US" alt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000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alt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0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alt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000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alt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altLang="en-US" sz="20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alt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000" dirty="0" err="1">
                <a:latin typeface="Arial" pitchFamily="34" charset="0"/>
                <a:cs typeface="Arial" pitchFamily="34" charset="0"/>
              </a:rPr>
              <a:t>meningkatkan</a:t>
            </a:r>
            <a:r>
              <a:rPr lang="en-US" alt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000" dirty="0" err="1">
                <a:latin typeface="Arial" pitchFamily="34" charset="0"/>
                <a:cs typeface="Arial" pitchFamily="34" charset="0"/>
              </a:rPr>
              <a:t>kualitas</a:t>
            </a:r>
            <a:r>
              <a:rPr lang="en-US" alt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000" dirty="0" err="1">
                <a:latin typeface="Arial" pitchFamily="34" charset="0"/>
                <a:cs typeface="Arial" pitchFamily="34" charset="0"/>
              </a:rPr>
              <a:t>produksi</a:t>
            </a:r>
            <a:r>
              <a:rPr lang="en-US" altLang="en-US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alt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000" dirty="0" err="1" smtClean="0">
                <a:latin typeface="Arial" pitchFamily="34" charset="0"/>
                <a:cs typeface="Arial" pitchFamily="34" charset="0"/>
              </a:rPr>
              <a:t>Perhatian</a:t>
            </a:r>
            <a:r>
              <a:rPr lang="en-US" alt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000" dirty="0" err="1">
                <a:latin typeface="Arial" pitchFamily="34" charset="0"/>
                <a:cs typeface="Arial" pitchFamily="34" charset="0"/>
              </a:rPr>
              <a:t>utama</a:t>
            </a:r>
            <a:r>
              <a:rPr lang="en-US" alt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000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alt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000" dirty="0" err="1">
                <a:latin typeface="Arial" pitchFamily="34" charset="0"/>
                <a:cs typeface="Arial" pitchFamily="34" charset="0"/>
              </a:rPr>
              <a:t>Manajemen</a:t>
            </a:r>
            <a:r>
              <a:rPr lang="en-US" alt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000" dirty="0" err="1">
                <a:latin typeface="Arial" pitchFamily="34" charset="0"/>
                <a:cs typeface="Arial" pitchFamily="34" charset="0"/>
              </a:rPr>
              <a:t>Biaya</a:t>
            </a:r>
            <a:r>
              <a:rPr lang="en-US" alt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000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alt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000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alt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000" dirty="0" err="1">
                <a:latin typeface="Arial" pitchFamily="34" charset="0"/>
                <a:cs typeface="Arial" pitchFamily="34" charset="0"/>
              </a:rPr>
              <a:t>biaya</a:t>
            </a:r>
            <a:r>
              <a:rPr lang="en-US" alt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000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alt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000" dirty="0" err="1">
                <a:latin typeface="Arial" pitchFamily="34" charset="0"/>
                <a:cs typeface="Arial" pitchFamily="34" charset="0"/>
              </a:rPr>
              <a:t>sumber</a:t>
            </a:r>
            <a:r>
              <a:rPr lang="en-US" alt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000" dirty="0" err="1">
                <a:latin typeface="Arial" pitchFamily="34" charset="0"/>
                <a:cs typeface="Arial" pitchFamily="34" charset="0"/>
              </a:rPr>
              <a:t>daya</a:t>
            </a:r>
            <a:r>
              <a:rPr lang="en-US" alt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altLang="en-US" sz="2000" dirty="0" err="1">
                <a:latin typeface="Arial" pitchFamily="34" charset="0"/>
                <a:cs typeface="Arial" pitchFamily="34" charset="0"/>
              </a:rPr>
              <a:t>dibutuhkan</a:t>
            </a:r>
            <a:r>
              <a:rPr lang="en-US" alt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0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alt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000" dirty="0" err="1">
                <a:latin typeface="Arial" pitchFamily="34" charset="0"/>
                <a:cs typeface="Arial" pitchFamily="34" charset="0"/>
              </a:rPr>
              <a:t>membentuk</a:t>
            </a:r>
            <a:r>
              <a:rPr lang="en-US" alt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000" dirty="0" err="1">
                <a:latin typeface="Arial" pitchFamily="34" charset="0"/>
                <a:cs typeface="Arial" pitchFamily="34" charset="0"/>
              </a:rPr>
              <a:t>aktifitas</a:t>
            </a:r>
            <a:r>
              <a:rPr lang="en-US" alt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000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altLang="en-US" sz="20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3620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1196752"/>
            <a:ext cx="820891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Penentuan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sumber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fisik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apa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orang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peralatan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material)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berapa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jumlah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masing-masing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harus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digunakan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kapan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mereka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dibutuhkan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menyelenggarakan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aktifitas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Manajer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memiliki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tujuh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kunci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area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sumber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memerlukan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evaluasi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lebih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awal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perencanaan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lanjutan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Tujuh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kunci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tersebut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adalah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Sumber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manusia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(Human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Resources)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Peralatan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teknis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material (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Enginered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equipment and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materials)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Fasilitas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di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tempat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(On Site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Facilities)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Peralatan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konstruksi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(Construction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equipment)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Pelayanan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system (Project services and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systems)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Pengaturan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Transportasi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(Transportation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Arrangements)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Pendanaan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(Project Financing)</a:t>
            </a:r>
          </a:p>
        </p:txBody>
      </p:sp>
      <p:sp>
        <p:nvSpPr>
          <p:cNvPr id="4" name="Rectangle 3"/>
          <p:cNvSpPr/>
          <p:nvPr/>
        </p:nvSpPr>
        <p:spPr>
          <a:xfrm>
            <a:off x="370348" y="398021"/>
            <a:ext cx="3247427" cy="47705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500" dirty="0" smtClean="0"/>
              <a:t>RESOURCE PLANNING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72255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1196752"/>
            <a:ext cx="770485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Pembuatan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sebuah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pendekatan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(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estimasi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)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biaya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biaya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sumber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dibutuhkan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pelaksanaan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aktifitas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</a:t>
            </a:r>
          </a:p>
          <a:p>
            <a:pPr algn="just"/>
            <a:r>
              <a:rPr lang="en-US" sz="2000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cost estimate, estimator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memperkirakan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adanya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variasi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-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variasi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perkiraan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biaya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sehingga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perlu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di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ulang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mencapai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estimasi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final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bertujuan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mendapatkan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informasi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biaya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akhir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yg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lebih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baik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akurat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pengelolaan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owner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berkaitan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dana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perlu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di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sediakan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di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investasikan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sedangkan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kontraktor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biasanya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berkaitan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persaingan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penentuan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harga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penawaran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Kontraktor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perlu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mendapat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untung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wajar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tetapi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jangan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sampai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terlalu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mahal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sehingga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mendapat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11560" y="398021"/>
            <a:ext cx="2350580" cy="47705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500" dirty="0" smtClean="0"/>
              <a:t>COST ESTIMATE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74700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2703</TotalTime>
  <Words>1720</Words>
  <Application>Microsoft Office PowerPoint</Application>
  <PresentationFormat>On-screen Show (4:3)</PresentationFormat>
  <Paragraphs>197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Grid</vt:lpstr>
      <vt:lpstr>PERTEMUAN KE 10 MINGGU KE 10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GALIH WULANDARI SUBAGYO, s.T.,M.T.,</dc:title>
  <dc:creator>GALIH WULANDARI S</dc:creator>
  <cp:lastModifiedBy>GALIH WULANDARI S</cp:lastModifiedBy>
  <cp:revision>161</cp:revision>
  <dcterms:created xsi:type="dcterms:W3CDTF">2020-01-04T05:38:09Z</dcterms:created>
  <dcterms:modified xsi:type="dcterms:W3CDTF">2020-03-29T15:17:57Z</dcterms:modified>
</cp:coreProperties>
</file>