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320" r:id="rId8"/>
    <p:sldId id="321" r:id="rId9"/>
    <p:sldId id="322" r:id="rId10"/>
    <p:sldId id="323" r:id="rId11"/>
    <p:sldId id="324" r:id="rId12"/>
    <p:sldId id="326" r:id="rId13"/>
    <p:sldId id="325" r:id="rId14"/>
    <p:sldId id="327" r:id="rId15"/>
    <p:sldId id="328" r:id="rId16"/>
    <p:sldId id="329" r:id="rId17"/>
    <p:sldId id="330" r:id="rId18"/>
    <p:sldId id="332" r:id="rId19"/>
    <p:sldId id="333" r:id="rId20"/>
    <p:sldId id="331" r:id="rId21"/>
    <p:sldId id="335" r:id="rId22"/>
    <p:sldId id="334" r:id="rId23"/>
    <p:sldId id="336" r:id="rId24"/>
    <p:sldId id="337" r:id="rId25"/>
    <p:sldId id="338" r:id="rId26"/>
    <p:sldId id="343" r:id="rId27"/>
    <p:sldId id="340" r:id="rId28"/>
    <p:sldId id="341" r:id="rId29"/>
    <p:sldId id="342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78B9E-A3F0-4507-8A40-ADC9AA72879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78214-B61B-4AA3-98CE-2C0ABCD0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gger.com/nul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6</a:t>
            </a:r>
            <a:br>
              <a:rPr lang="en-US" sz="2500" b="1" dirty="0" smtClean="0"/>
            </a:br>
            <a:r>
              <a:rPr lang="en-US" sz="2500" b="1" dirty="0" smtClean="0"/>
              <a:t>MINGGU KE </a:t>
            </a:r>
            <a:r>
              <a:rPr lang="en-US" sz="2500" b="1" dirty="0"/>
              <a:t>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3566499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/>
              <a:t>PENGANTAR WBS</a:t>
            </a:r>
            <a:endParaRPr lang="en-U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4.     </a:t>
            </a:r>
            <a:r>
              <a:rPr lang="en-US" dirty="0" err="1" smtClean="0"/>
              <a:t>Tingkatan</a:t>
            </a:r>
            <a:r>
              <a:rPr lang="en-US" dirty="0" smtClean="0"/>
              <a:t> detail</a:t>
            </a:r>
          </a:p>
          <a:p>
            <a:pPr lvl="1" algn="just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detail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WBS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80 jam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smtClean="0"/>
              <a:t>Batas </a:t>
            </a:r>
            <a:r>
              <a:rPr lang="en-US" dirty="0" err="1" smtClean="0"/>
              <a:t>kewajaran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penguraian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5.    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/>
              <a:t>terminal </a:t>
            </a:r>
            <a:endParaRPr lang="en-US" dirty="0" smtClean="0"/>
          </a:p>
          <a:p>
            <a:pPr lvl="1" algn="just"/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/>
              <a:t>task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diestimasi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,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,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satusama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dijadwalkan</a:t>
            </a:r>
            <a:r>
              <a:rPr lang="en-US" dirty="0"/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601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359658"/>
            <a:ext cx="585346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BENTUK ATAU FORMAT PEMBUATAN WBS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184482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0.0 Retail Web Site</a:t>
            </a:r>
          </a:p>
          <a:p>
            <a:r>
              <a:rPr lang="en-US" dirty="0"/>
              <a:t>1.0 Project Management</a:t>
            </a:r>
          </a:p>
          <a:p>
            <a:r>
              <a:rPr lang="en-US" dirty="0"/>
              <a:t>2.0 Requirements Gathering</a:t>
            </a:r>
          </a:p>
          <a:p>
            <a:r>
              <a:rPr lang="en-US" dirty="0"/>
              <a:t>3.0 Analysis &amp; Design</a:t>
            </a:r>
          </a:p>
          <a:p>
            <a:r>
              <a:rPr lang="en-US" dirty="0"/>
              <a:t>4.0 Site Software Development</a:t>
            </a:r>
          </a:p>
          <a:p>
            <a:pPr lvl="1"/>
            <a:r>
              <a:rPr lang="en-US" dirty="0"/>
              <a:t>4.1 HTML Design and Creation</a:t>
            </a:r>
          </a:p>
          <a:p>
            <a:pPr lvl="1"/>
            <a:r>
              <a:rPr lang="en-US" dirty="0"/>
              <a:t>4.2 Backend Software</a:t>
            </a:r>
          </a:p>
          <a:p>
            <a:pPr lvl="2"/>
            <a:r>
              <a:rPr lang="en-US" dirty="0"/>
              <a:t>4.2.1 Database Implementation</a:t>
            </a:r>
          </a:p>
          <a:p>
            <a:pPr lvl="2"/>
            <a:r>
              <a:rPr lang="en-US" dirty="0"/>
              <a:t>4.2.2 Middleware Development</a:t>
            </a:r>
          </a:p>
          <a:p>
            <a:pPr lvl="2"/>
            <a:r>
              <a:rPr lang="en-US" dirty="0"/>
              <a:t>4.2.3 Security Subsystems</a:t>
            </a:r>
          </a:p>
          <a:p>
            <a:pPr lvl="2"/>
            <a:r>
              <a:rPr lang="en-US" dirty="0"/>
              <a:t>4.2.4 Catalog Engine</a:t>
            </a:r>
          </a:p>
          <a:p>
            <a:pPr lvl="2"/>
            <a:r>
              <a:rPr lang="en-US" dirty="0"/>
              <a:t>4.2.5 Transaction Processing</a:t>
            </a:r>
          </a:p>
          <a:p>
            <a:pPr lvl="1"/>
            <a:r>
              <a:rPr lang="en-US" dirty="0"/>
              <a:t>4.3 Graphics and Interface</a:t>
            </a:r>
          </a:p>
          <a:p>
            <a:pPr lvl="1"/>
            <a:r>
              <a:rPr lang="en-US" dirty="0"/>
              <a:t>4.4 Content Creation</a:t>
            </a:r>
          </a:p>
          <a:p>
            <a:r>
              <a:rPr lang="en-US" dirty="0"/>
              <a:t>5.0 Testing and Production</a:t>
            </a:r>
          </a:p>
          <a:p>
            <a:pPr lvl="1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7089" y="1187460"/>
            <a:ext cx="29674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WBS </a:t>
            </a:r>
            <a:r>
              <a:rPr lang="en-US" sz="2500" dirty="0" err="1">
                <a:solidFill>
                  <a:srgbClr val="C00000"/>
                </a:solidFill>
              </a:rPr>
              <a:t>Bentuk</a:t>
            </a:r>
            <a:r>
              <a:rPr lang="en-US" sz="2500" dirty="0">
                <a:solidFill>
                  <a:srgbClr val="C00000"/>
                </a:solidFill>
              </a:rPr>
              <a:t> Outline</a:t>
            </a:r>
          </a:p>
        </p:txBody>
      </p:sp>
    </p:spTree>
    <p:extLst>
      <p:ext uri="{BB962C8B-B14F-4D97-AF65-F5344CB8AC3E}">
        <p14:creationId xmlns:p14="http://schemas.microsoft.com/office/powerpoint/2010/main" val="19741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36712"/>
            <a:ext cx="39129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WBS Chart (Graphical Tree)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1027" name="Picture 3" descr="C:\Users\Napholeond\Downloads\img-107143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6" y="1556792"/>
            <a:ext cx="8125124" cy="50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rgbClr val="C00000"/>
                </a:solidFill>
              </a:rPr>
              <a:t>Sistem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err="1">
                <a:solidFill>
                  <a:srgbClr val="C00000"/>
                </a:solidFill>
              </a:rPr>
              <a:t>Penomoran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 smtClean="0">
                <a:solidFill>
                  <a:srgbClr val="C00000"/>
                </a:solidFill>
              </a:rPr>
              <a:t>WBS</a:t>
            </a:r>
          </a:p>
          <a:p>
            <a:endParaRPr lang="en-US" sz="2500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/>
              <a:t>penomoran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WBS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3.2 </a:t>
            </a:r>
            <a:r>
              <a:rPr lang="en-US" sz="2000" dirty="0" smtClean="0"/>
              <a:t>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/>
              <a:t>Level 0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judul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smtClean="0"/>
              <a:t>0.0.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/>
              <a:t>Level 1 </a:t>
            </a:r>
            <a:r>
              <a:rPr lang="en-US" sz="2000" dirty="0" err="1"/>
              <a:t>masing-masing</a:t>
            </a:r>
            <a:r>
              <a:rPr lang="en-US" sz="2000" dirty="0"/>
              <a:t> item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</a:t>
            </a:r>
            <a:r>
              <a:rPr lang="en-US" sz="2000" dirty="0" smtClean="0"/>
              <a:t>N.0.</a:t>
            </a:r>
          </a:p>
          <a:p>
            <a:pPr lvl="1" algn="just"/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/>
              <a:t>: 1.0, 2.0, </a:t>
            </a:r>
            <a:r>
              <a:rPr lang="en-US" sz="2000" dirty="0" err="1" smtClean="0"/>
              <a:t>dst</a:t>
            </a:r>
            <a:r>
              <a:rPr lang="en-US" sz="2000" dirty="0" smtClean="0"/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item </a:t>
            </a:r>
            <a:r>
              <a:rPr lang="en-US" sz="2000" dirty="0" err="1"/>
              <a:t>pada</a:t>
            </a:r>
            <a:r>
              <a:rPr lang="en-US" sz="2000" dirty="0"/>
              <a:t> Level 2 </a:t>
            </a:r>
            <a:r>
              <a:rPr lang="en-US" sz="2000" dirty="0" err="1"/>
              <a:t>dibawah</a:t>
            </a:r>
            <a:r>
              <a:rPr lang="en-US" sz="2000" dirty="0"/>
              <a:t> item </a:t>
            </a:r>
            <a:r>
              <a:rPr lang="en-US" sz="2000" dirty="0" smtClean="0"/>
              <a:t>N.0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/>
              <a:t>Level 1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N.1, N.2, </a:t>
            </a:r>
            <a:r>
              <a:rPr lang="en-US" sz="2000" dirty="0" err="1"/>
              <a:t>dst</a:t>
            </a:r>
            <a:r>
              <a:rPr lang="en-US" sz="2000" dirty="0" smtClean="0"/>
              <a:t>.</a:t>
            </a:r>
          </a:p>
          <a:p>
            <a:pPr lvl="1" algn="just"/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Di </a:t>
            </a:r>
            <a:r>
              <a:rPr lang="en-US" sz="2000" dirty="0" err="1"/>
              <a:t>bawah</a:t>
            </a:r>
            <a:r>
              <a:rPr lang="en-US" sz="2000" dirty="0"/>
              <a:t> Level 1 item Analysis yang </a:t>
            </a:r>
            <a:r>
              <a:rPr lang="en-US" sz="2000" dirty="0" err="1"/>
              <a:t>bernomor</a:t>
            </a:r>
            <a:r>
              <a:rPr lang="en-US" sz="2000" dirty="0"/>
              <a:t> 2.0, </a:t>
            </a:r>
            <a:endParaRPr lang="en-US" sz="2000" dirty="0" smtClean="0"/>
          </a:p>
          <a:p>
            <a:pPr lvl="3" algn="just"/>
            <a:r>
              <a:rPr lang="en-US" sz="2000" dirty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/>
              <a:t>item 2.1, 2.2, </a:t>
            </a:r>
            <a:r>
              <a:rPr lang="en-US" sz="2000" dirty="0" err="1" smtClean="0"/>
              <a:t>dst</a:t>
            </a:r>
            <a:r>
              <a:rPr lang="en-US" sz="2000" dirty="0" smtClean="0"/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Level 3,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tambahkan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digit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nomordi</a:t>
            </a:r>
            <a:r>
              <a:rPr lang="en-US" sz="2000" dirty="0"/>
              <a:t> Level 2. </a:t>
            </a:r>
            <a:endParaRPr lang="en-US" sz="2000" dirty="0" smtClean="0"/>
          </a:p>
          <a:p>
            <a:pPr lvl="1" algn="just"/>
            <a:r>
              <a:rPr lang="en-US" sz="2000" dirty="0" err="1" smtClean="0"/>
              <a:t>Contoh</a:t>
            </a:r>
            <a:r>
              <a:rPr lang="en-US" sz="2000" dirty="0" smtClean="0"/>
              <a:t> :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/>
              <a:t>2.1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menuliskan2.1.1, 2.1.2, </a:t>
            </a:r>
            <a:r>
              <a:rPr lang="en-US" sz="2000" dirty="0" err="1"/>
              <a:t>dst</a:t>
            </a:r>
            <a:r>
              <a:rPr lang="en-US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6890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34076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(Hamilton, </a:t>
            </a:r>
            <a:r>
              <a:rPr lang="en-US" dirty="0" smtClean="0"/>
              <a:t>1997)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dirty="0" smtClean="0"/>
              <a:t>Predecessor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mendahului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dirty="0" smtClean="0"/>
              <a:t>Successor </a:t>
            </a:r>
            <a:r>
              <a:rPr lang="en-US" dirty="0"/>
              <a:t>/ followers,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en-US" dirty="0" smtClean="0"/>
              <a:t>Concurrent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aktivitas-aktivitas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359658"/>
            <a:ext cx="1348703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CONTOH</a:t>
            </a:r>
          </a:p>
        </p:txBody>
      </p:sp>
    </p:spTree>
    <p:extLst>
      <p:ext uri="{BB962C8B-B14F-4D97-AF65-F5344CB8AC3E}">
        <p14:creationId xmlns:p14="http://schemas.microsoft.com/office/powerpoint/2010/main" val="3109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484" y="12364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aktivitas-aktivitas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Activity ID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Activity ID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1.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</p:txBody>
      </p:sp>
      <p:pic>
        <p:nvPicPr>
          <p:cNvPr id="2050" name="Picture 2" descr="D:\KANTOR\UNIVERSITAS PEMBANGGUNAN JAYA\KULIAH\SEMESTER GENAP 20192020\MANAJEMEN KONSTRUKSI\78955-ID-studi-kasus-penjadwalan-proyek-pada-proy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57" y="2636912"/>
            <a:ext cx="4864050" cy="31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6655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NTOR\UNIVERSITAS PEMBANGGUNAN JAYA\KULIAH\SEMESTER GENAP 20192020\MANAJEMEN KONSTRUKSI\78955-ID-studi-kasus-penjadwalan-proyek-pada-proy_Page_3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9" y="2852936"/>
            <a:ext cx="84041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7824" y="5989930"/>
            <a:ext cx="398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1. WBS </a:t>
            </a:r>
            <a:r>
              <a:rPr lang="en-US" dirty="0"/>
              <a:t>Chart (Graphical Tree)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503" y="1052736"/>
            <a:ext cx="8466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Work Breakdown Structure (WBS)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scope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scope yang </a:t>
            </a:r>
            <a:r>
              <a:rPr lang="en-US" dirty="0" err="1"/>
              <a:t>lebih</a:t>
            </a:r>
            <a:r>
              <a:rPr lang="en-US" dirty="0"/>
              <a:t> detail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 smtClean="0"/>
              <a:t>kegiatan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detail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1. </a:t>
            </a:r>
            <a:r>
              <a:rPr lang="en-US" dirty="0" err="1"/>
              <a:t>Contoh</a:t>
            </a:r>
            <a:r>
              <a:rPr lang="en-US" dirty="0"/>
              <a:t> WBS.</a:t>
            </a:r>
          </a:p>
        </p:txBody>
      </p:sp>
    </p:spTree>
    <p:extLst>
      <p:ext uri="{BB962C8B-B14F-4D97-AF65-F5344CB8AC3E}">
        <p14:creationId xmlns:p14="http://schemas.microsoft.com/office/powerpoint/2010/main" val="41223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WBS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penomeran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scope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4098" name="Picture 2" descr="D:\KANTOR\UNIVERSITAS PEMBANGGUNAN JAYA\KULIAH\SEMESTER GENAP 20192020\MANAJEMEN KONSTRUKSI\78955-ID-studi-kasus-penjadwalan-proyek-pada-proy_P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545409" cy="46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72816"/>
            <a:ext cx="8190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WBS </a:t>
            </a:r>
            <a:r>
              <a:rPr lang="en-US" sz="2000" dirty="0" err="1"/>
              <a:t>menunjukan</a:t>
            </a:r>
            <a:r>
              <a:rPr lang="en-US" sz="2000" dirty="0"/>
              <a:t> </a:t>
            </a:r>
            <a:r>
              <a:rPr lang="en-US" sz="2000" dirty="0" err="1"/>
              <a:t>aktivitas-aktivitas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acuan</a:t>
            </a:r>
            <a:r>
              <a:rPr lang="en-US" sz="2000" dirty="0"/>
              <a:t> </a:t>
            </a:r>
            <a:r>
              <a:rPr lang="en-US" sz="2000" dirty="0" err="1"/>
              <a:t>pembuatan</a:t>
            </a:r>
            <a:r>
              <a:rPr lang="en-US" sz="2000" dirty="0"/>
              <a:t> </a:t>
            </a:r>
            <a:r>
              <a:rPr lang="en-US" sz="2000" dirty="0" err="1"/>
              <a:t>jadwal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CPM yang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dikerjakan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program Microsoft </a:t>
            </a:r>
            <a:r>
              <a:rPr lang="en-US" sz="2000" dirty="0" smtClean="0"/>
              <a:t>Project. </a:t>
            </a:r>
            <a:r>
              <a:rPr lang="en-US" sz="2000" dirty="0" err="1"/>
              <a:t>Bagan</a:t>
            </a:r>
            <a:r>
              <a:rPr lang="en-US" sz="2000" dirty="0"/>
              <a:t> WBS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4. WBS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membagi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level </a:t>
            </a:r>
            <a:r>
              <a:rPr lang="en-US" sz="2000" dirty="0" err="1"/>
              <a:t>aktivitas</a:t>
            </a:r>
            <a:r>
              <a:rPr lang="en-US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26611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ANTOR\UNIVERSITAS PEMBANGGUNAN JAYA\KULIAH\SEMESTER GENAP 20192020\MANAJEMEN KONSTRUKSI\78955-ID-studi-kasus-penjadwalan-proyek-pada-proy_Page_6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276"/>
            <a:ext cx="855096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1204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(planning), </a:t>
            </a:r>
            <a:r>
              <a:rPr lang="en-US" dirty="0" err="1" smtClean="0"/>
              <a:t>perancangan</a:t>
            </a:r>
            <a:r>
              <a:rPr lang="en-US" dirty="0" smtClean="0"/>
              <a:t> (design), </a:t>
            </a:r>
            <a:r>
              <a:rPr lang="en-US" dirty="0" err="1" smtClean="0"/>
              <a:t>pelelangan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. </a:t>
            </a:r>
            <a:r>
              <a:rPr lang="en-US" dirty="0" err="1" smtClean="0"/>
              <a:t>Berbagai</a:t>
            </a:r>
            <a:r>
              <a:rPr lang="en-US" dirty="0" smtClean="0"/>
              <a:t> proses yang </a:t>
            </a:r>
            <a:r>
              <a:rPr lang="en-US" dirty="0" err="1" smtClean="0"/>
              <a:t>terdapat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TIU		: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proses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	: CIV-206</a:t>
            </a:r>
          </a:p>
          <a:p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SKS	: 3 </a:t>
            </a:r>
            <a:r>
              <a:rPr lang="en-US" dirty="0" err="1" smtClean="0"/>
              <a:t>Kuliah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	: </a:t>
            </a:r>
            <a:r>
              <a:rPr lang="en-US" dirty="0" err="1" smtClean="0"/>
              <a:t>Wajib</a:t>
            </a:r>
            <a:endParaRPr 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ANTOR\UNIVERSITAS PEMBANGGUNAN JAYA\KULIAH\SEMESTER GENAP 20192020\MANAJEMEN KONSTRUKSI\78955-ID-studi-kasus-penjadwalan-proyek-pada-proy_Pag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" y="0"/>
            <a:ext cx="4572000" cy="70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8174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/>
              <a:t>Setelah</a:t>
            </a:r>
            <a:r>
              <a:rPr lang="en-US" dirty="0"/>
              <a:t> WBS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, </a:t>
            </a:r>
            <a:r>
              <a:rPr lang="en-US" dirty="0" err="1"/>
              <a:t>aktvitas</a:t>
            </a:r>
            <a:r>
              <a:rPr lang="en-US" dirty="0"/>
              <a:t> –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diurutkan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predecessors.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agar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ditunjukan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40352" y="116632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18554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6</a:t>
            </a:r>
            <a:br>
              <a:rPr lang="en-US" sz="2500" b="1" dirty="0" smtClean="0"/>
            </a:br>
            <a:r>
              <a:rPr lang="en-US" sz="2500" b="1" dirty="0" smtClean="0"/>
              <a:t>MINGGU KE </a:t>
            </a:r>
            <a:r>
              <a:rPr lang="en-US" sz="2500" b="1" dirty="0"/>
              <a:t>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3566499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/>
              <a:t>KURVA S</a:t>
            </a:r>
            <a:endParaRPr lang="en-U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9708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72816"/>
            <a:ext cx="8406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Kurva</a:t>
            </a:r>
            <a:r>
              <a:rPr lang="en-US" sz="2000" dirty="0" smtClean="0"/>
              <a:t> </a:t>
            </a:r>
            <a:r>
              <a:rPr lang="en-US" sz="2000" dirty="0"/>
              <a:t>S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grafis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penggambaran</a:t>
            </a:r>
            <a:r>
              <a:rPr lang="en-US" sz="2000" dirty="0"/>
              <a:t> </a:t>
            </a:r>
            <a:r>
              <a:rPr lang="en-US" sz="2000" dirty="0" err="1"/>
              <a:t>kemajuan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(</a:t>
            </a:r>
            <a:r>
              <a:rPr lang="en-US" sz="2000" dirty="0" err="1"/>
              <a:t>bobot</a:t>
            </a:r>
            <a:r>
              <a:rPr lang="en-US" sz="2000" dirty="0"/>
              <a:t> %) </a:t>
            </a:r>
            <a:r>
              <a:rPr lang="en-US" sz="2000" dirty="0" err="1"/>
              <a:t>kumulatif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 </a:t>
            </a:r>
            <a:r>
              <a:rPr lang="en-US" sz="2000" dirty="0" err="1"/>
              <a:t>vertikal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 </a:t>
            </a:r>
            <a:r>
              <a:rPr lang="en-US" sz="2000" dirty="0" err="1"/>
              <a:t>horisontal</a:t>
            </a:r>
            <a:r>
              <a:rPr lang="en-US" sz="2000" dirty="0"/>
              <a:t>. </a:t>
            </a:r>
            <a:r>
              <a:rPr lang="en-US" sz="2000" dirty="0" err="1"/>
              <a:t>Kemajuan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diukur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dikeluarkan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.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Perbandingan</a:t>
            </a:r>
            <a:r>
              <a:rPr lang="en-US" sz="2000" dirty="0" smtClean="0"/>
              <a:t> </a:t>
            </a:r>
            <a:r>
              <a:rPr lang="en-US" sz="2000" dirty="0" err="1"/>
              <a:t>kurva</a:t>
            </a:r>
            <a:r>
              <a:rPr lang="en-US" sz="2000" dirty="0"/>
              <a:t> “S”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kurva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diketahuinya</a:t>
            </a:r>
            <a:r>
              <a:rPr lang="en-US" sz="2000" dirty="0"/>
              <a:t> </a:t>
            </a:r>
            <a:r>
              <a:rPr lang="en-US" sz="2000" dirty="0" err="1"/>
              <a:t>kemajuan</a:t>
            </a:r>
            <a:r>
              <a:rPr lang="en-US" sz="2000" dirty="0"/>
              <a:t>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, </a:t>
            </a:r>
            <a:r>
              <a:rPr lang="en-US" sz="2000" dirty="0" err="1"/>
              <a:t>lambat</a:t>
            </a:r>
            <a:r>
              <a:rPr lang="en-US" sz="2000" dirty="0"/>
              <a:t>, </a:t>
            </a:r>
            <a:r>
              <a:rPr lang="en-US" sz="2000" dirty="0" err="1"/>
              <a:t>ataupun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yang </a:t>
            </a:r>
            <a:r>
              <a:rPr lang="en-US" sz="2000" dirty="0" err="1"/>
              <a:t>direncanakan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0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1" y="2016645"/>
            <a:ext cx="7515066" cy="11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2050" name="Picture 2" descr="https://1.bp.blogspot.com/_tdpVS9ZVtq0/S9Q9iPdKtjI/AAAAAAAAAVA/HQKlP8vtfPM/s32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5" y="1484784"/>
            <a:ext cx="62124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631328"/>
            <a:ext cx="3347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(2), </a:t>
            </a:r>
            <a:r>
              <a:rPr lang="en-US" dirty="0" err="1"/>
              <a:t>beton</a:t>
            </a:r>
            <a:r>
              <a:rPr lang="en-US" dirty="0"/>
              <a:t>/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</p:txBody>
      </p:sp>
      <p:pic>
        <p:nvPicPr>
          <p:cNvPr id="2052" name="Picture 4" descr="https://2.bp.blogspot.com/_tdpVS9ZVtq0/S9Q98xgQfDI/AAAAAAAAAVI/kRW_g_B3Rk8/s400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31328"/>
            <a:ext cx="5112568" cy="8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90291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bar chart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didistribusikan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30106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3074" name="Picture 2" descr="https://2.bp.blogspot.com/_tdpVS9ZVtq0/S9Q-jgfpmzI/AAAAAAAAAVQ/fDZYwwhddrw/s20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08694"/>
            <a:ext cx="3312368" cy="12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" y="1590655"/>
            <a:ext cx="9135005" cy="52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97" y="612047"/>
            <a:ext cx="8431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dijumlahkan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ditambahkan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100 %.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dibuatkan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memplot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periodenya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515" y="134993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34710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08720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mengalokasikan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volume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 – 8 m2/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Time Schedule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volume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tujuh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lantai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volume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51 m3.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alokasi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konversi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volume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m3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6,7 m2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tebal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30106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0585" y="5236344"/>
            <a:ext cx="4176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  <a:hlinkClick r:id="rId2"/>
              </a:rPr>
              <a:t>51 m</a:t>
            </a:r>
            <a:r>
              <a:rPr lang="en-US" sz="2500" b="1" baseline="30000" dirty="0">
                <a:latin typeface="Times New Roman" pitchFamily="18" charset="0"/>
                <a:cs typeface="Times New Roman" pitchFamily="18" charset="0"/>
                <a:hlinkClick r:id="rId2"/>
              </a:rPr>
              <a:t>3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  <a:hlinkClick r:id="rId2"/>
              </a:rPr>
              <a:t> x 6,7 = 341,7 m</a:t>
            </a:r>
            <a:r>
              <a:rPr lang="en-US" sz="2500" b="1" baseline="30000" dirty="0">
                <a:latin typeface="Times New Roman" pitchFamily="18" charset="0"/>
                <a:cs typeface="Times New Roman" pitchFamily="18" charset="0"/>
                <a:hlinkClick r:id="rId2"/>
              </a:rPr>
              <a:t>2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konversi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volume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konstruksi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pasangan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30106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pic>
        <p:nvPicPr>
          <p:cNvPr id="5122" name="Picture 2" descr="https://4.bp.blogspot.com/_tdpVS9ZVtq0/S9RAIKdZW2I/AAAAAAAAAVg/I71E9q6hi0g/s320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8" y="1844824"/>
            <a:ext cx="3170819" cy="12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42900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time schedule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didistribusikan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tujuh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1.bp.blogspot.com/_tdpVS9ZVtq0/S9RAXbV1gxI/AAAAAAAAAVo/SDMNX0ffZ9o/s320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36" y="4797152"/>
            <a:ext cx="398294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36" y="908720"/>
            <a:ext cx="8207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bobot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dinding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5,787 %,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persentase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hasilnya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dimasukkan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chart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time schedule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0,965 %.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4.bp.blogspot.com/_tdpVS9ZVtq0/S9RAmsSDqFI/AAAAAAAAAVw/H6ko3YiUuUY/s32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646839" cy="9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301060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</p:spTree>
    <p:extLst>
      <p:ext uri="{BB962C8B-B14F-4D97-AF65-F5344CB8AC3E}">
        <p14:creationId xmlns:p14="http://schemas.microsoft.com/office/powerpoint/2010/main" val="41520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BAB 1		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Industri</a:t>
            </a:r>
            <a:r>
              <a:rPr lang="en-US" sz="1700" dirty="0" smtClean="0"/>
              <a:t> </a:t>
            </a:r>
            <a:r>
              <a:rPr lang="en-US" sz="1700" dirty="0" err="1" smtClean="0"/>
              <a:t>jasa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2		</a:t>
            </a:r>
            <a:r>
              <a:rPr lang="en-US" sz="1700" dirty="0" err="1" smtClean="0"/>
              <a:t>Daur</a:t>
            </a:r>
            <a:r>
              <a:rPr lang="en-US" sz="1700" dirty="0" smtClean="0"/>
              <a:t> </a:t>
            </a:r>
            <a:r>
              <a:rPr lang="en-US" sz="1700" dirty="0" err="1" smtClean="0"/>
              <a:t>Hidup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(Project Life Cycle)</a:t>
            </a:r>
          </a:p>
          <a:p>
            <a:r>
              <a:rPr lang="en-US" sz="1700" dirty="0" smtClean="0"/>
              <a:t>BAB 3		</a:t>
            </a:r>
            <a:r>
              <a:rPr lang="en-US" sz="1700" dirty="0" err="1" smtClean="0"/>
              <a:t>Pelelangan</a:t>
            </a:r>
            <a:endParaRPr lang="en-US" sz="1700" dirty="0" smtClean="0"/>
          </a:p>
          <a:p>
            <a:r>
              <a:rPr lang="en-US" sz="1700" dirty="0" smtClean="0"/>
              <a:t>BAB 4		</a:t>
            </a:r>
            <a:r>
              <a:rPr lang="en-US" sz="1700" dirty="0" err="1" smtClean="0"/>
              <a:t>Kontrak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5		</a:t>
            </a:r>
            <a:r>
              <a:rPr lang="en-US" sz="1700" dirty="0" err="1" smtClean="0"/>
              <a:t>Organisasi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(</a:t>
            </a:r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Tanggung</a:t>
            </a:r>
            <a:r>
              <a:rPr lang="en-US" sz="1700" dirty="0" smtClean="0"/>
              <a:t> </a:t>
            </a:r>
            <a:r>
              <a:rPr lang="en-US" sz="1700" dirty="0" err="1" smtClean="0"/>
              <a:t>Jawab</a:t>
            </a:r>
            <a:r>
              <a:rPr lang="en-US" sz="1700" dirty="0" smtClean="0"/>
              <a:t>) </a:t>
            </a:r>
          </a:p>
          <a:p>
            <a:r>
              <a:rPr lang="en-US" sz="1700" dirty="0" smtClean="0"/>
              <a:t>BAB 6		</a:t>
            </a:r>
            <a:r>
              <a:rPr lang="en-US" sz="1700" dirty="0" err="1" smtClean="0"/>
              <a:t>Pengantar</a:t>
            </a:r>
            <a:r>
              <a:rPr lang="en-US" sz="1700" dirty="0" smtClean="0"/>
              <a:t> WBS, </a:t>
            </a:r>
            <a:r>
              <a:rPr lang="en-US" sz="1700" dirty="0" err="1" smtClean="0"/>
              <a:t>Persiapan</a:t>
            </a:r>
            <a:r>
              <a:rPr lang="en-US" sz="1700" dirty="0" smtClean="0"/>
              <a:t> </a:t>
            </a:r>
            <a:r>
              <a:rPr lang="en-US" sz="1700" dirty="0" err="1" smtClean="0"/>
              <a:t>Tugas</a:t>
            </a:r>
            <a:r>
              <a:rPr lang="en-US" sz="1700" dirty="0" smtClean="0"/>
              <a:t> </a:t>
            </a:r>
            <a:r>
              <a:rPr lang="en-US" sz="1700" dirty="0" err="1" smtClean="0"/>
              <a:t>Besar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Tahap</a:t>
            </a:r>
            <a:r>
              <a:rPr lang="en-US" sz="1700" dirty="0" smtClean="0"/>
              <a:t> </a:t>
            </a:r>
            <a:r>
              <a:rPr lang="en-US" sz="1700" dirty="0" err="1" smtClean="0"/>
              <a:t>perancangan</a:t>
            </a:r>
            <a:endParaRPr lang="en-US" sz="1700" dirty="0" smtClean="0"/>
          </a:p>
          <a:p>
            <a:r>
              <a:rPr lang="en-US" sz="1700" dirty="0" smtClean="0"/>
              <a:t>BAB 7		</a:t>
            </a:r>
            <a:r>
              <a:rPr lang="en-US" sz="1700" dirty="0" err="1" smtClean="0"/>
              <a:t>Penjadwalan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endParaRPr lang="en-US" sz="1700" dirty="0" smtClean="0"/>
          </a:p>
          <a:p>
            <a:r>
              <a:rPr lang="en-US" sz="1700" dirty="0" smtClean="0"/>
              <a:t>BAB 8		</a:t>
            </a:r>
            <a:r>
              <a:rPr lang="en-US" sz="1700" dirty="0" err="1" smtClean="0"/>
              <a:t>Ujian</a:t>
            </a:r>
            <a:r>
              <a:rPr lang="en-US" sz="1700" dirty="0" smtClean="0"/>
              <a:t> Tengah Semester</a:t>
            </a:r>
          </a:p>
          <a:p>
            <a:r>
              <a:rPr lang="en-US" sz="1700" dirty="0" smtClean="0"/>
              <a:t>BAB 9		</a:t>
            </a:r>
            <a:r>
              <a:rPr lang="en-US" sz="1700" dirty="0" err="1" smtClean="0"/>
              <a:t>Tahapan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10		</a:t>
            </a:r>
            <a:r>
              <a:rPr lang="en-US" sz="1700" dirty="0" err="1"/>
              <a:t>Manajemen</a:t>
            </a:r>
            <a:r>
              <a:rPr lang="en-US" sz="1700" dirty="0"/>
              <a:t> </a:t>
            </a:r>
            <a:r>
              <a:rPr lang="en-US" sz="1700" dirty="0" err="1"/>
              <a:t>Pembiayaan</a:t>
            </a:r>
            <a:r>
              <a:rPr lang="en-US" sz="1700" dirty="0"/>
              <a:t> </a:t>
            </a:r>
            <a:r>
              <a:rPr lang="en-US" sz="1700" dirty="0" err="1"/>
              <a:t>Proyek</a:t>
            </a:r>
            <a:endParaRPr lang="en-US" sz="1700" dirty="0"/>
          </a:p>
          <a:p>
            <a:r>
              <a:rPr lang="en-US" sz="1700" dirty="0" smtClean="0"/>
              <a:t>BAB 11	</a:t>
            </a:r>
            <a:r>
              <a:rPr lang="en-US" sz="1700" dirty="0"/>
              <a:t>	</a:t>
            </a:r>
            <a:r>
              <a:rPr lang="en-US" sz="1700" dirty="0" err="1"/>
              <a:t>Inspeksi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Quality Assurance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Tahap</a:t>
            </a:r>
            <a:r>
              <a:rPr lang="en-US" sz="1700" dirty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12		</a:t>
            </a:r>
            <a:r>
              <a:rPr lang="en-US" sz="1700" dirty="0" err="1" smtClean="0"/>
              <a:t>Pengadaan</a:t>
            </a:r>
            <a:r>
              <a:rPr lang="en-US" sz="1700" dirty="0" smtClean="0"/>
              <a:t> </a:t>
            </a:r>
            <a:r>
              <a:rPr lang="en-US" sz="1700" dirty="0" err="1" smtClean="0"/>
              <a:t>Barang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Jasa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13		</a:t>
            </a:r>
            <a:r>
              <a:rPr lang="en-US" sz="1700" dirty="0" err="1" smtClean="0"/>
              <a:t>Jenis</a:t>
            </a:r>
            <a:r>
              <a:rPr lang="en-US" sz="1700" dirty="0" smtClean="0"/>
              <a:t> </a:t>
            </a:r>
            <a:r>
              <a:rPr lang="en-US" sz="1700" dirty="0" err="1" smtClean="0"/>
              <a:t>Dokumen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14		K3 </a:t>
            </a:r>
            <a:r>
              <a:rPr lang="en-US" sz="1700" dirty="0" err="1" smtClean="0"/>
              <a:t>dalam</a:t>
            </a:r>
            <a:r>
              <a:rPr lang="en-US" sz="1700" dirty="0" smtClean="0"/>
              <a:t> </a:t>
            </a:r>
            <a:r>
              <a:rPr lang="en-US" sz="1700" dirty="0" err="1" smtClean="0"/>
              <a:t>Proyek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endParaRPr lang="en-US" sz="1700" dirty="0" smtClean="0"/>
          </a:p>
          <a:p>
            <a:r>
              <a:rPr lang="en-US" sz="1700" dirty="0" smtClean="0"/>
              <a:t>BAB 15		</a:t>
            </a:r>
            <a:r>
              <a:rPr lang="en-US" sz="1700" dirty="0" err="1" smtClean="0"/>
              <a:t>Presentasi</a:t>
            </a:r>
            <a:r>
              <a:rPr lang="en-US" sz="1700" dirty="0" smtClean="0"/>
              <a:t> </a:t>
            </a:r>
            <a:r>
              <a:rPr lang="en-US" sz="1700" dirty="0" err="1" smtClean="0"/>
              <a:t>Tahap</a:t>
            </a:r>
            <a:r>
              <a:rPr lang="en-US" sz="1700" dirty="0" smtClean="0"/>
              <a:t> </a:t>
            </a:r>
            <a:r>
              <a:rPr lang="en-US" sz="1700" dirty="0" err="1" smtClean="0"/>
              <a:t>akhir</a:t>
            </a:r>
            <a:endParaRPr lang="en-US" sz="1700" dirty="0" smtClean="0"/>
          </a:p>
          <a:p>
            <a:r>
              <a:rPr lang="en-US" sz="1700" dirty="0" smtClean="0"/>
              <a:t>BAB 16		</a:t>
            </a:r>
            <a:r>
              <a:rPr lang="en-US" sz="1700" dirty="0" err="1" smtClean="0"/>
              <a:t>Ujian</a:t>
            </a:r>
            <a:r>
              <a:rPr lang="en-US" sz="1700" dirty="0" smtClean="0"/>
              <a:t> </a:t>
            </a:r>
            <a:r>
              <a:rPr lang="en-US" sz="1700" dirty="0" err="1" smtClean="0"/>
              <a:t>Akhir</a:t>
            </a:r>
            <a:r>
              <a:rPr lang="en-US" sz="1700" dirty="0" smtClean="0"/>
              <a:t> Semester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35%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35%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KE- 6</a:t>
            </a:r>
          </a:p>
          <a:p>
            <a:pPr algn="ctr"/>
            <a:r>
              <a:rPr lang="en-US" sz="3000" b="1" dirty="0" smtClean="0"/>
              <a:t>MINGGU KE - 6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Pengantar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Prinsip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Dasar</a:t>
            </a:r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Bentuk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atau</a:t>
            </a:r>
            <a:r>
              <a:rPr lang="en-US" altLang="en-US" sz="2000" dirty="0" smtClean="0"/>
              <a:t> Format </a:t>
            </a:r>
            <a:r>
              <a:rPr lang="en-US" altLang="en-US" sz="2000" dirty="0" err="1" smtClean="0"/>
              <a:t>Pembuatan</a:t>
            </a:r>
            <a:r>
              <a:rPr lang="en-US" altLang="en-US" sz="2000" dirty="0" smtClean="0"/>
              <a:t> WBS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 err="1" smtClean="0"/>
              <a:t>Contoh</a:t>
            </a:r>
            <a:endParaRPr lang="en-US" alt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73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LECTURE 6</a:t>
            </a: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67" y="404664"/>
            <a:ext cx="2110642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PENGANTAR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827584" y="1844824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/>
              <a:t>WBS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penguraian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pembagian</a:t>
            </a:r>
            <a:r>
              <a:rPr lang="en-US" sz="2500" dirty="0" smtClean="0"/>
              <a:t> </a:t>
            </a:r>
            <a:r>
              <a:rPr lang="en-US" sz="2500" dirty="0" err="1" smtClean="0"/>
              <a:t>proyek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detail </a:t>
            </a:r>
            <a:r>
              <a:rPr lang="en-US" sz="2500" dirty="0" err="1" smtClean="0"/>
              <a:t>menjadi</a:t>
            </a:r>
            <a:r>
              <a:rPr lang="en-US" sz="2500" dirty="0" smtClean="0"/>
              <a:t> </a:t>
            </a:r>
            <a:r>
              <a:rPr lang="en-US" sz="2500" dirty="0" err="1" smtClean="0"/>
              <a:t>aktivitas</a:t>
            </a:r>
            <a:r>
              <a:rPr lang="en-US" sz="2500" dirty="0" smtClean="0"/>
              <a:t> yang </a:t>
            </a:r>
            <a:r>
              <a:rPr lang="en-US" sz="2500" dirty="0" err="1" smtClean="0"/>
              <a:t>hierarkis</a:t>
            </a:r>
            <a:r>
              <a:rPr lang="en-US" sz="2500" dirty="0" smtClean="0"/>
              <a:t>, </a:t>
            </a:r>
            <a:r>
              <a:rPr lang="en-US" sz="2500" dirty="0" err="1" smtClean="0"/>
              <a:t>dimana</a:t>
            </a:r>
            <a:r>
              <a:rPr lang="en-US" sz="2500" dirty="0" smtClean="0"/>
              <a:t> </a:t>
            </a:r>
            <a:r>
              <a:rPr lang="en-US" sz="2500" dirty="0" err="1" smtClean="0"/>
              <a:t>setiap</a:t>
            </a:r>
            <a:r>
              <a:rPr lang="en-US" sz="2500" dirty="0" smtClean="0"/>
              <a:t> </a:t>
            </a:r>
            <a:r>
              <a:rPr lang="en-US" sz="2500" dirty="0" err="1" smtClean="0"/>
              <a:t>aktivitas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dialokasikan</a:t>
            </a:r>
            <a:r>
              <a:rPr lang="en-US" sz="2500" dirty="0" smtClean="0"/>
              <a:t> </a:t>
            </a:r>
            <a:r>
              <a:rPr lang="en-US" sz="2500" dirty="0" err="1" smtClean="0"/>
              <a:t>kepada</a:t>
            </a:r>
            <a:r>
              <a:rPr lang="en-US" sz="2500" dirty="0" smtClean="0"/>
              <a:t> </a:t>
            </a:r>
            <a:r>
              <a:rPr lang="en-US" sz="2500" dirty="0" err="1" smtClean="0"/>
              <a:t>pelaksanaan</a:t>
            </a:r>
            <a:r>
              <a:rPr lang="en-US" sz="2500" dirty="0" smtClean="0"/>
              <a:t> </a:t>
            </a:r>
            <a:r>
              <a:rPr lang="en-US" sz="2500" dirty="0" err="1" smtClean="0"/>
              <a:t>masing</a:t>
            </a:r>
            <a:r>
              <a:rPr lang="en-US" sz="2500" dirty="0" smtClean="0"/>
              <a:t> - </a:t>
            </a:r>
            <a:r>
              <a:rPr lang="en-US" sz="2500" dirty="0" err="1" smtClean="0"/>
              <a:t>masing</a:t>
            </a:r>
            <a:r>
              <a:rPr lang="en-US" sz="2500" dirty="0" smtClean="0"/>
              <a:t>. </a:t>
            </a:r>
          </a:p>
          <a:p>
            <a:pPr algn="ctr"/>
            <a:endParaRPr lang="en-US" sz="2500" dirty="0"/>
          </a:p>
          <a:p>
            <a:pPr algn="ctr"/>
            <a:endParaRPr lang="en-US" sz="2500" dirty="0" smtClean="0"/>
          </a:p>
          <a:p>
            <a:pPr algn="ctr"/>
            <a:r>
              <a:rPr lang="en-US" sz="2500" dirty="0" err="1" smtClean="0"/>
              <a:t>Dengan</a:t>
            </a:r>
            <a:r>
              <a:rPr lang="en-US" sz="2500" dirty="0" smtClean="0"/>
              <a:t> kata lain </a:t>
            </a:r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 smtClean="0"/>
              <a:t>proyek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besar</a:t>
            </a:r>
            <a:r>
              <a:rPr lang="en-US" sz="2500" dirty="0" smtClean="0"/>
              <a:t>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</a:p>
          <a:p>
            <a:pPr algn="ctr"/>
            <a:r>
              <a:rPr lang="en-US" sz="2500" dirty="0" err="1" smtClean="0"/>
              <a:t>dibagi</a:t>
            </a:r>
            <a:r>
              <a:rPr lang="en-US" sz="2500" dirty="0" smtClean="0"/>
              <a:t> – </a:t>
            </a:r>
            <a:r>
              <a:rPr lang="en-US" sz="2500" dirty="0" err="1" smtClean="0"/>
              <a:t>bagi</a:t>
            </a:r>
            <a:r>
              <a:rPr lang="en-US" sz="2500" dirty="0" smtClean="0"/>
              <a:t> </a:t>
            </a:r>
            <a:r>
              <a:rPr lang="en-US" sz="2500" dirty="0" err="1" smtClean="0"/>
              <a:t>menjadi</a:t>
            </a:r>
            <a:r>
              <a:rPr lang="en-US" sz="2500" dirty="0" smtClean="0"/>
              <a:t> task yang </a:t>
            </a:r>
            <a:r>
              <a:rPr lang="en-US" sz="2500" dirty="0" err="1" smtClean="0"/>
              <a:t>lebih</a:t>
            </a:r>
            <a:r>
              <a:rPr lang="en-US" sz="2500" dirty="0" smtClean="0"/>
              <a:t> </a:t>
            </a:r>
            <a:r>
              <a:rPr lang="en-US" sz="2500" dirty="0" err="1" smtClean="0"/>
              <a:t>kecil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0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68396"/>
            <a:ext cx="1178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CONT…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274" y="1340768"/>
            <a:ext cx="768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/>
              <a:t>Setiap</a:t>
            </a:r>
            <a:r>
              <a:rPr lang="en-US" sz="2500" dirty="0" smtClean="0"/>
              <a:t> </a:t>
            </a:r>
            <a:r>
              <a:rPr lang="en-US" sz="2500" dirty="0" err="1" smtClean="0"/>
              <a:t>sistem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r>
              <a:rPr lang="en-US" sz="2500" dirty="0" smtClean="0"/>
              <a:t>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metode</a:t>
            </a:r>
            <a:r>
              <a:rPr lang="en-US" sz="2500" dirty="0" smtClean="0"/>
              <a:t> </a:t>
            </a:r>
            <a:r>
              <a:rPr lang="en-US" sz="2500" dirty="0" err="1" smtClean="0"/>
              <a:t>khusus</a:t>
            </a:r>
            <a:r>
              <a:rPr lang="en-US" sz="2500" dirty="0" smtClean="0"/>
              <a:t> </a:t>
            </a:r>
            <a:r>
              <a:rPr lang="en-US" sz="2500" dirty="0" err="1" smtClean="0"/>
              <a:t>mulai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awal</a:t>
            </a:r>
            <a:r>
              <a:rPr lang="en-US" sz="2500" dirty="0" smtClean="0"/>
              <a:t> </a:t>
            </a:r>
            <a:r>
              <a:rPr lang="en-US" sz="2500" dirty="0" err="1" smtClean="0"/>
              <a:t>pengembangan</a:t>
            </a:r>
            <a:r>
              <a:rPr lang="en-US" sz="2500" dirty="0" smtClean="0"/>
              <a:t> </a:t>
            </a:r>
            <a:r>
              <a:rPr lang="en-US" sz="2500" dirty="0" err="1" smtClean="0"/>
              <a:t>sampai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produk</a:t>
            </a:r>
            <a:r>
              <a:rPr lang="en-US" sz="2500" dirty="0" smtClean="0"/>
              <a:t> </a:t>
            </a:r>
            <a:r>
              <a:rPr lang="en-US" sz="2500" dirty="0" err="1" smtClean="0"/>
              <a:t>jadi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disebut</a:t>
            </a:r>
            <a:r>
              <a:rPr lang="en-US" sz="2500" dirty="0" smtClean="0"/>
              <a:t> </a:t>
            </a:r>
            <a:r>
              <a:rPr lang="en-US" sz="2500" dirty="0" err="1" smtClean="0"/>
              <a:t>siklus</a:t>
            </a:r>
            <a:r>
              <a:rPr lang="en-US" sz="2500" dirty="0" smtClean="0"/>
              <a:t> </a:t>
            </a:r>
            <a:r>
              <a:rPr lang="en-US" sz="2500" dirty="0" err="1" smtClean="0"/>
              <a:t>pengembangan</a:t>
            </a:r>
            <a:r>
              <a:rPr lang="en-US" sz="2500" dirty="0" smtClean="0"/>
              <a:t> software (Software Development Life Cycle). 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 smtClean="0"/>
              <a:t>Salah </a:t>
            </a:r>
            <a:r>
              <a:rPr lang="en-US" sz="2500" dirty="0" err="1" smtClean="0"/>
              <a:t>satu</a:t>
            </a:r>
            <a:r>
              <a:rPr lang="en-US" sz="2500" dirty="0" smtClean="0"/>
              <a:t> model yang </a:t>
            </a:r>
            <a:r>
              <a:rPr lang="en-US" sz="2500" dirty="0" err="1" smtClean="0"/>
              <a:t>banyak</a:t>
            </a:r>
            <a:r>
              <a:rPr lang="en-US" sz="2500" dirty="0" smtClean="0"/>
              <a:t> </a:t>
            </a:r>
            <a:r>
              <a:rPr lang="en-US" sz="2500" dirty="0" err="1" smtClean="0"/>
              <a:t>digunakan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the water fall model yang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</a:t>
            </a:r>
            <a:r>
              <a:rPr lang="en-US" sz="2500" dirty="0" err="1" smtClean="0"/>
              <a:t>bagian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terintegrasi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struktur</a:t>
            </a:r>
            <a:r>
              <a:rPr lang="en-US" sz="2500" dirty="0" smtClean="0"/>
              <a:t> </a:t>
            </a:r>
            <a:r>
              <a:rPr lang="en-US" sz="2500" dirty="0" err="1" smtClean="0"/>
              <a:t>kerja</a:t>
            </a:r>
            <a:r>
              <a:rPr lang="en-US" sz="2500" dirty="0" smtClean="0"/>
              <a:t> </a:t>
            </a:r>
            <a:r>
              <a:rPr lang="en-US" sz="2500" dirty="0" err="1" smtClean="0"/>
              <a:t>manajemen</a:t>
            </a:r>
            <a:r>
              <a:rPr lang="en-US" sz="2500" dirty="0" smtClean="0"/>
              <a:t> </a:t>
            </a:r>
            <a:r>
              <a:rPr lang="en-US" sz="2500" dirty="0" err="1" smtClean="0"/>
              <a:t>proyek</a:t>
            </a:r>
            <a:r>
              <a:rPr lang="en-US" sz="2500" dirty="0" smtClean="0"/>
              <a:t>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725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59658"/>
            <a:ext cx="2395528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PRINSIP DASAR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412604" y="1124744"/>
            <a:ext cx="81198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C00000"/>
                </a:solidFill>
              </a:rPr>
              <a:t>Prinsip</a:t>
            </a:r>
            <a:r>
              <a:rPr lang="en-US" sz="2200" dirty="0">
                <a:solidFill>
                  <a:srgbClr val="C00000"/>
                </a:solidFill>
              </a:rPr>
              <a:t> - </a:t>
            </a:r>
            <a:r>
              <a:rPr lang="en-US" sz="2200" dirty="0" err="1">
                <a:solidFill>
                  <a:srgbClr val="C00000"/>
                </a:solidFill>
              </a:rPr>
              <a:t>prinsip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dasar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dalam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menjalankan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</a:p>
          <a:p>
            <a:r>
              <a:rPr lang="en-US" sz="2200" dirty="0">
                <a:solidFill>
                  <a:srgbClr val="C00000"/>
                </a:solidFill>
              </a:rPr>
              <a:t>Work  Breakdown </a:t>
            </a:r>
            <a:r>
              <a:rPr lang="en-US" sz="2200" dirty="0" smtClean="0">
                <a:solidFill>
                  <a:srgbClr val="C00000"/>
                </a:solidFill>
              </a:rPr>
              <a:t>Structure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Aturan</a:t>
            </a:r>
            <a:r>
              <a:rPr lang="en-US" dirty="0">
                <a:solidFill>
                  <a:srgbClr val="C00000"/>
                </a:solidFill>
              </a:rPr>
              <a:t> 100% </a:t>
            </a:r>
          </a:p>
          <a:p>
            <a:pPr lvl="1" algn="just"/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WBS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Hubungan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antar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bagian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eksklusif</a:t>
            </a:r>
            <a:endParaRPr lang="en-US" dirty="0" smtClean="0">
              <a:solidFill>
                <a:srgbClr val="C00000"/>
              </a:solidFill>
            </a:endParaRPr>
          </a:p>
          <a:p>
            <a:pPr lvl="1" algn="just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WBS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tumpang</a:t>
            </a:r>
            <a:r>
              <a:rPr lang="en-US" dirty="0"/>
              <a:t> </a:t>
            </a:r>
            <a:r>
              <a:rPr lang="en-US" dirty="0" err="1"/>
              <a:t>tindih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bagiannya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kerancuan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Rencanakan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hasil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ingin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dicapai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bukan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pelaksanaannya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1" algn="just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WBS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100%.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1989</TotalTime>
  <Words>1194</Words>
  <Application>Microsoft Office PowerPoint</Application>
  <PresentationFormat>On-screen Show (4:3)</PresentationFormat>
  <Paragraphs>158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Grid</vt:lpstr>
      <vt:lpstr>PERTEMUAN KE 6 MINGGU KE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PERTEMUAN KE 6 MINGGU KE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125</cp:revision>
  <dcterms:created xsi:type="dcterms:W3CDTF">2020-01-04T05:38:09Z</dcterms:created>
  <dcterms:modified xsi:type="dcterms:W3CDTF">2020-03-01T14:52:05Z</dcterms:modified>
</cp:coreProperties>
</file>