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320" r:id="rId8"/>
    <p:sldId id="321" r:id="rId9"/>
    <p:sldId id="385" r:id="rId10"/>
    <p:sldId id="386" r:id="rId11"/>
    <p:sldId id="322" r:id="rId12"/>
    <p:sldId id="387" r:id="rId13"/>
    <p:sldId id="388" r:id="rId14"/>
    <p:sldId id="389" r:id="rId15"/>
    <p:sldId id="390" r:id="rId16"/>
    <p:sldId id="391" r:id="rId17"/>
    <p:sldId id="406" r:id="rId18"/>
    <p:sldId id="392" r:id="rId19"/>
    <p:sldId id="407" r:id="rId20"/>
    <p:sldId id="393" r:id="rId21"/>
    <p:sldId id="394" r:id="rId22"/>
    <p:sldId id="395" r:id="rId23"/>
    <p:sldId id="396" r:id="rId24"/>
    <p:sldId id="397" r:id="rId25"/>
    <p:sldId id="398" r:id="rId26"/>
    <p:sldId id="399" r:id="rId27"/>
    <p:sldId id="400" r:id="rId28"/>
    <p:sldId id="401" r:id="rId29"/>
    <p:sldId id="402" r:id="rId30"/>
    <p:sldId id="403" r:id="rId31"/>
    <p:sldId id="404" r:id="rId32"/>
    <p:sldId id="405" r:id="rId33"/>
    <p:sldId id="28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590" autoAdjust="0"/>
  </p:normalViewPr>
  <p:slideViewPr>
    <p:cSldViewPr>
      <p:cViewPr varScale="1">
        <p:scale>
          <a:sx n="71" d="100"/>
          <a:sy n="71" d="100"/>
        </p:scale>
        <p:origin x="-148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678B9E-A3F0-4507-8A40-ADC9AA728791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78214-B61B-4AA3-98CE-2C0ABCD0B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2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4ADB8B7-D7EB-46B9-AB70-19A00880D415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D6B89A1-516C-4706-9FCD-C67F9C3F37F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3116" y="4797152"/>
            <a:ext cx="1809364" cy="16847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543" y="6021784"/>
            <a:ext cx="7128792" cy="575568"/>
          </a:xfrm>
        </p:spPr>
        <p:txBody>
          <a:bodyPr/>
          <a:lstStyle/>
          <a:p>
            <a:pPr algn="l"/>
            <a:r>
              <a:rPr lang="en-US" sz="2500" b="1" dirty="0" smtClean="0"/>
              <a:t>PERTEMUAN KE 4</a:t>
            </a:r>
            <a:br>
              <a:rPr lang="en-US" sz="2500" b="1" dirty="0" smtClean="0"/>
            </a:br>
            <a:r>
              <a:rPr lang="en-US" sz="2500" b="1" dirty="0" smtClean="0"/>
              <a:t>MINGGU KE </a:t>
            </a:r>
            <a:r>
              <a:rPr lang="en-US" sz="2500" b="1" dirty="0"/>
              <a:t>4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4768" y="3566499"/>
            <a:ext cx="63246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000" b="1" dirty="0" smtClean="0"/>
              <a:t>KONTRAK KONSTRUKSI</a:t>
            </a:r>
            <a:endParaRPr lang="en-US" sz="6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797152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49324" y="5395299"/>
            <a:ext cx="7128792" cy="5755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/>
              <a:t>GALIH WULANDARI SUBAGYO, </a:t>
            </a:r>
            <a:r>
              <a:rPr lang="en-US" sz="2500" b="1" dirty="0" err="1" smtClean="0"/>
              <a:t>s.T.,M.T</a:t>
            </a:r>
            <a:r>
              <a:rPr lang="en-US" sz="2500" b="1" dirty="0" smtClean="0"/>
              <a:t>.,</a:t>
            </a:r>
            <a:endParaRPr lang="en-US" sz="2500" b="1" dirty="0"/>
          </a:p>
        </p:txBody>
      </p:sp>
    </p:spTree>
    <p:extLst>
      <p:ext uri="{BB962C8B-B14F-4D97-AF65-F5344CB8AC3E}">
        <p14:creationId xmlns:p14="http://schemas.microsoft.com/office/powerpoint/2010/main" val="21789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993268"/>
            <a:ext cx="78488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PENGERTIAN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UNIT PRICE/HARGA SATUAN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Volume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perkiraan</a:t>
            </a:r>
            <a:r>
              <a:rPr lang="en-US" dirty="0"/>
              <a:t> (</a:t>
            </a:r>
            <a:r>
              <a:rPr lang="en-US" dirty="0" err="1" smtClean="0"/>
              <a:t>bukan</a:t>
            </a:r>
            <a:r>
              <a:rPr lang="en-US" dirty="0" smtClean="0"/>
              <a:t> volume </a:t>
            </a:r>
            <a:r>
              <a:rPr lang="en-US" dirty="0" err="1"/>
              <a:t>pasti</a:t>
            </a:r>
            <a:r>
              <a:rPr lang="en-US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Volume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sesungguhnya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,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 smtClean="0"/>
              <a:t>diukur</a:t>
            </a:r>
            <a:r>
              <a:rPr lang="en-US" dirty="0" smtClean="0"/>
              <a:t> </a:t>
            </a:r>
            <a:r>
              <a:rPr lang="en-US" dirty="0" err="1" smtClean="0"/>
              <a:t>ulang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PP. No.29/2000 </a:t>
            </a:r>
            <a:r>
              <a:rPr lang="en-US" dirty="0" err="1"/>
              <a:t>Pasal</a:t>
            </a:r>
            <a:r>
              <a:rPr lang="en-US" dirty="0"/>
              <a:t> 21 </a:t>
            </a:r>
            <a:r>
              <a:rPr lang="en-US" dirty="0" err="1"/>
              <a:t>ayat</a:t>
            </a:r>
            <a:r>
              <a:rPr lang="en-US" dirty="0"/>
              <a:t> 2 :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/>
              <a:t>satuan</a:t>
            </a:r>
            <a:r>
              <a:rPr lang="en-US" dirty="0"/>
              <a:t> yang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volume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 smtClean="0"/>
              <a:t>benarbenar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"</a:t>
            </a:r>
            <a:r>
              <a:rPr lang="en-US" dirty="0" err="1"/>
              <a:t>Gilbreath</a:t>
            </a:r>
            <a:r>
              <a:rPr lang="en-US" dirty="0"/>
              <a:t>" </a:t>
            </a:r>
            <a:r>
              <a:rPr lang="en-US" dirty="0" smtClean="0"/>
              <a:t>: Unit </a:t>
            </a:r>
            <a:r>
              <a:rPr lang="en-US" dirty="0"/>
              <a:t>Price :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x volume yang </a:t>
            </a:r>
            <a:r>
              <a:rPr lang="en-US" dirty="0" err="1"/>
              <a:t>sesungguhnya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kelebihan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windfall profit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.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 smtClean="0"/>
              <a:t>pengawasan</a:t>
            </a:r>
            <a:r>
              <a:rPr lang="en-US" dirty="0" smtClean="0"/>
              <a:t> </a:t>
            </a:r>
            <a:r>
              <a:rPr lang="en-US" dirty="0" err="1" smtClean="0"/>
              <a:t>seksama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"Stokes" :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/>
              <a:t>dibayar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yang </a:t>
            </a:r>
            <a:r>
              <a:rPr lang="en-US" dirty="0" err="1"/>
              <a:t>dikerjakan</a:t>
            </a:r>
            <a:r>
              <a:rPr lang="en-US" dirty="0"/>
              <a:t>.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kelebihan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268396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591282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828487"/>
            <a:ext cx="7776864" cy="2534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Dari </a:t>
            </a:r>
            <a:r>
              <a:rPr lang="en-US" dirty="0" err="1"/>
              <a:t>keempat</a:t>
            </a:r>
            <a:r>
              <a:rPr lang="en-US" dirty="0"/>
              <a:t> </a:t>
            </a:r>
            <a:r>
              <a:rPr lang="en-US" dirty="0" err="1"/>
              <a:t>batasan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:</a:t>
            </a:r>
          </a:p>
          <a:p>
            <a:pPr>
              <a:lnSpc>
                <a:spcPct val="150000"/>
              </a:lnSpc>
            </a:pPr>
            <a:r>
              <a:rPr lang="en-US" dirty="0"/>
              <a:t>•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kelebihan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(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)</a:t>
            </a:r>
          </a:p>
          <a:p>
            <a:pPr>
              <a:lnSpc>
                <a:spcPct val="150000"/>
              </a:lnSpc>
            </a:pPr>
            <a:r>
              <a:rPr lang="en-US" dirty="0"/>
              <a:t>•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mendadak</a:t>
            </a:r>
            <a:r>
              <a:rPr lang="en-US" dirty="0"/>
              <a:t> (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)</a:t>
            </a:r>
          </a:p>
          <a:p>
            <a:pPr>
              <a:lnSpc>
                <a:spcPct val="150000"/>
              </a:lnSpc>
            </a:pPr>
            <a:r>
              <a:rPr lang="en-US" dirty="0"/>
              <a:t>•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 smtClean="0"/>
              <a:t>ulang</a:t>
            </a:r>
            <a:r>
              <a:rPr lang="en-US" dirty="0" smtClean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kolusi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•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suka</a:t>
            </a:r>
            <a:r>
              <a:rPr lang="en-US" dirty="0"/>
              <a:t> fixed lump sum</a:t>
            </a:r>
          </a:p>
          <a:p>
            <a:pPr>
              <a:lnSpc>
                <a:spcPct val="150000"/>
              </a:lnSpc>
            </a:pPr>
            <a:r>
              <a:rPr lang="en-US" dirty="0"/>
              <a:t>•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gabungan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keduanya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9552" y="268396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3041549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5346" y="1124744"/>
            <a:ext cx="921702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 smtClean="0"/>
              <a:t>jasa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/>
              <a:t>ditambah</a:t>
            </a:r>
            <a:r>
              <a:rPr lang="en-US" dirty="0"/>
              <a:t> </a:t>
            </a:r>
            <a:r>
              <a:rPr lang="en-US" dirty="0" err="1" smtClean="0"/>
              <a:t>jasa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/>
              <a:t>ditambah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 smtClean="0"/>
              <a:t>pasti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Yang </a:t>
            </a:r>
            <a:r>
              <a:rPr lang="en-US" dirty="0" err="1"/>
              <a:t>dibayar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,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imbalan</a:t>
            </a:r>
            <a:r>
              <a:rPr lang="en-US" dirty="0"/>
              <a:t> </a:t>
            </a:r>
            <a:r>
              <a:rPr lang="en-US" dirty="0" err="1" smtClean="0"/>
              <a:t>jasa</a:t>
            </a:r>
            <a:endParaRPr lang="en-US" dirty="0" smtClean="0"/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/>
              <a:t>sosial</a:t>
            </a:r>
            <a:r>
              <a:rPr lang="en-US" dirty="0"/>
              <a:t> (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ibadat</a:t>
            </a:r>
            <a:r>
              <a:rPr lang="en-US" dirty="0"/>
              <a:t>, </a:t>
            </a:r>
            <a:r>
              <a:rPr lang="en-US" dirty="0" err="1"/>
              <a:t>panti</a:t>
            </a:r>
            <a:r>
              <a:rPr lang="en-US" dirty="0"/>
              <a:t> </a:t>
            </a:r>
            <a:r>
              <a:rPr lang="en-US" dirty="0" err="1" smtClean="0"/>
              <a:t>asuhan</a:t>
            </a:r>
            <a:r>
              <a:rPr lang="en-US" dirty="0" smtClean="0"/>
              <a:t>)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smtClean="0"/>
              <a:t> :  </a:t>
            </a:r>
            <a:r>
              <a:rPr lang="en-US" dirty="0" err="1" smtClean="0"/>
              <a:t>Proyek</a:t>
            </a:r>
            <a:r>
              <a:rPr lang="en-US" dirty="0" smtClean="0"/>
              <a:t> YAMP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"</a:t>
            </a:r>
            <a:r>
              <a:rPr lang="en-US" dirty="0" err="1" smtClean="0"/>
              <a:t>Gilbreath</a:t>
            </a:r>
            <a:r>
              <a:rPr lang="en-US" dirty="0"/>
              <a:t>" :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Reimburseable</a:t>
            </a:r>
            <a:r>
              <a:rPr lang="en-US" dirty="0"/>
              <a:t>, No Fee</a:t>
            </a:r>
          </a:p>
          <a:p>
            <a:pPr marL="742950" lvl="1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/</a:t>
            </a:r>
            <a:r>
              <a:rPr lang="en-US" dirty="0" err="1"/>
              <a:t>promosi</a:t>
            </a:r>
            <a:r>
              <a:rPr lang="en-US" dirty="0"/>
              <a:t>.</a:t>
            </a:r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290267" y="404664"/>
            <a:ext cx="4584781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b="1" dirty="0"/>
              <a:t>ASPEK PERHITUNGAN JASA</a:t>
            </a:r>
          </a:p>
        </p:txBody>
      </p:sp>
    </p:spTree>
    <p:extLst>
      <p:ext uri="{BB962C8B-B14F-4D97-AF65-F5344CB8AC3E}">
        <p14:creationId xmlns:p14="http://schemas.microsoft.com/office/powerpoint/2010/main" val="873991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8197" y="908720"/>
            <a:ext cx="7926251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BIAYA TAMBAH JASA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(COST PLUS FEE)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Yang </a:t>
            </a:r>
            <a:r>
              <a:rPr lang="en-US" dirty="0" err="1"/>
              <a:t>dibayarkan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imbalan</a:t>
            </a:r>
            <a:r>
              <a:rPr lang="en-US" dirty="0"/>
              <a:t> </a:t>
            </a:r>
            <a:r>
              <a:rPr lang="en-US" dirty="0" err="1"/>
              <a:t>jasa</a:t>
            </a:r>
            <a:endParaRPr lang="en-US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err="1" smtClean="0"/>
              <a:t>Prosentase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10%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batasan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rangsangan</a:t>
            </a:r>
            <a:r>
              <a:rPr lang="en-US" dirty="0"/>
              <a:t> </a:t>
            </a:r>
            <a:r>
              <a:rPr lang="en-US" dirty="0" err="1" smtClean="0"/>
              <a:t>efisiensi</a:t>
            </a:r>
            <a:r>
              <a:rPr lang="en-US" dirty="0" smtClean="0"/>
              <a:t> : 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/</a:t>
            </a:r>
            <a:r>
              <a:rPr lang="en-US" dirty="0" err="1" smtClean="0"/>
              <a:t>peralatan</a:t>
            </a:r>
            <a:r>
              <a:rPr lang="en-US" dirty="0" smtClean="0"/>
              <a:t> </a:t>
            </a:r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/>
              <a:t>boros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batasan</a:t>
            </a:r>
            <a:r>
              <a:rPr lang="en-US" dirty="0"/>
              <a:t> </a:t>
            </a:r>
            <a:r>
              <a:rPr lang="en-US" dirty="0" err="1" smtClean="0"/>
              <a:t>biaya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sz="2000" dirty="0" smtClean="0"/>
              <a:t>    </a:t>
            </a:r>
            <a:r>
              <a:rPr lang="en-US" sz="2000" dirty="0" err="1" smtClean="0"/>
              <a:t>Contoh</a:t>
            </a:r>
            <a:r>
              <a:rPr lang="en-US" sz="2000" dirty="0" smtClean="0"/>
              <a:t> </a:t>
            </a:r>
            <a:r>
              <a:rPr lang="en-US" sz="2000" dirty="0"/>
              <a:t>: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   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/>
              <a:t>Kartika</a:t>
            </a:r>
            <a:r>
              <a:rPr lang="en-US" dirty="0"/>
              <a:t> Plaza &amp; </a:t>
            </a:r>
            <a:r>
              <a:rPr lang="en-US" dirty="0" err="1"/>
              <a:t>Proyek</a:t>
            </a:r>
            <a:r>
              <a:rPr lang="en-US" dirty="0"/>
              <a:t> ICCI di Saudi Arabia.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Cost </a:t>
            </a:r>
            <a:r>
              <a:rPr lang="en-US" dirty="0"/>
              <a:t>Plus Fee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merugikan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smtClean="0"/>
              <a:t>: 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smtClean="0"/>
              <a:t>1966 </a:t>
            </a:r>
            <a:r>
              <a:rPr lang="en-US" dirty="0" err="1" smtClean="0"/>
              <a:t>dilarang</a:t>
            </a:r>
            <a:r>
              <a:rPr lang="en-US" dirty="0"/>
              <a:t>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“</a:t>
            </a:r>
            <a:r>
              <a:rPr lang="en-US" dirty="0" err="1"/>
              <a:t>Gilbreath</a:t>
            </a:r>
            <a:r>
              <a:rPr lang="en-US" dirty="0"/>
              <a:t>” :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smtClean="0"/>
              <a:t>Makin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- </a:t>
            </a:r>
            <a:r>
              <a:rPr lang="en-US" dirty="0" err="1"/>
              <a:t>makin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 smtClean="0"/>
              <a:t>jasa</a:t>
            </a:r>
            <a:endParaRPr lang="en-US" dirty="0" smtClean="0"/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/>
              <a:t>Pengaturan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paling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 smtClean="0"/>
              <a:t>menguntungkan</a:t>
            </a:r>
            <a:r>
              <a:rPr lang="en-US" dirty="0" smtClean="0"/>
              <a:t> :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rangsangan</a:t>
            </a:r>
            <a:r>
              <a:rPr lang="en-US" dirty="0" smtClean="0"/>
              <a:t> </a:t>
            </a:r>
            <a:r>
              <a:rPr lang="en-US" dirty="0" err="1"/>
              <a:t>pengawasan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, </a:t>
            </a:r>
            <a:r>
              <a:rPr lang="en-US" dirty="0" err="1"/>
              <a:t>malahan</a:t>
            </a:r>
            <a:r>
              <a:rPr lang="en-US" dirty="0"/>
              <a:t> </a:t>
            </a:r>
            <a:r>
              <a:rPr lang="en-US" dirty="0" err="1"/>
              <a:t>rangsangan</a:t>
            </a:r>
            <a:r>
              <a:rPr lang="en-US" dirty="0"/>
              <a:t> </a:t>
            </a:r>
            <a:r>
              <a:rPr lang="en-US" dirty="0" err="1" smtClean="0"/>
              <a:t>menaikkan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.</a:t>
            </a:r>
          </a:p>
          <a:p>
            <a:pPr marL="742950" lvl="1" indent="-28575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dianjurkan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smtClean="0"/>
              <a:t> :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/>
              <a:t>terpaksa</a:t>
            </a:r>
            <a:r>
              <a:rPr lang="en-US" dirty="0"/>
              <a:t> </a:t>
            </a:r>
            <a:r>
              <a:rPr lang="en-US" dirty="0" err="1"/>
              <a:t>batasi</a:t>
            </a:r>
            <a:r>
              <a:rPr lang="en-US" dirty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masanya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539552" y="268396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3176983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2204" y="980728"/>
            <a:ext cx="7804212" cy="2534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/>
              <a:t>Ironi</a:t>
            </a:r>
            <a:r>
              <a:rPr lang="en-US" dirty="0"/>
              <a:t> :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P.P. No.29/2000 </a:t>
            </a:r>
            <a:r>
              <a:rPr lang="en-US" dirty="0" err="1"/>
              <a:t>Pasal</a:t>
            </a:r>
            <a:r>
              <a:rPr lang="en-US" dirty="0"/>
              <a:t> 20 </a:t>
            </a:r>
            <a:r>
              <a:rPr lang="en-US" dirty="0" err="1"/>
              <a:t>ayat</a:t>
            </a:r>
            <a:r>
              <a:rPr lang="en-US" dirty="0"/>
              <a:t> (3) </a:t>
            </a:r>
            <a:r>
              <a:rPr lang="en-US" dirty="0" err="1"/>
              <a:t>huruf</a:t>
            </a:r>
            <a:r>
              <a:rPr lang="en-US" dirty="0"/>
              <a:t> a </a:t>
            </a:r>
            <a:r>
              <a:rPr lang="en-US" dirty="0" err="1"/>
              <a:t>angka</a:t>
            </a:r>
            <a:r>
              <a:rPr lang="en-US" dirty="0"/>
              <a:t> 3 </a:t>
            </a:r>
            <a:r>
              <a:rPr lang="en-US" dirty="0" err="1" smtClean="0"/>
              <a:t>menghidupkan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otomatis</a:t>
            </a:r>
            <a:r>
              <a:rPr lang="en-US" dirty="0"/>
              <a:t> </a:t>
            </a:r>
            <a:r>
              <a:rPr lang="en-US" dirty="0" err="1"/>
              <a:t>larangan</a:t>
            </a:r>
            <a:r>
              <a:rPr lang="en-US" dirty="0"/>
              <a:t> Cost + Fee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1996 </a:t>
            </a: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diizinkan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.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mundur</a:t>
            </a:r>
            <a:r>
              <a:rPr lang="en-US" dirty="0"/>
              <a:t>. Di </a:t>
            </a:r>
            <a:r>
              <a:rPr lang="en-US" dirty="0" err="1"/>
              <a:t>Amerika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 smtClean="0"/>
              <a:t>dianjurkan</a:t>
            </a:r>
            <a:r>
              <a:rPr lang="en-US" dirty="0" smtClean="0"/>
              <a:t>. </a:t>
            </a:r>
            <a:r>
              <a:rPr lang="en-US" dirty="0" err="1" smtClean="0"/>
              <a:t>Mudah-mudahan</a:t>
            </a:r>
            <a:r>
              <a:rPr lang="en-US" dirty="0" smtClean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ditinjau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2" y="268396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2223151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908720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BIAYA DITAMBAH JASA PASTI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(COST PLUS FIXED FEE)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Cost Plus Fee,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feenya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endParaRPr lang="en-US" dirty="0"/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Sedikit</a:t>
            </a:r>
            <a:r>
              <a:rPr lang="en-US" dirty="0" smtClean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Cost Plus Fee,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 smtClean="0"/>
              <a:t>kepastian</a:t>
            </a:r>
            <a:r>
              <a:rPr lang="en-US" dirty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Penyedia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rangsangan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menaikkan</a:t>
            </a:r>
            <a:r>
              <a:rPr lang="en-US" dirty="0"/>
              <a:t> </a:t>
            </a:r>
            <a:r>
              <a:rPr lang="en-US" dirty="0" err="1" smtClean="0"/>
              <a:t>biaya,karena</a:t>
            </a:r>
            <a:r>
              <a:rPr lang="en-US" dirty="0" smtClean="0"/>
              <a:t> </a:t>
            </a:r>
            <a:r>
              <a:rPr lang="en-US" dirty="0" err="1"/>
              <a:t>kenaikan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menambah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(fee</a:t>
            </a:r>
            <a:r>
              <a:rPr lang="en-US" dirty="0" smtClean="0"/>
              <a:t>)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"</a:t>
            </a:r>
            <a:r>
              <a:rPr lang="en-US" dirty="0" err="1"/>
              <a:t>Gilbreath</a:t>
            </a:r>
            <a:r>
              <a:rPr lang="en-US" dirty="0"/>
              <a:t>" </a:t>
            </a:r>
            <a:r>
              <a:rPr lang="en-US" dirty="0" smtClean="0"/>
              <a:t>: </a:t>
            </a:r>
            <a:r>
              <a:rPr lang="en-US" dirty="0" err="1" smtClean="0"/>
              <a:t>Penyedia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punya</a:t>
            </a:r>
            <a:r>
              <a:rPr lang="en-US" dirty="0"/>
              <a:t> </a:t>
            </a:r>
            <a:r>
              <a:rPr lang="en-US" dirty="0" err="1"/>
              <a:t>rangsangan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menaikkan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2" y="268396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3428387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238" y="1124744"/>
            <a:ext cx="750412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Dibedakan</a:t>
            </a:r>
            <a:r>
              <a:rPr lang="en-US" dirty="0" smtClean="0"/>
              <a:t> </a:t>
            </a:r>
            <a:r>
              <a:rPr lang="en-US" dirty="0"/>
              <a:t>3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Bulanan</a:t>
            </a:r>
            <a:r>
              <a:rPr lang="en-US" dirty="0" smtClean="0"/>
              <a:t> </a:t>
            </a:r>
            <a:r>
              <a:rPr lang="en-US" dirty="0"/>
              <a:t>(Monthly </a:t>
            </a:r>
            <a:r>
              <a:rPr lang="en-US" dirty="0" smtClean="0"/>
              <a:t>Payment)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Prestasi</a:t>
            </a:r>
            <a:r>
              <a:rPr lang="en-US" dirty="0" smtClean="0"/>
              <a:t> </a:t>
            </a:r>
            <a:r>
              <a:rPr lang="en-US" dirty="0"/>
              <a:t>(Stage </a:t>
            </a:r>
            <a:r>
              <a:rPr lang="en-US" dirty="0" smtClean="0"/>
              <a:t>Payment)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Pra</a:t>
            </a:r>
            <a:r>
              <a:rPr lang="en-US" dirty="0" smtClean="0"/>
              <a:t> </a:t>
            </a:r>
            <a:r>
              <a:rPr lang="en-US" dirty="0" err="1"/>
              <a:t>pendanaan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(Full Pre Financed)</a:t>
            </a:r>
          </a:p>
          <a:p>
            <a:endParaRPr lang="en-US" dirty="0" smtClean="0"/>
          </a:p>
        </p:txBody>
      </p:sp>
      <p:sp>
        <p:nvSpPr>
          <p:cNvPr id="3" name="Rectangle 2"/>
          <p:cNvSpPr/>
          <p:nvPr/>
        </p:nvSpPr>
        <p:spPr>
          <a:xfrm>
            <a:off x="290267" y="404664"/>
            <a:ext cx="4584781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b="1" dirty="0"/>
              <a:t>ASPEK CARA PEMBAYARAN</a:t>
            </a:r>
          </a:p>
        </p:txBody>
      </p:sp>
    </p:spTree>
    <p:extLst>
      <p:ext uri="{BB962C8B-B14F-4D97-AF65-F5344CB8AC3E}">
        <p14:creationId xmlns:p14="http://schemas.microsoft.com/office/powerpoint/2010/main" val="2276302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745450"/>
            <a:ext cx="8136904" cy="3781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CARA PEMBAYARAN BULANAN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(MONTHLY PAYMENT) </a:t>
            </a:r>
            <a:r>
              <a:rPr lang="en-US" dirty="0" smtClean="0"/>
              <a:t>:</a:t>
            </a:r>
            <a:endParaRPr lang="en-US" dirty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diukur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 smtClean="0"/>
              <a:t>dibayar</a:t>
            </a:r>
            <a:endParaRPr lang="en-US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err="1" smtClean="0"/>
              <a:t>Kelemahannya</a:t>
            </a:r>
            <a:r>
              <a:rPr lang="en-US" dirty="0" smtClean="0"/>
              <a:t> </a:t>
            </a:r>
            <a:r>
              <a:rPr lang="en-US" dirty="0"/>
              <a:t>: </a:t>
            </a:r>
            <a:r>
              <a:rPr lang="en-US" dirty="0" err="1"/>
              <a:t>sekecil</a:t>
            </a:r>
            <a:r>
              <a:rPr lang="en-US" dirty="0"/>
              <a:t> </a:t>
            </a:r>
            <a:r>
              <a:rPr lang="en-US" dirty="0" err="1"/>
              <a:t>apapun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 smtClean="0"/>
              <a:t>dibayar</a:t>
            </a:r>
            <a:endParaRPr lang="en-US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Di </a:t>
            </a:r>
            <a:r>
              <a:rPr lang="en-US" dirty="0" err="1"/>
              <a:t>modifikasi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smtClean="0"/>
              <a:t>minimum/</a:t>
            </a:r>
            <a:r>
              <a:rPr lang="en-US" dirty="0" err="1" smtClean="0"/>
              <a:t>bulan</a:t>
            </a:r>
            <a:endParaRPr lang="en-US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-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memasukkan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 smtClean="0"/>
              <a:t>bahan</a:t>
            </a:r>
            <a:endParaRPr lang="en-US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diatasi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membatasi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(</a:t>
            </a:r>
            <a:r>
              <a:rPr lang="en-US" dirty="0" err="1"/>
              <a:t>bahan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difabrikasi</a:t>
            </a:r>
            <a:r>
              <a:rPr lang="en-US" dirty="0"/>
              <a:t>/</a:t>
            </a:r>
            <a:r>
              <a:rPr lang="en-US" dirty="0" err="1"/>
              <a:t>setengah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 smtClean="0"/>
              <a:t>).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P.P</a:t>
            </a:r>
            <a:r>
              <a:rPr lang="en-US" dirty="0"/>
              <a:t>. No.29/2000 </a:t>
            </a:r>
            <a:r>
              <a:rPr lang="en-US" dirty="0" err="1"/>
              <a:t>Pasal</a:t>
            </a:r>
            <a:r>
              <a:rPr lang="en-US" dirty="0"/>
              <a:t> 20 </a:t>
            </a:r>
            <a:r>
              <a:rPr lang="en-US" dirty="0" err="1"/>
              <a:t>ayat</a:t>
            </a:r>
            <a:r>
              <a:rPr lang="en-US" dirty="0"/>
              <a:t> (3) </a:t>
            </a:r>
            <a:r>
              <a:rPr lang="en-US" dirty="0" err="1"/>
              <a:t>huruf</a:t>
            </a:r>
            <a:r>
              <a:rPr lang="en-US" dirty="0"/>
              <a:t> c </a:t>
            </a:r>
            <a:r>
              <a:rPr lang="en-US" dirty="0" err="1"/>
              <a:t>ayat</a:t>
            </a:r>
            <a:r>
              <a:rPr lang="en-US" dirty="0"/>
              <a:t> 2 </a:t>
            </a:r>
            <a:r>
              <a:rPr lang="en-US" dirty="0" err="1"/>
              <a:t>mencantumkan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3528" y="254404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160968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506923"/>
            <a:ext cx="8982744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CARA PEMBAYARAN ATAS PRESTASI (STAGE PAYMENT) 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prosentase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 smtClean="0"/>
              <a:t>dicapai</a:t>
            </a:r>
            <a:r>
              <a:rPr lang="en-US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memperhitungkan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muka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Cacat</a:t>
            </a:r>
            <a:r>
              <a:rPr lang="en-US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sepenuhnya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 smtClean="0"/>
              <a:t>prestasi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 smtClean="0"/>
              <a:t>banyak</a:t>
            </a:r>
            <a:r>
              <a:rPr lang="en-US" dirty="0" smtClean="0"/>
              <a:t>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err="1" smtClean="0"/>
              <a:t>Penyedia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menimbun</a:t>
            </a:r>
            <a:r>
              <a:rPr lang="en-US" dirty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yang </a:t>
            </a:r>
            <a:r>
              <a:rPr lang="en-US" dirty="0" err="1"/>
              <a:t>lazim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"front end loading</a:t>
            </a:r>
            <a:r>
              <a:rPr lang="en-US" dirty="0" smtClean="0"/>
              <a:t>".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P.P</a:t>
            </a:r>
            <a:r>
              <a:rPr lang="en-US" dirty="0"/>
              <a:t>. No.29/2000 </a:t>
            </a:r>
            <a:r>
              <a:rPr lang="en-US" dirty="0" err="1"/>
              <a:t>Pasal</a:t>
            </a:r>
            <a:r>
              <a:rPr lang="en-US" dirty="0"/>
              <a:t> 20 </a:t>
            </a:r>
            <a:r>
              <a:rPr lang="en-US" dirty="0" err="1"/>
              <a:t>ayat</a:t>
            </a:r>
            <a:r>
              <a:rPr lang="en-US" dirty="0"/>
              <a:t> (5) </a:t>
            </a:r>
            <a:r>
              <a:rPr lang="en-US" dirty="0" err="1"/>
              <a:t>huruf</a:t>
            </a:r>
            <a:r>
              <a:rPr lang="en-US" dirty="0"/>
              <a:t> c </a:t>
            </a:r>
            <a:r>
              <a:rPr lang="en-US" dirty="0" err="1"/>
              <a:t>mencantumkan</a:t>
            </a:r>
            <a:r>
              <a:rPr lang="en-US" dirty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“</a:t>
            </a:r>
            <a:r>
              <a:rPr lang="en-US" dirty="0" err="1" smtClean="0"/>
              <a:t>Gilbreath</a:t>
            </a:r>
            <a:r>
              <a:rPr lang="en-US" dirty="0"/>
              <a:t>” : Progress Billing &amp; </a:t>
            </a:r>
            <a:r>
              <a:rPr lang="en-US" dirty="0" smtClean="0"/>
              <a:t>Payment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/>
              <a:t>Penyedia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lekas</a:t>
            </a:r>
            <a:r>
              <a:rPr lang="en-US" dirty="0"/>
              <a:t> </a:t>
            </a:r>
            <a:r>
              <a:rPr lang="en-US" dirty="0" err="1" smtClean="0"/>
              <a:t>dibayar</a:t>
            </a:r>
            <a:endParaRPr lang="en-US" dirty="0"/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hati-hati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(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 smtClean="0"/>
              <a:t>dini</a:t>
            </a:r>
            <a:r>
              <a:rPr lang="en-US" dirty="0" smtClean="0"/>
              <a:t>/</a:t>
            </a:r>
            <a:r>
              <a:rPr lang="en-US" dirty="0" err="1" smtClean="0"/>
              <a:t>kelebihan</a:t>
            </a:r>
            <a:r>
              <a:rPr lang="en-US" dirty="0" smtClean="0"/>
              <a:t> </a:t>
            </a:r>
            <a:r>
              <a:rPr lang="en-US" dirty="0" err="1" smtClean="0"/>
              <a:t>membayar</a:t>
            </a:r>
            <a:r>
              <a:rPr lang="en-US" dirty="0" smtClean="0"/>
              <a:t>)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/>
              <a:t>Penundaan</a:t>
            </a:r>
            <a:r>
              <a:rPr lang="en-US" dirty="0" smtClean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 smtClean="0"/>
              <a:t>dirugikan</a:t>
            </a:r>
            <a:endParaRPr lang="en-US" dirty="0"/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berkepentingan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 smtClean="0"/>
              <a:t>terpasang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uangnya</a:t>
            </a:r>
            <a:r>
              <a:rPr lang="en-US" dirty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116632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259981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790252"/>
            <a:ext cx="7992888" cy="3365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/>
              <a:t>Stokes” :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/>
              <a:t> "Progress Payment“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mengharapkan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ditanggung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diharapkan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membiayai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7 Copyright NY-SS/HK-BKK/V/07</a:t>
            </a:r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upah</a:t>
            </a:r>
            <a:r>
              <a:rPr lang="en-US" dirty="0"/>
              <a:t>, </a:t>
            </a:r>
            <a:r>
              <a:rPr lang="en-US" dirty="0" err="1"/>
              <a:t>bahan</a:t>
            </a:r>
            <a:r>
              <a:rPr lang="en-US" dirty="0"/>
              <a:t>,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Jasa</a:t>
            </a:r>
            <a:endParaRPr lang="en-US" dirty="0"/>
          </a:p>
          <a:p>
            <a:pPr marL="742950" lvl="1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gagal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,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putus</a:t>
            </a:r>
            <a:r>
              <a:rPr 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23528" y="254404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146180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268760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,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 (planning), </a:t>
            </a:r>
            <a:r>
              <a:rPr lang="en-US" dirty="0" err="1" smtClean="0"/>
              <a:t>perancangan</a:t>
            </a:r>
            <a:r>
              <a:rPr lang="en-US" dirty="0" smtClean="0"/>
              <a:t> (design), </a:t>
            </a:r>
            <a:r>
              <a:rPr lang="en-US" dirty="0" err="1" smtClean="0"/>
              <a:t>pelelangan</a:t>
            </a:r>
            <a:r>
              <a:rPr lang="en-US" dirty="0" smtClean="0"/>
              <a:t>,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.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menyeluruh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TIU		: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proses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siklus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Menyeluruh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</a:p>
          <a:p>
            <a:pPr algn="just"/>
            <a:r>
              <a:rPr lang="en-US" dirty="0"/>
              <a:t>	</a:t>
            </a:r>
            <a:r>
              <a:rPr lang="en-US" dirty="0" smtClean="0"/>
              <a:t>	 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manajerial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CIV-206</a:t>
            </a:r>
          </a:p>
          <a:p>
            <a:endParaRPr lang="en-US" dirty="0" smtClean="0"/>
          </a:p>
          <a:p>
            <a:r>
              <a:rPr lang="en-US" dirty="0" err="1" smtClean="0"/>
              <a:t>Jumlah</a:t>
            </a:r>
            <a:r>
              <a:rPr lang="en-US" dirty="0" smtClean="0"/>
              <a:t> SKS	: 3 </a:t>
            </a:r>
            <a:r>
              <a:rPr lang="en-US" dirty="0" err="1" smtClean="0"/>
              <a:t>Kuliah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	: </a:t>
            </a:r>
            <a:r>
              <a:rPr lang="en-US" dirty="0" err="1" smtClean="0"/>
              <a:t>Wajib</a:t>
            </a:r>
            <a:endParaRPr lang="en-US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23528" y="404664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Deskripsi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797786"/>
            <a:ext cx="8424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PRA PENDANAAN PENUH DARI PENYEDIA JASA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(CONTRACTOR’S FULL PRE FINANCED)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/>
              <a:t>didanai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dulu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/>
              <a:t>dirancukan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Design Build / Turnkey. Dari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 smtClean="0"/>
              <a:t>ditugasi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perencanaan</a:t>
            </a:r>
            <a:r>
              <a:rPr lang="en-US" dirty="0" smtClean="0"/>
              <a:t>/design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 smtClean="0"/>
              <a:t>Jasa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Jaminan</a:t>
            </a:r>
            <a:r>
              <a:rPr lang="en-US" dirty="0" smtClean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instrumen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kecuali</a:t>
            </a:r>
            <a:r>
              <a:rPr lang="en-US" dirty="0"/>
              <a:t> </a:t>
            </a:r>
            <a:r>
              <a:rPr lang="en-US" dirty="0" err="1" smtClean="0"/>
              <a:t>diatur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tegas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Jaminan</a:t>
            </a:r>
            <a:r>
              <a:rPr lang="en-US" dirty="0" smtClean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dicairkan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terbukti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ingkar</a:t>
            </a:r>
            <a:r>
              <a:rPr lang="en-US" dirty="0" smtClean="0"/>
              <a:t> </a:t>
            </a:r>
            <a:r>
              <a:rPr lang="en-US" dirty="0" err="1"/>
              <a:t>janji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membayar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dikombinasi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lain;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/>
              <a:t>: </a:t>
            </a:r>
            <a:r>
              <a:rPr lang="en-US" dirty="0" err="1"/>
              <a:t>pra</a:t>
            </a:r>
            <a:r>
              <a:rPr lang="en-US" dirty="0"/>
              <a:t> </a:t>
            </a:r>
            <a:r>
              <a:rPr lang="en-US" dirty="0" err="1"/>
              <a:t>pendanaan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, </a:t>
            </a:r>
            <a:r>
              <a:rPr lang="en-US" dirty="0" err="1"/>
              <a:t>pekerjaan</a:t>
            </a:r>
            <a:r>
              <a:rPr lang="en-US" dirty="0"/>
              <a:t> finishing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prestasi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sistim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menanggung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(cost </a:t>
            </a:r>
            <a:r>
              <a:rPr lang="en-US" dirty="0" smtClean="0"/>
              <a:t>of money</a:t>
            </a:r>
            <a:r>
              <a:rPr lang="en-US" dirty="0"/>
              <a:t>)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Interest During Construction- (</a:t>
            </a:r>
            <a:r>
              <a:rPr lang="en-US" dirty="0" smtClean="0"/>
              <a:t>IDC)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sistim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 smtClean="0"/>
              <a:t>termyn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IDC.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54404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239623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412776"/>
            <a:ext cx="4572000" cy="253454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/</a:t>
            </a:r>
            <a:r>
              <a:rPr lang="en-US" dirty="0" err="1" smtClean="0"/>
              <a:t>Konvensional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 smtClean="0"/>
              <a:t>Spesialis</a:t>
            </a:r>
            <a:endParaRPr lang="en-US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/>
              <a:t>Rancang</a:t>
            </a:r>
            <a:r>
              <a:rPr lang="en-US" dirty="0"/>
              <a:t> </a:t>
            </a:r>
            <a:r>
              <a:rPr lang="en-US" dirty="0" err="1" smtClean="0"/>
              <a:t>Bangun</a:t>
            </a:r>
            <a:r>
              <a:rPr lang="en-US" dirty="0" smtClean="0"/>
              <a:t>/Turnkey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Kontrak</a:t>
            </a:r>
            <a:r>
              <a:rPr lang="en-US" dirty="0" smtClean="0"/>
              <a:t> EPC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Kontrak</a:t>
            </a:r>
            <a:r>
              <a:rPr lang="en-US" dirty="0" smtClean="0"/>
              <a:t> BOT/BLT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/>
              <a:t>Swakelola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90267" y="404664"/>
            <a:ext cx="4352345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b="1" dirty="0"/>
              <a:t>ASPEK PEMBAGIAN TUGAS</a:t>
            </a:r>
          </a:p>
        </p:txBody>
      </p:sp>
    </p:spTree>
    <p:extLst>
      <p:ext uri="{BB962C8B-B14F-4D97-AF65-F5344CB8AC3E}">
        <p14:creationId xmlns:p14="http://schemas.microsoft.com/office/powerpoint/2010/main" val="9145252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836712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PENGERTIAN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KONTRAK KONVESIONAL: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menugaskan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 smtClean="0"/>
              <a:t>saja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: </a:t>
            </a:r>
            <a:r>
              <a:rPr lang="en-US" dirty="0" err="1"/>
              <a:t>perencanaan</a:t>
            </a:r>
            <a:r>
              <a:rPr lang="en-US" dirty="0"/>
              <a:t>, </a:t>
            </a:r>
            <a:r>
              <a:rPr lang="en-US" dirty="0" err="1" smtClean="0"/>
              <a:t>pengawasan</a:t>
            </a:r>
            <a:r>
              <a:rPr lang="en-US" dirty="0" smtClean="0"/>
              <a:t>,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 smtClean="0"/>
              <a:t>berbeda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Pengawas</a:t>
            </a:r>
            <a:r>
              <a:rPr lang="en-US" dirty="0" smtClean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mengawasi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 smtClean="0"/>
              <a:t>Penyedia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/>
              <a:t>terdapat</a:t>
            </a:r>
            <a:r>
              <a:rPr lang="en-US" dirty="0"/>
              <a:t> 3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terpisah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:</a:t>
            </a:r>
          </a:p>
          <a:p>
            <a:pPr lvl="1"/>
            <a:r>
              <a:rPr lang="en-US" dirty="0"/>
              <a:t>•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Perencanaan</a:t>
            </a:r>
            <a:endParaRPr lang="en-US" dirty="0"/>
          </a:p>
          <a:p>
            <a:pPr lvl="1"/>
            <a:r>
              <a:rPr lang="en-US" dirty="0"/>
              <a:t>•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Pengawasan</a:t>
            </a:r>
            <a:endParaRPr lang="en-US" dirty="0"/>
          </a:p>
          <a:p>
            <a:pPr lvl="1"/>
            <a:r>
              <a:rPr lang="en-US" dirty="0"/>
              <a:t>•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Gilbreath</a:t>
            </a:r>
            <a:r>
              <a:rPr lang="en-US" dirty="0"/>
              <a:t>” : General Contractor </a:t>
            </a:r>
            <a:r>
              <a:rPr lang="en-US" dirty="0" smtClean="0"/>
              <a:t>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/>
              <a:t>tradisional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(</a:t>
            </a:r>
            <a:r>
              <a:rPr lang="en-US" dirty="0" err="1"/>
              <a:t>klinik</a:t>
            </a:r>
            <a:r>
              <a:rPr lang="en-US" dirty="0"/>
              <a:t>, </a:t>
            </a:r>
            <a:r>
              <a:rPr lang="en-US" dirty="0" err="1"/>
              <a:t>gereja</a:t>
            </a:r>
            <a:r>
              <a:rPr lang="en-US" dirty="0"/>
              <a:t>, </a:t>
            </a:r>
            <a:r>
              <a:rPr lang="en-US" dirty="0" err="1" smtClean="0"/>
              <a:t>sekolah</a:t>
            </a:r>
            <a:r>
              <a:rPr lang="en-US" dirty="0" smtClean="0"/>
              <a:t>,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/>
              <a:t>belanja</a:t>
            </a:r>
            <a:r>
              <a:rPr lang="en-US" dirty="0" smtClean="0"/>
              <a:t>).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/>
              <a:t>kemudian</a:t>
            </a:r>
            <a:r>
              <a:rPr lang="en-US" dirty="0"/>
              <a:t> di </a:t>
            </a:r>
            <a:r>
              <a:rPr lang="en-US" dirty="0" smtClean="0"/>
              <a:t>sub-</a:t>
            </a:r>
            <a:r>
              <a:rPr lang="en-US" dirty="0" err="1" smtClean="0"/>
              <a:t>kontrakkan</a:t>
            </a: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Beda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rancang</a:t>
            </a:r>
            <a:r>
              <a:rPr lang="en-US" dirty="0"/>
              <a:t> </a:t>
            </a:r>
            <a:r>
              <a:rPr lang="en-US" dirty="0" err="1"/>
              <a:t>bangun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terpisah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54404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40262479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apholeond\Downloads\Documents\Pages from BENTUK-BENTUK_KONTRAK_KONSTRUKSI_RINGKA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58795"/>
            <a:ext cx="6846018" cy="418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974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747028"/>
            <a:ext cx="7704856" cy="2119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5.   “Stokes</a:t>
            </a:r>
            <a:r>
              <a:rPr lang="en-US" dirty="0"/>
              <a:t>” 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• General Contract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•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dibagi-bagi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Sub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/>
              <a:t>•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Sub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/>
              <a:t>•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yakin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punya</a:t>
            </a:r>
            <a:r>
              <a:rPr lang="en-US" dirty="0"/>
              <a:t> </a:t>
            </a:r>
            <a:r>
              <a:rPr lang="en-US" dirty="0" err="1"/>
              <a:t>dana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3528" y="254404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27295126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2469" y="692696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PENGERTIAN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BENTUK KONTRAK SPESIALIS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spesialisasi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 smtClean="0"/>
              <a:t>Penyedia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: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/</a:t>
            </a:r>
            <a:r>
              <a:rPr lang="en-US" dirty="0" err="1" smtClean="0"/>
              <a:t>Umum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menutup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Keuntungan-keuntungan</a:t>
            </a:r>
            <a:r>
              <a:rPr lang="en-US" dirty="0" smtClean="0"/>
              <a:t> 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• </a:t>
            </a:r>
            <a:r>
              <a:rPr lang="en-US" dirty="0" err="1"/>
              <a:t>Mutu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handal</a:t>
            </a:r>
            <a:endParaRPr lang="en-US" dirty="0"/>
          </a:p>
          <a:p>
            <a:pPr lvl="1"/>
            <a:r>
              <a:rPr lang="en-US" dirty="0"/>
              <a:t>• </a:t>
            </a:r>
            <a:r>
              <a:rPr lang="en-US" dirty="0" err="1"/>
              <a:t>Hemat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(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diuji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• </a:t>
            </a:r>
            <a:r>
              <a:rPr lang="en-US" dirty="0" err="1"/>
              <a:t>Hemat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(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diuji</a:t>
            </a:r>
            <a:r>
              <a:rPr lang="en-US" dirty="0"/>
              <a:t>) </a:t>
            </a:r>
            <a:r>
              <a:rPr lang="en-US" dirty="0" smtClean="0"/>
              <a:t>: </a:t>
            </a:r>
            <a:r>
              <a:rPr lang="en-US" dirty="0" err="1" smtClean="0"/>
              <a:t>efisiensi</a:t>
            </a:r>
            <a:endParaRPr lang="en-US" dirty="0"/>
          </a:p>
          <a:p>
            <a:pPr lvl="1"/>
            <a:r>
              <a:rPr lang="en-US" dirty="0"/>
              <a:t>•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mengganti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 smtClean="0"/>
              <a:t>bermasalah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Gilbreath</a:t>
            </a:r>
            <a:r>
              <a:rPr lang="en-US" dirty="0" smtClean="0"/>
              <a:t> </a:t>
            </a:r>
            <a:r>
              <a:rPr lang="en-US" dirty="0"/>
              <a:t>: Few Primes </a:t>
            </a:r>
            <a:r>
              <a:rPr lang="en-US" dirty="0" smtClean="0"/>
              <a:t>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Pekerjaan-pekerjaan</a:t>
            </a:r>
            <a:r>
              <a:rPr lang="en-US" dirty="0" smtClean="0"/>
              <a:t> </a:t>
            </a:r>
            <a:r>
              <a:rPr lang="en-US" dirty="0" err="1"/>
              <a:t>spesialis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Penyedia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/>
              <a:t>ditunjuk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 smtClean="0"/>
              <a:t>Umum</a:t>
            </a: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/>
              <a:t>penggantian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 smtClean="0"/>
              <a:t>bermasalah</a:t>
            </a: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kepihak</a:t>
            </a:r>
            <a:r>
              <a:rPr lang="en-US" dirty="0" smtClean="0"/>
              <a:t> lain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,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</a:t>
            </a:r>
            <a:r>
              <a:rPr lang="en-US" dirty="0" err="1"/>
              <a:t>Konstruksi</a:t>
            </a:r>
            <a:r>
              <a:rPr lang="en-US" dirty="0"/>
              <a:t> (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 smtClean="0"/>
              <a:t>pengawasan</a:t>
            </a:r>
            <a:r>
              <a:rPr lang="en-US" dirty="0" smtClean="0"/>
              <a:t>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Penyedia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berkurang</a:t>
            </a:r>
            <a:r>
              <a:rPr lang="en-US" dirty="0"/>
              <a:t>;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bermasalah</a:t>
            </a:r>
            <a:r>
              <a:rPr lang="en-US" dirty="0"/>
              <a:t>,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 smtClean="0"/>
              <a:t>mengganti</a:t>
            </a:r>
            <a:endParaRPr lang="en-U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dikurangi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54404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18951248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apholeond\Downloads\Documents\Pages from BENTUK-BENTUK_KONTRAK_KONSTRUKSI_RINGKAS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6752"/>
            <a:ext cx="7711760" cy="4202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23528" y="254404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3680241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733581"/>
            <a:ext cx="81369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PENGERTIAN BENTUK KONTRAK RANCANG BANGUN 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(DESIGN CONSTRUCT/TURNKEY) 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/>
              <a:t>Perencanaan</a:t>
            </a:r>
            <a:r>
              <a:rPr lang="en-US" dirty="0"/>
              <a:t>/Design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 smtClean="0"/>
              <a:t>diborongkan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 smtClean="0"/>
              <a:t>Jasa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/>
              <a:t>Rancang</a:t>
            </a:r>
            <a:r>
              <a:rPr lang="en-US" dirty="0"/>
              <a:t> </a:t>
            </a:r>
            <a:r>
              <a:rPr lang="en-US" dirty="0" err="1"/>
              <a:t>Bangun</a:t>
            </a:r>
            <a:r>
              <a:rPr lang="en-US" dirty="0"/>
              <a:t>/Design Build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 smtClean="0"/>
              <a:t>tepat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FIDIC </a:t>
            </a:r>
            <a:r>
              <a:rPr lang="en-US" dirty="0" err="1"/>
              <a:t>membedakan</a:t>
            </a:r>
            <a:r>
              <a:rPr lang="en-US" dirty="0"/>
              <a:t> Design Build </a:t>
            </a:r>
            <a:r>
              <a:rPr lang="en-US" dirty="0" err="1"/>
              <a:t>dengan</a:t>
            </a:r>
            <a:r>
              <a:rPr lang="en-US" dirty="0"/>
              <a:t> Turn Key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Penyedia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imbalan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Penyedia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– </a:t>
            </a:r>
            <a:r>
              <a:rPr lang="en-US" dirty="0" err="1"/>
              <a:t>Perencanaan</a:t>
            </a:r>
            <a:r>
              <a:rPr lang="en-US" dirty="0"/>
              <a:t>,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Turn Key Builder (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wakil</a:t>
            </a:r>
            <a:r>
              <a:rPr lang="en-US" dirty="0" smtClean="0"/>
              <a:t> </a:t>
            </a:r>
            <a:r>
              <a:rPr lang="en-US" dirty="0"/>
              <a:t>(Owner’s </a:t>
            </a:r>
            <a:r>
              <a:rPr lang="en-US" dirty="0" smtClean="0"/>
              <a:t>Representative)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didanai</a:t>
            </a:r>
            <a:r>
              <a:rPr lang="en-US" dirty="0" smtClean="0"/>
              <a:t> </a:t>
            </a:r>
            <a:r>
              <a:rPr lang="en-US" dirty="0" err="1"/>
              <a:t>sepenuhnya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dulu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(Turn </a:t>
            </a:r>
            <a:r>
              <a:rPr lang="en-US" dirty="0" smtClean="0"/>
              <a:t>Key)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Isi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smtClean="0"/>
              <a:t>lain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berhati-hati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,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mengganti</a:t>
            </a:r>
            <a:r>
              <a:rPr lang="en-US" dirty="0" smtClean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3528" y="254404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32281998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726848"/>
            <a:ext cx="79928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10.  “</a:t>
            </a:r>
            <a:r>
              <a:rPr lang="en-US" dirty="0" err="1" smtClean="0"/>
              <a:t>Gilbreath</a:t>
            </a:r>
            <a:r>
              <a:rPr lang="en-US" dirty="0"/>
              <a:t>” : Design </a:t>
            </a:r>
            <a:r>
              <a:rPr lang="en-US" dirty="0" smtClean="0"/>
              <a:t>Build.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Pendelegasian</a:t>
            </a:r>
            <a:r>
              <a:rPr lang="en-US" dirty="0" smtClean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 smtClean="0"/>
              <a:t>perusahaan</a:t>
            </a: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/>
              <a:t>selesai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 smtClean="0"/>
              <a:t>meng-operasikan</a:t>
            </a:r>
            <a:r>
              <a:rPr lang="en-US" dirty="0" smtClean="0"/>
              <a:t> </a:t>
            </a:r>
            <a:r>
              <a:rPr lang="en-US" dirty="0" err="1" smtClean="0"/>
              <a:t>fasilitas</a:t>
            </a:r>
            <a:r>
              <a:rPr lang="en-US" dirty="0" smtClean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menyewa</a:t>
            </a:r>
            <a:r>
              <a:rPr lang="en-US" dirty="0"/>
              <a:t> </a:t>
            </a:r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persetujuan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Penyedia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memborongkan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smtClean="0"/>
              <a:t>Sub. </a:t>
            </a:r>
            <a:r>
              <a:rPr lang="en-US" dirty="0" err="1" smtClean="0"/>
              <a:t>Penyedia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 smtClean="0"/>
              <a:t>jawab</a:t>
            </a: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punya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 smtClean="0"/>
              <a:t>perizinan</a:t>
            </a: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komersial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stabilitas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.</a:t>
            </a:r>
          </a:p>
        </p:txBody>
      </p:sp>
      <p:pic>
        <p:nvPicPr>
          <p:cNvPr id="3074" name="Picture 2" descr="C:\Users\Napholeond\Downloads\Documents\Pages from BENTUK-BENTUK_KONTRAK_KONSTRUKSI_RINGKAS-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629" y="3356992"/>
            <a:ext cx="5217257" cy="3103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8" y="254404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10307149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096" y="779566"/>
            <a:ext cx="832735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BENTUK EPC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(ENGINEERING, PROCUREMENT AND CONSTRUCTION</a:t>
            </a:r>
            <a:r>
              <a:rPr lang="en-US" dirty="0" smtClean="0"/>
              <a:t>) 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mirip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Design-Build, </a:t>
            </a:r>
            <a:r>
              <a:rPr lang="en-US" dirty="0" err="1"/>
              <a:t>bedanya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(</a:t>
            </a:r>
            <a:r>
              <a:rPr lang="en-US" dirty="0" err="1"/>
              <a:t>minyak</a:t>
            </a:r>
            <a:r>
              <a:rPr lang="en-US" dirty="0"/>
              <a:t>, gas, petro </a:t>
            </a:r>
            <a:r>
              <a:rPr lang="en-US" dirty="0" err="1"/>
              <a:t>kimia</a:t>
            </a:r>
            <a:r>
              <a:rPr lang="en-US" dirty="0" smtClean="0"/>
              <a:t>).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:</a:t>
            </a:r>
          </a:p>
          <a:p>
            <a:pPr lvl="1" algn="just"/>
            <a:r>
              <a:rPr lang="en-US" dirty="0"/>
              <a:t>• </a:t>
            </a:r>
            <a:r>
              <a:rPr lang="en-US" dirty="0" err="1"/>
              <a:t>Perencanaan</a:t>
            </a:r>
            <a:r>
              <a:rPr lang="en-US" dirty="0"/>
              <a:t> ( Engineering – E)</a:t>
            </a:r>
          </a:p>
          <a:p>
            <a:pPr lvl="1" algn="just"/>
            <a:r>
              <a:rPr lang="en-US" dirty="0"/>
              <a:t>•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&amp; </a:t>
            </a:r>
            <a:r>
              <a:rPr lang="en-US" dirty="0" err="1"/>
              <a:t>Peralatan</a:t>
            </a:r>
            <a:r>
              <a:rPr lang="en-US" dirty="0"/>
              <a:t> (Procurement – P)</a:t>
            </a:r>
          </a:p>
          <a:p>
            <a:pPr lvl="1" algn="just"/>
            <a:r>
              <a:rPr lang="en-US" dirty="0"/>
              <a:t>• </a:t>
            </a:r>
            <a:r>
              <a:rPr lang="en-US" dirty="0" err="1"/>
              <a:t>Konstruksi</a:t>
            </a:r>
            <a:r>
              <a:rPr lang="en-US" dirty="0"/>
              <a:t>/Pembangunan (Construction – </a:t>
            </a:r>
            <a:r>
              <a:rPr lang="en-US" dirty="0" smtClean="0"/>
              <a:t>C)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Diselesaikan</a:t>
            </a:r>
            <a:endParaRPr lang="en-US" dirty="0"/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/>
              <a:t>Yang </a:t>
            </a:r>
            <a:r>
              <a:rPr lang="en-US" dirty="0" err="1"/>
              <a:t>dinilai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unjuk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/>
              <a:t>sesuai</a:t>
            </a:r>
            <a:r>
              <a:rPr lang="en-US" dirty="0"/>
              <a:t> TOR (Term Of Reference) yang </a:t>
            </a:r>
            <a:r>
              <a:rPr lang="en-US" dirty="0" err="1"/>
              <a:t>diminta</a:t>
            </a:r>
            <a:r>
              <a:rPr lang="en-US" dirty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/>
              <a:t>UU. No.18/1999 </a:t>
            </a:r>
            <a:r>
              <a:rPr lang="en-US" dirty="0" err="1"/>
              <a:t>Pasal</a:t>
            </a:r>
            <a:r>
              <a:rPr lang="en-US" dirty="0"/>
              <a:t> 16 </a:t>
            </a:r>
            <a:r>
              <a:rPr lang="en-US" dirty="0" err="1"/>
              <a:t>ayat</a:t>
            </a:r>
            <a:r>
              <a:rPr lang="en-US" dirty="0"/>
              <a:t> 3 </a:t>
            </a:r>
            <a:r>
              <a:rPr lang="en-US" dirty="0" err="1"/>
              <a:t>berbuyi</a:t>
            </a:r>
            <a:r>
              <a:rPr lang="en-US" dirty="0"/>
              <a:t> :</a:t>
            </a:r>
          </a:p>
          <a:p>
            <a:pPr lvl="1" algn="just"/>
            <a:r>
              <a:rPr lang="en-US" dirty="0" err="1"/>
              <a:t>Penggabungan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 smtClean="0"/>
              <a:t>dalam</a:t>
            </a:r>
            <a:r>
              <a:rPr lang="en-US" dirty="0" smtClean="0"/>
              <a:t> model </a:t>
            </a:r>
            <a:r>
              <a:rPr lang="en-US" dirty="0" err="1" smtClean="0"/>
              <a:t>penggabungan</a:t>
            </a:r>
            <a:r>
              <a:rPr lang="en-US" dirty="0" smtClean="0"/>
              <a:t>, </a:t>
            </a:r>
            <a:r>
              <a:rPr lang="en-US" dirty="0" err="1"/>
              <a:t>perencanaan</a:t>
            </a:r>
            <a:r>
              <a:rPr lang="en-US" dirty="0"/>
              <a:t>,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(engineering</a:t>
            </a:r>
            <a:r>
              <a:rPr lang="en-US" dirty="0"/>
              <a:t>, procurement and </a:t>
            </a:r>
            <a:r>
              <a:rPr lang="en-US" dirty="0" smtClean="0"/>
              <a:t>construction)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/>
              <a:t>model ……………….</a:t>
            </a:r>
            <a:r>
              <a:rPr lang="en-US" dirty="0" err="1" smtClean="0"/>
              <a:t>dst</a:t>
            </a:r>
            <a:endParaRPr lang="en-US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di Indonesia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perminyakan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gas </a:t>
            </a:r>
            <a:r>
              <a:rPr lang="en-US" dirty="0" err="1"/>
              <a:t>bumi</a:t>
            </a:r>
            <a:r>
              <a:rPr lang="en-US" dirty="0"/>
              <a:t> (PERTAMINA)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254404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2045960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24188" y="254640"/>
            <a:ext cx="3505200" cy="7254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Silabus</a:t>
            </a:r>
            <a:endParaRPr lang="en-US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3672" y="933527"/>
            <a:ext cx="8386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 smtClean="0"/>
              <a:t>BAB 1		</a:t>
            </a:r>
            <a:r>
              <a:rPr lang="en-US" sz="1700" dirty="0" err="1" smtClean="0"/>
              <a:t>Manajemen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Industri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2		</a:t>
            </a:r>
            <a:r>
              <a:rPr lang="en-US" sz="1700" dirty="0" err="1" smtClean="0"/>
              <a:t>Daur</a:t>
            </a:r>
            <a:r>
              <a:rPr lang="en-US" sz="1700" dirty="0" smtClean="0"/>
              <a:t> </a:t>
            </a:r>
            <a:r>
              <a:rPr lang="en-US" sz="1700" dirty="0" err="1" smtClean="0"/>
              <a:t>Hidup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(Project Life Cycle)</a:t>
            </a:r>
          </a:p>
          <a:p>
            <a:r>
              <a:rPr lang="en-US" sz="1700" dirty="0" smtClean="0"/>
              <a:t>BAB 3		</a:t>
            </a:r>
            <a:r>
              <a:rPr lang="en-US" sz="1700" dirty="0" err="1" smtClean="0"/>
              <a:t>Pelelangan</a:t>
            </a:r>
            <a:endParaRPr lang="en-US" sz="1700" dirty="0" smtClean="0"/>
          </a:p>
          <a:p>
            <a:r>
              <a:rPr lang="en-US" sz="1700" dirty="0" smtClean="0"/>
              <a:t>BAB 4		</a:t>
            </a:r>
            <a:r>
              <a:rPr lang="en-US" sz="1700" dirty="0" err="1" smtClean="0"/>
              <a:t>Kontrak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5		</a:t>
            </a:r>
            <a:r>
              <a:rPr lang="en-US" sz="1700" dirty="0" err="1" smtClean="0"/>
              <a:t>Organisasi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(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Tanggung</a:t>
            </a:r>
            <a:r>
              <a:rPr lang="en-US" sz="1700" dirty="0" smtClean="0"/>
              <a:t> </a:t>
            </a:r>
            <a:r>
              <a:rPr lang="en-US" sz="1700" dirty="0" err="1" smtClean="0"/>
              <a:t>Jawab</a:t>
            </a:r>
            <a:r>
              <a:rPr lang="en-US" sz="1700" dirty="0" smtClean="0"/>
              <a:t>) </a:t>
            </a:r>
          </a:p>
          <a:p>
            <a:r>
              <a:rPr lang="en-US" sz="1700" dirty="0" smtClean="0"/>
              <a:t>BAB 6		</a:t>
            </a:r>
            <a:r>
              <a:rPr lang="en-US" sz="1700" dirty="0" err="1" smtClean="0"/>
              <a:t>Pengantar</a:t>
            </a:r>
            <a:r>
              <a:rPr lang="en-US" sz="1700" dirty="0" smtClean="0"/>
              <a:t> WBS, </a:t>
            </a:r>
            <a:r>
              <a:rPr lang="en-US" sz="1700" dirty="0" err="1" smtClean="0"/>
              <a:t>Persiapan</a:t>
            </a:r>
            <a:r>
              <a:rPr lang="en-US" sz="1700" dirty="0" smtClean="0"/>
              <a:t> </a:t>
            </a:r>
            <a:r>
              <a:rPr lang="en-US" sz="1700" dirty="0" err="1" smtClean="0"/>
              <a:t>Tugas</a:t>
            </a:r>
            <a:r>
              <a:rPr lang="en-US" sz="1700" dirty="0" smtClean="0"/>
              <a:t> </a:t>
            </a:r>
            <a:r>
              <a:rPr lang="en-US" sz="1700" dirty="0" err="1" smtClean="0"/>
              <a:t>Besar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perancangan</a:t>
            </a:r>
            <a:endParaRPr lang="en-US" sz="1700" dirty="0" smtClean="0"/>
          </a:p>
          <a:p>
            <a:r>
              <a:rPr lang="en-US" sz="1700" dirty="0" smtClean="0"/>
              <a:t>BAB 7		</a:t>
            </a:r>
            <a:r>
              <a:rPr lang="en-US" sz="1700" dirty="0" err="1" smtClean="0"/>
              <a:t>Penjadwalan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endParaRPr lang="en-US" sz="1700" dirty="0" smtClean="0"/>
          </a:p>
          <a:p>
            <a:r>
              <a:rPr lang="en-US" sz="1700" dirty="0" smtClean="0"/>
              <a:t>BAB 8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Tengah Semester</a:t>
            </a:r>
          </a:p>
          <a:p>
            <a:r>
              <a:rPr lang="en-US" sz="1700" dirty="0" smtClean="0"/>
              <a:t>BAB 9		</a:t>
            </a:r>
            <a:r>
              <a:rPr lang="en-US" sz="1700" dirty="0" err="1" smtClean="0"/>
              <a:t>Tahapan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10		</a:t>
            </a:r>
            <a:r>
              <a:rPr lang="en-US" sz="1700" dirty="0" err="1"/>
              <a:t>Manajemen</a:t>
            </a:r>
            <a:r>
              <a:rPr lang="en-US" sz="1700" dirty="0"/>
              <a:t> </a:t>
            </a:r>
            <a:r>
              <a:rPr lang="en-US" sz="1700" dirty="0" err="1"/>
              <a:t>Pembiayaan</a:t>
            </a:r>
            <a:r>
              <a:rPr lang="en-US" sz="1700" dirty="0"/>
              <a:t> </a:t>
            </a:r>
            <a:r>
              <a:rPr lang="en-US" sz="1700" dirty="0" err="1"/>
              <a:t>Proyek</a:t>
            </a:r>
            <a:endParaRPr lang="en-US" sz="1700"/>
          </a:p>
          <a:p>
            <a:r>
              <a:rPr lang="en-US" sz="1700" smtClean="0"/>
              <a:t>BAB </a:t>
            </a:r>
            <a:r>
              <a:rPr lang="en-US" sz="1700" dirty="0" smtClean="0"/>
              <a:t>11	</a:t>
            </a:r>
            <a:r>
              <a:rPr lang="en-US" sz="1700" dirty="0"/>
              <a:t>	</a:t>
            </a:r>
            <a:r>
              <a:rPr lang="en-US" sz="1700" dirty="0" err="1"/>
              <a:t>Inspeksi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Quality Assurance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Tahap</a:t>
            </a:r>
            <a:r>
              <a:rPr lang="en-US" sz="1700" dirty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12		</a:t>
            </a:r>
            <a:r>
              <a:rPr lang="en-US" sz="1700" dirty="0" err="1" smtClean="0"/>
              <a:t>Pengadaan</a:t>
            </a:r>
            <a:r>
              <a:rPr lang="en-US" sz="1700" dirty="0" smtClean="0"/>
              <a:t> </a:t>
            </a:r>
            <a:r>
              <a:rPr lang="en-US" sz="1700" dirty="0" err="1" smtClean="0"/>
              <a:t>Barang</a:t>
            </a:r>
            <a:r>
              <a:rPr lang="en-US" sz="1700" dirty="0" smtClean="0"/>
              <a:t> </a:t>
            </a:r>
            <a:r>
              <a:rPr lang="en-US" sz="1700" dirty="0" err="1" smtClean="0"/>
              <a:t>dan</a:t>
            </a:r>
            <a:r>
              <a:rPr lang="en-US" sz="1700" dirty="0" smtClean="0"/>
              <a:t> </a:t>
            </a:r>
            <a:r>
              <a:rPr lang="en-US" sz="1700" dirty="0" err="1" smtClean="0"/>
              <a:t>Jasa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13		</a:t>
            </a:r>
            <a:r>
              <a:rPr lang="en-US" sz="1700" dirty="0" err="1" smtClean="0"/>
              <a:t>Jenis</a:t>
            </a:r>
            <a:r>
              <a:rPr lang="en-US" sz="1700" dirty="0" smtClean="0"/>
              <a:t> </a:t>
            </a:r>
            <a:r>
              <a:rPr lang="en-US" sz="1700" dirty="0" err="1" smtClean="0"/>
              <a:t>Dokumen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14		K3 </a:t>
            </a:r>
            <a:r>
              <a:rPr lang="en-US" sz="1700" dirty="0" err="1" smtClean="0"/>
              <a:t>dalam</a:t>
            </a:r>
            <a:r>
              <a:rPr lang="en-US" sz="1700" dirty="0" smtClean="0"/>
              <a:t> </a:t>
            </a:r>
            <a:r>
              <a:rPr lang="en-US" sz="1700" dirty="0" err="1" smtClean="0"/>
              <a:t>Proyek</a:t>
            </a:r>
            <a:r>
              <a:rPr lang="en-US" sz="1700" dirty="0" smtClean="0"/>
              <a:t> </a:t>
            </a:r>
            <a:r>
              <a:rPr lang="en-US" sz="1700" dirty="0" err="1" smtClean="0"/>
              <a:t>konstruksi</a:t>
            </a:r>
            <a:endParaRPr lang="en-US" sz="1700" dirty="0" smtClean="0"/>
          </a:p>
          <a:p>
            <a:r>
              <a:rPr lang="en-US" sz="1700" dirty="0" smtClean="0"/>
              <a:t>BAB 15		</a:t>
            </a:r>
            <a:r>
              <a:rPr lang="en-US" sz="1700" dirty="0" err="1" smtClean="0"/>
              <a:t>Presentasi</a:t>
            </a:r>
            <a:r>
              <a:rPr lang="en-US" sz="1700" dirty="0" smtClean="0"/>
              <a:t> </a:t>
            </a:r>
            <a:r>
              <a:rPr lang="en-US" sz="1700" dirty="0" err="1" smtClean="0"/>
              <a:t>Tahap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endParaRPr lang="en-US" sz="1700" dirty="0" smtClean="0"/>
          </a:p>
          <a:p>
            <a:r>
              <a:rPr lang="en-US" sz="1700" dirty="0" smtClean="0"/>
              <a:t>BAB 16		</a:t>
            </a:r>
            <a:r>
              <a:rPr lang="en-US" sz="1700" dirty="0" err="1" smtClean="0"/>
              <a:t>Ujian</a:t>
            </a:r>
            <a:r>
              <a:rPr lang="en-US" sz="1700" dirty="0" smtClean="0"/>
              <a:t> </a:t>
            </a:r>
            <a:r>
              <a:rPr lang="en-US" sz="1700" dirty="0" err="1" smtClean="0"/>
              <a:t>Akhir</a:t>
            </a:r>
            <a:r>
              <a:rPr lang="en-US" sz="1700" dirty="0" smtClean="0"/>
              <a:t> Semester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362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836712"/>
            <a:ext cx="79928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BENTUK KONTRAK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BOT/BLT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lahan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Investor yang </a:t>
            </a:r>
            <a:r>
              <a:rPr lang="en-US" dirty="0" err="1" smtClean="0"/>
              <a:t>punya</a:t>
            </a:r>
            <a:r>
              <a:rPr lang="en-US" dirty="0" smtClean="0"/>
              <a:t> modal/</a:t>
            </a:r>
            <a:r>
              <a:rPr lang="en-US" dirty="0" err="1" smtClean="0"/>
              <a:t>dana</a:t>
            </a:r>
            <a:endParaRPr lang="en-US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dirty="0" err="1"/>
              <a:t>dibangun</a:t>
            </a:r>
            <a:r>
              <a:rPr lang="en-US" dirty="0"/>
              <a:t> (Build), Investor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 smtClean="0"/>
              <a:t>konsesi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mengoperasikan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memungut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(Operate)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kurun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/>
              <a:t>konsesi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, </a:t>
            </a:r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dirty="0" err="1"/>
              <a:t>dikembalikan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 smtClean="0"/>
              <a:t>Pemilik</a:t>
            </a:r>
            <a:r>
              <a:rPr lang="en-US" dirty="0" smtClean="0"/>
              <a:t> (Transfer).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Mirip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Rancang</a:t>
            </a:r>
            <a:r>
              <a:rPr lang="en-US" dirty="0"/>
              <a:t> </a:t>
            </a:r>
            <a:r>
              <a:rPr lang="en-US" dirty="0" err="1"/>
              <a:t>Bangun</a:t>
            </a:r>
            <a:r>
              <a:rPr lang="en-US" dirty="0"/>
              <a:t>. </a:t>
            </a:r>
            <a:r>
              <a:rPr lang="en-US" dirty="0" err="1"/>
              <a:t>Bedanya</a:t>
            </a:r>
            <a:r>
              <a:rPr lang="en-US" dirty="0"/>
              <a:t> </a:t>
            </a:r>
            <a:r>
              <a:rPr lang="en-US" dirty="0" err="1"/>
              <a:t>terletak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konsesi</a:t>
            </a:r>
            <a:r>
              <a:rPr lang="en-US" dirty="0" smtClean="0"/>
              <a:t> </a:t>
            </a:r>
            <a:r>
              <a:rPr lang="en-US" dirty="0"/>
              <a:t>yang di </a:t>
            </a:r>
            <a:r>
              <a:rPr lang="en-US" dirty="0" err="1"/>
              <a:t>perlukan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pengembalian</a:t>
            </a:r>
            <a:r>
              <a:rPr lang="en-US" dirty="0"/>
              <a:t> </a:t>
            </a:r>
            <a:r>
              <a:rPr lang="en-US" dirty="0" err="1" smtClean="0"/>
              <a:t>investasi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, </a:t>
            </a:r>
            <a:r>
              <a:rPr lang="en-US" dirty="0" err="1"/>
              <a:t>mengoperasikan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mengembalikan</a:t>
            </a:r>
            <a:r>
              <a:rPr lang="en-US" dirty="0" smtClean="0"/>
              <a:t> </a:t>
            </a:r>
            <a:r>
              <a:rPr lang="en-US" dirty="0" err="1"/>
              <a:t>fasilitas</a:t>
            </a:r>
            <a:r>
              <a:rPr lang="en-US" dirty="0"/>
              <a:t> yang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BOT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 smtClean="0"/>
              <a:t>Konsesi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Konsesi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disukai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/>
              <a:t>agar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rangsangan</a:t>
            </a:r>
            <a:r>
              <a:rPr lang="en-US" dirty="0"/>
              <a:t> </a:t>
            </a:r>
            <a:r>
              <a:rPr lang="en-US" dirty="0" err="1"/>
              <a:t>mempercepat</a:t>
            </a:r>
            <a:r>
              <a:rPr lang="en-US" dirty="0"/>
              <a:t>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/>
              <a:t>konsesi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lama </a:t>
            </a:r>
            <a:r>
              <a:rPr lang="en-US" dirty="0" err="1" smtClean="0"/>
              <a:t>menambah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&amp; </a:t>
            </a:r>
            <a:r>
              <a:rPr lang="en-US" dirty="0" err="1"/>
              <a:t>pemeliharaan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menjamin</a:t>
            </a:r>
            <a:r>
              <a:rPr lang="en-US" dirty="0" smtClean="0"/>
              <a:t> </a:t>
            </a:r>
            <a:r>
              <a:rPr lang="en-US" dirty="0" err="1" smtClean="0"/>
              <a:t>fasilitas</a:t>
            </a:r>
            <a:r>
              <a:rPr lang="en-US" dirty="0" smtClean="0"/>
              <a:t> </a:t>
            </a:r>
            <a:r>
              <a:rPr lang="en-US" dirty="0" err="1"/>
              <a:t>dikembalikan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pemilik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yang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smtClean="0"/>
              <a:t>Build</a:t>
            </a:r>
            <a:r>
              <a:rPr lang="en-US" dirty="0"/>
              <a:t>, Lease &amp; Transfer (BLT) </a:t>
            </a:r>
            <a:r>
              <a:rPr lang="en-US" dirty="0" err="1"/>
              <a:t>beda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BOT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Pemilik</a:t>
            </a:r>
            <a:r>
              <a:rPr lang="en-US" dirty="0" smtClean="0"/>
              <a:t> </a:t>
            </a:r>
            <a:r>
              <a:rPr lang="en-US" dirty="0" err="1"/>
              <a:t>seolah-olah</a:t>
            </a:r>
            <a:r>
              <a:rPr lang="en-US" dirty="0"/>
              <a:t> </a:t>
            </a:r>
            <a:r>
              <a:rPr lang="en-US" dirty="0" err="1"/>
              <a:t>menyewa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Investor (Lease)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mengembalikan</a:t>
            </a:r>
            <a:r>
              <a:rPr lang="en-US" dirty="0" smtClean="0"/>
              <a:t> </a:t>
            </a:r>
            <a:r>
              <a:rPr lang="en-US" dirty="0" err="1"/>
              <a:t>dana</a:t>
            </a:r>
            <a:r>
              <a:rPr lang="en-US" dirty="0"/>
              <a:t> Investor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bertahap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3528" y="254404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35475128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6900" y="759604"/>
            <a:ext cx="738345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BENTUK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SWAKELOLA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Sesungguhnya</a:t>
            </a:r>
            <a:r>
              <a:rPr lang="en-US" dirty="0" smtClean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 smtClean="0"/>
              <a:t>kontrak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– </a:t>
            </a:r>
            <a:r>
              <a:rPr lang="en-US" dirty="0" err="1"/>
              <a:t>dibayar</a:t>
            </a:r>
            <a:r>
              <a:rPr lang="en-US" dirty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“</a:t>
            </a:r>
            <a:r>
              <a:rPr lang="en-US" dirty="0" err="1" smtClean="0"/>
              <a:t>Gilbreath</a:t>
            </a:r>
            <a:r>
              <a:rPr lang="en-US" dirty="0" smtClean="0"/>
              <a:t> </a:t>
            </a:r>
            <a:r>
              <a:rPr lang="en-US" dirty="0"/>
              <a:t>: “Force Account”.</a:t>
            </a:r>
          </a:p>
          <a:p>
            <a:pPr lvl="1"/>
            <a:r>
              <a:rPr lang="en-US" dirty="0"/>
              <a:t>•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• </a:t>
            </a:r>
            <a:r>
              <a:rPr lang="en-US" dirty="0" err="1"/>
              <a:t>Variasinya</a:t>
            </a:r>
            <a:r>
              <a:rPr lang="en-US" dirty="0"/>
              <a:t> </a:t>
            </a:r>
            <a:r>
              <a:rPr lang="en-US" dirty="0" err="1"/>
              <a:t>menyewa</a:t>
            </a:r>
            <a:r>
              <a:rPr lang="en-US" dirty="0"/>
              <a:t> </a:t>
            </a:r>
            <a:r>
              <a:rPr lang="en-US" dirty="0" err="1"/>
              <a:t>pemborong</a:t>
            </a:r>
            <a:r>
              <a:rPr lang="en-US" dirty="0"/>
              <a:t> </a:t>
            </a:r>
            <a:r>
              <a:rPr lang="en-US" dirty="0" err="1"/>
              <a:t>upah</a:t>
            </a:r>
            <a:endParaRPr lang="en-US" dirty="0"/>
          </a:p>
          <a:p>
            <a:pPr lvl="1"/>
            <a:r>
              <a:rPr lang="en-US" dirty="0"/>
              <a:t>• </a:t>
            </a:r>
            <a:r>
              <a:rPr lang="en-US" dirty="0" err="1"/>
              <a:t>Pemborong</a:t>
            </a:r>
            <a:r>
              <a:rPr lang="en-US" dirty="0"/>
              <a:t> </a:t>
            </a:r>
            <a:r>
              <a:rPr lang="en-US" dirty="0" err="1"/>
              <a:t>upah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memikul</a:t>
            </a:r>
            <a:r>
              <a:rPr lang="en-US" dirty="0"/>
              <a:t> </a:t>
            </a:r>
            <a:r>
              <a:rPr lang="en-US" dirty="0" err="1"/>
              <a:t>resiko</a:t>
            </a:r>
            <a:endParaRPr lang="en-US" dirty="0"/>
          </a:p>
          <a:p>
            <a:pPr lvl="1"/>
            <a:r>
              <a:rPr lang="en-US" dirty="0"/>
              <a:t>•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 smtClean="0"/>
              <a:t>prosentase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kendala</a:t>
            </a:r>
            <a:r>
              <a:rPr lang="en-US" dirty="0"/>
              <a:t> 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 smtClean="0"/>
              <a:t>luar</a:t>
            </a: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Keterbatasan</a:t>
            </a:r>
            <a:r>
              <a:rPr lang="en-US" dirty="0" smtClean="0"/>
              <a:t> SDM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 smtClean="0"/>
              <a:t>pegawai</a:t>
            </a: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 smtClean="0"/>
              <a:t>konstruksi</a:t>
            </a: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/>
              <a:t>kenaikan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, transport, </a:t>
            </a:r>
            <a:r>
              <a:rPr lang="en-US" dirty="0" err="1"/>
              <a:t>logistik</a:t>
            </a:r>
            <a:r>
              <a:rPr lang="en-US" dirty="0"/>
              <a:t>, </a:t>
            </a:r>
            <a:r>
              <a:rPr lang="en-US" dirty="0" err="1"/>
              <a:t>dsb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23528" y="254404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26353101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Napholeond\Downloads\Documents\Pages from BENTUK-BENTUK_KONTRAK_KONSTRUKSI_RINGKAS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24744"/>
            <a:ext cx="7036669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6944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996952"/>
            <a:ext cx="6144063" cy="8617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5000" dirty="0" smtClean="0"/>
              <a:t>TERIMA KASIH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532198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404664"/>
            <a:ext cx="42428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KOMPOSISI PENILAIAN</a:t>
            </a:r>
            <a:endParaRPr lang="en-US" sz="3200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1196752"/>
            <a:ext cx="8352928" cy="20159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endParaRPr lang="en-US" sz="2500" dirty="0" smtClean="0"/>
          </a:p>
          <a:p>
            <a:r>
              <a:rPr lang="en-US" sz="2500" dirty="0" err="1" smtClean="0"/>
              <a:t>Tugas</a:t>
            </a:r>
            <a:r>
              <a:rPr lang="en-US" sz="2500" dirty="0" smtClean="0"/>
              <a:t> </a:t>
            </a:r>
            <a:r>
              <a:rPr lang="en-US" sz="2500" dirty="0" err="1" smtClean="0"/>
              <a:t>Besar</a:t>
            </a:r>
            <a:r>
              <a:rPr lang="en-US" sz="2500" dirty="0" smtClean="0"/>
              <a:t>/</a:t>
            </a:r>
            <a:r>
              <a:rPr lang="en-US" sz="2500" dirty="0" err="1" smtClean="0"/>
              <a:t>Kelompok</a:t>
            </a:r>
            <a:r>
              <a:rPr lang="en-US" sz="2500" dirty="0" smtClean="0"/>
              <a:t>		35%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Tengah Semester		30%</a:t>
            </a:r>
          </a:p>
          <a:p>
            <a:r>
              <a:rPr lang="en-US" sz="2500" dirty="0" err="1" smtClean="0"/>
              <a:t>Ujian</a:t>
            </a:r>
            <a:r>
              <a:rPr lang="en-US" sz="2500" dirty="0" smtClean="0"/>
              <a:t> </a:t>
            </a:r>
            <a:r>
              <a:rPr lang="en-US" sz="2500" dirty="0" err="1" smtClean="0"/>
              <a:t>Akhir</a:t>
            </a:r>
            <a:r>
              <a:rPr lang="en-US" sz="2500" dirty="0" smtClean="0"/>
              <a:t> Semester		35%</a:t>
            </a:r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715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5846" y="2543960"/>
            <a:ext cx="4572000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sz="3000" b="1" dirty="0" smtClean="0"/>
              <a:t>PERTEMUAN KE- 4</a:t>
            </a:r>
          </a:p>
          <a:p>
            <a:pPr algn="ctr"/>
            <a:r>
              <a:rPr lang="en-US" sz="3000" b="1" dirty="0" smtClean="0"/>
              <a:t>MINGGU KE - 4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96096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1268760"/>
            <a:ext cx="66967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Metode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Pengadaan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Barang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Jasa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Macam-macam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Pelelangan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Sumber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Hukum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Pelelangan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smtClean="0"/>
              <a:t>Tata Cara </a:t>
            </a:r>
            <a:r>
              <a:rPr lang="en-US" altLang="en-US" sz="2000" dirty="0" err="1" smtClean="0"/>
              <a:t>Pelelangan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Pengumuman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Pendaftaran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Peserta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Syarat</a:t>
            </a:r>
            <a:r>
              <a:rPr lang="en-US" altLang="en-US" sz="2000" dirty="0" smtClean="0"/>
              <a:t> - </a:t>
            </a:r>
            <a:r>
              <a:rPr lang="en-US" altLang="en-US" sz="2000" dirty="0" err="1" smtClean="0"/>
              <a:t>Syarat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Peserta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Lelang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smtClean="0"/>
              <a:t>Isi </a:t>
            </a:r>
            <a:r>
              <a:rPr lang="en-US" altLang="en-US" sz="2000" dirty="0" err="1" smtClean="0"/>
              <a:t>Pengumuman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Lelang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Aanwijzing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Surat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Jaminan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Penawaran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Penetapan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Pemenang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Lelang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Sanggahan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Peserta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Lelang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Penerbitan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Surat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Keputusan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Penetapan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Pelelangan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Ulang</a:t>
            </a:r>
            <a:endParaRPr lang="en-US" alt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altLang="en-US" sz="2000" dirty="0" err="1" smtClean="0"/>
              <a:t>Jaminan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Dalam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Proyek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Konstruksi</a:t>
            </a:r>
            <a:endParaRPr lang="en-US" alt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51520" y="454486"/>
            <a:ext cx="37321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chemeClr val="accent5">
                    <a:lumMod val="75000"/>
                  </a:schemeClr>
                </a:solidFill>
              </a:rPr>
              <a:t>OUTLINE </a:t>
            </a:r>
            <a:r>
              <a:rPr lang="en-US" sz="3200" b="1" u="sng" smtClean="0">
                <a:solidFill>
                  <a:schemeClr val="accent5">
                    <a:lumMod val="75000"/>
                  </a:schemeClr>
                </a:solidFill>
              </a:rPr>
              <a:t>LECTURE 4</a:t>
            </a:r>
            <a:endParaRPr lang="en-US" sz="3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7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90267" y="404664"/>
            <a:ext cx="2110642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b="1" dirty="0"/>
              <a:t>PENGANTAR</a:t>
            </a:r>
            <a:endParaRPr lang="en-US" sz="2500" dirty="0"/>
          </a:p>
        </p:txBody>
      </p:sp>
      <p:sp>
        <p:nvSpPr>
          <p:cNvPr id="8" name="Rectangle 7"/>
          <p:cNvSpPr/>
          <p:nvPr/>
        </p:nvSpPr>
        <p:spPr>
          <a:xfrm>
            <a:off x="467544" y="1412776"/>
            <a:ext cx="8208912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Bentuk-bentuk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konstruksi</a:t>
            </a:r>
            <a:r>
              <a:rPr lang="en-US" dirty="0"/>
              <a:t> </a:t>
            </a:r>
            <a:r>
              <a:rPr lang="en-US" dirty="0" err="1"/>
              <a:t>dibedakan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 smtClean="0"/>
              <a:t>segi</a:t>
            </a:r>
            <a:r>
              <a:rPr lang="en-US" dirty="0" smtClean="0"/>
              <a:t>/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/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/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ctr"/>
            <a:r>
              <a:rPr lang="en-US" dirty="0" err="1" smtClean="0"/>
              <a:t>Diuraikan</a:t>
            </a:r>
            <a:r>
              <a:rPr lang="en-US" dirty="0" smtClean="0"/>
              <a:t> </a:t>
            </a:r>
            <a:r>
              <a:rPr lang="en-US" dirty="0" err="1"/>
              <a:t>susunan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yang </a:t>
            </a:r>
            <a:r>
              <a:rPr lang="en-US" dirty="0" err="1"/>
              <a:t>lazim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smtClean="0"/>
              <a:t>di Indonesia </a:t>
            </a:r>
            <a:r>
              <a:rPr lang="en-US" dirty="0" err="1"/>
              <a:t>maupun</a:t>
            </a:r>
            <a:r>
              <a:rPr lang="en-US" dirty="0"/>
              <a:t> yang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dinegara-negara</a:t>
            </a:r>
            <a:r>
              <a:rPr lang="en-US" dirty="0"/>
              <a:t> Barat (AS, </a:t>
            </a:r>
            <a:r>
              <a:rPr lang="en-US" dirty="0" err="1" smtClean="0"/>
              <a:t>Eropa</a:t>
            </a:r>
            <a:r>
              <a:rPr lang="en-US" dirty="0" smtClean="0"/>
              <a:t>, </a:t>
            </a:r>
            <a:r>
              <a:rPr lang="en-US" dirty="0" err="1" smtClean="0"/>
              <a:t>Inggris</a:t>
            </a:r>
            <a:r>
              <a:rPr lang="en-US" dirty="0" smtClean="0"/>
              <a:t>)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Diuraikan</a:t>
            </a:r>
            <a:r>
              <a:rPr lang="en-US" dirty="0" smtClean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4 </a:t>
            </a:r>
            <a:r>
              <a:rPr lang="en-US" dirty="0" err="1"/>
              <a:t>Aspek</a:t>
            </a:r>
            <a:r>
              <a:rPr lang="en-US" dirty="0"/>
              <a:t>/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: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 smtClean="0"/>
              <a:t>Biaya</a:t>
            </a:r>
            <a:endParaRPr lang="en-US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 smtClean="0"/>
              <a:t>Jasa</a:t>
            </a:r>
            <a:endParaRPr lang="en-US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dirty="0" err="1"/>
              <a:t>Aspek</a:t>
            </a:r>
            <a:r>
              <a:rPr lang="en-US" dirty="0"/>
              <a:t> Cara </a:t>
            </a:r>
            <a:r>
              <a:rPr lang="en-US" dirty="0" err="1" smtClean="0"/>
              <a:t>Pembayaran</a:t>
            </a:r>
            <a:endParaRPr lang="en-US" dirty="0" smtClean="0"/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/>
              <a:t>Pembagian</a:t>
            </a:r>
            <a:r>
              <a:rPr lang="en-US" dirty="0"/>
              <a:t> </a:t>
            </a:r>
            <a:r>
              <a:rPr lang="en-US" dirty="0" err="1"/>
              <a:t>Tugas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086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7544" y="1166843"/>
            <a:ext cx="80648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/>
              <a:t>PENGERTIAN</a:t>
            </a:r>
            <a:r>
              <a:rPr lang="en-US" b="1" dirty="0" smtClean="0">
                <a:solidFill>
                  <a:schemeClr val="accent1"/>
                </a:solidFill>
              </a:rPr>
              <a:t> FIXED LUMP SUM PRICE  </a:t>
            </a:r>
            <a:r>
              <a:rPr lang="en-US" dirty="0" smtClean="0"/>
              <a:t>: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volume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 smtClean="0"/>
              <a:t>tercantum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diukur</a:t>
            </a:r>
            <a:r>
              <a:rPr lang="en-US" dirty="0"/>
              <a:t> </a:t>
            </a:r>
            <a:r>
              <a:rPr lang="en-US" dirty="0" err="1" smtClean="0"/>
              <a:t>ulang</a:t>
            </a:r>
            <a:endParaRPr lang="en-US" dirty="0"/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P.P</a:t>
            </a:r>
            <a:r>
              <a:rPr lang="en-US" dirty="0"/>
              <a:t>. No.29/2000 </a:t>
            </a:r>
            <a:r>
              <a:rPr lang="en-US" dirty="0" err="1"/>
              <a:t>Pasal</a:t>
            </a:r>
            <a:r>
              <a:rPr lang="en-US" dirty="0"/>
              <a:t> 21 </a:t>
            </a:r>
            <a:r>
              <a:rPr lang="en-US" dirty="0" err="1"/>
              <a:t>ayat</a:t>
            </a:r>
            <a:r>
              <a:rPr lang="en-US" dirty="0"/>
              <a:t> 1: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,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ditanggung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spesifikasi</a:t>
            </a:r>
            <a:r>
              <a:rPr lang="en-US" dirty="0" smtClean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 smtClean="0"/>
              <a:t>berubah</a:t>
            </a:r>
            <a:endParaRPr lang="en-US" dirty="0" smtClean="0"/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"</a:t>
            </a:r>
            <a:r>
              <a:rPr lang="en-US" dirty="0" err="1" smtClean="0"/>
              <a:t>Gilbreath</a:t>
            </a:r>
            <a:r>
              <a:rPr lang="en-US" dirty="0"/>
              <a:t>" : Lump Sum: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 smtClean="0"/>
              <a:t>perintah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.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 smtClean="0"/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"Stokes" :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dibayar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.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290267" y="404664"/>
            <a:ext cx="4584781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b="1" dirty="0"/>
              <a:t>ASPEK PERHITUNGAN BIAYA</a:t>
            </a:r>
          </a:p>
        </p:txBody>
      </p:sp>
    </p:spTree>
    <p:extLst>
      <p:ext uri="{BB962C8B-B14F-4D97-AF65-F5344CB8AC3E}">
        <p14:creationId xmlns:p14="http://schemas.microsoft.com/office/powerpoint/2010/main" val="3572554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801362"/>
            <a:ext cx="828092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Dari </a:t>
            </a:r>
            <a:r>
              <a:rPr lang="en-US" sz="2000" dirty="0" err="1"/>
              <a:t>keempat</a:t>
            </a:r>
            <a:r>
              <a:rPr lang="en-US" sz="2000" dirty="0"/>
              <a:t> </a:t>
            </a:r>
            <a:r>
              <a:rPr lang="en-US" sz="2000" dirty="0" err="1"/>
              <a:t>batasan</a:t>
            </a:r>
            <a:r>
              <a:rPr lang="en-US" sz="2000" dirty="0"/>
              <a:t> </a:t>
            </a:r>
            <a:r>
              <a:rPr lang="en-US" sz="2000" dirty="0" err="1"/>
              <a:t>terlihat</a:t>
            </a:r>
            <a:r>
              <a:rPr lang="en-US" sz="2000" dirty="0"/>
              <a:t> 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Yang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</a:t>
            </a:r>
            <a:r>
              <a:rPr lang="en-US" dirty="0" err="1"/>
              <a:t>kecuali</a:t>
            </a:r>
            <a:r>
              <a:rPr lang="en-US" dirty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perintah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Volume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diukur</a:t>
            </a:r>
            <a:r>
              <a:rPr lang="en-US" dirty="0"/>
              <a:t> </a:t>
            </a:r>
            <a:r>
              <a:rPr lang="en-US" dirty="0" err="1" smtClean="0"/>
              <a:t>ulang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perintah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(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 smtClean="0"/>
              <a:t>tambah</a:t>
            </a:r>
            <a:r>
              <a:rPr lang="en-US" dirty="0" smtClean="0"/>
              <a:t>, </a:t>
            </a:r>
            <a:r>
              <a:rPr lang="en-US" dirty="0" err="1" smtClean="0"/>
              <a:t>kurang</a:t>
            </a:r>
            <a:r>
              <a:rPr lang="en-US" dirty="0"/>
              <a:t>,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 smtClean="0"/>
              <a:t>spek</a:t>
            </a:r>
            <a:r>
              <a:rPr lang="en-US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hitung</a:t>
            </a:r>
            <a:r>
              <a:rPr lang="en-US" dirty="0"/>
              <a:t> volume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Penyedia</a:t>
            </a:r>
            <a:r>
              <a:rPr lang="en-US" dirty="0"/>
              <a:t> </a:t>
            </a:r>
            <a:r>
              <a:rPr lang="en-US" dirty="0" err="1" smtClean="0"/>
              <a:t>Jasa</a:t>
            </a:r>
            <a:endParaRPr lang="en-US" dirty="0" smtClean="0"/>
          </a:p>
          <a:p>
            <a:endParaRPr lang="en-US" sz="2000" dirty="0"/>
          </a:p>
          <a:p>
            <a:r>
              <a:rPr lang="en-US" sz="2000" dirty="0" err="1"/>
              <a:t>Contoh</a:t>
            </a:r>
            <a:r>
              <a:rPr lang="en-US" sz="2000" dirty="0"/>
              <a:t> :</a:t>
            </a:r>
          </a:p>
          <a:p>
            <a:r>
              <a:rPr lang="en-US" dirty="0"/>
              <a:t>Volume </a:t>
            </a:r>
            <a:r>
              <a:rPr lang="en-US" dirty="0" err="1"/>
              <a:t>Kontrak</a:t>
            </a:r>
            <a:r>
              <a:rPr lang="en-US" dirty="0"/>
              <a:t> 1.000 m3,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diukur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1100 m3 </a:t>
            </a:r>
            <a:r>
              <a:rPr lang="en-US" dirty="0" smtClean="0"/>
              <a:t> yang </a:t>
            </a:r>
            <a:r>
              <a:rPr lang="en-US" dirty="0" err="1" smtClean="0"/>
              <a:t>dibayar</a:t>
            </a:r>
            <a:r>
              <a:rPr lang="en-US" dirty="0" smtClean="0"/>
              <a:t> </a:t>
            </a:r>
            <a:r>
              <a:rPr lang="en-US" dirty="0" err="1"/>
              <a:t>tetap</a:t>
            </a:r>
            <a:r>
              <a:rPr lang="en-US" dirty="0"/>
              <a:t> 1000 m3 </a:t>
            </a:r>
            <a:r>
              <a:rPr lang="en-US" dirty="0" err="1"/>
              <a:t>bukan</a:t>
            </a:r>
            <a:r>
              <a:rPr lang="en-US" dirty="0"/>
              <a:t> 1100 </a:t>
            </a:r>
            <a:r>
              <a:rPr lang="en-US" dirty="0" smtClean="0"/>
              <a:t>m3. </a:t>
            </a:r>
          </a:p>
          <a:p>
            <a:r>
              <a:rPr lang="en-US" dirty="0" err="1" smtClean="0"/>
              <a:t>Diperintahkan</a:t>
            </a:r>
            <a:r>
              <a:rPr lang="en-US" dirty="0" smtClean="0"/>
              <a:t> </a:t>
            </a:r>
            <a:r>
              <a:rPr lang="en-US" dirty="0" err="1"/>
              <a:t>pengurangan</a:t>
            </a:r>
            <a:r>
              <a:rPr lang="en-US" dirty="0"/>
              <a:t> 200 m3 􀃆 yang </a:t>
            </a:r>
            <a:r>
              <a:rPr lang="en-US" dirty="0" err="1"/>
              <a:t>dibayar</a:t>
            </a:r>
            <a:r>
              <a:rPr lang="en-US" dirty="0"/>
              <a:t> 1.000 - 200 </a:t>
            </a:r>
            <a:r>
              <a:rPr lang="en-US" dirty="0" smtClean="0"/>
              <a:t>= 800 </a:t>
            </a:r>
            <a:r>
              <a:rPr lang="en-US" dirty="0"/>
              <a:t>m3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1100 - 200 = 900 </a:t>
            </a:r>
            <a:r>
              <a:rPr lang="en-US" dirty="0" smtClean="0"/>
              <a:t>m3.</a:t>
            </a:r>
          </a:p>
          <a:p>
            <a:endParaRPr lang="en-US" dirty="0"/>
          </a:p>
          <a:p>
            <a:pPr algn="just"/>
            <a:r>
              <a:rPr lang="en-US" dirty="0" smtClean="0"/>
              <a:t>Salah </a:t>
            </a:r>
            <a:r>
              <a:rPr lang="en-US" dirty="0" err="1"/>
              <a:t>pengertian</a:t>
            </a:r>
            <a:r>
              <a:rPr lang="en-US" dirty="0"/>
              <a:t> yang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smtClean="0"/>
              <a:t>fixed lump </a:t>
            </a:r>
            <a:r>
              <a:rPr lang="en-US" dirty="0"/>
              <a:t>sum,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(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 smtClean="0"/>
              <a:t>diperintahkan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)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, </a:t>
            </a:r>
            <a:r>
              <a:rPr lang="en-US" dirty="0" err="1"/>
              <a:t>diperintahkan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diukur</a:t>
            </a:r>
            <a:r>
              <a:rPr lang="en-US" dirty="0"/>
              <a:t> </a:t>
            </a:r>
            <a:r>
              <a:rPr lang="en-US" dirty="0" err="1" smtClean="0"/>
              <a:t>ulang</a:t>
            </a:r>
            <a:r>
              <a:rPr lang="en-US" dirty="0" smtClean="0"/>
              <a:t>, </a:t>
            </a:r>
            <a:r>
              <a:rPr lang="en-US" dirty="0" err="1" smtClean="0"/>
              <a:t>ternyata</a:t>
            </a:r>
            <a:r>
              <a:rPr lang="en-US" dirty="0" smtClean="0"/>
              <a:t> </a:t>
            </a:r>
            <a:r>
              <a:rPr lang="en-US" dirty="0"/>
              <a:t>volume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&lt;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smtClean="0"/>
              <a:t>volume </a:t>
            </a:r>
            <a:r>
              <a:rPr lang="en-US" dirty="0" err="1" smtClean="0"/>
              <a:t>kontrak</a:t>
            </a:r>
            <a:r>
              <a:rPr lang="en-US" dirty="0"/>
              <a:t>, </a:t>
            </a:r>
            <a:r>
              <a:rPr lang="en-US" dirty="0" err="1"/>
              <a:t>minta</a:t>
            </a:r>
            <a:r>
              <a:rPr lang="en-US" dirty="0"/>
              <a:t> </a:t>
            </a:r>
            <a:r>
              <a:rPr lang="en-US" dirty="0" err="1"/>
              <a:t>selisih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 smtClean="0"/>
              <a:t>dikembalikan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keliru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552" y="268396"/>
            <a:ext cx="117852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dirty="0"/>
              <a:t>CONT…</a:t>
            </a:r>
          </a:p>
        </p:txBody>
      </p:sp>
    </p:spTree>
    <p:extLst>
      <p:ext uri="{BB962C8B-B14F-4D97-AF65-F5344CB8AC3E}">
        <p14:creationId xmlns:p14="http://schemas.microsoft.com/office/powerpoint/2010/main" val="3101751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1124</TotalTime>
  <Words>2145</Words>
  <Application>Microsoft Office PowerPoint</Application>
  <PresentationFormat>On-screen Show (4:3)</PresentationFormat>
  <Paragraphs>277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Grid</vt:lpstr>
      <vt:lpstr>PERTEMUAN KE 4 MINGGU KE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GALIH WULANDARI SUBAGYO, s.T.,M.T.,</dc:title>
  <dc:creator>GALIH WULANDARI S</dc:creator>
  <cp:lastModifiedBy>GALIH WULANDARI S</cp:lastModifiedBy>
  <cp:revision>93</cp:revision>
  <dcterms:created xsi:type="dcterms:W3CDTF">2020-01-04T05:38:09Z</dcterms:created>
  <dcterms:modified xsi:type="dcterms:W3CDTF">2020-01-10T03:37:00Z</dcterms:modified>
</cp:coreProperties>
</file>