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8"/>
  </p:notesMasterIdLst>
  <p:sldIdLst>
    <p:sldId id="256" r:id="rId2"/>
    <p:sldId id="257" r:id="rId3"/>
    <p:sldId id="258" r:id="rId4"/>
    <p:sldId id="259" r:id="rId5"/>
    <p:sldId id="260" r:id="rId6"/>
    <p:sldId id="261" r:id="rId7"/>
    <p:sldId id="320" r:id="rId8"/>
    <p:sldId id="321" r:id="rId9"/>
    <p:sldId id="322" r:id="rId10"/>
    <p:sldId id="323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24" r:id="rId20"/>
    <p:sldId id="333" r:id="rId21"/>
    <p:sldId id="334" r:id="rId22"/>
    <p:sldId id="335" r:id="rId23"/>
    <p:sldId id="336" r:id="rId24"/>
    <p:sldId id="337" r:id="rId25"/>
    <p:sldId id="338" r:id="rId26"/>
    <p:sldId id="339" r:id="rId27"/>
    <p:sldId id="379" r:id="rId28"/>
    <p:sldId id="340" r:id="rId29"/>
    <p:sldId id="380" r:id="rId30"/>
    <p:sldId id="341" r:id="rId31"/>
    <p:sldId id="342" r:id="rId32"/>
    <p:sldId id="343" r:id="rId33"/>
    <p:sldId id="344" r:id="rId34"/>
    <p:sldId id="345" r:id="rId35"/>
    <p:sldId id="346" r:id="rId36"/>
    <p:sldId id="347" r:id="rId37"/>
    <p:sldId id="381" r:id="rId38"/>
    <p:sldId id="349" r:id="rId39"/>
    <p:sldId id="350" r:id="rId40"/>
    <p:sldId id="351" r:id="rId41"/>
    <p:sldId id="352" r:id="rId42"/>
    <p:sldId id="382" r:id="rId43"/>
    <p:sldId id="353" r:id="rId44"/>
    <p:sldId id="354" r:id="rId45"/>
    <p:sldId id="383" r:id="rId46"/>
    <p:sldId id="384" r:id="rId47"/>
    <p:sldId id="356" r:id="rId48"/>
    <p:sldId id="357" r:id="rId49"/>
    <p:sldId id="358" r:id="rId50"/>
    <p:sldId id="359" r:id="rId51"/>
    <p:sldId id="360" r:id="rId52"/>
    <p:sldId id="362" r:id="rId53"/>
    <p:sldId id="363" r:id="rId54"/>
    <p:sldId id="364" r:id="rId55"/>
    <p:sldId id="365" r:id="rId56"/>
    <p:sldId id="366" r:id="rId57"/>
    <p:sldId id="367" r:id="rId58"/>
    <p:sldId id="368" r:id="rId59"/>
    <p:sldId id="369" r:id="rId60"/>
    <p:sldId id="372" r:id="rId61"/>
    <p:sldId id="373" r:id="rId62"/>
    <p:sldId id="375" r:id="rId63"/>
    <p:sldId id="376" r:id="rId64"/>
    <p:sldId id="377" r:id="rId65"/>
    <p:sldId id="378" r:id="rId66"/>
    <p:sldId id="285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4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78B9E-A3F0-4507-8A40-ADC9AA7287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78214-B61B-4AA3-98CE-2C0ABCD0B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25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116" y="4797152"/>
            <a:ext cx="1809364" cy="168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43" y="6021784"/>
            <a:ext cx="7128792" cy="575568"/>
          </a:xfrm>
        </p:spPr>
        <p:txBody>
          <a:bodyPr/>
          <a:lstStyle/>
          <a:p>
            <a:pPr algn="l"/>
            <a:r>
              <a:rPr lang="en-US" sz="2500" b="1" dirty="0" smtClean="0"/>
              <a:t>PERTEMUAN KE 3</a:t>
            </a:r>
            <a:br>
              <a:rPr lang="en-US" sz="2500" b="1" dirty="0" smtClean="0"/>
            </a:br>
            <a:r>
              <a:rPr lang="en-US" sz="2500" b="1" dirty="0" smtClean="0"/>
              <a:t>MINGGU KE </a:t>
            </a:r>
            <a:r>
              <a:rPr lang="en-US" sz="2500" b="1" dirty="0"/>
              <a:t>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4768" y="3566499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b="1" dirty="0" smtClean="0"/>
              <a:t>PELELANGAN</a:t>
            </a:r>
            <a:endParaRPr lang="en-US" sz="6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9324" y="5395299"/>
            <a:ext cx="7128792" cy="575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/>
              <a:t>GALIH WULANDARI SUBAGYO, </a:t>
            </a:r>
            <a:r>
              <a:rPr lang="en-US" sz="2500" b="1" dirty="0" err="1" smtClean="0"/>
              <a:t>s.T.,M.T</a:t>
            </a:r>
            <a:r>
              <a:rPr lang="en-US" sz="2500" b="1" dirty="0" smtClean="0"/>
              <a:t>.,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1789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0267" y="260648"/>
            <a:ext cx="4863960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dirty="0"/>
              <a:t>MACAM-MACAM PELELANGAN</a:t>
            </a:r>
          </a:p>
        </p:txBody>
      </p:sp>
      <p:sp>
        <p:nvSpPr>
          <p:cNvPr id="5" name="Rectangle 4"/>
          <p:cNvSpPr/>
          <p:nvPr/>
        </p:nvSpPr>
        <p:spPr>
          <a:xfrm>
            <a:off x="307953" y="948690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Proses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 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Pelelangan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pelelangan</a:t>
            </a:r>
            <a:endParaRPr lang="en-US" dirty="0" smtClean="0"/>
          </a:p>
          <a:p>
            <a:pPr marL="342900" indent="-342900">
              <a:buAutoNum type="arabicPeriod" startAt="2"/>
            </a:pPr>
            <a:r>
              <a:rPr lang="en-US" dirty="0" err="1" smtClean="0"/>
              <a:t>Pelelangan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Pelelangan</a:t>
            </a:r>
            <a:r>
              <a:rPr lang="en-US" dirty="0" smtClean="0"/>
              <a:t> </a:t>
            </a:r>
            <a:r>
              <a:rPr lang="en-US" dirty="0" err="1"/>
              <a:t>terbatas</a:t>
            </a:r>
            <a:r>
              <a:rPr lang="en-US" dirty="0"/>
              <a:t> yang </a:t>
            </a:r>
            <a:r>
              <a:rPr lang="en-US" dirty="0" err="1"/>
              <a:t>diizinkan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/>
              <a:t>yang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diundang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 smtClean="0"/>
              <a:t>jasa</a:t>
            </a:r>
            <a:endParaRPr lang="en-US" dirty="0"/>
          </a:p>
          <a:p>
            <a:pPr lvl="1"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besar-kecilnya</a:t>
            </a:r>
            <a:r>
              <a:rPr lang="en-US" dirty="0"/>
              <a:t> </a:t>
            </a:r>
            <a:r>
              <a:rPr lang="en-US" dirty="0" err="1" smtClean="0"/>
              <a:t>bangunan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Tingkat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 smtClean="0"/>
              <a:t>bangunan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B</a:t>
            </a:r>
            <a:r>
              <a:rPr lang="en-US" dirty="0" err="1" smtClean="0"/>
              <a:t>esar</a:t>
            </a:r>
            <a:r>
              <a:rPr lang="en-US" dirty="0" smtClean="0"/>
              <a:t>/</a:t>
            </a:r>
            <a:r>
              <a:rPr lang="en-US" dirty="0" err="1" smtClean="0"/>
              <a:t>kecilnya</a:t>
            </a:r>
            <a:r>
              <a:rPr lang="en-US" dirty="0" smtClean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 smtClean="0"/>
              <a:t>bangunan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pelaksaan</a:t>
            </a:r>
            <a:r>
              <a:rPr lang="en-US" dirty="0"/>
              <a:t> </a:t>
            </a:r>
            <a:r>
              <a:rPr lang="en-US" dirty="0" err="1" smtClean="0"/>
              <a:t>pekerjaan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555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462" y="476672"/>
            <a:ext cx="1970411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dirty="0"/>
              <a:t>DESKRIPSI </a:t>
            </a:r>
            <a:endParaRPr lang="en-US" sz="2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382236"/>
              </p:ext>
            </p:extLst>
          </p:nvPr>
        </p:nvGraphicFramePr>
        <p:xfrm>
          <a:off x="266491" y="1268760"/>
          <a:ext cx="8571810" cy="51480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57270"/>
                <a:gridCol w="2857270"/>
                <a:gridCol w="2857270"/>
              </a:tblGrid>
              <a:tr h="5760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PELELANGAN UMUM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PELELANGAN TERBATAS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500" dirty="0" err="1" smtClean="0"/>
                        <a:t>Jumlah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Peserta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Jumlah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peserta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lelang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relatif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lebih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banyak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/>
                        <a:t>Relatif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lebih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sedikit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karena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penyedia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jasa</a:t>
                      </a:r>
                      <a:r>
                        <a:rPr lang="en-US" sz="1500" dirty="0" smtClean="0"/>
                        <a:t> yang </a:t>
                      </a:r>
                      <a:r>
                        <a:rPr lang="en-US" sz="1500" dirty="0" err="1" smtClean="0"/>
                        <a:t>boleh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ikut</a:t>
                      </a:r>
                      <a:r>
                        <a:rPr lang="en-US" sz="1500" dirty="0" smtClean="0"/>
                        <a:t>  </a:t>
                      </a:r>
                      <a:r>
                        <a:rPr lang="en-US" sz="1500" dirty="0" err="1" smtClean="0"/>
                        <a:t>adalah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mereka</a:t>
                      </a:r>
                      <a:r>
                        <a:rPr lang="en-US" sz="1500" dirty="0" smtClean="0"/>
                        <a:t> yang </a:t>
                      </a:r>
                      <a:r>
                        <a:rPr lang="en-US" sz="1500" dirty="0" err="1" smtClean="0"/>
                        <a:t>diundang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oleh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pengguna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jasa</a:t>
                      </a:r>
                      <a:r>
                        <a:rPr lang="en-US" sz="1500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500" dirty="0" err="1" smtClean="0"/>
                        <a:t>Kemampuan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peserta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lelang</a:t>
                      </a:r>
                      <a:r>
                        <a:rPr lang="en-US" sz="1500" dirty="0" smtClean="0"/>
                        <a:t> 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Tidak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semua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peserta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lelang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diketahui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kemampuannya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Setiap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peserta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lelang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diketahui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dengan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pasti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kemampuannya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500" dirty="0" err="1" smtClean="0"/>
                        <a:t>Penetapan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pemenang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lelang</a:t>
                      </a:r>
                      <a:r>
                        <a:rPr lang="en-US" sz="1500" dirty="0" smtClean="0"/>
                        <a:t> 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Relatif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lebih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sulit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karena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jumlah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pesertanya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banyak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/>
                        <a:t>Relatif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lebih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mudah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karena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telah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diketahui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kemempuan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seluruh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peserta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lelang</a:t>
                      </a:r>
                      <a:r>
                        <a:rPr lang="en-US" sz="1500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500" dirty="0" err="1" smtClean="0"/>
                        <a:t>Kekurangan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Tidak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diketahui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dengan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pasti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kemampuan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setiap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peserta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lelang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kecenderungan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terjadinya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praktek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kecurangan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dalam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pelelangan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err="1" smtClean="0"/>
                        <a:t>misalnya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terjadi</a:t>
                      </a:r>
                      <a:r>
                        <a:rPr lang="en-US" sz="1500" dirty="0" smtClean="0"/>
                        <a:t> bid shopping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500" dirty="0" err="1" smtClean="0"/>
                        <a:t>Kelebihan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Pengguna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jasa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lebih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leluasa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dalam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memilih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penyedia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jasa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dikarenakan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jumlah</a:t>
                      </a:r>
                      <a:r>
                        <a:rPr lang="en-US" sz="1500" dirty="0" smtClean="0"/>
                        <a:t> yang </a:t>
                      </a:r>
                      <a:r>
                        <a:rPr lang="en-US" sz="1500" dirty="0" err="1" smtClean="0"/>
                        <a:t>cukup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untuk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menetapkan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pemenang</a:t>
                      </a:r>
                      <a:r>
                        <a:rPr lang="en-US" sz="1500" dirty="0" smtClean="0"/>
                        <a:t> yang </a:t>
                      </a:r>
                      <a:r>
                        <a:rPr lang="en-US" sz="1500" dirty="0" err="1" smtClean="0"/>
                        <a:t>kompetitif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Kemampuan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peserta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telah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diketahui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dengan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pasti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233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462" y="476672"/>
            <a:ext cx="4966552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dirty="0"/>
              <a:t>SUMBER HUKUM PELELANGAN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462" y="1196752"/>
            <a:ext cx="86070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Peraturan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di Indonesia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Negara (</a:t>
            </a:r>
            <a:r>
              <a:rPr lang="en-US" dirty="0" err="1"/>
              <a:t>Keppres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APBN).</a:t>
            </a:r>
          </a:p>
        </p:txBody>
      </p:sp>
      <p:sp>
        <p:nvSpPr>
          <p:cNvPr id="5" name="Rectangle 4"/>
          <p:cNvSpPr/>
          <p:nvPr/>
        </p:nvSpPr>
        <p:spPr>
          <a:xfrm>
            <a:off x="208531" y="2348880"/>
            <a:ext cx="876087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Keppres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N0. 18 </a:t>
            </a:r>
            <a:r>
              <a:rPr lang="en-US" dirty="0" err="1">
                <a:solidFill>
                  <a:srgbClr val="FF0000"/>
                </a:solidFill>
              </a:rPr>
              <a:t>Tahun</a:t>
            </a:r>
            <a:r>
              <a:rPr lang="en-US" dirty="0">
                <a:solidFill>
                  <a:srgbClr val="FF0000"/>
                </a:solidFill>
              </a:rPr>
              <a:t> 2000 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reformis</a:t>
            </a:r>
            <a:r>
              <a:rPr lang="en-US" dirty="0"/>
              <a:t> yang </a:t>
            </a:r>
            <a:r>
              <a:rPr lang="en-US" dirty="0" err="1"/>
              <a:t>sejak</a:t>
            </a:r>
            <a:r>
              <a:rPr lang="en-US" dirty="0"/>
              <a:t> lama </a:t>
            </a:r>
            <a:r>
              <a:rPr lang="en-US" dirty="0" err="1"/>
              <a:t>didambakan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. Salah </a:t>
            </a:r>
            <a:r>
              <a:rPr lang="en-US" dirty="0" err="1"/>
              <a:t>satunya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“</a:t>
            </a:r>
            <a:r>
              <a:rPr lang="en-US" dirty="0" err="1"/>
              <a:t>kesetaraan</a:t>
            </a:r>
            <a:r>
              <a:rPr lang="en-US" dirty="0"/>
              <a:t>”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. </a:t>
            </a:r>
            <a:endParaRPr lang="en-US" dirty="0" smtClean="0"/>
          </a:p>
          <a:p>
            <a:pPr algn="ctr"/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pemberi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” yang </a:t>
            </a:r>
            <a:r>
              <a:rPr lang="en-US" dirty="0" err="1"/>
              <a:t>bernuansa</a:t>
            </a:r>
            <a:r>
              <a:rPr lang="en-US" dirty="0"/>
              <a:t> </a:t>
            </a:r>
            <a:r>
              <a:rPr lang="en-US" dirty="0" err="1"/>
              <a:t>diskriminatif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;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konsultan</a:t>
            </a:r>
            <a:r>
              <a:rPr lang="en-US" dirty="0"/>
              <a:t>/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“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”. </a:t>
            </a:r>
            <a:endParaRPr lang="en-US" dirty="0" smtClean="0"/>
          </a:p>
          <a:p>
            <a:pPr algn="ctr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ketentuannya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menyalahi</a:t>
            </a:r>
            <a:r>
              <a:rPr lang="en-US" dirty="0"/>
              <a:t> </a:t>
            </a:r>
            <a:r>
              <a:rPr lang="en-US" dirty="0" err="1"/>
              <a:t>ketentuannya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Negara </a:t>
            </a:r>
            <a:r>
              <a:rPr lang="en-US" dirty="0" err="1"/>
              <a:t>kelas</a:t>
            </a:r>
            <a:r>
              <a:rPr lang="en-US" dirty="0"/>
              <a:t> 1, 2, </a:t>
            </a:r>
            <a:r>
              <a:rPr lang="en-US" dirty="0" err="1"/>
              <a:t>dan</a:t>
            </a:r>
            <a:r>
              <a:rPr lang="en-US" dirty="0"/>
              <a:t>, 3.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reformis</a:t>
            </a:r>
            <a:r>
              <a:rPr lang="en-US" dirty="0"/>
              <a:t> yang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asosiasi</a:t>
            </a:r>
            <a:r>
              <a:rPr lang="en-US" dirty="0"/>
              <a:t> (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sertifikasi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yang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dibidangnya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54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462" y="476672"/>
            <a:ext cx="4048929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dirty="0"/>
              <a:t>TATA CARA PELELANGAN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462" y="1251679"/>
            <a:ext cx="846300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kualifikasi</a:t>
            </a:r>
            <a:r>
              <a:rPr lang="en-US" dirty="0"/>
              <a:t>,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prakualifikasi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syarat-syarat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,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dicantumkan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rinci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,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preferensi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, </a:t>
            </a:r>
            <a:r>
              <a:rPr lang="en-US" dirty="0" err="1"/>
              <a:t>unsur-unsur</a:t>
            </a:r>
            <a:r>
              <a:rPr lang="en-US" dirty="0"/>
              <a:t> yang </a:t>
            </a:r>
            <a:r>
              <a:rPr lang="en-US" dirty="0" err="1"/>
              <a:t>dinilai</a:t>
            </a:r>
            <a:r>
              <a:rPr lang="en-US" dirty="0"/>
              <a:t>, </a:t>
            </a:r>
            <a:r>
              <a:rPr lang="en-US" dirty="0" err="1"/>
              <a:t>kriteria</a:t>
            </a:r>
            <a:r>
              <a:rPr lang="en-US" dirty="0"/>
              <a:t>, formula </a:t>
            </a:r>
            <a:r>
              <a:rPr lang="en-US" dirty="0" err="1"/>
              <a:t>evaluasi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dimenegrti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berminat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prakualifikasi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isian</a:t>
            </a:r>
            <a:r>
              <a:rPr lang="en-US" dirty="0"/>
              <a:t> yang </a:t>
            </a:r>
            <a:r>
              <a:rPr lang="en-US" dirty="0" err="1"/>
              <a:t>memuat</a:t>
            </a:r>
            <a:r>
              <a:rPr lang="en-US" dirty="0"/>
              <a:t> data </a:t>
            </a:r>
            <a:r>
              <a:rPr lang="en-US" dirty="0" err="1"/>
              <a:t>administratif</a:t>
            </a:r>
            <a:r>
              <a:rPr lang="en-US" dirty="0"/>
              <a:t>, </a:t>
            </a:r>
            <a:r>
              <a:rPr lang="en-US" dirty="0" err="1"/>
              <a:t>keuangan</a:t>
            </a:r>
            <a:r>
              <a:rPr lang="en-US" dirty="0"/>
              <a:t>, </a:t>
            </a:r>
            <a:r>
              <a:rPr lang="en-US" dirty="0" err="1"/>
              <a:t>personel</a:t>
            </a:r>
            <a:r>
              <a:rPr lang="en-US" dirty="0"/>
              <a:t>, </a:t>
            </a:r>
            <a:r>
              <a:rPr lang="en-US" dirty="0" err="1"/>
              <a:t>peralatan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nominal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1% s/d 3%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Perkiraan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(HPS).</a:t>
            </a:r>
          </a:p>
          <a:p>
            <a:pPr marL="342900" indent="-34290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290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04664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penyiapan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dialokasikan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.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:</a:t>
            </a:r>
          </a:p>
          <a:p>
            <a:pPr>
              <a:lnSpc>
                <a:spcPct val="150000"/>
              </a:lnSpc>
            </a:pPr>
            <a:r>
              <a:rPr lang="en-US" dirty="0"/>
              <a:t>1. </a:t>
            </a:r>
            <a:r>
              <a:rPr lang="en-US" dirty="0" smtClean="0"/>
              <a:t>  </a:t>
            </a:r>
            <a:r>
              <a:rPr lang="en-US" dirty="0" err="1" smtClean="0"/>
              <a:t>Undangan</a:t>
            </a:r>
            <a:r>
              <a:rPr lang="en-US" dirty="0" smtClean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2. </a:t>
            </a:r>
            <a:r>
              <a:rPr lang="en-US" dirty="0" smtClean="0"/>
              <a:t> 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/>
              <a:t>prakualifikasi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3. </a:t>
            </a:r>
            <a:r>
              <a:rPr lang="en-US" dirty="0" smtClean="0"/>
              <a:t> 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penawar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4. </a:t>
            </a:r>
            <a:r>
              <a:rPr lang="en-US" dirty="0" smtClean="0"/>
              <a:t>  </a:t>
            </a:r>
            <a:r>
              <a:rPr lang="en-US" dirty="0" err="1" smtClean="0"/>
              <a:t>Syarat-syarat</a:t>
            </a:r>
            <a:r>
              <a:rPr lang="en-US" dirty="0" smtClean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5. </a:t>
            </a:r>
            <a:r>
              <a:rPr lang="en-US" dirty="0" smtClean="0"/>
              <a:t>  </a:t>
            </a:r>
            <a:r>
              <a:rPr lang="en-US" dirty="0" err="1" smtClean="0"/>
              <a:t>Syarat-syarat</a:t>
            </a:r>
            <a:r>
              <a:rPr lang="en-US" dirty="0" smtClean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6. </a:t>
            </a:r>
            <a:r>
              <a:rPr lang="en-US" dirty="0" smtClean="0"/>
              <a:t> 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7. </a:t>
            </a:r>
            <a:r>
              <a:rPr lang="en-US" dirty="0" smtClean="0"/>
              <a:t> 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gambar-gambar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8</a:t>
            </a:r>
            <a:r>
              <a:rPr lang="en-US" dirty="0" smtClean="0"/>
              <a:t>.  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9. </a:t>
            </a:r>
            <a:r>
              <a:rPr lang="en-US" dirty="0" smtClean="0"/>
              <a:t> 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/>
              <a:t>kontrak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10.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11.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12.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0715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267" y="1268760"/>
            <a:ext cx="840510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Sertifikat</a:t>
            </a:r>
            <a:r>
              <a:rPr lang="en-US" dirty="0" smtClean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smtClean="0"/>
              <a:t>LSM.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modal,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pengurus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akte</a:t>
            </a:r>
            <a:r>
              <a:rPr lang="en-US" dirty="0"/>
              <a:t> </a:t>
            </a:r>
            <a:r>
              <a:rPr lang="en-US" dirty="0" err="1"/>
              <a:t>pendiriannya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perubahannya</a:t>
            </a:r>
            <a:r>
              <a:rPr lang="en-US" dirty="0"/>
              <a:t> (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 smtClean="0"/>
              <a:t>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(NPWP),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/>
              <a:t>lain yang </a:t>
            </a:r>
            <a:r>
              <a:rPr lang="en-US" dirty="0" err="1"/>
              <a:t>dipersyaratkan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 smtClean="0"/>
              <a:t>lelang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pailit</a:t>
            </a:r>
            <a:r>
              <a:rPr lang="en-US" dirty="0"/>
              <a:t>,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usahanya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dihentikan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direksi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menandatangani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kuasanya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menjalani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Direksi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menandatangani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kuasanya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dihukum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kondite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/</a:t>
            </a:r>
            <a:r>
              <a:rPr lang="en-US" dirty="0" err="1" smtClean="0"/>
              <a:t>perseorangan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peryataan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kualifikasi</a:t>
            </a:r>
            <a:r>
              <a:rPr lang="en-US" dirty="0"/>
              <a:t>, </a:t>
            </a:r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sertifikasi</a:t>
            </a:r>
            <a:r>
              <a:rPr lang="en-US" dirty="0"/>
              <a:t> yang </a:t>
            </a:r>
            <a:r>
              <a:rPr lang="en-US" dirty="0" err="1"/>
              <a:t>dimilikinya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90267" y="404664"/>
            <a:ext cx="7982763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dirty="0" smtClean="0"/>
              <a:t>PENYEDIA BARANG/JASA HARUS MENYAMPAIKAN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6772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9142" y="1123707"/>
            <a:ext cx="84249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Agar </a:t>
            </a:r>
            <a:r>
              <a:rPr lang="en-US" dirty="0" err="1"/>
              <a:t>pengumuman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jangkauan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dituju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algn="ctr"/>
            <a:r>
              <a:rPr lang="en-US" dirty="0" err="1">
                <a:solidFill>
                  <a:srgbClr val="0070C0"/>
                </a:solidFill>
              </a:rPr>
              <a:t>Bila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pengumuman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ditujukan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kepada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usaha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kecil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koperasi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kecil</a:t>
            </a:r>
            <a:endParaRPr lang="en-US" dirty="0" smtClean="0">
              <a:solidFill>
                <a:srgbClr val="0070C0"/>
              </a:solidFill>
            </a:endParaRP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media </a:t>
            </a:r>
            <a:r>
              <a:rPr lang="en-US" dirty="0" err="1"/>
              <a:t>cetak</a:t>
            </a:r>
            <a:r>
              <a:rPr lang="en-US" dirty="0"/>
              <a:t>/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kabar</a:t>
            </a:r>
            <a:r>
              <a:rPr lang="en-US" dirty="0"/>
              <a:t> yang </a:t>
            </a:r>
            <a:r>
              <a:rPr lang="en-US" dirty="0" err="1"/>
              <a:t>beredar</a:t>
            </a:r>
            <a:r>
              <a:rPr lang="en-US" dirty="0"/>
              <a:t> di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/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radio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/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memasang</a:t>
            </a:r>
            <a:r>
              <a:rPr lang="en-US" dirty="0"/>
              <a:t> </a:t>
            </a:r>
            <a:r>
              <a:rPr lang="en-US" dirty="0" err="1"/>
              <a:t>pengumuman</a:t>
            </a:r>
            <a:r>
              <a:rPr lang="en-US" dirty="0"/>
              <a:t> di </a:t>
            </a:r>
            <a:r>
              <a:rPr lang="en-US" dirty="0" err="1"/>
              <a:t>papan</a:t>
            </a:r>
            <a:r>
              <a:rPr lang="en-US" dirty="0"/>
              <a:t> </a:t>
            </a:r>
            <a:r>
              <a:rPr lang="en-US" dirty="0" err="1"/>
              <a:t>pengumuman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letaknya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di </a:t>
            </a:r>
            <a:r>
              <a:rPr lang="en-US" dirty="0" err="1"/>
              <a:t>ibukota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/</a:t>
            </a:r>
            <a:r>
              <a:rPr lang="en-US" dirty="0" err="1"/>
              <a:t>kota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asosiasi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/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 smtClean="0"/>
              <a:t>dilelangkan</a:t>
            </a:r>
            <a:r>
              <a:rPr lang="en-US" dirty="0" smtClean="0"/>
              <a:t>.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769720" y="4365104"/>
            <a:ext cx="77627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0070C0"/>
                </a:solidFill>
              </a:rPr>
              <a:t>Bila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pengumuman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pelelangan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ditujukan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kepada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pPr algn="ctr"/>
            <a:r>
              <a:rPr lang="en-US" dirty="0" err="1" smtClean="0">
                <a:solidFill>
                  <a:srgbClr val="0070C0"/>
                </a:solidFill>
              </a:rPr>
              <a:t>perusahaan</a:t>
            </a:r>
            <a:r>
              <a:rPr lang="en-US" dirty="0" smtClean="0">
                <a:solidFill>
                  <a:srgbClr val="0070C0"/>
                </a:solidFill>
              </a:rPr>
              <a:t>/</a:t>
            </a:r>
            <a:r>
              <a:rPr lang="en-US" dirty="0" err="1" smtClean="0">
                <a:solidFill>
                  <a:srgbClr val="0070C0"/>
                </a:solidFill>
              </a:rPr>
              <a:t>koperasi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menengah</a:t>
            </a:r>
            <a:r>
              <a:rPr lang="en-US" dirty="0">
                <a:solidFill>
                  <a:srgbClr val="0070C0"/>
                </a:solidFill>
              </a:rPr>
              <a:t>, </a:t>
            </a:r>
            <a:endParaRPr lang="en-US" dirty="0" smtClean="0">
              <a:solidFill>
                <a:srgbClr val="0070C0"/>
              </a:solidFill>
            </a:endParaRPr>
          </a:p>
          <a:p>
            <a:pPr algn="ctr"/>
            <a:r>
              <a:rPr lang="en-US" dirty="0" smtClean="0"/>
              <a:t>agar </a:t>
            </a:r>
            <a:r>
              <a:rPr lang="en-US" dirty="0" err="1"/>
              <a:t>menggunakan</a:t>
            </a:r>
            <a:r>
              <a:rPr lang="en-US" dirty="0"/>
              <a:t> media </a:t>
            </a:r>
            <a:r>
              <a:rPr lang="en-US" dirty="0" err="1"/>
              <a:t>cetak</a:t>
            </a:r>
            <a:r>
              <a:rPr lang="en-US" dirty="0"/>
              <a:t>/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kabar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radio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/</a:t>
            </a:r>
            <a:r>
              <a:rPr lang="en-US" dirty="0" err="1"/>
              <a:t>swasta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jangkauan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provinsi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memasang</a:t>
            </a:r>
            <a:r>
              <a:rPr lang="en-US" dirty="0"/>
              <a:t> </a:t>
            </a:r>
            <a:r>
              <a:rPr lang="en-US" dirty="0" err="1"/>
              <a:t>pengumuman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letaknya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di </a:t>
            </a:r>
            <a:r>
              <a:rPr lang="en-US" dirty="0" err="1"/>
              <a:t>ibukota</a:t>
            </a:r>
            <a:r>
              <a:rPr lang="en-US" dirty="0"/>
              <a:t> </a:t>
            </a:r>
            <a:r>
              <a:rPr lang="en-US" dirty="0" err="1"/>
              <a:t>provinsi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asosiasi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/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pekerjan</a:t>
            </a:r>
            <a:r>
              <a:rPr lang="en-US" dirty="0"/>
              <a:t> yang </a:t>
            </a:r>
            <a:r>
              <a:rPr lang="en-US" dirty="0" err="1"/>
              <a:t>dilelangkan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39142" y="338877"/>
            <a:ext cx="7179658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dirty="0" smtClean="0"/>
              <a:t>PENGUMUMAN DAN PENDAFTARAN PESERTA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7091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002" y="908720"/>
            <a:ext cx="8622704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CONT…</a:t>
            </a:r>
          </a:p>
          <a:p>
            <a:pPr algn="ctr"/>
            <a:r>
              <a:rPr lang="en-US" dirty="0" err="1" smtClean="0">
                <a:solidFill>
                  <a:srgbClr val="0070C0"/>
                </a:solidFill>
              </a:rPr>
              <a:t>Bila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pengumuman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pelelangan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ditujukan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kepada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perusahaan</a:t>
            </a:r>
            <a:r>
              <a:rPr lang="en-US" dirty="0">
                <a:solidFill>
                  <a:srgbClr val="0070C0"/>
                </a:solidFill>
              </a:rPr>
              <a:t>/</a:t>
            </a:r>
            <a:r>
              <a:rPr lang="en-US" dirty="0" err="1">
                <a:solidFill>
                  <a:srgbClr val="0070C0"/>
                </a:solidFill>
              </a:rPr>
              <a:t>koperasi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besar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pPr algn="ctr"/>
            <a:r>
              <a:rPr lang="en-US" dirty="0" smtClean="0"/>
              <a:t>agar </a:t>
            </a:r>
            <a:r>
              <a:rPr lang="en-US" dirty="0" err="1"/>
              <a:t>menggunakan</a:t>
            </a:r>
            <a:r>
              <a:rPr lang="en-US" dirty="0"/>
              <a:t> media </a:t>
            </a:r>
            <a:r>
              <a:rPr lang="en-US" dirty="0" err="1"/>
              <a:t>etak</a:t>
            </a:r>
            <a:r>
              <a:rPr lang="en-US" dirty="0"/>
              <a:t>/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kabar</a:t>
            </a:r>
            <a:r>
              <a:rPr lang="en-US" dirty="0"/>
              <a:t> yang </a:t>
            </a:r>
            <a:r>
              <a:rPr lang="en-US" dirty="0" err="1"/>
              <a:t>mempunyan</a:t>
            </a:r>
            <a:r>
              <a:rPr lang="en-US" dirty="0"/>
              <a:t> </a:t>
            </a:r>
            <a:r>
              <a:rPr lang="en-US" dirty="0" err="1"/>
              <a:t>jangkauan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indinesia</a:t>
            </a:r>
            <a:r>
              <a:rPr lang="en-US" dirty="0"/>
              <a:t>, </a:t>
            </a:r>
            <a:r>
              <a:rPr lang="en-US" dirty="0" err="1"/>
              <a:t>memasang</a:t>
            </a:r>
            <a:r>
              <a:rPr lang="en-US" dirty="0"/>
              <a:t> </a:t>
            </a:r>
            <a:r>
              <a:rPr lang="en-US" dirty="0" err="1"/>
              <a:t>pengumuman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papan</a:t>
            </a:r>
            <a:r>
              <a:rPr lang="en-US" dirty="0"/>
              <a:t> </a:t>
            </a:r>
            <a:r>
              <a:rPr lang="en-US" dirty="0" err="1"/>
              <a:t>pengumuman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di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/</a:t>
            </a:r>
            <a:r>
              <a:rPr lang="en-US" dirty="0" err="1"/>
              <a:t>asosiasi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/</a:t>
            </a:r>
            <a:r>
              <a:rPr lang="en-US" dirty="0" err="1"/>
              <a:t>profesi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,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media </a:t>
            </a:r>
            <a:r>
              <a:rPr lang="en-US" dirty="0" err="1"/>
              <a:t>elektronik</a:t>
            </a:r>
            <a:r>
              <a:rPr lang="en-US" dirty="0"/>
              <a:t>/internet. 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err="1">
                <a:solidFill>
                  <a:srgbClr val="0070C0"/>
                </a:solidFill>
              </a:rPr>
              <a:t>Bila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calon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peserta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lelang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diyakini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terbatas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jumlahnya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karena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karakteristik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kompleksitas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/</a:t>
            </a:r>
            <a:r>
              <a:rPr lang="en-US" dirty="0" err="1">
                <a:solidFill>
                  <a:srgbClr val="0070C0"/>
                </a:solidFill>
              </a:rPr>
              <a:t>atau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kecanggihan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teknologinya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atau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kelangkaan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tenaga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ahli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atau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perusahaan</a:t>
            </a:r>
            <a:r>
              <a:rPr lang="en-US" dirty="0">
                <a:solidFill>
                  <a:srgbClr val="0070C0"/>
                </a:solidFill>
              </a:rPr>
              <a:t> yang </a:t>
            </a:r>
            <a:r>
              <a:rPr lang="en-US" dirty="0" err="1">
                <a:solidFill>
                  <a:srgbClr val="0070C0"/>
                </a:solidFill>
              </a:rPr>
              <a:t>mampu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melaksanakan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pekerjaan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tersebut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pengumuman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diundang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446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124744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Tempat</a:t>
            </a:r>
            <a:r>
              <a:rPr lang="en-US" dirty="0"/>
              <a:t>, </a:t>
            </a:r>
            <a:r>
              <a:rPr lang="en-US" dirty="0" err="1"/>
              <a:t>tanggal</a:t>
            </a:r>
            <a:r>
              <a:rPr lang="en-US" dirty="0"/>
              <a:t>,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mendaftarkan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berminat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mendaftarkan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 smtClean="0"/>
              <a:t>prakualifikasi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provinsi</a:t>
            </a:r>
            <a:r>
              <a:rPr lang="en-US" dirty="0"/>
              <a:t>/</a:t>
            </a:r>
            <a:r>
              <a:rPr lang="en-US" dirty="0" err="1"/>
              <a:t>kabupaten</a:t>
            </a:r>
            <a:r>
              <a:rPr lang="en-US" dirty="0"/>
              <a:t>/</a:t>
            </a:r>
            <a:r>
              <a:rPr lang="en-US" dirty="0" err="1"/>
              <a:t>kota</a:t>
            </a:r>
            <a:r>
              <a:rPr lang="en-US" dirty="0"/>
              <a:t> lain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proses </a:t>
            </a:r>
            <a:r>
              <a:rPr lang="en-US" dirty="0" err="1"/>
              <a:t>lelang</a:t>
            </a:r>
            <a:r>
              <a:rPr lang="en-US" dirty="0"/>
              <a:t> di </a:t>
            </a:r>
            <a:r>
              <a:rPr lang="en-US" dirty="0" err="1"/>
              <a:t>provinsi</a:t>
            </a:r>
            <a:r>
              <a:rPr lang="en-US" dirty="0"/>
              <a:t>/</a:t>
            </a:r>
            <a:r>
              <a:rPr lang="en-US" dirty="0" err="1"/>
              <a:t>kabupaten</a:t>
            </a:r>
            <a:r>
              <a:rPr lang="en-US" dirty="0"/>
              <a:t>/</a:t>
            </a:r>
            <a:r>
              <a:rPr lang="en-US" dirty="0" err="1"/>
              <a:t>kota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Prakualifikasi</a:t>
            </a:r>
            <a:endParaRPr lang="en-US" dirty="0"/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/>
              <a:t>pelelengan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prakualifikasi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pelelengan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prakualifikasi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 smtClean="0"/>
              <a:t>lelang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berminat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prakualifikasi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prakualifikasi</a:t>
            </a:r>
            <a:r>
              <a:rPr lang="en-US" dirty="0"/>
              <a:t> yang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.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prakualifikasi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dipungut</a:t>
            </a:r>
            <a:r>
              <a:rPr lang="en-US" dirty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/>
              <a:t>prakualifikasi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dirty="0" err="1" smtClean="0"/>
              <a:t>anitia</a:t>
            </a:r>
            <a:r>
              <a:rPr lang="en-US" dirty="0" smtClean="0"/>
              <a:t>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data </a:t>
            </a:r>
            <a:r>
              <a:rPr lang="en-US" dirty="0" err="1"/>
              <a:t>kualifikasi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mestinya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7544" y="404664"/>
            <a:ext cx="5868210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dirty="0"/>
              <a:t>SYARAT – SYARAT PESERTA LELANG </a:t>
            </a:r>
          </a:p>
        </p:txBody>
      </p:sp>
    </p:spTree>
    <p:extLst>
      <p:ext uri="{BB962C8B-B14F-4D97-AF65-F5344CB8AC3E}">
        <p14:creationId xmlns:p14="http://schemas.microsoft.com/office/powerpoint/2010/main" val="2971958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8284" y="4763052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endParaRPr lang="en-US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mangadakan</a:t>
            </a:r>
            <a:r>
              <a:rPr lang="en-US" dirty="0"/>
              <a:t> </a:t>
            </a:r>
            <a:r>
              <a:rPr lang="en-US" dirty="0" err="1" smtClean="0"/>
              <a:t>pelelangan</a:t>
            </a:r>
            <a:endParaRPr lang="en-US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dibeli</a:t>
            </a:r>
            <a:r>
              <a:rPr lang="en-US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69026" y="445309"/>
            <a:ext cx="8379437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/>
              <a:t>CONT…</a:t>
            </a:r>
          </a:p>
          <a:p>
            <a:pPr algn="just"/>
            <a:r>
              <a:rPr lang="en-US" dirty="0" smtClean="0"/>
              <a:t>8.   </a:t>
            </a:r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asosiasi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/</a:t>
            </a:r>
            <a:r>
              <a:rPr lang="en-US" dirty="0" err="1"/>
              <a:t>profesi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prakualifikasi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9.  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:</a:t>
            </a:r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financial.</a:t>
            </a:r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.</a:t>
            </a:r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</a:t>
            </a:r>
          </a:p>
          <a:p>
            <a:pPr marL="342900" indent="-342900" algn="just">
              <a:buAutoNum type="arabicPeriod" startAt="10"/>
            </a:pPr>
            <a:r>
              <a:rPr lang="en-US" dirty="0" smtClean="0"/>
              <a:t> 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dinyatakan</a:t>
            </a:r>
            <a:r>
              <a:rPr lang="en-US" dirty="0"/>
              <a:t> lulus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prakualifikasi</a:t>
            </a:r>
            <a:r>
              <a:rPr lang="en-US" dirty="0"/>
              <a:t> </a:t>
            </a:r>
            <a:r>
              <a:rPr lang="en-US" dirty="0" err="1" smtClean="0"/>
              <a:t>dicatat</a:t>
            </a:r>
            <a:endParaRPr lang="en-US" dirty="0" smtClean="0"/>
          </a:p>
          <a:p>
            <a:pPr algn="just"/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diundang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418284" y="4077072"/>
            <a:ext cx="4317207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dirty="0"/>
              <a:t>ISI PENGUMUMAN LELANG</a:t>
            </a:r>
          </a:p>
        </p:txBody>
      </p:sp>
    </p:spTree>
    <p:extLst>
      <p:ext uri="{BB962C8B-B14F-4D97-AF65-F5344CB8AC3E}">
        <p14:creationId xmlns:p14="http://schemas.microsoft.com/office/powerpoint/2010/main" val="3002106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68760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(planning), </a:t>
            </a:r>
            <a:r>
              <a:rPr lang="en-US" dirty="0" err="1" smtClean="0"/>
              <a:t>perancangan</a:t>
            </a:r>
            <a:r>
              <a:rPr lang="en-US" dirty="0" smtClean="0"/>
              <a:t> (design), </a:t>
            </a:r>
            <a:r>
              <a:rPr lang="en-US" dirty="0" err="1" smtClean="0"/>
              <a:t>pelelangan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 </a:t>
            </a:r>
            <a:r>
              <a:rPr lang="en-US" dirty="0" err="1" smtClean="0"/>
              <a:t>Berbagai</a:t>
            </a:r>
            <a:r>
              <a:rPr lang="en-US" dirty="0" smtClean="0"/>
              <a:t> proses yang </a:t>
            </a:r>
            <a:r>
              <a:rPr lang="en-US" dirty="0" err="1" smtClean="0"/>
              <a:t>terdapat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TIU		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proses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	: CIV-206</a:t>
            </a:r>
          </a:p>
          <a:p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SKS	: 3 </a:t>
            </a:r>
            <a:r>
              <a:rPr lang="en-US" dirty="0" err="1" smtClean="0"/>
              <a:t>Kuliah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	: </a:t>
            </a:r>
            <a:r>
              <a:rPr lang="en-US" dirty="0" err="1" smtClean="0"/>
              <a:t>Wajib</a:t>
            </a:r>
            <a:endParaRPr lang="en-US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404664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Deskripsi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47515"/>
            <a:ext cx="8280920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/>
              <a:t>CONT</a:t>
            </a:r>
            <a:r>
              <a:rPr lang="en-US" sz="2500" dirty="0" smtClean="0"/>
              <a:t>…</a:t>
            </a:r>
            <a:endParaRPr lang="en-US" dirty="0" smtClean="0"/>
          </a:p>
          <a:p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diundang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.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penjamin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,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/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bank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/</a:t>
            </a:r>
            <a:r>
              <a:rPr lang="en-US" dirty="0" err="1" smtClean="0"/>
              <a:t>swasta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 smtClean="0"/>
              <a:t>pailit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keikutsertaanya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bertantangan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(conflict of interest).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4364765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, </a:t>
            </a:r>
            <a:r>
              <a:rPr lang="en-US" dirty="0" err="1"/>
              <a:t>dihadiri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terdaftar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3905" y="3553852"/>
            <a:ext cx="5790560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dirty="0" smtClean="0"/>
              <a:t>PENJELASAN LELANG (AANWIJZING)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3598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548680"/>
            <a:ext cx="8406680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/>
              <a:t>CONT</a:t>
            </a:r>
            <a:r>
              <a:rPr lang="en-US" sz="2500" dirty="0" smtClean="0"/>
              <a:t>…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,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/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Cara 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(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 smtClean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dilampirkan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Undangan</a:t>
            </a:r>
            <a:r>
              <a:rPr lang="en-US" dirty="0" smtClean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Hal-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menggugurkan</a:t>
            </a:r>
            <a:r>
              <a:rPr lang="en-US" dirty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kontrak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berkenaan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preferensi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subkontrak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koperasi</a:t>
            </a:r>
            <a:r>
              <a:rPr lang="en-US" dirty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Besaran</a:t>
            </a:r>
            <a:r>
              <a:rPr lang="en-US" dirty="0"/>
              <a:t>,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penjamin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.</a:t>
            </a:r>
          </a:p>
          <a:p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,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lanjutan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peninjauan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6898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8172400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/>
              <a:t>CONT…</a:t>
            </a:r>
          </a:p>
          <a:p>
            <a:pPr algn="just"/>
            <a:endParaRPr lang="en-US" dirty="0" smtClean="0"/>
          </a:p>
          <a:p>
            <a:pPr algn="ctr"/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lain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perubahannya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peninjauan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,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dituangkan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(BAP) yang </a:t>
            </a:r>
            <a:r>
              <a:rPr lang="en-US" dirty="0" err="1"/>
              <a:t>ditandatangani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yang </a:t>
            </a:r>
            <a:r>
              <a:rPr lang="en-US" dirty="0" err="1"/>
              <a:t>hadir</a:t>
            </a:r>
            <a:r>
              <a:rPr lang="en-US" dirty="0" smtClean="0"/>
              <a:t>.</a:t>
            </a:r>
          </a:p>
          <a:p>
            <a:pPr algn="ctr"/>
            <a:endParaRPr lang="en-US" dirty="0"/>
          </a:p>
          <a:p>
            <a:pPr algn="ctr"/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BAP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/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ditampung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menuangkan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addendum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terpisahkan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ditandatangani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 smtClean="0"/>
              <a:t>.</a:t>
            </a:r>
          </a:p>
          <a:p>
            <a:pPr algn="ctr"/>
            <a:endParaRPr lang="en-US" dirty="0"/>
          </a:p>
          <a:p>
            <a:pPr algn="ctr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yang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pelaksanaannya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12 </a:t>
            </a:r>
            <a:r>
              <a:rPr lang="en-US" dirty="0" err="1"/>
              <a:t>bulan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dicantumkan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penyesuaian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(price adjustment)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rumus-rumus</a:t>
            </a:r>
            <a:r>
              <a:rPr lang="en-US" dirty="0"/>
              <a:t> </a:t>
            </a:r>
            <a:r>
              <a:rPr lang="en-US" dirty="0" err="1"/>
              <a:t>penysuaian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62734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355" y="1484784"/>
            <a:ext cx="8352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yang </a:t>
            </a:r>
            <a:r>
              <a:rPr lang="en-US" dirty="0" err="1"/>
              <a:t>dipersyaratkan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sistem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satu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sampul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dua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sampul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atau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dua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tahap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tanggal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pos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/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,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,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dihadapan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pemasukan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ditutup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waktunya</a:t>
            </a:r>
            <a:r>
              <a:rPr lang="en-US" dirty="0"/>
              <a:t>,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terlambat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membukadokumen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pos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terlambat</a:t>
            </a:r>
            <a:r>
              <a:rPr lang="en-US" dirty="0"/>
              <a:t>,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.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memberitahukan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.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serah</a:t>
            </a:r>
            <a:r>
              <a:rPr lang="en-US" dirty="0"/>
              <a:t> </a:t>
            </a:r>
            <a:r>
              <a:rPr lang="en-US" dirty="0" err="1"/>
              <a:t>terima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24778" y="322198"/>
            <a:ext cx="7590869" cy="95410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PENYAMPAIAN DAN PEMBUKAAN DOKUMEN PENAWARAN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13818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412776"/>
            <a:ext cx="77586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yang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saksi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saksi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yang </a:t>
            </a:r>
            <a:r>
              <a:rPr lang="en-US" dirty="0" err="1"/>
              <a:t>hadir</a:t>
            </a:r>
            <a:r>
              <a:rPr lang="en-US" dirty="0"/>
              <a:t>,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menunda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/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pemasukan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jam.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,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hadir</a:t>
            </a:r>
            <a:r>
              <a:rPr lang="en-US" dirty="0"/>
              <a:t>,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/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disaksikan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orang </a:t>
            </a:r>
            <a:r>
              <a:rPr lang="en-US" dirty="0" err="1"/>
              <a:t>saksi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yang </a:t>
            </a:r>
            <a:r>
              <a:rPr lang="en-US" dirty="0" err="1"/>
              <a:t>ditunjuk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 smtClean="0"/>
              <a:t>.</a:t>
            </a:r>
          </a:p>
          <a:p>
            <a:pPr algn="ctr"/>
            <a:endParaRPr lang="en-US" dirty="0"/>
          </a:p>
          <a:p>
            <a:pPr algn="ctr"/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/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pemasukan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pengunduran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pererta</a:t>
            </a:r>
            <a:r>
              <a:rPr lang="en-US" dirty="0"/>
              <a:t>,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dilanjutkan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diulang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mengumumkan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mengundang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24779" y="476672"/>
            <a:ext cx="6235454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PEMBUKAAN DOKUMEN PENAWARAN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2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6506" y="1233444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Sistem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Satu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Sampul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dihadapan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 smtClean="0"/>
              <a:t>.</a:t>
            </a:r>
          </a:p>
          <a:p>
            <a:pPr algn="just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Sistem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Dua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Sampul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I </a:t>
            </a:r>
            <a:r>
              <a:rPr lang="en-US" dirty="0" err="1"/>
              <a:t>dihadapan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. </a:t>
            </a:r>
            <a:r>
              <a:rPr lang="en-US" dirty="0" err="1"/>
              <a:t>Sampul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data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data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dibuka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lampiran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I. </a:t>
            </a:r>
            <a:r>
              <a:rPr lang="en-US" dirty="0" err="1"/>
              <a:t>Sampul</a:t>
            </a:r>
            <a:r>
              <a:rPr lang="en-US" dirty="0"/>
              <a:t> II yang </a:t>
            </a:r>
            <a:r>
              <a:rPr lang="en-US" dirty="0" err="1"/>
              <a:t>berisi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dibuka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sampulnya</a:t>
            </a:r>
            <a:r>
              <a:rPr lang="en-US" dirty="0"/>
              <a:t> </a:t>
            </a: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diparaf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Sistem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Dua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Tahap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I </a:t>
            </a:r>
            <a:r>
              <a:rPr lang="en-US" dirty="0" err="1"/>
              <a:t>dihadapan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. </a:t>
            </a:r>
            <a:r>
              <a:rPr lang="en-US" dirty="0" err="1"/>
              <a:t>Sampul</a:t>
            </a:r>
            <a:r>
              <a:rPr lang="en-US" dirty="0"/>
              <a:t> I yang </a:t>
            </a:r>
            <a:r>
              <a:rPr lang="en-US" dirty="0" err="1"/>
              <a:t>berisi</a:t>
            </a:r>
            <a:r>
              <a:rPr lang="en-US" dirty="0"/>
              <a:t> data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data </a:t>
            </a:r>
            <a:r>
              <a:rPr lang="en-US" dirty="0" err="1"/>
              <a:t>lelang</a:t>
            </a:r>
            <a:r>
              <a:rPr lang="en-US" dirty="0"/>
              <a:t>. </a:t>
            </a:r>
            <a:r>
              <a:rPr lang="en-US" dirty="0" err="1"/>
              <a:t>Sampul</a:t>
            </a:r>
            <a:r>
              <a:rPr lang="en-US" dirty="0"/>
              <a:t> I yang </a:t>
            </a:r>
            <a:r>
              <a:rPr lang="en-US" dirty="0" err="1"/>
              <a:t>berisi</a:t>
            </a:r>
            <a:r>
              <a:rPr lang="en-US" dirty="0"/>
              <a:t> data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data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dibuka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lampiran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I. </a:t>
            </a:r>
            <a:r>
              <a:rPr lang="en-US" dirty="0" err="1"/>
              <a:t>Sampul</a:t>
            </a:r>
            <a:r>
              <a:rPr lang="en-US" dirty="0"/>
              <a:t> II yang </a:t>
            </a:r>
            <a:r>
              <a:rPr lang="en-US" dirty="0" err="1"/>
              <a:t>berisi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r>
              <a:rPr lang="en-US" dirty="0"/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60549" y="417654"/>
            <a:ext cx="8550893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PEMBUKAAN DOKUMEN PENAWARAN SETIAP SISTEM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2234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8306" y="404664"/>
            <a:ext cx="7830616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/>
              <a:t>CONT</a:t>
            </a:r>
            <a:r>
              <a:rPr lang="en-US" sz="2500" dirty="0" smtClean="0"/>
              <a:t>…</a:t>
            </a:r>
            <a:endParaRPr lang="en-US" sz="2500" u="sng" dirty="0" smtClean="0"/>
          </a:p>
          <a:p>
            <a:pPr algn="just"/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/>
              <a:t>memeriksa</a:t>
            </a:r>
            <a:r>
              <a:rPr lang="en-US" dirty="0"/>
              <a:t>,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membacakan</a:t>
            </a:r>
            <a:r>
              <a:rPr lang="en-US" dirty="0"/>
              <a:t> </a:t>
            </a:r>
            <a:r>
              <a:rPr lang="en-US" dirty="0" err="1"/>
              <a:t>dihadapan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,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 smtClean="0"/>
              <a:t>:</a:t>
            </a:r>
          </a:p>
          <a:p>
            <a:pPr algn="just"/>
            <a:endParaRPr lang="en-US" dirty="0"/>
          </a:p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Sistem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Satu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Sampul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/>
              <a:t>penawaran</a:t>
            </a:r>
            <a:r>
              <a:rPr lang="en-US" dirty="0"/>
              <a:t> yang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.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.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(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 smtClean="0"/>
              <a:t>).</a:t>
            </a:r>
          </a:p>
          <a:p>
            <a:pPr marL="742950" lvl="1" indent="-285750">
              <a:buFont typeface="Wingdings" pitchFamily="2" charset="2"/>
              <a:buChar char="§"/>
            </a:pPr>
            <a:endParaRPr lang="en-US" dirty="0"/>
          </a:p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Sistem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Dua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Sampul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/>
              <a:t>penawaran</a:t>
            </a:r>
            <a:r>
              <a:rPr lang="en-US" dirty="0"/>
              <a:t> yang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.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Sistem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Dua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Tahap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/>
              <a:t>peryataan</a:t>
            </a:r>
            <a:r>
              <a:rPr lang="en-US" dirty="0"/>
              <a:t> yang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.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pendukung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disyaratkan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598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1988840"/>
            <a:ext cx="6264696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/>
              <a:t>CONT</a:t>
            </a:r>
            <a:r>
              <a:rPr lang="en-US" sz="2500" dirty="0" smtClean="0"/>
              <a:t>…</a:t>
            </a:r>
          </a:p>
          <a:p>
            <a:endParaRPr lang="en-US" dirty="0" smtClean="0"/>
          </a:p>
          <a:p>
            <a:pPr algn="ctr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kesalahan-kesalahan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menggugurkan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,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syarat-syarat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minta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dievaluasi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prakualifikasi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dilampirkan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3472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838021"/>
            <a:ext cx="77048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gugur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,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 smtClean="0"/>
              <a:t>:</a:t>
            </a:r>
          </a:p>
          <a:p>
            <a:pPr algn="just"/>
            <a:endParaRPr lang="en-US" dirty="0"/>
          </a:p>
          <a:p>
            <a:pPr algn="just"/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Surat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Penawaran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ditandatangani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/</a:t>
            </a:r>
            <a:r>
              <a:rPr lang="en-US" dirty="0" err="1"/>
              <a:t>direktur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kuasa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/</a:t>
            </a:r>
            <a:r>
              <a:rPr lang="en-US" dirty="0" err="1"/>
              <a:t>direktur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namanya</a:t>
            </a:r>
            <a:r>
              <a:rPr lang="en-US" dirty="0"/>
              <a:t> </a:t>
            </a:r>
            <a:r>
              <a:rPr lang="en-US" dirty="0" err="1"/>
              <a:t>tercantumdalam</a:t>
            </a:r>
            <a:r>
              <a:rPr lang="en-US" dirty="0"/>
              <a:t> </a:t>
            </a:r>
            <a:r>
              <a:rPr lang="en-US" dirty="0" err="1"/>
              <a:t>akte</a:t>
            </a:r>
            <a:r>
              <a:rPr lang="en-US" dirty="0"/>
              <a:t> </a:t>
            </a:r>
            <a:r>
              <a:rPr lang="en-US" dirty="0" err="1"/>
              <a:t>pendirian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perubahannya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diangkat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(association agreement) </a:t>
            </a:r>
            <a:r>
              <a:rPr lang="en-US" dirty="0" err="1"/>
              <a:t>adalah</a:t>
            </a:r>
            <a:r>
              <a:rPr lang="en-US" dirty="0"/>
              <a:t> yang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asosiasi</a:t>
            </a:r>
            <a:r>
              <a:rPr lang="en-US" dirty="0"/>
              <a:t> (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/lead firm</a:t>
            </a:r>
            <a:r>
              <a:rPr lang="en-US" dirty="0" smtClean="0"/>
              <a:t>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dirty="0" err="1"/>
              <a:t>kurun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7544" y="323364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42893407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980728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Jaminan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Penawaran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bank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yang </a:t>
            </a:r>
            <a:r>
              <a:rPr lang="en-US" dirty="0" err="1"/>
              <a:t>mempunyan</a:t>
            </a:r>
            <a:r>
              <a:rPr lang="en-US" dirty="0"/>
              <a:t> program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(surety bond)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direasuransikan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yang </a:t>
            </a:r>
            <a:r>
              <a:rPr lang="en-US" dirty="0" err="1" smtClean="0"/>
              <a:t>bonafit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nominal yang </a:t>
            </a:r>
            <a:r>
              <a:rPr lang="en-US" dirty="0" err="1"/>
              <a:t>dipersyaratkan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 smtClean="0"/>
              <a:t>lelang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/>
              <a:t>berlakunya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disyaratkan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 smtClean="0"/>
              <a:t>pelelangan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berkedudukan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,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bank </a:t>
            </a:r>
            <a:r>
              <a:rPr lang="en-US" dirty="0" err="1"/>
              <a:t>devisi</a:t>
            </a:r>
            <a:r>
              <a:rPr lang="en-US" dirty="0"/>
              <a:t> di Indonesia </a:t>
            </a:r>
            <a:r>
              <a:rPr lang="en-US" dirty="0" err="1"/>
              <a:t>atau</a:t>
            </a:r>
            <a:r>
              <a:rPr lang="en-US" dirty="0"/>
              <a:t> bank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yang </a:t>
            </a:r>
            <a:r>
              <a:rPr lang="en-US" dirty="0" err="1"/>
              <a:t>direkomendasikan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Bank Indonesia.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476672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2826692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4188" y="254640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Silabus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3672" y="933527"/>
            <a:ext cx="8386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/>
              <a:t>BAB 1		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Industri</a:t>
            </a:r>
            <a:r>
              <a:rPr lang="en-US" sz="1700" dirty="0" smtClean="0"/>
              <a:t> </a:t>
            </a:r>
            <a:r>
              <a:rPr lang="en-US" sz="1700" dirty="0" err="1" smtClean="0"/>
              <a:t>jasa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2		</a:t>
            </a:r>
            <a:r>
              <a:rPr lang="en-US" sz="1700" dirty="0" err="1" smtClean="0"/>
              <a:t>Daur</a:t>
            </a:r>
            <a:r>
              <a:rPr lang="en-US" sz="1700" dirty="0" smtClean="0"/>
              <a:t> </a:t>
            </a:r>
            <a:r>
              <a:rPr lang="en-US" sz="1700" dirty="0" err="1" smtClean="0"/>
              <a:t>Hidup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(Project Life Cycle)</a:t>
            </a:r>
          </a:p>
          <a:p>
            <a:r>
              <a:rPr lang="en-US" sz="1700" dirty="0" smtClean="0"/>
              <a:t>BAB 3		</a:t>
            </a:r>
            <a:r>
              <a:rPr lang="en-US" sz="1700" dirty="0" err="1" smtClean="0"/>
              <a:t>Pelelangan</a:t>
            </a:r>
            <a:endParaRPr lang="en-US" sz="1700" dirty="0" smtClean="0"/>
          </a:p>
          <a:p>
            <a:r>
              <a:rPr lang="en-US" sz="1700" dirty="0" smtClean="0"/>
              <a:t>BAB 4		</a:t>
            </a:r>
            <a:r>
              <a:rPr lang="en-US" sz="1700" dirty="0" err="1" smtClean="0"/>
              <a:t>Kontrak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5		</a:t>
            </a:r>
            <a:r>
              <a:rPr lang="en-US" sz="1700" dirty="0" err="1" smtClean="0"/>
              <a:t>Organisasi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(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Tanggung</a:t>
            </a:r>
            <a:r>
              <a:rPr lang="en-US" sz="1700" dirty="0" smtClean="0"/>
              <a:t> </a:t>
            </a:r>
            <a:r>
              <a:rPr lang="en-US" sz="1700" dirty="0" err="1" smtClean="0"/>
              <a:t>Jawab</a:t>
            </a:r>
            <a:r>
              <a:rPr lang="en-US" sz="1700" dirty="0" smtClean="0"/>
              <a:t>) </a:t>
            </a:r>
          </a:p>
          <a:p>
            <a:r>
              <a:rPr lang="en-US" sz="1700" dirty="0" smtClean="0"/>
              <a:t>BAB 6		</a:t>
            </a:r>
            <a:r>
              <a:rPr lang="en-US" sz="1700" dirty="0" err="1" smtClean="0"/>
              <a:t>Pengantar</a:t>
            </a:r>
            <a:r>
              <a:rPr lang="en-US" sz="1700" dirty="0" smtClean="0"/>
              <a:t> WBS, </a:t>
            </a:r>
            <a:r>
              <a:rPr lang="en-US" sz="1700" dirty="0" err="1" smtClean="0"/>
              <a:t>Persiapan</a:t>
            </a:r>
            <a:r>
              <a:rPr lang="en-US" sz="1700" dirty="0" smtClean="0"/>
              <a:t> 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Besar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Tahap</a:t>
            </a:r>
            <a:r>
              <a:rPr lang="en-US" sz="1700" dirty="0" smtClean="0"/>
              <a:t> </a:t>
            </a:r>
            <a:r>
              <a:rPr lang="en-US" sz="1700" dirty="0" err="1" smtClean="0"/>
              <a:t>perancangan</a:t>
            </a:r>
            <a:endParaRPr lang="en-US" sz="1700" dirty="0" smtClean="0"/>
          </a:p>
          <a:p>
            <a:r>
              <a:rPr lang="en-US" sz="1700" dirty="0" smtClean="0"/>
              <a:t>BAB 7		</a:t>
            </a:r>
            <a:r>
              <a:rPr lang="en-US" sz="1700" dirty="0" err="1" smtClean="0"/>
              <a:t>Penjadwalan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endParaRPr lang="en-US" sz="1700" dirty="0" smtClean="0"/>
          </a:p>
          <a:p>
            <a:r>
              <a:rPr lang="en-US" sz="1700" dirty="0" smtClean="0"/>
              <a:t>BAB 8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Tengah Semester</a:t>
            </a:r>
          </a:p>
          <a:p>
            <a:r>
              <a:rPr lang="en-US" sz="1700" dirty="0" smtClean="0"/>
              <a:t>BAB 9		</a:t>
            </a:r>
            <a:r>
              <a:rPr lang="en-US" sz="1700" dirty="0" err="1" smtClean="0"/>
              <a:t>Tahapan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10		</a:t>
            </a:r>
            <a:r>
              <a:rPr lang="en-US" sz="1700" dirty="0" err="1"/>
              <a:t>Manajemen</a:t>
            </a:r>
            <a:r>
              <a:rPr lang="en-US" sz="1700" dirty="0"/>
              <a:t> </a:t>
            </a:r>
            <a:r>
              <a:rPr lang="en-US" sz="1700" dirty="0" err="1"/>
              <a:t>Pembiayaan</a:t>
            </a:r>
            <a:r>
              <a:rPr lang="en-US" sz="1700" dirty="0"/>
              <a:t> </a:t>
            </a:r>
            <a:r>
              <a:rPr lang="en-US" sz="1700" dirty="0" err="1"/>
              <a:t>Proyek</a:t>
            </a:r>
            <a:endParaRPr lang="en-US" sz="1700"/>
          </a:p>
          <a:p>
            <a:r>
              <a:rPr lang="en-US" sz="1700" smtClean="0"/>
              <a:t>BAB </a:t>
            </a:r>
            <a:r>
              <a:rPr lang="en-US" sz="1700" dirty="0" smtClean="0"/>
              <a:t>11	</a:t>
            </a:r>
            <a:r>
              <a:rPr lang="en-US" sz="1700" dirty="0"/>
              <a:t>	</a:t>
            </a:r>
            <a:r>
              <a:rPr lang="en-US" sz="1700" dirty="0" err="1"/>
              <a:t>Inspeksi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Quality Assurance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Tahap</a:t>
            </a:r>
            <a:r>
              <a:rPr lang="en-US" sz="1700" dirty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12		</a:t>
            </a:r>
            <a:r>
              <a:rPr lang="en-US" sz="1700" dirty="0" err="1" smtClean="0"/>
              <a:t>Pengadaan</a:t>
            </a:r>
            <a:r>
              <a:rPr lang="en-US" sz="1700" dirty="0" smtClean="0"/>
              <a:t> </a:t>
            </a:r>
            <a:r>
              <a:rPr lang="en-US" sz="1700" dirty="0" err="1" smtClean="0"/>
              <a:t>Barang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Jasa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13		</a:t>
            </a:r>
            <a:r>
              <a:rPr lang="en-US" sz="1700" dirty="0" err="1" smtClean="0"/>
              <a:t>Jenis</a:t>
            </a:r>
            <a:r>
              <a:rPr lang="en-US" sz="1700" dirty="0" smtClean="0"/>
              <a:t> </a:t>
            </a:r>
            <a:r>
              <a:rPr lang="en-US" sz="1700" dirty="0" err="1" smtClean="0"/>
              <a:t>Dokumen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14		K3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15		</a:t>
            </a:r>
            <a:r>
              <a:rPr lang="en-US" sz="1700" dirty="0" err="1" smtClean="0"/>
              <a:t>Presentasi</a:t>
            </a:r>
            <a:r>
              <a:rPr lang="en-US" sz="1700" dirty="0" smtClean="0"/>
              <a:t> </a:t>
            </a:r>
            <a:r>
              <a:rPr lang="en-US" sz="1700" dirty="0" err="1" smtClean="0"/>
              <a:t>Tahap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endParaRPr lang="en-US" sz="1700" dirty="0" smtClean="0"/>
          </a:p>
          <a:p>
            <a:r>
              <a:rPr lang="en-US" sz="1700" dirty="0" smtClean="0"/>
              <a:t>BAB 16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r>
              <a:rPr lang="en-US" sz="1700" dirty="0" smtClean="0"/>
              <a:t> Semester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362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378889"/>
            <a:ext cx="80648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(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).</a:t>
            </a:r>
          </a:p>
          <a:p>
            <a:pPr algn="ctr"/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 smtClean="0"/>
              <a:t>.</a:t>
            </a:r>
          </a:p>
          <a:p>
            <a:pPr algn="ctr"/>
            <a:endParaRPr lang="en-US" dirty="0"/>
          </a:p>
          <a:p>
            <a:pPr algn="ctr"/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dibacakan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,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ditandatangani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yang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orang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sah</a:t>
            </a:r>
            <a:r>
              <a:rPr lang="en-US" dirty="0"/>
              <a:t> yang </a:t>
            </a:r>
            <a:r>
              <a:rPr lang="en-US" dirty="0" err="1"/>
              <a:t>ditunjuk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hadir</a:t>
            </a:r>
            <a:r>
              <a:rPr lang="en-US" dirty="0" smtClean="0"/>
              <a:t>.</a:t>
            </a:r>
          </a:p>
          <a:p>
            <a:pPr algn="ctr"/>
            <a:endParaRPr lang="en-US" dirty="0"/>
          </a:p>
          <a:p>
            <a:pPr algn="ctr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penundaan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penundaan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dimuat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(BAPP).</a:t>
            </a:r>
          </a:p>
          <a:p>
            <a:pPr algn="ctr"/>
            <a:r>
              <a:rPr lang="en-US" dirty="0"/>
              <a:t>BAPP </a:t>
            </a:r>
            <a:r>
              <a:rPr lang="en-US" dirty="0" err="1"/>
              <a:t>dibagikan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yang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dilampiri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60549" y="417654"/>
            <a:ext cx="5391571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DAFTAR KUANTITAS DAN HARGA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18909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196752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dinyatakan</a:t>
            </a:r>
            <a:r>
              <a:rPr lang="en-US" dirty="0"/>
              <a:t> lulus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.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, </a:t>
            </a:r>
            <a:r>
              <a:rPr lang="en-US" dirty="0" err="1"/>
              <a:t>teknis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, </a:t>
            </a:r>
            <a:r>
              <a:rPr lang="en-US" dirty="0" err="1"/>
              <a:t>metode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tatacara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.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diperkenankan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, </a:t>
            </a:r>
            <a:r>
              <a:rPr lang="en-US" dirty="0" err="1"/>
              <a:t>menambah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tatacara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lain yang </a:t>
            </a:r>
            <a:r>
              <a:rPr lang="en-US" dirty="0" err="1"/>
              <a:t>bersifat</a:t>
            </a:r>
            <a:r>
              <a:rPr lang="en-US" dirty="0"/>
              <a:t> post bidding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algn="just"/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memenihi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, </a:t>
            </a:r>
            <a:r>
              <a:rPr lang="en-US" dirty="0" err="1"/>
              <a:t>apabila</a:t>
            </a:r>
            <a:r>
              <a:rPr lang="en-US" dirty="0"/>
              <a:t>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/>
              <a:t>Syarat-syarat</a:t>
            </a:r>
            <a:r>
              <a:rPr lang="en-US" dirty="0"/>
              <a:t> yang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/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ditandatangani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 yang </a:t>
            </a:r>
            <a:r>
              <a:rPr lang="en-US" dirty="0" err="1"/>
              <a:t>berwenang</a:t>
            </a:r>
            <a:r>
              <a:rPr lang="en-US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(</a:t>
            </a:r>
            <a:r>
              <a:rPr lang="en-US" dirty="0" err="1"/>
              <a:t>kolusi</a:t>
            </a:r>
            <a:r>
              <a:rPr lang="en-US" dirty="0"/>
              <a:t>)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60549" y="417654"/>
            <a:ext cx="4167435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EVALUASI PENAWARAN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66865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196752"/>
            <a:ext cx="8424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700" dirty="0" err="1"/>
              <a:t>Surat</a:t>
            </a:r>
            <a:r>
              <a:rPr lang="en-US" sz="1700" dirty="0"/>
              <a:t> </a:t>
            </a:r>
            <a:r>
              <a:rPr lang="en-US" sz="1700" dirty="0" err="1"/>
              <a:t>jaminan</a:t>
            </a:r>
            <a:r>
              <a:rPr lang="en-US" sz="1700" dirty="0"/>
              <a:t> </a:t>
            </a:r>
            <a:r>
              <a:rPr lang="en-US" sz="1700" dirty="0" err="1"/>
              <a:t>penawaran</a:t>
            </a:r>
            <a:r>
              <a:rPr lang="en-US" sz="1700" dirty="0"/>
              <a:t> </a:t>
            </a:r>
            <a:r>
              <a:rPr lang="en-US" sz="1700" dirty="0" err="1"/>
              <a:t>harus</a:t>
            </a:r>
            <a:r>
              <a:rPr lang="en-US" sz="1700" dirty="0"/>
              <a:t> </a:t>
            </a:r>
            <a:r>
              <a:rPr lang="en-US" sz="1700" dirty="0" err="1"/>
              <a:t>memenuhi</a:t>
            </a:r>
            <a:r>
              <a:rPr lang="en-US" sz="1700" dirty="0"/>
              <a:t> </a:t>
            </a:r>
            <a:r>
              <a:rPr lang="en-US" sz="1700" dirty="0" err="1"/>
              <a:t>ketentuan</a:t>
            </a:r>
            <a:r>
              <a:rPr lang="en-US" sz="1700" dirty="0"/>
              <a:t> </a:t>
            </a:r>
            <a:r>
              <a:rPr lang="en-US" sz="1700" dirty="0" err="1"/>
              <a:t>sebagai</a:t>
            </a:r>
            <a:r>
              <a:rPr lang="en-US" sz="1700" dirty="0"/>
              <a:t> </a:t>
            </a:r>
            <a:r>
              <a:rPr lang="en-US" sz="1700" dirty="0" err="1" smtClean="0"/>
              <a:t>berikut</a:t>
            </a:r>
            <a:r>
              <a:rPr lang="en-US" sz="1700" dirty="0" smtClean="0"/>
              <a:t>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700" dirty="0" err="1" smtClean="0"/>
              <a:t>Diterbitkan</a:t>
            </a:r>
            <a:r>
              <a:rPr lang="en-US" sz="1700" dirty="0" smtClean="0"/>
              <a:t> </a:t>
            </a:r>
            <a:r>
              <a:rPr lang="en-US" sz="1700" dirty="0" err="1"/>
              <a:t>oleh</a:t>
            </a:r>
            <a:r>
              <a:rPr lang="en-US" sz="1700" dirty="0"/>
              <a:t> </a:t>
            </a:r>
            <a:r>
              <a:rPr lang="en-US" sz="1700" dirty="0" err="1"/>
              <a:t>pihak</a:t>
            </a:r>
            <a:r>
              <a:rPr lang="en-US" sz="1700" dirty="0"/>
              <a:t> bank </a:t>
            </a:r>
            <a:r>
              <a:rPr lang="en-US" sz="1700" dirty="0" err="1"/>
              <a:t>umum</a:t>
            </a:r>
            <a:r>
              <a:rPr lang="en-US" sz="1700" dirty="0"/>
              <a:t> (</a:t>
            </a:r>
            <a:r>
              <a:rPr lang="en-US" sz="1700" dirty="0" err="1"/>
              <a:t>tidak</a:t>
            </a:r>
            <a:r>
              <a:rPr lang="en-US" sz="1700" dirty="0"/>
              <a:t> </a:t>
            </a:r>
            <a:r>
              <a:rPr lang="en-US" sz="1700" dirty="0" err="1"/>
              <a:t>termasuk</a:t>
            </a:r>
            <a:r>
              <a:rPr lang="en-US" sz="1700" dirty="0"/>
              <a:t> bank </a:t>
            </a:r>
            <a:r>
              <a:rPr lang="en-US" sz="1700" dirty="0" err="1"/>
              <a:t>perkreditan</a:t>
            </a:r>
            <a:r>
              <a:rPr lang="en-US" sz="1700" dirty="0"/>
              <a:t> </a:t>
            </a:r>
            <a:r>
              <a:rPr lang="en-US" sz="1700" dirty="0" err="1"/>
              <a:t>rakyat</a:t>
            </a:r>
            <a:r>
              <a:rPr lang="en-US" sz="1700" dirty="0"/>
              <a:t>)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oleh</a:t>
            </a:r>
            <a:r>
              <a:rPr lang="en-US" sz="1700" dirty="0"/>
              <a:t> </a:t>
            </a:r>
            <a:r>
              <a:rPr lang="en-US" sz="1700" dirty="0" err="1"/>
              <a:t>perusahaan</a:t>
            </a:r>
            <a:r>
              <a:rPr lang="en-US" sz="1700" dirty="0"/>
              <a:t> </a:t>
            </a:r>
            <a:r>
              <a:rPr lang="en-US" sz="1700" dirty="0" err="1"/>
              <a:t>asuransi</a:t>
            </a:r>
            <a:r>
              <a:rPr lang="en-US" sz="1700" dirty="0"/>
              <a:t> yang </a:t>
            </a:r>
            <a:r>
              <a:rPr lang="en-US" sz="1700" dirty="0" err="1"/>
              <a:t>mempunyai</a:t>
            </a:r>
            <a:r>
              <a:rPr lang="en-US" sz="1700" dirty="0"/>
              <a:t> program </a:t>
            </a:r>
            <a:r>
              <a:rPr lang="en-US" sz="1700" dirty="0" err="1"/>
              <a:t>suransi</a:t>
            </a:r>
            <a:r>
              <a:rPr lang="en-US" sz="1700" dirty="0"/>
              <a:t> </a:t>
            </a:r>
            <a:r>
              <a:rPr lang="en-US" sz="1700" dirty="0" err="1"/>
              <a:t>kerugian</a:t>
            </a:r>
            <a:r>
              <a:rPr lang="en-US" sz="1700" dirty="0"/>
              <a:t> (surety bond)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direasuransikan</a:t>
            </a:r>
            <a:r>
              <a:rPr lang="en-US" sz="1700" dirty="0"/>
              <a:t> </a:t>
            </a:r>
            <a:r>
              <a:rPr lang="en-US" sz="1700" dirty="0" err="1"/>
              <a:t>kepada</a:t>
            </a:r>
            <a:r>
              <a:rPr lang="en-US" sz="1700" dirty="0"/>
              <a:t> </a:t>
            </a:r>
            <a:r>
              <a:rPr lang="en-US" sz="1700" dirty="0" err="1"/>
              <a:t>perusahaan</a:t>
            </a:r>
            <a:r>
              <a:rPr lang="en-US" sz="1700" dirty="0"/>
              <a:t> di </a:t>
            </a:r>
            <a:r>
              <a:rPr lang="en-US" sz="1700" dirty="0" err="1"/>
              <a:t>luar</a:t>
            </a:r>
            <a:r>
              <a:rPr lang="en-US" sz="1700" dirty="0"/>
              <a:t> </a:t>
            </a:r>
            <a:r>
              <a:rPr lang="en-US" sz="1700" dirty="0" err="1"/>
              <a:t>negeri</a:t>
            </a:r>
            <a:r>
              <a:rPr lang="en-US" sz="1700" dirty="0"/>
              <a:t> yang </a:t>
            </a:r>
            <a:r>
              <a:rPr lang="en-US" sz="1700" dirty="0" err="1" smtClean="0"/>
              <a:t>bonafit</a:t>
            </a:r>
            <a:r>
              <a:rPr lang="en-US" sz="1700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700" dirty="0" err="1" smtClean="0"/>
              <a:t>Masa</a:t>
            </a:r>
            <a:r>
              <a:rPr lang="en-US" sz="1700" dirty="0" smtClean="0"/>
              <a:t> </a:t>
            </a:r>
            <a:r>
              <a:rPr lang="en-US" sz="1700" dirty="0" err="1"/>
              <a:t>berlaku</a:t>
            </a:r>
            <a:r>
              <a:rPr lang="en-US" sz="1700" dirty="0"/>
              <a:t> </a:t>
            </a:r>
            <a:r>
              <a:rPr lang="en-US" sz="1700" dirty="0" err="1"/>
              <a:t>jaminan</a:t>
            </a:r>
            <a:r>
              <a:rPr lang="en-US" sz="1700" dirty="0"/>
              <a:t> </a:t>
            </a:r>
            <a:r>
              <a:rPr lang="en-US" sz="1700" dirty="0" err="1"/>
              <a:t>penawaran</a:t>
            </a:r>
            <a:r>
              <a:rPr lang="en-US" sz="1700" dirty="0"/>
              <a:t> </a:t>
            </a:r>
            <a:r>
              <a:rPr lang="en-US" sz="1700" dirty="0" err="1"/>
              <a:t>tidak</a:t>
            </a:r>
            <a:r>
              <a:rPr lang="en-US" sz="1700" dirty="0"/>
              <a:t> </a:t>
            </a:r>
            <a:r>
              <a:rPr lang="en-US" sz="1700" dirty="0" err="1"/>
              <a:t>kurang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</a:t>
            </a:r>
            <a:r>
              <a:rPr lang="en-US" sz="1700" dirty="0" err="1"/>
              <a:t>jangka</a:t>
            </a:r>
            <a:r>
              <a:rPr lang="en-US" sz="1700" dirty="0"/>
              <a:t> </a:t>
            </a:r>
            <a:r>
              <a:rPr lang="en-US" sz="1700" dirty="0" err="1"/>
              <a:t>waktu</a:t>
            </a:r>
            <a:r>
              <a:rPr lang="en-US" sz="1700" dirty="0"/>
              <a:t> yang </a:t>
            </a:r>
            <a:r>
              <a:rPr lang="en-US" sz="1700" dirty="0" err="1"/>
              <a:t>ditetapkan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dokumen</a:t>
            </a:r>
            <a:r>
              <a:rPr lang="en-US" sz="1700" dirty="0"/>
              <a:t> </a:t>
            </a:r>
            <a:r>
              <a:rPr lang="en-US" sz="1700" dirty="0" err="1" smtClean="0"/>
              <a:t>lelang</a:t>
            </a:r>
            <a:r>
              <a:rPr lang="en-US" sz="1700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700" dirty="0" err="1" smtClean="0"/>
              <a:t>Nama</a:t>
            </a:r>
            <a:r>
              <a:rPr lang="en-US" sz="1700" dirty="0" smtClean="0"/>
              <a:t> </a:t>
            </a:r>
            <a:r>
              <a:rPr lang="en-US" sz="1700" dirty="0" err="1"/>
              <a:t>peserta</a:t>
            </a:r>
            <a:r>
              <a:rPr lang="en-US" sz="1700" dirty="0"/>
              <a:t> </a:t>
            </a:r>
            <a:r>
              <a:rPr lang="en-US" sz="1700" dirty="0" err="1"/>
              <a:t>lelang</a:t>
            </a:r>
            <a:r>
              <a:rPr lang="en-US" sz="1700" dirty="0"/>
              <a:t> </a:t>
            </a:r>
            <a:r>
              <a:rPr lang="en-US" sz="1700" dirty="0" err="1"/>
              <a:t>sama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nama</a:t>
            </a:r>
            <a:r>
              <a:rPr lang="en-US" sz="1700" dirty="0"/>
              <a:t> yang </a:t>
            </a:r>
            <a:r>
              <a:rPr lang="en-US" sz="1700" dirty="0" err="1"/>
              <a:t>tercantum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surat</a:t>
            </a:r>
            <a:r>
              <a:rPr lang="en-US" sz="1700" dirty="0"/>
              <a:t> </a:t>
            </a:r>
            <a:r>
              <a:rPr lang="en-US" sz="1700" dirty="0" err="1"/>
              <a:t>jaminan</a:t>
            </a:r>
            <a:r>
              <a:rPr lang="en-US" sz="1700" dirty="0"/>
              <a:t> </a:t>
            </a:r>
            <a:r>
              <a:rPr lang="en-US" sz="1700" dirty="0" err="1" smtClean="0"/>
              <a:t>penawaran</a:t>
            </a:r>
            <a:r>
              <a:rPr lang="en-US" sz="1700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700" dirty="0" err="1" smtClean="0"/>
              <a:t>Besar</a:t>
            </a:r>
            <a:r>
              <a:rPr lang="en-US" sz="1700" dirty="0" smtClean="0"/>
              <a:t> </a:t>
            </a:r>
            <a:r>
              <a:rPr lang="en-US" sz="1700" dirty="0" err="1"/>
              <a:t>jaminan</a:t>
            </a:r>
            <a:r>
              <a:rPr lang="en-US" sz="1700" dirty="0"/>
              <a:t> </a:t>
            </a:r>
            <a:r>
              <a:rPr lang="en-US" sz="1700" dirty="0" err="1"/>
              <a:t>penawaran</a:t>
            </a:r>
            <a:r>
              <a:rPr lang="en-US" sz="1700" dirty="0"/>
              <a:t> </a:t>
            </a:r>
            <a:r>
              <a:rPr lang="en-US" sz="1700" dirty="0" err="1"/>
              <a:t>tidak</a:t>
            </a:r>
            <a:r>
              <a:rPr lang="en-US" sz="1700" dirty="0"/>
              <a:t> </a:t>
            </a:r>
            <a:r>
              <a:rPr lang="en-US" sz="1700" dirty="0" err="1"/>
              <a:t>kurang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</a:t>
            </a:r>
            <a:r>
              <a:rPr lang="en-US" sz="1700" dirty="0" err="1"/>
              <a:t>nilai</a:t>
            </a:r>
            <a:r>
              <a:rPr lang="en-US" sz="1700" dirty="0"/>
              <a:t> nominal yang </a:t>
            </a:r>
            <a:r>
              <a:rPr lang="en-US" sz="1700" dirty="0" err="1"/>
              <a:t>ditetapkan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dokumen</a:t>
            </a:r>
            <a:r>
              <a:rPr lang="en-US" sz="1700" dirty="0"/>
              <a:t> </a:t>
            </a:r>
            <a:r>
              <a:rPr lang="en-US" sz="1700" dirty="0" err="1" smtClean="0"/>
              <a:t>lelang</a:t>
            </a:r>
            <a:r>
              <a:rPr lang="en-US" sz="1700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700" dirty="0" err="1" smtClean="0"/>
              <a:t>Besar</a:t>
            </a:r>
            <a:r>
              <a:rPr lang="en-US" sz="1700" dirty="0" smtClean="0"/>
              <a:t> </a:t>
            </a:r>
            <a:r>
              <a:rPr lang="en-US" sz="1700" dirty="0" err="1"/>
              <a:t>jaminan</a:t>
            </a:r>
            <a:r>
              <a:rPr lang="en-US" sz="1700" dirty="0"/>
              <a:t> </a:t>
            </a:r>
            <a:r>
              <a:rPr lang="en-US" sz="1700" dirty="0" err="1"/>
              <a:t>penawaran</a:t>
            </a:r>
            <a:r>
              <a:rPr lang="en-US" sz="1700" dirty="0"/>
              <a:t> </a:t>
            </a:r>
            <a:r>
              <a:rPr lang="en-US" sz="1700" dirty="0" err="1"/>
              <a:t>dicantumkan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angka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 smtClean="0"/>
              <a:t>huruf</a:t>
            </a:r>
            <a:r>
              <a:rPr lang="en-US" sz="1700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700" dirty="0" err="1" smtClean="0"/>
              <a:t>Nama</a:t>
            </a:r>
            <a:r>
              <a:rPr lang="en-US" sz="1700" dirty="0" smtClean="0"/>
              <a:t> </a:t>
            </a:r>
            <a:r>
              <a:rPr lang="en-US" sz="1700" dirty="0" err="1"/>
              <a:t>pengguna</a:t>
            </a:r>
            <a:r>
              <a:rPr lang="en-US" sz="1700" dirty="0"/>
              <a:t> </a:t>
            </a:r>
            <a:r>
              <a:rPr lang="en-US" sz="1700" dirty="0" err="1"/>
              <a:t>barang</a:t>
            </a:r>
            <a:r>
              <a:rPr lang="en-US" sz="1700" dirty="0"/>
              <a:t>/</a:t>
            </a:r>
            <a:r>
              <a:rPr lang="en-US" sz="1700" dirty="0" err="1"/>
              <a:t>jasa</a:t>
            </a:r>
            <a:r>
              <a:rPr lang="en-US" sz="1700" dirty="0"/>
              <a:t> yang </a:t>
            </a:r>
            <a:r>
              <a:rPr lang="en-US" sz="1700" dirty="0" err="1"/>
              <a:t>menerima</a:t>
            </a:r>
            <a:r>
              <a:rPr lang="en-US" sz="1700" dirty="0"/>
              <a:t> </a:t>
            </a:r>
            <a:r>
              <a:rPr lang="en-US" sz="1700" dirty="0" err="1"/>
              <a:t>jaminan</a:t>
            </a:r>
            <a:r>
              <a:rPr lang="en-US" sz="1700" dirty="0"/>
              <a:t> </a:t>
            </a:r>
            <a:r>
              <a:rPr lang="en-US" sz="1700" dirty="0" err="1"/>
              <a:t>penawaran</a:t>
            </a:r>
            <a:r>
              <a:rPr lang="en-US" sz="1700" dirty="0"/>
              <a:t> </a:t>
            </a:r>
            <a:r>
              <a:rPr lang="en-US" sz="1700" dirty="0" err="1"/>
              <a:t>sama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nama</a:t>
            </a:r>
            <a:r>
              <a:rPr lang="en-US" sz="1700" dirty="0"/>
              <a:t> </a:t>
            </a:r>
            <a:r>
              <a:rPr lang="en-US" sz="1700" dirty="0" err="1"/>
              <a:t>pengguna</a:t>
            </a:r>
            <a:r>
              <a:rPr lang="en-US" sz="1700" dirty="0"/>
              <a:t> </a:t>
            </a:r>
            <a:r>
              <a:rPr lang="en-US" sz="1700" dirty="0" err="1"/>
              <a:t>barang</a:t>
            </a:r>
            <a:r>
              <a:rPr lang="en-US" sz="1700" dirty="0"/>
              <a:t>/</a:t>
            </a:r>
            <a:r>
              <a:rPr lang="en-US" sz="1700" dirty="0" err="1"/>
              <a:t>jasa</a:t>
            </a:r>
            <a:r>
              <a:rPr lang="en-US" sz="1700" dirty="0"/>
              <a:t> yang </a:t>
            </a:r>
            <a:r>
              <a:rPr lang="en-US" sz="1700" dirty="0" err="1"/>
              <a:t>mengadakan</a:t>
            </a:r>
            <a:r>
              <a:rPr lang="en-US" sz="1700" dirty="0"/>
              <a:t> </a:t>
            </a:r>
            <a:r>
              <a:rPr lang="en-US" sz="1700" dirty="0" err="1" smtClean="0"/>
              <a:t>pelelangan</a:t>
            </a:r>
            <a:r>
              <a:rPr lang="en-US" sz="1700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700" dirty="0" err="1" smtClean="0"/>
              <a:t>Paket</a:t>
            </a:r>
            <a:r>
              <a:rPr lang="en-US" sz="1700" dirty="0" smtClean="0"/>
              <a:t> </a:t>
            </a:r>
            <a:r>
              <a:rPr lang="en-US" sz="1700" dirty="0" err="1"/>
              <a:t>pekerjaan</a:t>
            </a:r>
            <a:r>
              <a:rPr lang="en-US" sz="1700" dirty="0"/>
              <a:t> yang </a:t>
            </a:r>
            <a:r>
              <a:rPr lang="en-US" sz="1700" dirty="0" err="1"/>
              <a:t>dijamin</a:t>
            </a:r>
            <a:r>
              <a:rPr lang="en-US" sz="1700" dirty="0"/>
              <a:t> </a:t>
            </a:r>
            <a:r>
              <a:rPr lang="en-US" sz="1700" dirty="0" err="1"/>
              <a:t>harus</a:t>
            </a:r>
            <a:r>
              <a:rPr lang="en-US" sz="1700" dirty="0"/>
              <a:t> </a:t>
            </a:r>
            <a:r>
              <a:rPr lang="en-US" sz="1700" dirty="0" err="1"/>
              <a:t>sama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paket</a:t>
            </a:r>
            <a:r>
              <a:rPr lang="en-US" sz="1700" dirty="0"/>
              <a:t> </a:t>
            </a:r>
            <a:r>
              <a:rPr lang="en-US" sz="1700" dirty="0" err="1"/>
              <a:t>pekerjaan</a:t>
            </a:r>
            <a:r>
              <a:rPr lang="en-US" sz="1700" dirty="0"/>
              <a:t> yang </a:t>
            </a:r>
            <a:r>
              <a:rPr lang="en-US" sz="1700" dirty="0" err="1" smtClean="0"/>
              <a:t>dilelang</a:t>
            </a:r>
            <a:r>
              <a:rPr lang="en-US" sz="1700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700" dirty="0" smtClean="0"/>
              <a:t>Isi </a:t>
            </a:r>
            <a:r>
              <a:rPr lang="en-US" sz="1700" dirty="0" err="1"/>
              <a:t>surat</a:t>
            </a:r>
            <a:r>
              <a:rPr lang="en-US" sz="1700" dirty="0"/>
              <a:t> </a:t>
            </a:r>
            <a:r>
              <a:rPr lang="en-US" sz="1700" dirty="0" err="1"/>
              <a:t>jaminan</a:t>
            </a:r>
            <a:r>
              <a:rPr lang="en-US" sz="1700" dirty="0"/>
              <a:t> </a:t>
            </a:r>
            <a:r>
              <a:rPr lang="en-US" sz="1700" dirty="0" err="1"/>
              <a:t>penawaran</a:t>
            </a:r>
            <a:r>
              <a:rPr lang="en-US" sz="1700" dirty="0"/>
              <a:t> </a:t>
            </a:r>
            <a:r>
              <a:rPr lang="en-US" sz="1700" dirty="0" err="1"/>
              <a:t>herus</a:t>
            </a:r>
            <a:r>
              <a:rPr lang="en-US" sz="1700" dirty="0"/>
              <a:t> </a:t>
            </a:r>
            <a:r>
              <a:rPr lang="en-US" sz="1700" dirty="0" err="1"/>
              <a:t>sesuai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ketentuan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dokumen</a:t>
            </a:r>
            <a:r>
              <a:rPr lang="en-US" sz="1700" dirty="0"/>
              <a:t> </a:t>
            </a:r>
            <a:r>
              <a:rPr lang="en-US" sz="1700" dirty="0" err="1" smtClean="0"/>
              <a:t>lelang</a:t>
            </a:r>
            <a:r>
              <a:rPr lang="en-US" sz="1700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700" dirty="0" err="1" smtClean="0"/>
              <a:t>Apabila</a:t>
            </a:r>
            <a:r>
              <a:rPr lang="en-US" sz="1700" dirty="0" smtClean="0"/>
              <a:t> </a:t>
            </a:r>
            <a:r>
              <a:rPr lang="en-US" sz="1700" dirty="0" err="1"/>
              <a:t>ada</a:t>
            </a:r>
            <a:r>
              <a:rPr lang="en-US" sz="1700" dirty="0"/>
              <a:t> </a:t>
            </a:r>
            <a:r>
              <a:rPr lang="en-US" sz="1700" dirty="0" err="1"/>
              <a:t>hal-hal</a:t>
            </a:r>
            <a:r>
              <a:rPr lang="en-US" sz="1700" dirty="0"/>
              <a:t> yang </a:t>
            </a:r>
            <a:r>
              <a:rPr lang="en-US" sz="1700" dirty="0" err="1"/>
              <a:t>kurang</a:t>
            </a:r>
            <a:r>
              <a:rPr lang="en-US" sz="1700" dirty="0"/>
              <a:t> </a:t>
            </a:r>
            <a:r>
              <a:rPr lang="en-US" sz="1700" dirty="0" err="1"/>
              <a:t>jelas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meragukan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surat</a:t>
            </a:r>
            <a:r>
              <a:rPr lang="en-US" sz="1700" dirty="0"/>
              <a:t> </a:t>
            </a:r>
            <a:r>
              <a:rPr lang="en-US" sz="1700" dirty="0" err="1"/>
              <a:t>jaminan</a:t>
            </a:r>
            <a:r>
              <a:rPr lang="en-US" sz="1700" dirty="0"/>
              <a:t> </a:t>
            </a:r>
            <a:r>
              <a:rPr lang="en-US" sz="1700" dirty="0" err="1"/>
              <a:t>penawaran</a:t>
            </a:r>
            <a:r>
              <a:rPr lang="en-US" sz="1700" dirty="0"/>
              <a:t> </a:t>
            </a:r>
            <a:r>
              <a:rPr lang="en-US" sz="1700" dirty="0" err="1"/>
              <a:t>perlu</a:t>
            </a:r>
            <a:r>
              <a:rPr lang="en-US" sz="1700" dirty="0"/>
              <a:t> </a:t>
            </a:r>
            <a:r>
              <a:rPr lang="en-US" sz="1700" dirty="0" err="1"/>
              <a:t>klarifikasi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pihak</a:t>
            </a:r>
            <a:r>
              <a:rPr lang="en-US" sz="1700" dirty="0"/>
              <a:t> yang </a:t>
            </a:r>
            <a:r>
              <a:rPr lang="en-US" sz="1700" dirty="0" err="1"/>
              <a:t>terkait</a:t>
            </a:r>
            <a:r>
              <a:rPr lang="en-US" sz="1700" dirty="0"/>
              <a:t> </a:t>
            </a:r>
            <a:r>
              <a:rPr lang="en-US" sz="1700" dirty="0" err="1"/>
              <a:t>tanpa</a:t>
            </a:r>
            <a:r>
              <a:rPr lang="en-US" sz="1700" dirty="0"/>
              <a:t> </a:t>
            </a:r>
            <a:r>
              <a:rPr lang="en-US" sz="1700" dirty="0" err="1"/>
              <a:t>mengubah</a:t>
            </a:r>
            <a:r>
              <a:rPr lang="en-US" sz="1700" dirty="0"/>
              <a:t> </a:t>
            </a:r>
            <a:r>
              <a:rPr lang="en-US" sz="1700" dirty="0" err="1"/>
              <a:t>substansi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</a:t>
            </a:r>
            <a:r>
              <a:rPr lang="en-US" sz="1700" dirty="0" err="1"/>
              <a:t>jaminan</a:t>
            </a:r>
            <a:r>
              <a:rPr lang="en-US" sz="1700" dirty="0"/>
              <a:t> </a:t>
            </a:r>
            <a:r>
              <a:rPr lang="en-US" sz="1700" dirty="0" err="1"/>
              <a:t>penawaran</a:t>
            </a:r>
            <a:r>
              <a:rPr lang="en-US" sz="1700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98966" y="373255"/>
            <a:ext cx="4910265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SURAT JAMINAN PENAWARAN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42299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052736"/>
            <a:ext cx="8280920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 smtClean="0"/>
              <a:t>sampul</a:t>
            </a:r>
            <a:endParaRPr lang="en-US" dirty="0" smtClean="0"/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dirty="0" err="1" smtClean="0"/>
              <a:t>Ditandatangani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/</a:t>
            </a:r>
            <a:r>
              <a:rPr lang="en-US" dirty="0" err="1"/>
              <a:t>direktur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kuasa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direktur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kuasanya</a:t>
            </a:r>
            <a:r>
              <a:rPr lang="en-US" dirty="0"/>
              <a:t>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akte</a:t>
            </a:r>
            <a:r>
              <a:rPr lang="en-US" dirty="0"/>
              <a:t> </a:t>
            </a:r>
            <a:r>
              <a:rPr lang="en-US" dirty="0" err="1"/>
              <a:t>pendirian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perubahannya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diangkat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yang </a:t>
            </a:r>
            <a:r>
              <a:rPr lang="en-US" dirty="0" err="1"/>
              <a:t>dibuktikan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autentik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yang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 smtClean="0"/>
              <a:t>bekerjasama</a:t>
            </a:r>
            <a:r>
              <a:rPr lang="en-US" dirty="0" smtClean="0"/>
              <a:t>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 smtClean="0"/>
              <a:t>lelang</a:t>
            </a:r>
            <a:r>
              <a:rPr lang="en-US" dirty="0" smtClean="0"/>
              <a:t>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ditawarkan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 smtClean="0"/>
              <a:t>lelang</a:t>
            </a:r>
            <a:r>
              <a:rPr lang="en-US" dirty="0" smtClean="0"/>
              <a:t>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dirty="0" err="1" smtClean="0"/>
              <a:t>Bermaterai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bertanggal</a:t>
            </a:r>
            <a:r>
              <a:rPr lang="en-US" dirty="0" smtClean="0"/>
              <a:t>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/item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lumpsum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pelengkap</a:t>
            </a:r>
            <a:r>
              <a:rPr lang="en-US" dirty="0"/>
              <a:t>.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rincian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system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lumpsum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menggugurkan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98966" y="373255"/>
            <a:ext cx="6505282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CONTOH SURAT PENAWARAN HARGA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88232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435" y="980383"/>
            <a:ext cx="79928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dirinci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lengkap</a:t>
            </a:r>
            <a:r>
              <a:rPr lang="en-US" dirty="0"/>
              <a:t>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dirty="0"/>
              <a:t>Ada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melunasi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,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domisili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 smtClean="0"/>
              <a:t>.</a:t>
            </a:r>
            <a:endParaRPr lang="en-US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dituangkan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.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dilanjutkan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.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dilanjutkan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 smtClean="0"/>
              <a:t>.</a:t>
            </a:r>
            <a:endParaRPr lang="en-US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. </a:t>
            </a:r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.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diperkenankan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tatacara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476672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21294698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556791"/>
            <a:ext cx="825517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pemborongnya</a:t>
            </a:r>
            <a:r>
              <a:rPr lang="en-US" dirty="0"/>
              <a:t>,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, </a:t>
            </a:r>
            <a:r>
              <a:rPr lang="en-US" dirty="0" err="1"/>
              <a:t>apabila</a:t>
            </a:r>
            <a:r>
              <a:rPr lang="en-US" dirty="0"/>
              <a:t>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ditawarkan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substantif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diyakini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penguasaan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ditawarkan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melampaui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Jenis</a:t>
            </a:r>
            <a:r>
              <a:rPr lang="en-US" dirty="0"/>
              <a:t>, </a:t>
            </a:r>
            <a:r>
              <a:rPr lang="en-US" dirty="0" err="1"/>
              <a:t>kapasitas</a:t>
            </a:r>
            <a:r>
              <a:rPr lang="en-US" dirty="0"/>
              <a:t>, </a:t>
            </a:r>
            <a:r>
              <a:rPr lang="en-US" dirty="0" err="1"/>
              <a:t>komposisi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minimal yang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Personel</a:t>
            </a:r>
            <a:r>
              <a:rPr lang="en-US" dirty="0"/>
              <a:t> </a:t>
            </a:r>
            <a:r>
              <a:rPr lang="en-US" dirty="0" err="1"/>
              <a:t>inti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ditempatkan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posisinya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yang </a:t>
            </a:r>
            <a:r>
              <a:rPr lang="en-US" dirty="0" err="1"/>
              <a:t>diajukan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disubkontrakkan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yang </a:t>
            </a:r>
            <a:r>
              <a:rPr lang="en-US" dirty="0" err="1"/>
              <a:t>dicantumkan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8966" y="373255"/>
            <a:ext cx="6505282" cy="95410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PENAWARAN DINYATAKAN MEMENUHI PERSYARATAN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98603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948" y="1533465"/>
            <a:ext cx="859053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1700" dirty="0" err="1" smtClean="0"/>
              <a:t>Memenuhi</a:t>
            </a:r>
            <a:r>
              <a:rPr lang="en-US" sz="1700" dirty="0" smtClean="0"/>
              <a:t> </a:t>
            </a:r>
            <a:r>
              <a:rPr lang="en-US" sz="1700" dirty="0" err="1"/>
              <a:t>spesifikasi</a:t>
            </a:r>
            <a:r>
              <a:rPr lang="en-US" sz="1700" dirty="0"/>
              <a:t> </a:t>
            </a:r>
            <a:r>
              <a:rPr lang="en-US" sz="1700" dirty="0" err="1"/>
              <a:t>teknis</a:t>
            </a:r>
            <a:r>
              <a:rPr lang="en-US" sz="1700" dirty="0"/>
              <a:t> </a:t>
            </a:r>
            <a:r>
              <a:rPr lang="en-US" sz="1700" dirty="0" err="1"/>
              <a:t>barang</a:t>
            </a:r>
            <a:r>
              <a:rPr lang="en-US" sz="1700" dirty="0"/>
              <a:t> yang </a:t>
            </a:r>
            <a:r>
              <a:rPr lang="en-US" sz="1700" dirty="0" err="1"/>
              <a:t>ditawarkan</a:t>
            </a:r>
            <a:r>
              <a:rPr lang="en-US" sz="1700" dirty="0"/>
              <a:t> </a:t>
            </a:r>
            <a:r>
              <a:rPr lang="en-US" sz="1700" dirty="0" err="1"/>
              <a:t>berdasarkan</a:t>
            </a:r>
            <a:r>
              <a:rPr lang="en-US" sz="1700" dirty="0"/>
              <a:t> </a:t>
            </a:r>
            <a:r>
              <a:rPr lang="en-US" sz="1700" dirty="0" err="1"/>
              <a:t>contoh</a:t>
            </a:r>
            <a:r>
              <a:rPr lang="en-US" sz="1700" dirty="0"/>
              <a:t>, </a:t>
            </a:r>
            <a:r>
              <a:rPr lang="en-US" sz="1700" dirty="0" err="1"/>
              <a:t>brosur</a:t>
            </a:r>
            <a:r>
              <a:rPr lang="en-US" sz="1700" dirty="0"/>
              <a:t>,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gambar-gambar</a:t>
            </a:r>
            <a:r>
              <a:rPr lang="en-US" sz="1700" dirty="0"/>
              <a:t> yang </a:t>
            </a:r>
            <a:r>
              <a:rPr lang="en-US" sz="1700" dirty="0" err="1"/>
              <a:t>ditetapkan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dokumen</a:t>
            </a:r>
            <a:r>
              <a:rPr lang="en-US" sz="1700" dirty="0"/>
              <a:t> </a:t>
            </a:r>
            <a:r>
              <a:rPr lang="en-US" sz="1700" dirty="0" err="1"/>
              <a:t>lelang</a:t>
            </a:r>
            <a:r>
              <a:rPr lang="en-US" sz="1700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700" dirty="0" err="1"/>
              <a:t>Jadwal</a:t>
            </a:r>
            <a:r>
              <a:rPr lang="en-US" sz="1700" dirty="0"/>
              <a:t> </a:t>
            </a:r>
            <a:r>
              <a:rPr lang="en-US" sz="1700" dirty="0" err="1"/>
              <a:t>waktu</a:t>
            </a:r>
            <a:r>
              <a:rPr lang="en-US" sz="1700" dirty="0"/>
              <a:t> </a:t>
            </a:r>
            <a:r>
              <a:rPr lang="en-US" sz="1700" dirty="0" err="1"/>
              <a:t>penterahan</a:t>
            </a:r>
            <a:r>
              <a:rPr lang="en-US" sz="1700" dirty="0"/>
              <a:t> </a:t>
            </a:r>
            <a:r>
              <a:rPr lang="en-US" sz="1700" dirty="0" err="1"/>
              <a:t>barang</a:t>
            </a:r>
            <a:r>
              <a:rPr lang="en-US" sz="1700" dirty="0"/>
              <a:t>/</a:t>
            </a:r>
            <a:r>
              <a:rPr lang="en-US" sz="1700" dirty="0" err="1"/>
              <a:t>jasa</a:t>
            </a:r>
            <a:r>
              <a:rPr lang="en-US" sz="1700" dirty="0"/>
              <a:t> </a:t>
            </a:r>
            <a:r>
              <a:rPr lang="en-US" sz="1700" dirty="0" err="1"/>
              <a:t>lainnya</a:t>
            </a:r>
            <a:r>
              <a:rPr lang="en-US" sz="1700" dirty="0"/>
              <a:t> </a:t>
            </a:r>
            <a:r>
              <a:rPr lang="en-US" sz="1700" dirty="0" err="1"/>
              <a:t>tidak</a:t>
            </a:r>
            <a:r>
              <a:rPr lang="en-US" sz="1700" dirty="0"/>
              <a:t> </a:t>
            </a:r>
            <a:r>
              <a:rPr lang="en-US" sz="1700" dirty="0" err="1"/>
              <a:t>melampaui</a:t>
            </a:r>
            <a:r>
              <a:rPr lang="en-US" sz="1700" dirty="0"/>
              <a:t> </a:t>
            </a:r>
            <a:r>
              <a:rPr lang="en-US" sz="1700" dirty="0" err="1"/>
              <a:t>batas</a:t>
            </a:r>
            <a:r>
              <a:rPr lang="en-US" sz="1700" dirty="0"/>
              <a:t> </a:t>
            </a:r>
            <a:r>
              <a:rPr lang="en-US" sz="1700" dirty="0" err="1"/>
              <a:t>waktu</a:t>
            </a:r>
            <a:r>
              <a:rPr lang="en-US" sz="1700" dirty="0"/>
              <a:t> yang </a:t>
            </a:r>
            <a:r>
              <a:rPr lang="en-US" sz="1700" dirty="0" err="1"/>
              <a:t>ditetapkan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dokumen</a:t>
            </a:r>
            <a:r>
              <a:rPr lang="en-US" sz="1700" dirty="0"/>
              <a:t> </a:t>
            </a:r>
            <a:r>
              <a:rPr lang="en-US" sz="1700" dirty="0" err="1"/>
              <a:t>lelang</a:t>
            </a:r>
            <a:r>
              <a:rPr lang="en-US" sz="1700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700" dirty="0" err="1"/>
              <a:t>Identitas</a:t>
            </a:r>
            <a:r>
              <a:rPr lang="en-US" sz="1700" dirty="0"/>
              <a:t> </a:t>
            </a:r>
            <a:r>
              <a:rPr lang="en-US" sz="1700" dirty="0" err="1"/>
              <a:t>barang</a:t>
            </a:r>
            <a:r>
              <a:rPr lang="en-US" sz="1700" dirty="0"/>
              <a:t>/</a:t>
            </a:r>
            <a:r>
              <a:rPr lang="en-US" sz="1700" dirty="0" err="1"/>
              <a:t>jasa</a:t>
            </a:r>
            <a:r>
              <a:rPr lang="en-US" sz="1700" dirty="0"/>
              <a:t> </a:t>
            </a:r>
            <a:r>
              <a:rPr lang="en-US" sz="1700" dirty="0" err="1"/>
              <a:t>lainnya</a:t>
            </a:r>
            <a:r>
              <a:rPr lang="en-US" sz="1700" dirty="0"/>
              <a:t> yang </a:t>
            </a:r>
            <a:r>
              <a:rPr lang="en-US" sz="1700" dirty="0" err="1"/>
              <a:t>ditawarkan</a:t>
            </a:r>
            <a:r>
              <a:rPr lang="en-US" sz="1700" dirty="0"/>
              <a:t> </a:t>
            </a:r>
            <a:r>
              <a:rPr lang="en-US" sz="1700" dirty="0" err="1"/>
              <a:t>tercantum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lengkap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jelas</a:t>
            </a:r>
            <a:r>
              <a:rPr lang="en-US" sz="1700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700" dirty="0" err="1"/>
              <a:t>Jumlah</a:t>
            </a:r>
            <a:r>
              <a:rPr lang="en-US" sz="1700" dirty="0"/>
              <a:t> </a:t>
            </a:r>
            <a:r>
              <a:rPr lang="en-US" sz="1700" dirty="0" err="1"/>
              <a:t>barang</a:t>
            </a:r>
            <a:r>
              <a:rPr lang="en-US" sz="1700" dirty="0"/>
              <a:t>/</a:t>
            </a:r>
            <a:r>
              <a:rPr lang="en-US" sz="1700" dirty="0" err="1"/>
              <a:t>jasa</a:t>
            </a:r>
            <a:r>
              <a:rPr lang="en-US" sz="1700" dirty="0"/>
              <a:t> yang </a:t>
            </a:r>
            <a:r>
              <a:rPr lang="en-US" sz="1700" dirty="0" err="1"/>
              <a:t>ditawarkan</a:t>
            </a:r>
            <a:r>
              <a:rPr lang="en-US" sz="1700" dirty="0"/>
              <a:t> </a:t>
            </a:r>
            <a:r>
              <a:rPr lang="en-US" sz="1700" dirty="0" err="1"/>
              <a:t>tidak</a:t>
            </a:r>
            <a:r>
              <a:rPr lang="en-US" sz="1700" dirty="0"/>
              <a:t> </a:t>
            </a:r>
            <a:r>
              <a:rPr lang="en-US" sz="1700" dirty="0" err="1"/>
              <a:t>kurang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yang </a:t>
            </a:r>
            <a:r>
              <a:rPr lang="en-US" sz="1700" dirty="0" err="1"/>
              <a:t>ditetapkan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dokumen</a:t>
            </a:r>
            <a:r>
              <a:rPr lang="en-US" sz="1700" dirty="0"/>
              <a:t> </a:t>
            </a:r>
            <a:r>
              <a:rPr lang="en-US" sz="1700" dirty="0" err="1"/>
              <a:t>lelang</a:t>
            </a:r>
            <a:r>
              <a:rPr lang="en-US" sz="1700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700" dirty="0" err="1"/>
              <a:t>Memenuhi</a:t>
            </a:r>
            <a:r>
              <a:rPr lang="en-US" sz="1700" dirty="0"/>
              <a:t> </a:t>
            </a:r>
            <a:r>
              <a:rPr lang="en-US" sz="1700" dirty="0" err="1"/>
              <a:t>syarat</a:t>
            </a:r>
            <a:r>
              <a:rPr lang="en-US" sz="1700" dirty="0"/>
              <a:t> </a:t>
            </a:r>
            <a:r>
              <a:rPr lang="en-US" sz="1700" dirty="0" err="1"/>
              <a:t>teknis</a:t>
            </a:r>
            <a:r>
              <a:rPr lang="en-US" sz="1700" dirty="0"/>
              <a:t> </a:t>
            </a:r>
            <a:r>
              <a:rPr lang="en-US" sz="1700" dirty="0" err="1"/>
              <a:t>lainnya</a:t>
            </a:r>
            <a:r>
              <a:rPr lang="en-US" sz="1700" dirty="0"/>
              <a:t> yang </a:t>
            </a:r>
            <a:r>
              <a:rPr lang="en-US" sz="1700" dirty="0" err="1"/>
              <a:t>ditetapkan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dokumen</a:t>
            </a:r>
            <a:r>
              <a:rPr lang="en-US" sz="1700" dirty="0"/>
              <a:t> </a:t>
            </a:r>
            <a:r>
              <a:rPr lang="en-US" sz="1700" dirty="0" err="1"/>
              <a:t>lelang</a:t>
            </a:r>
            <a:r>
              <a:rPr lang="en-US" sz="1700" dirty="0"/>
              <a:t>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700" dirty="0" err="1"/>
              <a:t>Apabila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evaluasi</a:t>
            </a:r>
            <a:r>
              <a:rPr lang="en-US" sz="1700" dirty="0"/>
              <a:t> </a:t>
            </a:r>
            <a:r>
              <a:rPr lang="en-US" sz="1700" dirty="0" err="1"/>
              <a:t>teknis</a:t>
            </a:r>
            <a:r>
              <a:rPr lang="en-US" sz="1700" dirty="0"/>
              <a:t> </a:t>
            </a:r>
            <a:r>
              <a:rPr lang="en-US" sz="1700" dirty="0" err="1"/>
              <a:t>ada</a:t>
            </a:r>
            <a:r>
              <a:rPr lang="en-US" sz="1700" dirty="0"/>
              <a:t> </a:t>
            </a:r>
            <a:r>
              <a:rPr lang="en-US" sz="1700" dirty="0" err="1"/>
              <a:t>hal-hal</a:t>
            </a:r>
            <a:r>
              <a:rPr lang="en-US" sz="1700" dirty="0"/>
              <a:t> yang </a:t>
            </a:r>
            <a:r>
              <a:rPr lang="en-US" sz="1700" dirty="0" err="1"/>
              <a:t>kurang</a:t>
            </a:r>
            <a:r>
              <a:rPr lang="en-US" sz="1700" dirty="0"/>
              <a:t> </a:t>
            </a:r>
            <a:r>
              <a:rPr lang="en-US" sz="1700" dirty="0" err="1"/>
              <a:t>jelas</a:t>
            </a:r>
            <a:r>
              <a:rPr lang="en-US" sz="1700" dirty="0"/>
              <a:t>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meragukan</a:t>
            </a:r>
            <a:r>
              <a:rPr lang="en-US" sz="1700" dirty="0"/>
              <a:t>, </a:t>
            </a:r>
            <a:r>
              <a:rPr lang="en-US" sz="1700" dirty="0" err="1"/>
              <a:t>panitia</a:t>
            </a:r>
            <a:r>
              <a:rPr lang="en-US" sz="1700" dirty="0"/>
              <a:t> </a:t>
            </a:r>
            <a:r>
              <a:rPr lang="en-US" sz="1700" dirty="0" err="1"/>
              <a:t>melakukan</a:t>
            </a:r>
            <a:r>
              <a:rPr lang="en-US" sz="1700" dirty="0"/>
              <a:t> </a:t>
            </a:r>
            <a:r>
              <a:rPr lang="en-US" sz="1700" dirty="0" err="1"/>
              <a:t>klarifikasi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pihak</a:t>
            </a:r>
            <a:r>
              <a:rPr lang="en-US" sz="1700" dirty="0"/>
              <a:t> </a:t>
            </a:r>
            <a:r>
              <a:rPr lang="en-US" sz="1700" dirty="0" err="1"/>
              <a:t>penyedia</a:t>
            </a:r>
            <a:r>
              <a:rPr lang="en-US" sz="1700" dirty="0"/>
              <a:t> </a:t>
            </a:r>
            <a:r>
              <a:rPr lang="en-US" sz="1700" dirty="0" err="1"/>
              <a:t>barang</a:t>
            </a:r>
            <a:r>
              <a:rPr lang="en-US" sz="1700" dirty="0"/>
              <a:t>/</a:t>
            </a:r>
            <a:r>
              <a:rPr lang="en-US" sz="1700" dirty="0" err="1"/>
              <a:t>jasa</a:t>
            </a:r>
            <a:r>
              <a:rPr lang="en-US" sz="1700" dirty="0"/>
              <a:t>. </a:t>
            </a:r>
            <a:r>
              <a:rPr lang="en-US" sz="1700" dirty="0" err="1"/>
              <a:t>Hasil</a:t>
            </a:r>
            <a:r>
              <a:rPr lang="en-US" sz="1700" dirty="0"/>
              <a:t> </a:t>
            </a:r>
            <a:r>
              <a:rPr lang="en-US" sz="1700" dirty="0" err="1"/>
              <a:t>evaluasi</a:t>
            </a:r>
            <a:r>
              <a:rPr lang="en-US" sz="1700" dirty="0"/>
              <a:t> </a:t>
            </a:r>
            <a:r>
              <a:rPr lang="en-US" sz="1700" dirty="0" err="1"/>
              <a:t>teknis</a:t>
            </a:r>
            <a:r>
              <a:rPr lang="en-US" sz="1700" dirty="0"/>
              <a:t> </a:t>
            </a:r>
            <a:r>
              <a:rPr lang="en-US" sz="1700" dirty="0" err="1"/>
              <a:t>ini</a:t>
            </a:r>
            <a:r>
              <a:rPr lang="en-US" sz="1700" dirty="0"/>
              <a:t> </a:t>
            </a:r>
            <a:r>
              <a:rPr lang="en-US" sz="1700" dirty="0" err="1"/>
              <a:t>dituangkan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berita</a:t>
            </a:r>
            <a:r>
              <a:rPr lang="en-US" sz="1700" dirty="0"/>
              <a:t> </a:t>
            </a:r>
            <a:r>
              <a:rPr lang="en-US" sz="1700" dirty="0" err="1"/>
              <a:t>acara</a:t>
            </a:r>
            <a:r>
              <a:rPr lang="en-US" sz="1700" dirty="0"/>
              <a:t>. </a:t>
            </a:r>
            <a:r>
              <a:rPr lang="en-US" sz="1700" dirty="0" err="1"/>
              <a:t>Terhadap</a:t>
            </a:r>
            <a:r>
              <a:rPr lang="en-US" sz="1700" dirty="0"/>
              <a:t> </a:t>
            </a:r>
            <a:r>
              <a:rPr lang="en-US" sz="1700" dirty="0" err="1"/>
              <a:t>penawaran</a:t>
            </a:r>
            <a:r>
              <a:rPr lang="en-US" sz="1700" dirty="0"/>
              <a:t> yang </a:t>
            </a:r>
            <a:r>
              <a:rPr lang="en-US" sz="1700" dirty="0" err="1"/>
              <a:t>memenuhi</a:t>
            </a:r>
            <a:r>
              <a:rPr lang="en-US" sz="1700" dirty="0"/>
              <a:t> </a:t>
            </a:r>
            <a:r>
              <a:rPr lang="en-US" sz="1700" dirty="0" err="1"/>
              <a:t>persyaratan</a:t>
            </a:r>
            <a:r>
              <a:rPr lang="en-US" sz="1700" dirty="0"/>
              <a:t> </a:t>
            </a:r>
            <a:r>
              <a:rPr lang="en-US" sz="1700" dirty="0" err="1"/>
              <a:t>teknis</a:t>
            </a:r>
            <a:r>
              <a:rPr lang="en-US" sz="1700" dirty="0"/>
              <a:t> </a:t>
            </a:r>
            <a:r>
              <a:rPr lang="en-US" sz="1700" dirty="0" err="1"/>
              <a:t>akan</a:t>
            </a:r>
            <a:r>
              <a:rPr lang="en-US" sz="1700" dirty="0"/>
              <a:t> </a:t>
            </a:r>
            <a:r>
              <a:rPr lang="en-US" sz="1700" dirty="0" err="1"/>
              <a:t>dilanjutkan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evaluasi</a:t>
            </a:r>
            <a:r>
              <a:rPr lang="en-US" sz="1700" dirty="0"/>
              <a:t> </a:t>
            </a:r>
            <a:r>
              <a:rPr lang="en-US" sz="1700" dirty="0" err="1"/>
              <a:t>kewajaran</a:t>
            </a:r>
            <a:r>
              <a:rPr lang="en-US" sz="1700" dirty="0"/>
              <a:t> </a:t>
            </a:r>
            <a:r>
              <a:rPr lang="en-US" sz="1700" dirty="0" err="1"/>
              <a:t>harga</a:t>
            </a:r>
            <a:r>
              <a:rPr lang="en-US" sz="1700" dirty="0"/>
              <a:t>, </a:t>
            </a:r>
            <a:r>
              <a:rPr lang="en-US" sz="1700" dirty="0" err="1"/>
              <a:t>sedangkan</a:t>
            </a:r>
            <a:r>
              <a:rPr lang="en-US" sz="1700" dirty="0"/>
              <a:t> </a:t>
            </a:r>
            <a:r>
              <a:rPr lang="en-US" sz="1700" dirty="0" err="1"/>
              <a:t>terhadap</a:t>
            </a:r>
            <a:r>
              <a:rPr lang="en-US" sz="1700" dirty="0"/>
              <a:t> </a:t>
            </a:r>
            <a:r>
              <a:rPr lang="en-US" sz="1700" dirty="0" err="1"/>
              <a:t>penawaran</a:t>
            </a:r>
            <a:r>
              <a:rPr lang="en-US" sz="1700" dirty="0"/>
              <a:t> yang </a:t>
            </a:r>
            <a:r>
              <a:rPr lang="en-US" sz="1700" dirty="0" err="1"/>
              <a:t>tidak</a:t>
            </a:r>
            <a:r>
              <a:rPr lang="en-US" sz="1700" dirty="0"/>
              <a:t> </a:t>
            </a:r>
            <a:r>
              <a:rPr lang="en-US" sz="1700" dirty="0" err="1"/>
              <a:t>memenuhi</a:t>
            </a:r>
            <a:r>
              <a:rPr lang="en-US" sz="1700" dirty="0"/>
              <a:t> </a:t>
            </a:r>
            <a:r>
              <a:rPr lang="en-US" sz="1700" dirty="0" err="1"/>
              <a:t>persyaratan</a:t>
            </a:r>
            <a:r>
              <a:rPr lang="en-US" sz="1700" dirty="0"/>
              <a:t> </a:t>
            </a:r>
            <a:r>
              <a:rPr lang="en-US" sz="1700" dirty="0" err="1"/>
              <a:t>teknis</a:t>
            </a:r>
            <a:r>
              <a:rPr lang="en-US" sz="1700" dirty="0"/>
              <a:t> </a:t>
            </a:r>
            <a:r>
              <a:rPr lang="en-US" sz="1700" dirty="0" err="1"/>
              <a:t>dinyatakan</a:t>
            </a:r>
            <a:r>
              <a:rPr lang="en-US" sz="1700" dirty="0"/>
              <a:t> </a:t>
            </a:r>
            <a:r>
              <a:rPr lang="en-US" sz="1700" dirty="0" err="1"/>
              <a:t>gugur</a:t>
            </a:r>
            <a:r>
              <a:rPr lang="en-US" sz="1700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/>
              <a:t>sistem</a:t>
            </a:r>
            <a:r>
              <a:rPr lang="en-US" sz="1700" dirty="0"/>
              <a:t> </a:t>
            </a:r>
            <a:r>
              <a:rPr lang="en-US" sz="1700" dirty="0" err="1"/>
              <a:t>satu</a:t>
            </a:r>
            <a:r>
              <a:rPr lang="en-US" sz="1700" dirty="0"/>
              <a:t> </a:t>
            </a:r>
            <a:r>
              <a:rPr lang="en-US" sz="1700" dirty="0" err="1"/>
              <a:t>sampul</a:t>
            </a:r>
            <a:r>
              <a:rPr lang="en-US" sz="1700" dirty="0"/>
              <a:t>, </a:t>
            </a:r>
            <a:r>
              <a:rPr lang="en-US" sz="1700" dirty="0" err="1"/>
              <a:t>panitia</a:t>
            </a:r>
            <a:r>
              <a:rPr lang="en-US" sz="1700" dirty="0"/>
              <a:t> </a:t>
            </a:r>
            <a:r>
              <a:rPr lang="en-US" sz="1700" dirty="0" err="1"/>
              <a:t>dapat</a:t>
            </a:r>
            <a:r>
              <a:rPr lang="en-US" sz="1700" dirty="0"/>
              <a:t> </a:t>
            </a:r>
            <a:r>
              <a:rPr lang="en-US" sz="1700" dirty="0" err="1"/>
              <a:t>langsung</a:t>
            </a:r>
            <a:r>
              <a:rPr lang="en-US" sz="1700" dirty="0"/>
              <a:t> </a:t>
            </a:r>
            <a:r>
              <a:rPr lang="en-US" sz="1700" dirty="0" err="1"/>
              <a:t>melakukan</a:t>
            </a:r>
            <a:r>
              <a:rPr lang="en-US" sz="1700" dirty="0"/>
              <a:t> </a:t>
            </a:r>
            <a:r>
              <a:rPr lang="en-US" sz="1700" dirty="0" err="1"/>
              <a:t>evaluasi</a:t>
            </a:r>
            <a:r>
              <a:rPr lang="en-US" sz="1700" dirty="0"/>
              <a:t> </a:t>
            </a:r>
            <a:r>
              <a:rPr lang="en-US" sz="1700" dirty="0" err="1"/>
              <a:t>kewajaran</a:t>
            </a:r>
            <a:r>
              <a:rPr lang="en-US" sz="1700" dirty="0"/>
              <a:t> </a:t>
            </a:r>
            <a:r>
              <a:rPr lang="en-US" sz="1700" dirty="0" err="1"/>
              <a:t>harga</a:t>
            </a:r>
            <a:r>
              <a:rPr lang="en-US" sz="1700" dirty="0"/>
              <a:t> </a:t>
            </a:r>
            <a:r>
              <a:rPr lang="en-US" sz="1700" dirty="0" err="1"/>
              <a:t>secara</a:t>
            </a:r>
            <a:r>
              <a:rPr lang="en-US" sz="1700" dirty="0"/>
              <a:t> </a:t>
            </a:r>
            <a:r>
              <a:rPr lang="en-US" sz="1700" dirty="0" err="1"/>
              <a:t>rinci</a:t>
            </a:r>
            <a:r>
              <a:rPr lang="en-US" sz="1700" dirty="0"/>
              <a:t> </a:t>
            </a:r>
            <a:r>
              <a:rPr lang="en-US" sz="1700" dirty="0" err="1"/>
              <a:t>bagi</a:t>
            </a:r>
            <a:r>
              <a:rPr lang="en-US" sz="1700" dirty="0"/>
              <a:t> </a:t>
            </a:r>
            <a:r>
              <a:rPr lang="en-US" sz="1700" dirty="0" err="1"/>
              <a:t>penawaran</a:t>
            </a:r>
            <a:r>
              <a:rPr lang="en-US" sz="1700" dirty="0"/>
              <a:t> yang </a:t>
            </a:r>
            <a:r>
              <a:rPr lang="en-US" sz="1700" dirty="0" err="1"/>
              <a:t>memenuhi</a:t>
            </a:r>
            <a:r>
              <a:rPr lang="en-US" sz="1700" dirty="0"/>
              <a:t> </a:t>
            </a:r>
            <a:r>
              <a:rPr lang="en-US" sz="1700" dirty="0" err="1"/>
              <a:t>persyaratan</a:t>
            </a:r>
            <a:r>
              <a:rPr lang="en-US" sz="1700" dirty="0"/>
              <a:t> </a:t>
            </a:r>
            <a:r>
              <a:rPr lang="en-US" sz="1700" dirty="0" err="1"/>
              <a:t>administrasi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teknis</a:t>
            </a:r>
            <a:r>
              <a:rPr lang="en-US" sz="1700" dirty="0"/>
              <a:t> </a:t>
            </a:r>
            <a:r>
              <a:rPr lang="en-US" sz="1700" dirty="0" err="1"/>
              <a:t>tersebut</a:t>
            </a:r>
            <a:r>
              <a:rPr lang="en-US" sz="1700" dirty="0"/>
              <a:t>.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sistem</a:t>
            </a:r>
            <a:r>
              <a:rPr lang="en-US" sz="1700" dirty="0"/>
              <a:t> </a:t>
            </a:r>
            <a:r>
              <a:rPr lang="en-US" sz="1700" dirty="0" err="1"/>
              <a:t>dua</a:t>
            </a:r>
            <a:r>
              <a:rPr lang="en-US" sz="1700" dirty="0"/>
              <a:t> </a:t>
            </a:r>
            <a:r>
              <a:rPr lang="en-US" sz="1700" dirty="0" err="1"/>
              <a:t>sampul</a:t>
            </a:r>
            <a:r>
              <a:rPr lang="en-US" sz="1700" dirty="0"/>
              <a:t>, </a:t>
            </a:r>
            <a:r>
              <a:rPr lang="en-US" sz="1700" dirty="0" err="1"/>
              <a:t>panitia</a:t>
            </a:r>
            <a:r>
              <a:rPr lang="en-US" sz="1700" dirty="0"/>
              <a:t> </a:t>
            </a:r>
            <a:r>
              <a:rPr lang="en-US" sz="1700" dirty="0" err="1"/>
              <a:t>mengumumkan</a:t>
            </a:r>
            <a:r>
              <a:rPr lang="en-US" sz="1700" dirty="0"/>
              <a:t> </a:t>
            </a:r>
            <a:r>
              <a:rPr lang="en-US" sz="1700" dirty="0" err="1"/>
              <a:t>hasil</a:t>
            </a:r>
            <a:r>
              <a:rPr lang="en-US" sz="1700" dirty="0"/>
              <a:t> </a:t>
            </a:r>
            <a:r>
              <a:rPr lang="en-US" sz="1700" dirty="0" err="1"/>
              <a:t>evaluasi</a:t>
            </a:r>
            <a:r>
              <a:rPr lang="en-US" sz="1700" dirty="0"/>
              <a:t> </a:t>
            </a:r>
            <a:r>
              <a:rPr lang="en-US" sz="1700" dirty="0" err="1"/>
              <a:t>administrasi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teknis</a:t>
            </a:r>
            <a:r>
              <a:rPr lang="en-US" sz="1700" dirty="0"/>
              <a:t> </a:t>
            </a:r>
            <a:r>
              <a:rPr lang="en-US" sz="1700" dirty="0" err="1"/>
              <a:t>serta</a:t>
            </a:r>
            <a:r>
              <a:rPr lang="en-US" sz="1700" dirty="0"/>
              <a:t> </a:t>
            </a:r>
            <a:r>
              <a:rPr lang="en-US" sz="1700" dirty="0" err="1"/>
              <a:t>mengundang</a:t>
            </a:r>
            <a:r>
              <a:rPr lang="en-US" sz="1700" dirty="0"/>
              <a:t> </a:t>
            </a:r>
            <a:r>
              <a:rPr lang="en-US" sz="1700" dirty="0" err="1"/>
              <a:t>penawar</a:t>
            </a:r>
            <a:r>
              <a:rPr lang="en-US" sz="1700" dirty="0"/>
              <a:t> yang lulus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menyaksikan</a:t>
            </a:r>
            <a:r>
              <a:rPr lang="en-US" sz="1700" dirty="0"/>
              <a:t> </a:t>
            </a:r>
            <a:r>
              <a:rPr lang="en-US" sz="1700" dirty="0" err="1"/>
              <a:t>pembukaan</a:t>
            </a:r>
            <a:r>
              <a:rPr lang="en-US" sz="1700" dirty="0"/>
              <a:t> </a:t>
            </a:r>
            <a:r>
              <a:rPr lang="en-US" sz="1700" dirty="0" err="1"/>
              <a:t>sampul</a:t>
            </a:r>
            <a:r>
              <a:rPr lang="en-US" sz="1700" dirty="0"/>
              <a:t> II (</a:t>
            </a:r>
            <a:r>
              <a:rPr lang="en-US" sz="1700" dirty="0" err="1"/>
              <a:t>penawaran</a:t>
            </a:r>
            <a:r>
              <a:rPr lang="en-US" sz="1700" dirty="0"/>
              <a:t> </a:t>
            </a:r>
            <a:r>
              <a:rPr lang="en-US" sz="1700" dirty="0" err="1"/>
              <a:t>harga</a:t>
            </a:r>
            <a:r>
              <a:rPr lang="en-US" sz="1700" dirty="0"/>
              <a:t>).</a:t>
            </a:r>
          </a:p>
        </p:txBody>
      </p:sp>
      <p:sp>
        <p:nvSpPr>
          <p:cNvPr id="3" name="Rectangle 2"/>
          <p:cNvSpPr/>
          <p:nvPr/>
        </p:nvSpPr>
        <p:spPr>
          <a:xfrm>
            <a:off x="298966" y="373255"/>
            <a:ext cx="6505282" cy="95410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PENGADAAN BARANG/JASA DINYATAKAN MEMENUHI PERSYARATAN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65767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522" y="980728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</a:t>
            </a:r>
            <a:r>
              <a:rPr lang="en-US" dirty="0" err="1"/>
              <a:t>aritmatik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Koreksi</a:t>
            </a:r>
            <a:r>
              <a:rPr lang="en-US" dirty="0" smtClean="0"/>
              <a:t> </a:t>
            </a:r>
            <a:r>
              <a:rPr lang="en-US" dirty="0" err="1"/>
              <a:t>aritmatik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pengalian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volume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ditawarkan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volume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 smtClean="0"/>
              <a:t>lelang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lain,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dibiarkan</a:t>
            </a:r>
            <a:r>
              <a:rPr lang="en-US" dirty="0"/>
              <a:t> </a:t>
            </a:r>
            <a:r>
              <a:rPr lang="en-US" dirty="0" err="1"/>
              <a:t>kosong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volume yang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/>
              <a:t>koreksi</a:t>
            </a:r>
            <a:r>
              <a:rPr lang="en-US" dirty="0"/>
              <a:t> </a:t>
            </a:r>
            <a:r>
              <a:rPr lang="en-US" dirty="0" err="1"/>
              <a:t>aritmatik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semula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7544" y="404664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24747787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836712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Klarifikasi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klarifikasi</a:t>
            </a:r>
            <a:r>
              <a:rPr lang="en-US" dirty="0"/>
              <a:t>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meleksanakan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menaikkan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pelaksanaanya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80% HPS </a:t>
            </a:r>
            <a:r>
              <a:rPr lang="en-US" dirty="0" err="1"/>
              <a:t>dikalikan</a:t>
            </a:r>
            <a:r>
              <a:rPr lang="en-US" dirty="0"/>
              <a:t> </a:t>
            </a:r>
            <a:r>
              <a:rPr lang="en-US" dirty="0" err="1"/>
              <a:t>persentase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ditunjuk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pelaksanaannya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penawarannya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digugurkan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penawarannya</a:t>
            </a:r>
            <a:r>
              <a:rPr lang="en-US" dirty="0"/>
              <a:t> </a:t>
            </a:r>
            <a:r>
              <a:rPr lang="en-US" dirty="0" err="1"/>
              <a:t>disita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Negara,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di black list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diperkenankan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, </a:t>
            </a:r>
            <a:r>
              <a:rPr lang="en-US" dirty="0" err="1"/>
              <a:t>syarat-syarat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penyimpangan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material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bersyarat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92905" y="260648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21089157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692696"/>
            <a:ext cx="77768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Penyimpangan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/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bersyarat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penyimpangan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Substansi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adil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09991" y="4293096"/>
            <a:ext cx="80944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dituangkan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(BAHP). BAHP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, </a:t>
            </a:r>
            <a:r>
              <a:rPr lang="en-US" dirty="0" err="1"/>
              <a:t>rumus-rumus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pemenangnya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yang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terendah</a:t>
            </a:r>
            <a:r>
              <a:rPr lang="en-US" dirty="0"/>
              <a:t>. BAHP </a:t>
            </a:r>
            <a:r>
              <a:rPr lang="en-US" dirty="0" err="1"/>
              <a:t>ditandatangani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pertiga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angggota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92905" y="260648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532983" y="3573016"/>
            <a:ext cx="7008585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PEMBUATAN BERITA ACARA PELELANGAN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1698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424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KOMPOSISI PENILAIAN</a:t>
            </a:r>
            <a:endParaRPr lang="en-US" sz="32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352928" cy="20159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2500" dirty="0" smtClean="0"/>
          </a:p>
          <a:p>
            <a:r>
              <a:rPr lang="en-US" sz="2500" dirty="0" err="1" smtClean="0"/>
              <a:t>Tugas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/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		35%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Tengah Semester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</a:t>
            </a:r>
            <a:r>
              <a:rPr lang="en-US" sz="2500" dirty="0" err="1" smtClean="0"/>
              <a:t>Akhir</a:t>
            </a:r>
            <a:r>
              <a:rPr lang="en-US" sz="2500" dirty="0" smtClean="0"/>
              <a:t> Semester		35%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15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052736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BAHP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pesert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terkoreksi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Unsur-unsur</a:t>
            </a:r>
            <a:r>
              <a:rPr lang="en-US" dirty="0"/>
              <a:t> yang </a:t>
            </a:r>
            <a:r>
              <a:rPr lang="en-US" dirty="0" err="1"/>
              <a:t>dievaluasi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Rumus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Keterangan-keterangan</a:t>
            </a:r>
            <a:r>
              <a:rPr lang="en-US" dirty="0"/>
              <a:t> lain yang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ihwal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dibuatnya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yang lulus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lulus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dievaluasi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, BAHP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dirty="0" err="1"/>
              <a:t>peryataan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61410" y="521044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25790419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340768"/>
            <a:ext cx="82626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dipertanggungjawabkan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ditawarkan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dipertanggungjawabkan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semaksimal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terendah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selambat-lambatnya</a:t>
            </a:r>
            <a:r>
              <a:rPr lang="en-US" dirty="0"/>
              <a:t> </a:t>
            </a:r>
            <a:r>
              <a:rPr lang="en-US" dirty="0" err="1"/>
              <a:t>tujuh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II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9552" y="476672"/>
            <a:ext cx="5479177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PENETAPAN PEMENANG LELANG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30604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410" y="1268760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data </a:t>
            </a:r>
            <a:r>
              <a:rPr lang="en-US" dirty="0" err="1"/>
              <a:t>kualifikasi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yang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pertimbangannya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,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.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lain yang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61410" y="521044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41806107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2359" y="836712"/>
            <a:ext cx="81369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50.000.000.000,00 (lima </a:t>
            </a:r>
            <a:r>
              <a:rPr lang="en-US" dirty="0" err="1"/>
              <a:t>puluh</a:t>
            </a:r>
            <a:r>
              <a:rPr lang="en-US" dirty="0"/>
              <a:t> </a:t>
            </a:r>
            <a:r>
              <a:rPr lang="en-US" dirty="0" err="1"/>
              <a:t>milyar</a:t>
            </a:r>
            <a:r>
              <a:rPr lang="en-US" dirty="0"/>
              <a:t> rupiah),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sependapat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Menyetujui</a:t>
            </a:r>
            <a:r>
              <a:rPr lang="en-US" dirty="0" smtClean="0"/>
              <a:t> </a:t>
            </a:r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, </a:t>
            </a:r>
            <a:r>
              <a:rPr lang="en-US" dirty="0" err="1" smtClean="0"/>
              <a:t>atau</a:t>
            </a:r>
            <a:endParaRPr lang="en-US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, </a:t>
            </a:r>
            <a:r>
              <a:rPr lang="en-US" dirty="0" err="1" smtClean="0"/>
              <a:t>atau</a:t>
            </a:r>
            <a:endParaRPr lang="en-US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disepakati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dituangkan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keberatan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519971" y="4221088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yang </a:t>
            </a:r>
            <a:r>
              <a:rPr lang="en-US" dirty="0" err="1"/>
              <a:t>bernilai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50.000.000.000,00 (lima </a:t>
            </a:r>
            <a:r>
              <a:rPr lang="en-US" dirty="0" err="1"/>
              <a:t>puluh</a:t>
            </a:r>
            <a:r>
              <a:rPr lang="en-US" dirty="0"/>
              <a:t> </a:t>
            </a:r>
            <a:r>
              <a:rPr lang="en-US" dirty="0" err="1"/>
              <a:t>milyar</a:t>
            </a:r>
            <a:r>
              <a:rPr lang="en-US" dirty="0"/>
              <a:t> rupiah)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sependapat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, </a:t>
            </a:r>
            <a:r>
              <a:rPr lang="en-US" dirty="0" err="1" smtClean="0"/>
              <a:t>atau</a:t>
            </a:r>
            <a:endParaRPr lang="en-US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keberatan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02359" y="282517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9669226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2359" y="980728"/>
            <a:ext cx="828092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700" dirty="0" err="1"/>
              <a:t>Usulan</a:t>
            </a:r>
            <a:r>
              <a:rPr lang="en-US" sz="1700" dirty="0"/>
              <a:t> </a:t>
            </a:r>
            <a:r>
              <a:rPr lang="en-US" sz="1700" dirty="0" err="1"/>
              <a:t>penetapan</a:t>
            </a:r>
            <a:r>
              <a:rPr lang="en-US" sz="1700" dirty="0"/>
              <a:t> </a:t>
            </a:r>
            <a:r>
              <a:rPr lang="en-US" sz="1700" dirty="0" err="1"/>
              <a:t>pemenang</a:t>
            </a:r>
            <a:r>
              <a:rPr lang="en-US" sz="1700" dirty="0"/>
              <a:t> </a:t>
            </a:r>
            <a:r>
              <a:rPr lang="en-US" sz="1700" dirty="0" err="1"/>
              <a:t>lelang</a:t>
            </a:r>
            <a:r>
              <a:rPr lang="en-US" sz="1700" dirty="0"/>
              <a:t> </a:t>
            </a:r>
            <a:r>
              <a:rPr lang="en-US" sz="1700" dirty="0" err="1"/>
              <a:t>disusun</a:t>
            </a:r>
            <a:r>
              <a:rPr lang="en-US" sz="1700" dirty="0"/>
              <a:t> </a:t>
            </a:r>
            <a:r>
              <a:rPr lang="en-US" sz="1700" dirty="0" err="1"/>
              <a:t>sesuai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urutannya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harus</a:t>
            </a:r>
            <a:r>
              <a:rPr lang="en-US" sz="1700" dirty="0"/>
              <a:t> </a:t>
            </a:r>
            <a:r>
              <a:rPr lang="en-US" sz="1700" dirty="0" err="1"/>
              <a:t>memuat</a:t>
            </a:r>
            <a:r>
              <a:rPr lang="en-US" sz="1700" dirty="0"/>
              <a:t>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700" dirty="0" err="1"/>
              <a:t>Nama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alamat</a:t>
            </a:r>
            <a:r>
              <a:rPr lang="en-US" sz="1700" dirty="0"/>
              <a:t> </a:t>
            </a:r>
            <a:r>
              <a:rPr lang="en-US" sz="1700" dirty="0" err="1"/>
              <a:t>penyedia</a:t>
            </a:r>
            <a:r>
              <a:rPr lang="en-US" sz="1700" dirty="0"/>
              <a:t> </a:t>
            </a:r>
            <a:r>
              <a:rPr lang="en-US" sz="1700" dirty="0" err="1"/>
              <a:t>barang</a:t>
            </a:r>
            <a:r>
              <a:rPr lang="en-US" sz="1700" dirty="0"/>
              <a:t>/</a:t>
            </a:r>
            <a:r>
              <a:rPr lang="en-US" sz="1700" dirty="0" err="1"/>
              <a:t>jasa</a:t>
            </a:r>
            <a:r>
              <a:rPr lang="en-US" sz="17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700" dirty="0" err="1"/>
              <a:t>Harga</a:t>
            </a:r>
            <a:r>
              <a:rPr lang="en-US" sz="1700" dirty="0"/>
              <a:t> </a:t>
            </a:r>
            <a:r>
              <a:rPr lang="en-US" sz="1700" dirty="0" err="1"/>
              <a:t>penawaran</a:t>
            </a:r>
            <a:r>
              <a:rPr lang="en-US" sz="1700" dirty="0"/>
              <a:t> </a:t>
            </a:r>
            <a:r>
              <a:rPr lang="en-US" sz="1700" dirty="0" err="1"/>
              <a:t>setelah</a:t>
            </a:r>
            <a:r>
              <a:rPr lang="en-US" sz="1700" dirty="0"/>
              <a:t> </a:t>
            </a:r>
            <a:r>
              <a:rPr lang="en-US" sz="1700" dirty="0" err="1"/>
              <a:t>dikoreksi</a:t>
            </a:r>
            <a:r>
              <a:rPr lang="en-US" sz="17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700" dirty="0" err="1"/>
              <a:t>Nomor</a:t>
            </a:r>
            <a:r>
              <a:rPr lang="en-US" sz="1700" dirty="0"/>
              <a:t> </a:t>
            </a:r>
            <a:r>
              <a:rPr lang="en-US" sz="1700" dirty="0" err="1"/>
              <a:t>Pokok</a:t>
            </a:r>
            <a:r>
              <a:rPr lang="en-US" sz="1700" dirty="0"/>
              <a:t> </a:t>
            </a:r>
            <a:r>
              <a:rPr lang="en-US" sz="1700" dirty="0" err="1"/>
              <a:t>Wajib</a:t>
            </a:r>
            <a:r>
              <a:rPr lang="en-US" sz="1700" dirty="0"/>
              <a:t> </a:t>
            </a:r>
            <a:r>
              <a:rPr lang="en-US" sz="1700" dirty="0" err="1"/>
              <a:t>Pajak</a:t>
            </a:r>
            <a:r>
              <a:rPr lang="en-US" sz="1700" dirty="0"/>
              <a:t> (NPWP).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700" dirty="0" err="1"/>
              <a:t>Pemenang</a:t>
            </a:r>
            <a:r>
              <a:rPr lang="en-US" sz="1700" dirty="0"/>
              <a:t> </a:t>
            </a:r>
            <a:r>
              <a:rPr lang="en-US" sz="1700" dirty="0" err="1"/>
              <a:t>lelang</a:t>
            </a:r>
            <a:r>
              <a:rPr lang="en-US" sz="1700" dirty="0"/>
              <a:t> </a:t>
            </a:r>
            <a:r>
              <a:rPr lang="en-US" sz="1700" dirty="0" err="1"/>
              <a:t>ditetapkan</a:t>
            </a:r>
            <a:r>
              <a:rPr lang="en-US" sz="1700" dirty="0"/>
              <a:t> </a:t>
            </a:r>
            <a:r>
              <a:rPr lang="en-US" sz="1700" dirty="0" err="1"/>
              <a:t>oleh</a:t>
            </a:r>
            <a:r>
              <a:rPr lang="en-US" sz="1700" dirty="0"/>
              <a:t> </a:t>
            </a:r>
            <a:r>
              <a:rPr lang="en-US" sz="1700" dirty="0" err="1"/>
              <a:t>pejabat</a:t>
            </a:r>
            <a:r>
              <a:rPr lang="en-US" sz="1700" dirty="0"/>
              <a:t> yang </a:t>
            </a:r>
            <a:r>
              <a:rPr lang="en-US" sz="1700" dirty="0" err="1"/>
              <a:t>berwenang</a:t>
            </a:r>
            <a:r>
              <a:rPr lang="en-US" sz="1700" dirty="0"/>
              <a:t> </a:t>
            </a:r>
            <a:r>
              <a:rPr lang="en-US" sz="1700" dirty="0" err="1"/>
              <a:t>menetapkan</a:t>
            </a:r>
            <a:r>
              <a:rPr lang="en-US" sz="1700" dirty="0"/>
              <a:t> </a:t>
            </a:r>
            <a:r>
              <a:rPr lang="en-US" sz="1700" dirty="0" err="1"/>
              <a:t>berdasarkan</a:t>
            </a:r>
            <a:r>
              <a:rPr lang="en-US" sz="1700" dirty="0"/>
              <a:t> </a:t>
            </a:r>
            <a:r>
              <a:rPr lang="en-US" sz="1700" dirty="0" err="1"/>
              <a:t>usulan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</a:t>
            </a:r>
            <a:r>
              <a:rPr lang="en-US" sz="1700" dirty="0" err="1"/>
              <a:t>panitia</a:t>
            </a:r>
            <a:r>
              <a:rPr lang="en-US" sz="1700" dirty="0"/>
              <a:t>. </a:t>
            </a:r>
            <a:r>
              <a:rPr lang="en-US" sz="1700" dirty="0" err="1"/>
              <a:t>Pejabat</a:t>
            </a:r>
            <a:r>
              <a:rPr lang="en-US" sz="1700" dirty="0"/>
              <a:t> yang </a:t>
            </a:r>
            <a:r>
              <a:rPr lang="en-US" sz="1700" dirty="0" err="1"/>
              <a:t>berwenang</a:t>
            </a:r>
            <a:r>
              <a:rPr lang="en-US" sz="1700" dirty="0"/>
              <a:t> </a:t>
            </a:r>
            <a:r>
              <a:rPr lang="en-US" sz="1700" dirty="0" err="1"/>
              <a:t>segera</a:t>
            </a:r>
            <a:r>
              <a:rPr lang="en-US" sz="1700" dirty="0"/>
              <a:t> </a:t>
            </a:r>
            <a:r>
              <a:rPr lang="en-US" sz="1700" dirty="0" err="1"/>
              <a:t>menetapkan</a:t>
            </a:r>
            <a:r>
              <a:rPr lang="en-US" sz="1700" dirty="0"/>
              <a:t> </a:t>
            </a:r>
            <a:r>
              <a:rPr lang="en-US" sz="1700" dirty="0" err="1"/>
              <a:t>pemenang</a:t>
            </a:r>
            <a:r>
              <a:rPr lang="en-US" sz="1700" dirty="0"/>
              <a:t> </a:t>
            </a:r>
            <a:r>
              <a:rPr lang="en-US" sz="1700" dirty="0" err="1"/>
              <a:t>lelang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mengeluarkan</a:t>
            </a:r>
            <a:r>
              <a:rPr lang="en-US" sz="1700" dirty="0"/>
              <a:t> </a:t>
            </a:r>
            <a:r>
              <a:rPr lang="en-US" sz="1700" dirty="0" err="1"/>
              <a:t>Surat</a:t>
            </a:r>
            <a:r>
              <a:rPr lang="en-US" sz="1700" dirty="0"/>
              <a:t> </a:t>
            </a:r>
            <a:r>
              <a:rPr lang="en-US" sz="1700" dirty="0" err="1"/>
              <a:t>Penetapan</a:t>
            </a:r>
            <a:r>
              <a:rPr lang="en-US" sz="1700" dirty="0"/>
              <a:t> </a:t>
            </a:r>
            <a:r>
              <a:rPr lang="en-US" sz="1700" dirty="0" err="1"/>
              <a:t>Penydia</a:t>
            </a:r>
            <a:r>
              <a:rPr lang="en-US" sz="1700" dirty="0"/>
              <a:t> </a:t>
            </a:r>
            <a:r>
              <a:rPr lang="en-US" sz="1700" dirty="0" err="1"/>
              <a:t>Barang</a:t>
            </a:r>
            <a:r>
              <a:rPr lang="en-US" sz="1700" dirty="0"/>
              <a:t>/</a:t>
            </a:r>
            <a:r>
              <a:rPr lang="en-US" sz="1700" dirty="0" err="1"/>
              <a:t>jasa</a:t>
            </a:r>
            <a:r>
              <a:rPr lang="en-US" sz="1700" dirty="0"/>
              <a:t> (SPPBJ), </a:t>
            </a:r>
            <a:r>
              <a:rPr lang="en-US" sz="1700" dirty="0" err="1"/>
              <a:t>serta</a:t>
            </a:r>
            <a:r>
              <a:rPr lang="en-US" sz="1700" dirty="0"/>
              <a:t> </a:t>
            </a:r>
            <a:r>
              <a:rPr lang="en-US" sz="1700" dirty="0" err="1"/>
              <a:t>menyampaikannya</a:t>
            </a:r>
            <a:r>
              <a:rPr lang="en-US" sz="1700" dirty="0"/>
              <a:t> </a:t>
            </a:r>
            <a:r>
              <a:rPr lang="en-US" sz="1700" dirty="0" err="1"/>
              <a:t>kepada</a:t>
            </a:r>
            <a:r>
              <a:rPr lang="en-US" sz="1700" dirty="0"/>
              <a:t> </a:t>
            </a:r>
            <a:r>
              <a:rPr lang="en-US" sz="1700" dirty="0" err="1"/>
              <a:t>panitia</a:t>
            </a:r>
            <a:r>
              <a:rPr lang="en-US" sz="1700" dirty="0"/>
              <a:t> </a:t>
            </a:r>
            <a:r>
              <a:rPr lang="en-US" sz="1700" dirty="0" err="1"/>
              <a:t>selambat-lambatnya</a:t>
            </a:r>
            <a:r>
              <a:rPr lang="en-US" sz="1700" dirty="0"/>
              <a:t>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700" dirty="0"/>
              <a:t>Lima </a:t>
            </a:r>
            <a:r>
              <a:rPr lang="en-US" sz="1700" dirty="0" err="1"/>
              <a:t>hari</a:t>
            </a:r>
            <a:r>
              <a:rPr lang="en-US" sz="1700" dirty="0"/>
              <a:t> </a:t>
            </a:r>
            <a:r>
              <a:rPr lang="en-US" sz="1700" dirty="0" err="1"/>
              <a:t>kerja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penetapan</a:t>
            </a:r>
            <a:r>
              <a:rPr lang="en-US" sz="1700" dirty="0"/>
              <a:t> </a:t>
            </a:r>
            <a:r>
              <a:rPr lang="en-US" sz="1700" dirty="0" err="1"/>
              <a:t>oleh</a:t>
            </a:r>
            <a:r>
              <a:rPr lang="en-US" sz="1700" dirty="0"/>
              <a:t> </a:t>
            </a:r>
            <a:r>
              <a:rPr lang="en-US" sz="1700" dirty="0" err="1"/>
              <a:t>pengguna</a:t>
            </a:r>
            <a:r>
              <a:rPr lang="en-US" sz="1700" dirty="0"/>
              <a:t> </a:t>
            </a:r>
            <a:r>
              <a:rPr lang="en-US" sz="1700" dirty="0" err="1"/>
              <a:t>barang</a:t>
            </a:r>
            <a:r>
              <a:rPr lang="en-US" sz="1700" dirty="0"/>
              <a:t>/</a:t>
            </a:r>
            <a:r>
              <a:rPr lang="en-US" sz="1700" dirty="0" err="1"/>
              <a:t>jasa</a:t>
            </a:r>
            <a:r>
              <a:rPr lang="en-US" sz="1700" dirty="0"/>
              <a:t> </a:t>
            </a:r>
            <a:r>
              <a:rPr lang="en-US" sz="1700" dirty="0" err="1"/>
              <a:t>sejak</a:t>
            </a:r>
            <a:r>
              <a:rPr lang="en-US" sz="1700" dirty="0"/>
              <a:t> </a:t>
            </a:r>
            <a:r>
              <a:rPr lang="en-US" sz="1700" dirty="0" err="1"/>
              <a:t>surat</a:t>
            </a:r>
            <a:r>
              <a:rPr lang="en-US" sz="1700" dirty="0"/>
              <a:t> </a:t>
            </a:r>
            <a:r>
              <a:rPr lang="en-US" sz="1700" dirty="0" err="1"/>
              <a:t>penetapan</a:t>
            </a:r>
            <a:r>
              <a:rPr lang="en-US" sz="1700" dirty="0"/>
              <a:t> </a:t>
            </a:r>
            <a:r>
              <a:rPr lang="en-US" sz="1700" dirty="0" err="1"/>
              <a:t>pemenang</a:t>
            </a:r>
            <a:r>
              <a:rPr lang="en-US" sz="1700" dirty="0"/>
              <a:t> </a:t>
            </a:r>
            <a:r>
              <a:rPr lang="en-US" sz="1700" dirty="0" err="1"/>
              <a:t>lelang</a:t>
            </a:r>
            <a:r>
              <a:rPr lang="en-US" sz="1700" dirty="0"/>
              <a:t> </a:t>
            </a:r>
            <a:r>
              <a:rPr lang="en-US" sz="1700" dirty="0" err="1"/>
              <a:t>tersebut</a:t>
            </a:r>
            <a:r>
              <a:rPr lang="en-US" sz="1700" dirty="0"/>
              <a:t> </a:t>
            </a:r>
            <a:r>
              <a:rPr lang="en-US" sz="1700" dirty="0" err="1"/>
              <a:t>diterima</a:t>
            </a:r>
            <a:r>
              <a:rPr lang="en-US" sz="1700" dirty="0"/>
              <a:t> </a:t>
            </a:r>
            <a:r>
              <a:rPr lang="en-US" sz="1700" dirty="0" err="1"/>
              <a:t>oleh</a:t>
            </a:r>
            <a:r>
              <a:rPr lang="en-US" sz="1700" dirty="0"/>
              <a:t> </a:t>
            </a:r>
            <a:r>
              <a:rPr lang="en-US" sz="1700" dirty="0" err="1"/>
              <a:t>pejabat</a:t>
            </a:r>
            <a:r>
              <a:rPr lang="en-US" sz="1700" dirty="0"/>
              <a:t> yang </a:t>
            </a:r>
            <a:r>
              <a:rPr lang="en-US" sz="1700" dirty="0" err="1"/>
              <a:t>berwenang</a:t>
            </a:r>
            <a:r>
              <a:rPr lang="en-US" sz="1700" dirty="0"/>
              <a:t> </a:t>
            </a:r>
            <a:r>
              <a:rPr lang="en-US" sz="1700" dirty="0" err="1"/>
              <a:t>menetapkan</a:t>
            </a:r>
            <a:r>
              <a:rPr lang="en-US" sz="1700" dirty="0"/>
              <a:t> </a:t>
            </a:r>
            <a:r>
              <a:rPr lang="en-US" sz="1700" dirty="0" err="1"/>
              <a:t>pemenang</a:t>
            </a:r>
            <a:r>
              <a:rPr lang="en-US" sz="1700" dirty="0"/>
              <a:t> </a:t>
            </a:r>
            <a:r>
              <a:rPr lang="en-US" sz="1700" dirty="0" err="1"/>
              <a:t>lelang</a:t>
            </a:r>
            <a:r>
              <a:rPr lang="en-US" sz="17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700" dirty="0" err="1"/>
              <a:t>Empat</a:t>
            </a:r>
            <a:r>
              <a:rPr lang="en-US" sz="1700" dirty="0"/>
              <a:t> </a:t>
            </a:r>
            <a:r>
              <a:rPr lang="en-US" sz="1700" dirty="0" err="1"/>
              <a:t>belas</a:t>
            </a:r>
            <a:r>
              <a:rPr lang="en-US" sz="1700" dirty="0"/>
              <a:t> </a:t>
            </a:r>
            <a:r>
              <a:rPr lang="en-US" sz="1700" dirty="0" err="1"/>
              <a:t>hari</a:t>
            </a:r>
            <a:r>
              <a:rPr lang="en-US" sz="1700" dirty="0"/>
              <a:t> </a:t>
            </a:r>
            <a:r>
              <a:rPr lang="en-US" sz="1700" dirty="0" err="1"/>
              <a:t>kerja</a:t>
            </a:r>
            <a:r>
              <a:rPr lang="en-US" sz="1700" dirty="0"/>
              <a:t> </a:t>
            </a:r>
            <a:r>
              <a:rPr lang="en-US" sz="1700" dirty="0" err="1"/>
              <a:t>sejak</a:t>
            </a:r>
            <a:r>
              <a:rPr lang="en-US" sz="1700" dirty="0"/>
              <a:t> </a:t>
            </a:r>
            <a:r>
              <a:rPr lang="en-US" sz="1700" dirty="0" err="1"/>
              <a:t>surat</a:t>
            </a:r>
            <a:r>
              <a:rPr lang="en-US" sz="1700" dirty="0"/>
              <a:t> </a:t>
            </a:r>
            <a:r>
              <a:rPr lang="en-US" sz="1700" dirty="0" err="1"/>
              <a:t>usulan</a:t>
            </a:r>
            <a:r>
              <a:rPr lang="en-US" sz="1700" dirty="0"/>
              <a:t> </a:t>
            </a:r>
            <a:r>
              <a:rPr lang="en-US" sz="1700" dirty="0" err="1"/>
              <a:t>penetapan</a:t>
            </a:r>
            <a:r>
              <a:rPr lang="en-US" sz="1700" dirty="0"/>
              <a:t> </a:t>
            </a:r>
            <a:r>
              <a:rPr lang="en-US" sz="1700" dirty="0" err="1"/>
              <a:t>pemenang</a:t>
            </a:r>
            <a:r>
              <a:rPr lang="en-US" sz="1700" dirty="0"/>
              <a:t> </a:t>
            </a:r>
            <a:r>
              <a:rPr lang="en-US" sz="1700" dirty="0" err="1"/>
              <a:t>lelang</a:t>
            </a:r>
            <a:r>
              <a:rPr lang="en-US" sz="1700" dirty="0"/>
              <a:t> </a:t>
            </a:r>
            <a:r>
              <a:rPr lang="en-US" sz="1700" dirty="0" err="1"/>
              <a:t>tersebut</a:t>
            </a:r>
            <a:r>
              <a:rPr lang="en-US" sz="1700" dirty="0"/>
              <a:t> </a:t>
            </a:r>
            <a:r>
              <a:rPr lang="en-US" sz="1700" dirty="0" err="1"/>
              <a:t>diterima</a:t>
            </a:r>
            <a:r>
              <a:rPr lang="en-US" sz="1700" dirty="0"/>
              <a:t> </a:t>
            </a:r>
            <a:r>
              <a:rPr lang="en-US" sz="1700" dirty="0" err="1"/>
              <a:t>oleh</a:t>
            </a:r>
            <a:r>
              <a:rPr lang="en-US" sz="1700" dirty="0"/>
              <a:t> </a:t>
            </a:r>
            <a:r>
              <a:rPr lang="en-US" sz="1700" dirty="0" err="1"/>
              <a:t>pejabat</a:t>
            </a:r>
            <a:r>
              <a:rPr lang="en-US" sz="1700" dirty="0"/>
              <a:t> yang </a:t>
            </a:r>
            <a:r>
              <a:rPr lang="en-US" sz="1700" dirty="0" err="1"/>
              <a:t>berwenang</a:t>
            </a:r>
            <a:r>
              <a:rPr lang="en-US" sz="1700" dirty="0"/>
              <a:t> </a:t>
            </a:r>
            <a:r>
              <a:rPr lang="en-US" sz="1700" dirty="0" err="1"/>
              <a:t>menetapkan</a:t>
            </a:r>
            <a:r>
              <a:rPr lang="en-US" sz="1700" dirty="0"/>
              <a:t> </a:t>
            </a:r>
            <a:r>
              <a:rPr lang="en-US" sz="1700" dirty="0" err="1"/>
              <a:t>pemenang</a:t>
            </a:r>
            <a:r>
              <a:rPr lang="en-US" sz="1700" dirty="0"/>
              <a:t> </a:t>
            </a:r>
            <a:r>
              <a:rPr lang="en-US" sz="1700" dirty="0" err="1"/>
              <a:t>lelang</a:t>
            </a:r>
            <a:r>
              <a:rPr lang="en-US" sz="1700" dirty="0"/>
              <a:t>,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ditetapkan</a:t>
            </a:r>
            <a:r>
              <a:rPr lang="en-US" sz="1700" dirty="0"/>
              <a:t> </a:t>
            </a:r>
            <a:r>
              <a:rPr lang="en-US" sz="1700" dirty="0" err="1"/>
              <a:t>oleh</a:t>
            </a:r>
            <a:r>
              <a:rPr lang="en-US" sz="1700" dirty="0"/>
              <a:t> </a:t>
            </a:r>
            <a:r>
              <a:rPr lang="en-US" sz="1700" dirty="0" err="1"/>
              <a:t>menteri</a:t>
            </a:r>
            <a:r>
              <a:rPr lang="en-US" sz="1700" dirty="0"/>
              <a:t>/</a:t>
            </a:r>
            <a:r>
              <a:rPr lang="en-US" sz="1700" dirty="0" err="1"/>
              <a:t>Kepala</a:t>
            </a:r>
            <a:r>
              <a:rPr lang="en-US" sz="1700" dirty="0"/>
              <a:t> </a:t>
            </a:r>
            <a:r>
              <a:rPr lang="en-US" sz="1700" dirty="0" err="1"/>
              <a:t>Lembaga</a:t>
            </a:r>
            <a:r>
              <a:rPr lang="en-US" sz="1700" dirty="0"/>
              <a:t> </a:t>
            </a:r>
            <a:r>
              <a:rPr lang="en-US" sz="1700" dirty="0" err="1"/>
              <a:t>Pemerintah</a:t>
            </a:r>
            <a:r>
              <a:rPr lang="en-US" sz="1700" dirty="0"/>
              <a:t> </a:t>
            </a:r>
            <a:r>
              <a:rPr lang="en-US" sz="1700" dirty="0" smtClean="0"/>
              <a:t>Non </a:t>
            </a:r>
            <a:r>
              <a:rPr lang="en-US" sz="1700" dirty="0" err="1" smtClean="0"/>
              <a:t>Departemen</a:t>
            </a:r>
            <a:r>
              <a:rPr lang="en-US" sz="1700" dirty="0" smtClean="0"/>
              <a:t>/</a:t>
            </a:r>
            <a:r>
              <a:rPr lang="en-US" sz="1700" dirty="0" err="1" smtClean="0"/>
              <a:t>Gubernur</a:t>
            </a:r>
            <a:r>
              <a:rPr lang="en-US" sz="1700" dirty="0" smtClean="0"/>
              <a:t>/</a:t>
            </a:r>
            <a:r>
              <a:rPr lang="en-US" sz="1700" dirty="0" err="1" smtClean="0"/>
              <a:t>Bupati</a:t>
            </a:r>
            <a:r>
              <a:rPr lang="en-US" sz="1700" dirty="0" smtClean="0"/>
              <a:t>/</a:t>
            </a:r>
            <a:r>
              <a:rPr lang="en-US" sz="1700" dirty="0" err="1" smtClean="0"/>
              <a:t>Walikota</a:t>
            </a:r>
            <a:r>
              <a:rPr lang="en-US" sz="1700" dirty="0" smtClean="0"/>
              <a:t>/</a:t>
            </a:r>
            <a:r>
              <a:rPr lang="en-US" sz="1700" dirty="0" err="1" smtClean="0"/>
              <a:t>Direktur</a:t>
            </a:r>
            <a:r>
              <a:rPr lang="en-US" sz="1700" dirty="0" smtClean="0"/>
              <a:t> </a:t>
            </a:r>
            <a:r>
              <a:rPr lang="en-US" sz="1700" dirty="0" err="1"/>
              <a:t>Utama</a:t>
            </a:r>
            <a:r>
              <a:rPr lang="en-US" sz="1700" dirty="0"/>
              <a:t> BUMN/BUMD</a:t>
            </a:r>
            <a:r>
              <a:rPr lang="en-US" sz="1700" dirty="0" smtClean="0"/>
              <a:t>.</a:t>
            </a:r>
            <a:endParaRPr lang="en-US" sz="1700" dirty="0"/>
          </a:p>
        </p:txBody>
      </p:sp>
      <p:sp>
        <p:nvSpPr>
          <p:cNvPr id="5" name="Rectangle 4"/>
          <p:cNvSpPr/>
          <p:nvPr/>
        </p:nvSpPr>
        <p:spPr>
          <a:xfrm>
            <a:off x="402359" y="282517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36991619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052736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Data </a:t>
            </a:r>
            <a:r>
              <a:rPr lang="en-US" dirty="0" err="1"/>
              <a:t>pendukung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addendum (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(BAPP</a:t>
            </a:r>
            <a:r>
              <a:rPr lang="en-US" dirty="0" smtClean="0"/>
              <a:t>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(BAHP</a:t>
            </a:r>
            <a:r>
              <a:rPr lang="en-US" dirty="0" smtClean="0"/>
              <a:t>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/>
              <a:t>proses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 smtClean="0"/>
              <a:t>pelelangan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cadangan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diparaf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02359" y="282517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3573016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diumumkan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diberitahukan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selambat-lambatnya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diterimanya</a:t>
            </a:r>
            <a:r>
              <a:rPr lang="en-US" dirty="0"/>
              <a:t> SPPBJ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470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268760"/>
            <a:ext cx="81369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berkeberatan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sanggahan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, </a:t>
            </a:r>
            <a:r>
              <a:rPr lang="en-US" dirty="0" err="1"/>
              <a:t>selambat-lambatnya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lima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pengumumannya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Sanggahan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,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bukti-bukti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penyimpangan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tembusan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unit </a:t>
            </a:r>
            <a:r>
              <a:rPr lang="en-US" dirty="0" err="1"/>
              <a:t>pengawasan</a:t>
            </a:r>
            <a:r>
              <a:rPr lang="en-US" dirty="0"/>
              <a:t> internal (</a:t>
            </a:r>
            <a:r>
              <a:rPr lang="en-US" dirty="0" err="1"/>
              <a:t>Inspektorat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/Unit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Non </a:t>
            </a:r>
            <a:r>
              <a:rPr lang="en-US" dirty="0" err="1"/>
              <a:t>Departemen</a:t>
            </a:r>
            <a:r>
              <a:rPr lang="en-US" dirty="0"/>
              <a:t>/</a:t>
            </a:r>
            <a:r>
              <a:rPr lang="en-US" dirty="0" err="1"/>
              <a:t>inspektorat</a:t>
            </a:r>
            <a:r>
              <a:rPr lang="en-US" dirty="0"/>
              <a:t> </a:t>
            </a:r>
            <a:r>
              <a:rPr lang="en-US" dirty="0" err="1"/>
              <a:t>Provinsi</a:t>
            </a:r>
            <a:r>
              <a:rPr lang="en-US" dirty="0"/>
              <a:t>/</a:t>
            </a:r>
            <a:r>
              <a:rPr lang="en-US" dirty="0" err="1"/>
              <a:t>Kabupaten</a:t>
            </a:r>
            <a:r>
              <a:rPr lang="en-US" dirty="0"/>
              <a:t>/Kota/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internal BUMN/BUMD).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404664"/>
            <a:ext cx="5479177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SANGGAHAN PESERTA LELANG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9698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980728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Sanggahan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sendiri-sendiri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lain yang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dirugikan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menyalahgunakan</a:t>
            </a:r>
            <a:r>
              <a:rPr lang="en-US" dirty="0"/>
              <a:t> </a:t>
            </a:r>
            <a:r>
              <a:rPr lang="en-US" dirty="0" err="1"/>
              <a:t>wewenangnya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endParaRPr lang="en-US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menyimpang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endParaRPr lang="en-US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KKN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/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endParaRPr lang="en-US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rekayasa</a:t>
            </a:r>
            <a:r>
              <a:rPr lang="en-US" dirty="0"/>
              <a:t> </a:t>
            </a:r>
            <a:r>
              <a:rPr lang="en-US" dirty="0" err="1"/>
              <a:t>pihak-pihak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adil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transparan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bertanggungjawab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proses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.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bahan-bahan</a:t>
            </a:r>
            <a:r>
              <a:rPr lang="en-US" dirty="0"/>
              <a:t>,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sanggahan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sanggahan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402359" y="282517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3822891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908720"/>
            <a:ext cx="78306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selambat-lambatnya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lima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sanggahan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proporsional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membatalkan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kelalaian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memerintahkan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Kolusi</a:t>
            </a:r>
            <a:r>
              <a:rPr lang="en-US" dirty="0"/>
              <a:t> </a:t>
            </a:r>
            <a:r>
              <a:rPr lang="en-US" dirty="0" err="1"/>
              <a:t>Nepotisme</a:t>
            </a:r>
            <a:r>
              <a:rPr lang="en-US" dirty="0"/>
              <a:t> (KKN)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,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tertantu</a:t>
            </a:r>
            <a:r>
              <a:rPr lang="en-US" dirty="0"/>
              <a:t> yang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memberhentikan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/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jabatannya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menggugurkan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 KKN </a:t>
            </a:r>
            <a:r>
              <a:rPr lang="en-US" dirty="0" err="1"/>
              <a:t>tersbut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denga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lain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2359" y="282517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24988584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8838" y="759571"/>
            <a:ext cx="820208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n-NO" sz="1700" dirty="0"/>
              <a:t>Peserta lelang yang terlibat KKN dan rekayasa seperti berikut: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nn-NO" sz="1700" dirty="0"/>
              <a:t>Terjadi praktek KKN di antara peserta lelang dan atau dengan anggota panitia/pejabat yang berwenang, </a:t>
            </a:r>
            <a:r>
              <a:rPr lang="nn-NO" sz="1700" dirty="0" smtClean="0"/>
              <a:t>dan/atau</a:t>
            </a:r>
            <a:endParaRPr lang="nn-NO" sz="17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700" dirty="0" err="1" smtClean="0"/>
              <a:t>Terdapat</a:t>
            </a:r>
            <a:r>
              <a:rPr lang="en-US" sz="1700" dirty="0" smtClean="0"/>
              <a:t> </a:t>
            </a:r>
            <a:r>
              <a:rPr lang="en-US" sz="1700" dirty="0" err="1"/>
              <a:t>rekayasa</a:t>
            </a:r>
            <a:r>
              <a:rPr lang="en-US" sz="1700" dirty="0"/>
              <a:t> </a:t>
            </a:r>
            <a:r>
              <a:rPr lang="en-US" sz="1700" dirty="0" err="1"/>
              <a:t>pihak-pihak</a:t>
            </a:r>
            <a:r>
              <a:rPr lang="en-US" sz="1700" dirty="0"/>
              <a:t> </a:t>
            </a:r>
            <a:r>
              <a:rPr lang="en-US" sz="1700" dirty="0" err="1"/>
              <a:t>tertentu</a:t>
            </a:r>
            <a:r>
              <a:rPr lang="en-US" sz="1700" dirty="0"/>
              <a:t> yang </a:t>
            </a:r>
            <a:r>
              <a:rPr lang="en-US" sz="1700" dirty="0" err="1"/>
              <a:t>mengakibatkan</a:t>
            </a:r>
            <a:r>
              <a:rPr lang="en-US" sz="1700" dirty="0"/>
              <a:t> </a:t>
            </a:r>
            <a:r>
              <a:rPr lang="en-US" sz="1700" dirty="0" err="1"/>
              <a:t>pelelangan</a:t>
            </a:r>
            <a:r>
              <a:rPr lang="en-US" sz="1700" dirty="0"/>
              <a:t> </a:t>
            </a:r>
            <a:r>
              <a:rPr lang="en-US" sz="1700" dirty="0" err="1"/>
              <a:t>tidak</a:t>
            </a:r>
            <a:r>
              <a:rPr lang="en-US" sz="1700" dirty="0"/>
              <a:t> </a:t>
            </a:r>
            <a:r>
              <a:rPr lang="en-US" sz="1700" dirty="0" err="1"/>
              <a:t>adil</a:t>
            </a:r>
            <a:r>
              <a:rPr lang="en-US" sz="1700" dirty="0"/>
              <a:t>, </a:t>
            </a:r>
            <a:r>
              <a:rPr lang="en-US" sz="1700" dirty="0" err="1"/>
              <a:t>tidak</a:t>
            </a:r>
            <a:r>
              <a:rPr lang="en-US" sz="1700" dirty="0"/>
              <a:t> </a:t>
            </a:r>
            <a:r>
              <a:rPr lang="en-US" sz="1700" dirty="0" err="1"/>
              <a:t>transparan</a:t>
            </a:r>
            <a:r>
              <a:rPr lang="en-US" sz="1700" dirty="0"/>
              <a:t>,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tidak</a:t>
            </a:r>
            <a:r>
              <a:rPr lang="en-US" sz="1700" dirty="0"/>
              <a:t> </a:t>
            </a:r>
            <a:r>
              <a:rPr lang="en-US" sz="1700" dirty="0" err="1"/>
              <a:t>terjadi</a:t>
            </a:r>
            <a:r>
              <a:rPr lang="en-US" sz="1700" dirty="0"/>
              <a:t> </a:t>
            </a:r>
            <a:r>
              <a:rPr lang="en-US" sz="1700" dirty="0" err="1"/>
              <a:t>persaingan</a:t>
            </a:r>
            <a:r>
              <a:rPr lang="en-US" sz="1700" dirty="0"/>
              <a:t> yang </a:t>
            </a:r>
            <a:r>
              <a:rPr lang="en-US" sz="1700" dirty="0" err="1"/>
              <a:t>sehat</a:t>
            </a:r>
            <a:r>
              <a:rPr lang="en-US" sz="1700" dirty="0" smtClean="0"/>
              <a:t>.</a:t>
            </a:r>
          </a:p>
          <a:p>
            <a:pPr algn="just"/>
            <a:endParaRPr lang="en-US" sz="1700" dirty="0"/>
          </a:p>
          <a:p>
            <a:pPr algn="just"/>
            <a:r>
              <a:rPr lang="en-US" sz="1700" dirty="0" err="1"/>
              <a:t>Dikenakan</a:t>
            </a:r>
            <a:r>
              <a:rPr lang="en-US" sz="1700" dirty="0"/>
              <a:t> </a:t>
            </a:r>
            <a:r>
              <a:rPr lang="en-US" sz="1700" dirty="0" err="1"/>
              <a:t>sanksi</a:t>
            </a:r>
            <a:r>
              <a:rPr lang="en-US" sz="1700" dirty="0"/>
              <a:t> </a:t>
            </a:r>
            <a:r>
              <a:rPr lang="en-US" sz="1700" dirty="0" err="1"/>
              <a:t>berupa</a:t>
            </a:r>
            <a:r>
              <a:rPr lang="en-US" sz="1700" dirty="0"/>
              <a:t> </a:t>
            </a:r>
            <a:r>
              <a:rPr lang="en-US" sz="1700" dirty="0" err="1"/>
              <a:t>penairan</a:t>
            </a:r>
            <a:r>
              <a:rPr lang="en-US" sz="1700" dirty="0"/>
              <a:t> </a:t>
            </a:r>
            <a:r>
              <a:rPr lang="en-US" sz="1700" dirty="0" err="1"/>
              <a:t>jaminan</a:t>
            </a:r>
            <a:r>
              <a:rPr lang="en-US" sz="1700" dirty="0"/>
              <a:t> </a:t>
            </a:r>
            <a:r>
              <a:rPr lang="en-US" sz="1700" dirty="0" err="1"/>
              <a:t>penawaran</a:t>
            </a:r>
            <a:r>
              <a:rPr lang="en-US" sz="1700" dirty="0"/>
              <a:t>, </a:t>
            </a:r>
            <a:r>
              <a:rPr lang="en-US" sz="1700" dirty="0" err="1"/>
              <a:t>dilarang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mengikuti</a:t>
            </a:r>
            <a:r>
              <a:rPr lang="en-US" sz="1700" dirty="0"/>
              <a:t> </a:t>
            </a:r>
            <a:r>
              <a:rPr lang="en-US" sz="1700" dirty="0" err="1"/>
              <a:t>kegiatan</a:t>
            </a:r>
            <a:r>
              <a:rPr lang="en-US" sz="1700" dirty="0"/>
              <a:t> </a:t>
            </a:r>
            <a:r>
              <a:rPr lang="en-US" sz="1700" dirty="0" err="1"/>
              <a:t>pengadaan</a:t>
            </a:r>
            <a:r>
              <a:rPr lang="en-US" sz="1700" dirty="0"/>
              <a:t> </a:t>
            </a:r>
            <a:r>
              <a:rPr lang="en-US" sz="1700" dirty="0" err="1"/>
              <a:t>barang</a:t>
            </a:r>
            <a:r>
              <a:rPr lang="en-US" sz="1700" dirty="0"/>
              <a:t>/</a:t>
            </a:r>
            <a:r>
              <a:rPr lang="en-US" sz="1700" dirty="0" err="1"/>
              <a:t>jasa</a:t>
            </a:r>
            <a:r>
              <a:rPr lang="en-US" sz="1700" dirty="0"/>
              <a:t> di </a:t>
            </a:r>
            <a:r>
              <a:rPr lang="en-US" sz="1700" dirty="0" err="1"/>
              <a:t>instansi</a:t>
            </a:r>
            <a:r>
              <a:rPr lang="en-US" sz="1700" dirty="0"/>
              <a:t> </a:t>
            </a:r>
            <a:r>
              <a:rPr lang="en-US" sz="1700" dirty="0" err="1"/>
              <a:t>pemerintah</a:t>
            </a:r>
            <a:r>
              <a:rPr lang="en-US" sz="1700" dirty="0"/>
              <a:t> </a:t>
            </a:r>
            <a:r>
              <a:rPr lang="en-US" sz="1700" dirty="0" err="1"/>
              <a:t>selama</a:t>
            </a:r>
            <a:r>
              <a:rPr lang="en-US" sz="1700" dirty="0"/>
              <a:t> 1 </a:t>
            </a:r>
            <a:r>
              <a:rPr lang="en-US" sz="1700" dirty="0" err="1"/>
              <a:t>tahun</a:t>
            </a:r>
            <a:r>
              <a:rPr lang="en-US" sz="1700" dirty="0"/>
              <a:t>. </a:t>
            </a:r>
            <a:r>
              <a:rPr lang="en-US" sz="1700" dirty="0" err="1"/>
              <a:t>Informasi</a:t>
            </a:r>
            <a:r>
              <a:rPr lang="en-US" sz="1700" dirty="0"/>
              <a:t> </a:t>
            </a:r>
            <a:r>
              <a:rPr lang="en-US" sz="1700" dirty="0" err="1"/>
              <a:t>mengenai</a:t>
            </a:r>
            <a:r>
              <a:rPr lang="en-US" sz="1700" dirty="0"/>
              <a:t> </a:t>
            </a:r>
            <a:r>
              <a:rPr lang="en-US" sz="1700" dirty="0" err="1"/>
              <a:t>sanksi</a:t>
            </a:r>
            <a:r>
              <a:rPr lang="en-US" sz="1700" dirty="0"/>
              <a:t> </a:t>
            </a:r>
            <a:r>
              <a:rPr lang="en-US" sz="1700" dirty="0" err="1"/>
              <a:t>terhadap</a:t>
            </a:r>
            <a:r>
              <a:rPr lang="en-US" sz="1700" dirty="0"/>
              <a:t> </a:t>
            </a:r>
            <a:r>
              <a:rPr lang="en-US" sz="1700" dirty="0" err="1"/>
              <a:t>peserta</a:t>
            </a:r>
            <a:r>
              <a:rPr lang="en-US" sz="1700" dirty="0"/>
              <a:t> </a:t>
            </a:r>
            <a:r>
              <a:rPr lang="en-US" sz="1700" dirty="0" err="1"/>
              <a:t>lelang</a:t>
            </a:r>
            <a:r>
              <a:rPr lang="en-US" sz="1700" dirty="0"/>
              <a:t> yang </a:t>
            </a:r>
            <a:r>
              <a:rPr lang="en-US" sz="1700" dirty="0" err="1"/>
              <a:t>terlibat</a:t>
            </a:r>
            <a:r>
              <a:rPr lang="en-US" sz="1700" dirty="0"/>
              <a:t> KKN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rekayasa</a:t>
            </a:r>
            <a:r>
              <a:rPr lang="en-US" sz="1700" dirty="0"/>
              <a:t> </a:t>
            </a:r>
            <a:r>
              <a:rPr lang="en-US" sz="1700" dirty="0" err="1"/>
              <a:t>disampaikan</a:t>
            </a:r>
            <a:r>
              <a:rPr lang="en-US" sz="1700" dirty="0"/>
              <a:t> </a:t>
            </a:r>
            <a:r>
              <a:rPr lang="en-US" sz="1700" dirty="0" err="1"/>
              <a:t>kepada</a:t>
            </a:r>
            <a:r>
              <a:rPr lang="en-US" sz="1700" dirty="0"/>
              <a:t> </a:t>
            </a:r>
            <a:r>
              <a:rPr lang="en-US" sz="1700" dirty="0" err="1"/>
              <a:t>asosiasi</a:t>
            </a:r>
            <a:r>
              <a:rPr lang="en-US" sz="1700" dirty="0"/>
              <a:t>/LPJK/KADIN</a:t>
            </a:r>
            <a:r>
              <a:rPr lang="en-US" sz="1700" dirty="0" smtClean="0"/>
              <a:t>.</a:t>
            </a:r>
          </a:p>
          <a:p>
            <a:pPr algn="just"/>
            <a:endParaRPr lang="en-US" sz="1700" dirty="0"/>
          </a:p>
          <a:p>
            <a:pPr algn="just"/>
            <a:r>
              <a:rPr lang="en-US" sz="1700" dirty="0" err="1"/>
              <a:t>Apabila</a:t>
            </a:r>
            <a:r>
              <a:rPr lang="en-US" sz="1700" dirty="0"/>
              <a:t> </a:t>
            </a:r>
            <a:r>
              <a:rPr lang="en-US" sz="1700" dirty="0" err="1"/>
              <a:t>pelaksanaan</a:t>
            </a:r>
            <a:r>
              <a:rPr lang="en-US" sz="1700" dirty="0"/>
              <a:t> </a:t>
            </a:r>
            <a:r>
              <a:rPr lang="en-US" sz="1700" dirty="0" err="1"/>
              <a:t>pelelangan</a:t>
            </a:r>
            <a:r>
              <a:rPr lang="en-US" sz="1700" dirty="0"/>
              <a:t> </a:t>
            </a:r>
            <a:r>
              <a:rPr lang="en-US" sz="1700" dirty="0" err="1"/>
              <a:t>tidak</a:t>
            </a:r>
            <a:r>
              <a:rPr lang="en-US" sz="1700" dirty="0"/>
              <a:t> </a:t>
            </a:r>
            <a:r>
              <a:rPr lang="en-US" sz="1700" dirty="0" err="1"/>
              <a:t>sesuai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prosedur</a:t>
            </a:r>
            <a:r>
              <a:rPr lang="en-US" sz="1700" dirty="0"/>
              <a:t> yang </a:t>
            </a:r>
            <a:r>
              <a:rPr lang="en-US" sz="1700" dirty="0" err="1"/>
              <a:t>ditetapkan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dokumen</a:t>
            </a:r>
            <a:r>
              <a:rPr lang="en-US" sz="1700" dirty="0"/>
              <a:t> </a:t>
            </a:r>
            <a:r>
              <a:rPr lang="en-US" sz="1700" dirty="0" err="1"/>
              <a:t>lelang</a:t>
            </a:r>
            <a:r>
              <a:rPr lang="en-US" sz="1700" dirty="0"/>
              <a:t>, </a:t>
            </a:r>
            <a:r>
              <a:rPr lang="en-US" sz="1700" dirty="0" err="1"/>
              <a:t>maka</a:t>
            </a:r>
            <a:r>
              <a:rPr lang="en-US" sz="1700" dirty="0"/>
              <a:t> </a:t>
            </a:r>
            <a:r>
              <a:rPr lang="en-US" sz="1700" dirty="0" err="1"/>
              <a:t>dilakukan</a:t>
            </a:r>
            <a:r>
              <a:rPr lang="en-US" sz="1700" dirty="0"/>
              <a:t> </a:t>
            </a:r>
            <a:r>
              <a:rPr lang="en-US" sz="1700" dirty="0" err="1"/>
              <a:t>pelelangan</a:t>
            </a:r>
            <a:r>
              <a:rPr lang="en-US" sz="1700" dirty="0"/>
              <a:t> </a:t>
            </a:r>
            <a:r>
              <a:rPr lang="en-US" sz="1700" dirty="0" err="1"/>
              <a:t>ulang</a:t>
            </a:r>
            <a:r>
              <a:rPr lang="en-US" sz="1700" dirty="0"/>
              <a:t> </a:t>
            </a:r>
            <a:r>
              <a:rPr lang="en-US" sz="1700" dirty="0" err="1"/>
              <a:t>dimulai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</a:t>
            </a:r>
            <a:r>
              <a:rPr lang="en-US" sz="1700" dirty="0" err="1"/>
              <a:t>pengumuman</a:t>
            </a:r>
            <a:r>
              <a:rPr lang="en-US" sz="1700" dirty="0"/>
              <a:t> </a:t>
            </a:r>
            <a:r>
              <a:rPr lang="en-US" sz="1700" dirty="0" err="1"/>
              <a:t>kembali</a:t>
            </a:r>
            <a:r>
              <a:rPr lang="en-US" sz="1700" dirty="0"/>
              <a:t> </a:t>
            </a:r>
            <a:r>
              <a:rPr lang="en-US" sz="1700" dirty="0" err="1"/>
              <a:t>oleh</a:t>
            </a:r>
            <a:r>
              <a:rPr lang="en-US" sz="1700" dirty="0"/>
              <a:t> </a:t>
            </a:r>
            <a:r>
              <a:rPr lang="en-US" sz="1700" dirty="0" err="1"/>
              <a:t>panitia</a:t>
            </a:r>
            <a:r>
              <a:rPr lang="en-US" sz="1700" dirty="0"/>
              <a:t> yang </a:t>
            </a:r>
            <a:r>
              <a:rPr lang="en-US" sz="1700" dirty="0" err="1"/>
              <a:t>baru</a:t>
            </a:r>
            <a:r>
              <a:rPr lang="en-US" sz="1700" dirty="0" smtClean="0"/>
              <a:t>.</a:t>
            </a:r>
          </a:p>
          <a:p>
            <a:pPr algn="just"/>
            <a:endParaRPr lang="en-US" sz="1700" dirty="0"/>
          </a:p>
          <a:p>
            <a:pPr algn="just"/>
            <a:r>
              <a:rPr lang="en-US" sz="1700" dirty="0" err="1"/>
              <a:t>Apabila</a:t>
            </a:r>
            <a:r>
              <a:rPr lang="en-US" sz="1700" dirty="0"/>
              <a:t> </a:t>
            </a:r>
            <a:r>
              <a:rPr lang="en-US" sz="1700" dirty="0" err="1"/>
              <a:t>peserta</a:t>
            </a:r>
            <a:r>
              <a:rPr lang="en-US" sz="1700" dirty="0"/>
              <a:t> </a:t>
            </a:r>
            <a:r>
              <a:rPr lang="en-US" sz="1700" dirty="0" err="1"/>
              <a:t>lelang</a:t>
            </a:r>
            <a:r>
              <a:rPr lang="en-US" sz="1700" dirty="0"/>
              <a:t> yang </a:t>
            </a:r>
            <a:r>
              <a:rPr lang="en-US" sz="1700" dirty="0" err="1"/>
              <a:t>menyanggah</a:t>
            </a:r>
            <a:r>
              <a:rPr lang="en-US" sz="1700" dirty="0"/>
              <a:t> </a:t>
            </a:r>
            <a:r>
              <a:rPr lang="en-US" sz="1700" dirty="0" err="1"/>
              <a:t>tidak</a:t>
            </a:r>
            <a:r>
              <a:rPr lang="en-US" sz="1700" dirty="0"/>
              <a:t> </a:t>
            </a:r>
            <a:r>
              <a:rPr lang="en-US" sz="1700" dirty="0" err="1"/>
              <a:t>dapat</a:t>
            </a:r>
            <a:r>
              <a:rPr lang="en-US" sz="1700" dirty="0"/>
              <a:t> </a:t>
            </a:r>
            <a:r>
              <a:rPr lang="en-US" sz="1700" dirty="0" err="1"/>
              <a:t>menerima</a:t>
            </a:r>
            <a:r>
              <a:rPr lang="en-US" sz="1700" dirty="0"/>
              <a:t> </a:t>
            </a:r>
            <a:r>
              <a:rPr lang="en-US" sz="1700" dirty="0" err="1"/>
              <a:t>jawaban</a:t>
            </a:r>
            <a:r>
              <a:rPr lang="en-US" sz="1700" dirty="0"/>
              <a:t> </a:t>
            </a:r>
            <a:r>
              <a:rPr lang="en-US" sz="1700" dirty="0" err="1"/>
              <a:t>atas</a:t>
            </a:r>
            <a:r>
              <a:rPr lang="en-US" sz="1700" dirty="0"/>
              <a:t> </a:t>
            </a:r>
            <a:r>
              <a:rPr lang="en-US" sz="1700" dirty="0" err="1"/>
              <a:t>sanggahan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</a:t>
            </a:r>
            <a:r>
              <a:rPr lang="en-US" sz="1700" dirty="0" err="1"/>
              <a:t>pengguna</a:t>
            </a:r>
            <a:r>
              <a:rPr lang="en-US" sz="1700" dirty="0"/>
              <a:t> </a:t>
            </a:r>
            <a:r>
              <a:rPr lang="en-US" sz="1700" dirty="0" err="1"/>
              <a:t>barang</a:t>
            </a:r>
            <a:r>
              <a:rPr lang="en-US" sz="1700" dirty="0"/>
              <a:t>/</a:t>
            </a:r>
            <a:r>
              <a:rPr lang="en-US" sz="1700" dirty="0" err="1"/>
              <a:t>jasa</a:t>
            </a:r>
            <a:r>
              <a:rPr lang="en-US" sz="1700" dirty="0"/>
              <a:t>, </a:t>
            </a:r>
            <a:r>
              <a:rPr lang="en-US" sz="1700" dirty="0" err="1"/>
              <a:t>maka</a:t>
            </a:r>
            <a:r>
              <a:rPr lang="en-US" sz="1700" dirty="0"/>
              <a:t> </a:t>
            </a:r>
            <a:r>
              <a:rPr lang="en-US" sz="1700" dirty="0" err="1"/>
              <a:t>peserta</a:t>
            </a:r>
            <a:r>
              <a:rPr lang="en-US" sz="1700" dirty="0"/>
              <a:t> </a:t>
            </a:r>
            <a:r>
              <a:rPr lang="en-US" sz="1700" dirty="0" err="1"/>
              <a:t>lelang</a:t>
            </a:r>
            <a:r>
              <a:rPr lang="en-US" sz="1700" dirty="0"/>
              <a:t> </a:t>
            </a:r>
            <a:r>
              <a:rPr lang="en-US" sz="1700" dirty="0" err="1"/>
              <a:t>tersebut</a:t>
            </a:r>
            <a:r>
              <a:rPr lang="en-US" sz="1700" dirty="0"/>
              <a:t> </a:t>
            </a:r>
            <a:r>
              <a:rPr lang="en-US" sz="1700" dirty="0" err="1"/>
              <a:t>dapat</a:t>
            </a:r>
            <a:r>
              <a:rPr lang="en-US" sz="1700" dirty="0"/>
              <a:t> </a:t>
            </a:r>
            <a:r>
              <a:rPr lang="en-US" sz="1700" dirty="0" err="1"/>
              <a:t>melakukan</a:t>
            </a:r>
            <a:r>
              <a:rPr lang="en-US" sz="1700" dirty="0"/>
              <a:t> </a:t>
            </a:r>
            <a:r>
              <a:rPr lang="en-US" sz="1700" dirty="0" err="1"/>
              <a:t>sanggahan</a:t>
            </a:r>
            <a:r>
              <a:rPr lang="en-US" sz="1700" dirty="0"/>
              <a:t> banding </a:t>
            </a:r>
            <a:r>
              <a:rPr lang="en-US" sz="1700" dirty="0" err="1"/>
              <a:t>kepada</a:t>
            </a:r>
            <a:r>
              <a:rPr lang="en-US" sz="1700" dirty="0"/>
              <a:t> </a:t>
            </a:r>
            <a:r>
              <a:rPr lang="en-US" sz="1700" dirty="0" err="1"/>
              <a:t>Menteri</a:t>
            </a:r>
            <a:r>
              <a:rPr lang="en-US" sz="1700" dirty="0"/>
              <a:t>/</a:t>
            </a:r>
            <a:r>
              <a:rPr lang="en-US" sz="1700" dirty="0" err="1"/>
              <a:t>Kepala</a:t>
            </a:r>
            <a:r>
              <a:rPr lang="en-US" sz="1700" dirty="0"/>
              <a:t> </a:t>
            </a:r>
            <a:r>
              <a:rPr lang="en-US" sz="1700" dirty="0" err="1"/>
              <a:t>Lembaga</a:t>
            </a:r>
            <a:r>
              <a:rPr lang="en-US" sz="1700" dirty="0"/>
              <a:t> </a:t>
            </a:r>
            <a:r>
              <a:rPr lang="en-US" sz="1700" dirty="0" err="1"/>
              <a:t>Pemerintah</a:t>
            </a:r>
            <a:r>
              <a:rPr lang="en-US" sz="1700" dirty="0"/>
              <a:t> Non</a:t>
            </a:r>
          </a:p>
          <a:p>
            <a:pPr algn="just"/>
            <a:r>
              <a:rPr lang="en-US" sz="1700" dirty="0" err="1"/>
              <a:t>Departemen</a:t>
            </a:r>
            <a:r>
              <a:rPr lang="en-US" sz="1700" dirty="0"/>
              <a:t>/</a:t>
            </a:r>
            <a:r>
              <a:rPr lang="en-US" sz="1700" dirty="0" err="1"/>
              <a:t>Gubernur</a:t>
            </a:r>
            <a:r>
              <a:rPr lang="en-US" sz="1700" dirty="0"/>
              <a:t>/</a:t>
            </a:r>
            <a:r>
              <a:rPr lang="en-US" sz="1700" dirty="0" err="1"/>
              <a:t>Bupati</a:t>
            </a:r>
            <a:r>
              <a:rPr lang="en-US" sz="1700" dirty="0"/>
              <a:t>/</a:t>
            </a:r>
            <a:r>
              <a:rPr lang="en-US" sz="1700" dirty="0" err="1"/>
              <a:t>Walikota</a:t>
            </a:r>
            <a:r>
              <a:rPr lang="en-US" sz="1700" dirty="0"/>
              <a:t>/</a:t>
            </a:r>
            <a:r>
              <a:rPr lang="en-US" sz="1700" dirty="0" err="1"/>
              <a:t>Direktur</a:t>
            </a:r>
            <a:r>
              <a:rPr lang="en-US" sz="1700" dirty="0"/>
              <a:t> </a:t>
            </a:r>
            <a:r>
              <a:rPr lang="en-US" sz="1700" dirty="0" err="1"/>
              <a:t>Utama</a:t>
            </a:r>
            <a:r>
              <a:rPr lang="en-US" sz="1700" dirty="0"/>
              <a:t> BUMN/BUMD, </a:t>
            </a:r>
            <a:r>
              <a:rPr lang="en-US" sz="1700" dirty="0" err="1"/>
              <a:t>selambat-lambatnya</a:t>
            </a:r>
            <a:r>
              <a:rPr lang="en-US" sz="1700" dirty="0"/>
              <a:t> lima </a:t>
            </a:r>
            <a:r>
              <a:rPr lang="en-US" sz="1700" dirty="0" err="1"/>
              <a:t>hari</a:t>
            </a:r>
            <a:r>
              <a:rPr lang="en-US" sz="1700" dirty="0"/>
              <a:t> </a:t>
            </a:r>
            <a:r>
              <a:rPr lang="en-US" sz="1700" dirty="0" err="1"/>
              <a:t>kerja</a:t>
            </a:r>
            <a:r>
              <a:rPr lang="en-US" sz="1700" dirty="0"/>
              <a:t> </a:t>
            </a:r>
            <a:r>
              <a:rPr lang="en-US" sz="1700" dirty="0" err="1"/>
              <a:t>sejak</a:t>
            </a:r>
            <a:r>
              <a:rPr lang="en-US" sz="1700" dirty="0"/>
              <a:t> </a:t>
            </a:r>
            <a:r>
              <a:rPr lang="en-US" sz="1700" dirty="0" err="1"/>
              <a:t>diterimanya</a:t>
            </a:r>
            <a:r>
              <a:rPr lang="en-US" sz="1700" dirty="0"/>
              <a:t> </a:t>
            </a:r>
            <a:r>
              <a:rPr lang="en-US" sz="1700" dirty="0" err="1"/>
              <a:t>jawaban</a:t>
            </a:r>
            <a:r>
              <a:rPr lang="en-US" sz="1700" dirty="0"/>
              <a:t> </a:t>
            </a:r>
            <a:r>
              <a:rPr lang="en-US" sz="1700" dirty="0" err="1"/>
              <a:t>sanggahan</a:t>
            </a:r>
            <a:r>
              <a:rPr lang="en-US" sz="1700" dirty="0"/>
              <a:t> </a:t>
            </a:r>
            <a:r>
              <a:rPr lang="en-US" sz="1700" dirty="0" err="1"/>
              <a:t>tersebut</a:t>
            </a:r>
            <a:r>
              <a:rPr lang="en-US" sz="1700" dirty="0"/>
              <a:t>. </a:t>
            </a:r>
            <a:r>
              <a:rPr lang="en-US" sz="1700" dirty="0" err="1"/>
              <a:t>Sementara</a:t>
            </a:r>
            <a:r>
              <a:rPr lang="en-US" sz="1700" dirty="0"/>
              <a:t> </a:t>
            </a:r>
            <a:r>
              <a:rPr lang="en-US" sz="1700" dirty="0" err="1"/>
              <a:t>itu</a:t>
            </a:r>
            <a:r>
              <a:rPr lang="en-US" sz="1700" dirty="0"/>
              <a:t>, proses </a:t>
            </a:r>
            <a:r>
              <a:rPr lang="en-US" sz="1700" dirty="0" err="1"/>
              <a:t>pengadaan</a:t>
            </a:r>
            <a:r>
              <a:rPr lang="en-US" sz="1700" dirty="0"/>
              <a:t> </a:t>
            </a:r>
            <a:r>
              <a:rPr lang="en-US" sz="1700" dirty="0" err="1"/>
              <a:t>tetap</a:t>
            </a:r>
            <a:r>
              <a:rPr lang="en-US" sz="1700" dirty="0"/>
              <a:t> </a:t>
            </a:r>
            <a:r>
              <a:rPr lang="en-US" sz="1700" dirty="0" err="1"/>
              <a:t>dilanjutkan</a:t>
            </a:r>
            <a:r>
              <a:rPr lang="en-US" sz="1700" dirty="0"/>
              <a:t> </a:t>
            </a:r>
            <a:r>
              <a:rPr lang="en-US" sz="1700" dirty="0" err="1"/>
              <a:t>tanpa</a:t>
            </a:r>
            <a:r>
              <a:rPr lang="en-US" sz="1700" dirty="0"/>
              <a:t> </a:t>
            </a:r>
            <a:r>
              <a:rPr lang="en-US" sz="1700" dirty="0" err="1"/>
              <a:t>harus</a:t>
            </a:r>
            <a:r>
              <a:rPr lang="en-US" sz="1700" dirty="0"/>
              <a:t> </a:t>
            </a:r>
            <a:r>
              <a:rPr lang="en-US" sz="1700" dirty="0" err="1"/>
              <a:t>menunggu</a:t>
            </a:r>
            <a:r>
              <a:rPr lang="en-US" sz="1700" dirty="0"/>
              <a:t> </a:t>
            </a:r>
            <a:r>
              <a:rPr lang="en-US" sz="1700" dirty="0" err="1"/>
              <a:t>hasil</a:t>
            </a:r>
            <a:r>
              <a:rPr lang="en-US" sz="1700" dirty="0"/>
              <a:t> </a:t>
            </a:r>
            <a:r>
              <a:rPr lang="en-US" sz="1700" dirty="0" err="1"/>
              <a:t>keputusan</a:t>
            </a:r>
            <a:r>
              <a:rPr lang="en-US" sz="1700" dirty="0"/>
              <a:t> </a:t>
            </a:r>
            <a:r>
              <a:rPr lang="en-US" sz="1700" dirty="0" err="1"/>
              <a:t>tersebut</a:t>
            </a:r>
            <a:r>
              <a:rPr lang="en-US" sz="1700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02359" y="282517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3257168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5846" y="2543960"/>
            <a:ext cx="4572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3000" b="1" dirty="0" smtClean="0"/>
              <a:t>PERTEMUAN KE- 3</a:t>
            </a:r>
          </a:p>
          <a:p>
            <a:pPr algn="ctr"/>
            <a:r>
              <a:rPr lang="en-US" sz="3000" b="1" dirty="0" smtClean="0"/>
              <a:t>MINGGU KE - 3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60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952" y="1772816"/>
            <a:ext cx="81884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Penerbitan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endParaRPr lang="en-US" dirty="0"/>
          </a:p>
          <a:p>
            <a:pPr algn="just"/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(SKPPBJ)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dilelangkan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sanggahan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, </a:t>
            </a:r>
            <a:r>
              <a:rPr lang="en-US" dirty="0" err="1"/>
              <a:t>atau</a:t>
            </a:r>
            <a:endParaRPr lang="en-US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Sanggahan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berwewenang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sanggah</a:t>
            </a:r>
            <a:r>
              <a:rPr lang="en-US" dirty="0"/>
              <a:t>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sanggahan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sanggah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mengundurkan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penawarannya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pengunduran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dicairkan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disetorkan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Negara/Daerah/BUMN/BUMD.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404664"/>
            <a:ext cx="5479177" cy="95410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PENERBITAN SURAT KEPUTUSAN PENETAPAN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43222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0125" y="830672"/>
            <a:ext cx="81843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mengundurkan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penawarannya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, di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dicairkan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disetorkan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Negara/Daerah/BUMN/BUMD,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larangan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di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.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mengundurkan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asosiasi</a:t>
            </a:r>
            <a:r>
              <a:rPr lang="en-US" dirty="0"/>
              <a:t>/LPKJ/KADIN.</a:t>
            </a:r>
          </a:p>
        </p:txBody>
      </p:sp>
      <p:sp>
        <p:nvSpPr>
          <p:cNvPr id="3" name="Rectangle 2"/>
          <p:cNvSpPr/>
          <p:nvPr/>
        </p:nvSpPr>
        <p:spPr>
          <a:xfrm>
            <a:off x="402359" y="282517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466451" y="3284984"/>
            <a:ext cx="832833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mengundurkan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(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)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penawarannya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melibihi</a:t>
            </a:r>
            <a:r>
              <a:rPr lang="en-US" dirty="0"/>
              <a:t> </a:t>
            </a:r>
            <a:r>
              <a:rPr lang="en-US" dirty="0" err="1"/>
              <a:t>pagu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lain yang </a:t>
            </a:r>
            <a:r>
              <a:rPr lang="en-US" dirty="0" err="1"/>
              <a:t>dipersamakan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/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diperpanjang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30732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768" y="1052736"/>
            <a:ext cx="825068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mengundurkan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(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)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penawarannya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calom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pagu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lain yang </a:t>
            </a:r>
            <a:r>
              <a:rPr lang="en-US" dirty="0" err="1"/>
              <a:t>dipersamakan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/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diperpanjang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/</a:t>
            </a:r>
            <a:r>
              <a:rPr lang="en-US" dirty="0" err="1"/>
              <a:t>peringkat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dicairkan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disetorkan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Negara/Daerah/BUMN/BUMD,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penawarannya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mengundurkan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, 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02359" y="282517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41808396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146829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mengundurkan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penitia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dicairkan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disetorkan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Negara/Daerah/BUMN/BUMD,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penawarannya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paling </a:t>
            </a:r>
            <a:r>
              <a:rPr lang="en-US" dirty="0" err="1"/>
              <a:t>lambat</a:t>
            </a:r>
            <a:r>
              <a:rPr lang="en-US" dirty="0"/>
              <a:t> lima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pengumuman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.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tembusan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(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lampiran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/</a:t>
            </a:r>
            <a:r>
              <a:rPr lang="en-US" dirty="0" err="1"/>
              <a:t>kontrak</a:t>
            </a:r>
            <a:r>
              <a:rPr lang="en-US" dirty="0"/>
              <a:t>)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unit </a:t>
            </a:r>
            <a:r>
              <a:rPr lang="en-US" dirty="0" err="1"/>
              <a:t>pengawasan</a:t>
            </a:r>
            <a:r>
              <a:rPr lang="en-US" dirty="0"/>
              <a:t> internal (</a:t>
            </a:r>
            <a:r>
              <a:rPr lang="en-US" dirty="0" err="1"/>
              <a:t>Inspektorat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/</a:t>
            </a:r>
            <a:r>
              <a:rPr lang="en-US" dirty="0" err="1"/>
              <a:t>Inspektorat</a:t>
            </a:r>
            <a:r>
              <a:rPr lang="en-US" dirty="0"/>
              <a:t> Wilayah </a:t>
            </a:r>
            <a:r>
              <a:rPr lang="en-US" dirty="0" err="1"/>
              <a:t>Provinsi</a:t>
            </a:r>
            <a:r>
              <a:rPr lang="en-US" dirty="0"/>
              <a:t>/</a:t>
            </a:r>
            <a:r>
              <a:rPr lang="en-US" dirty="0" err="1"/>
              <a:t>Kabupaten</a:t>
            </a:r>
            <a:r>
              <a:rPr lang="en-US" dirty="0"/>
              <a:t>/Kota/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Internal BUMN/BUMD).</a:t>
            </a:r>
          </a:p>
        </p:txBody>
      </p:sp>
      <p:sp>
        <p:nvSpPr>
          <p:cNvPr id="3" name="Rectangle 2"/>
          <p:cNvSpPr/>
          <p:nvPr/>
        </p:nvSpPr>
        <p:spPr>
          <a:xfrm>
            <a:off x="402359" y="282517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3444434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852" y="1196752"/>
            <a:ext cx="805957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Pelelangan</a:t>
            </a:r>
            <a:r>
              <a:rPr lang="en-US" dirty="0" smtClean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 smtClean="0"/>
              <a:t>lelang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penawarannya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pagu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Sanggahan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yang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Sanggahan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KKN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1, 2, </a:t>
            </a:r>
            <a:r>
              <a:rPr lang="en-US" dirty="0" err="1"/>
              <a:t>dan</a:t>
            </a:r>
            <a:r>
              <a:rPr lang="en-US" dirty="0"/>
              <a:t> 3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1, 2, </a:t>
            </a:r>
            <a:r>
              <a:rPr lang="en-US" dirty="0" err="1"/>
              <a:t>dan</a:t>
            </a:r>
            <a:r>
              <a:rPr lang="en-US" dirty="0"/>
              <a:t> 3 </a:t>
            </a:r>
            <a:r>
              <a:rPr lang="en-US" dirty="0" err="1"/>
              <a:t>mengundurkan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 smtClean="0"/>
              <a:t>ditunjuk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00852" y="404664"/>
            <a:ext cx="7699539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PELELANGAN GAGAL DAN PELELANGAN ULANG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692622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908720"/>
            <a:ext cx="80831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,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memerintahkan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err="1" smtClean="0"/>
              <a:t>Pelelangan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;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; </a:t>
            </a:r>
            <a:r>
              <a:rPr lang="en-US" dirty="0" err="1"/>
              <a:t>sanggahan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yang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;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mengumumkan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mengundang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peseta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 smtClean="0"/>
              <a:t>lelang</a:t>
            </a:r>
            <a:r>
              <a:rPr lang="en-US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err="1" smtClean="0"/>
              <a:t>Pelelangan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;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penawarannya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pagu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;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,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mengundang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(</a:t>
            </a:r>
            <a:r>
              <a:rPr lang="en-US" dirty="0" err="1"/>
              <a:t>administrasi</a:t>
            </a:r>
            <a:r>
              <a:rPr lang="en-US" dirty="0"/>
              <a:t>,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).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mengundang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02359" y="282517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5660947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124744"/>
            <a:ext cx="828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Pelelangan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sanggahan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KKN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1, 2, </a:t>
            </a:r>
            <a:r>
              <a:rPr lang="en-US" dirty="0" err="1"/>
              <a:t>dan</a:t>
            </a:r>
            <a:r>
              <a:rPr lang="en-US" dirty="0"/>
              <a:t> 3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.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terbukti</a:t>
            </a:r>
            <a:r>
              <a:rPr lang="en-US" dirty="0"/>
              <a:t> KKN,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mengundang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(</a:t>
            </a:r>
            <a:r>
              <a:rPr lang="en-US" dirty="0" err="1"/>
              <a:t>administrasi</a:t>
            </a:r>
            <a:r>
              <a:rPr lang="en-US" dirty="0"/>
              <a:t>,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).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mengundang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.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mengundang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smtClean="0"/>
              <a:t>KKN.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 KKN,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melakkukan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.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mengikutsertakan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 KKN.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476672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41437916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810" y="761565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Pelelangan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1, 2, </a:t>
            </a:r>
            <a:r>
              <a:rPr lang="en-US" dirty="0" err="1"/>
              <a:t>dan</a:t>
            </a:r>
            <a:r>
              <a:rPr lang="en-US" dirty="0"/>
              <a:t> 3 </a:t>
            </a:r>
            <a:r>
              <a:rPr lang="en-US" dirty="0" err="1"/>
              <a:t>mengundurkan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ditunjuk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: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/>
              <a:t>Mengundang</a:t>
            </a:r>
            <a:r>
              <a:rPr lang="en-US" dirty="0" smtClean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yang </a:t>
            </a:r>
            <a:r>
              <a:rPr lang="en-US" dirty="0" err="1"/>
              <a:t>mengundurkan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 smtClean="0"/>
              <a:t>).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/>
              <a:t>Mengumumkan</a:t>
            </a:r>
            <a:r>
              <a:rPr lang="en-US" dirty="0" smtClean="0"/>
              <a:t> </a:t>
            </a:r>
            <a:r>
              <a:rPr lang="en-US" dirty="0" err="1"/>
              <a:t>kembali</a:t>
            </a:r>
            <a:r>
              <a:rPr lang="en-US" dirty="0"/>
              <a:t>/</a:t>
            </a:r>
            <a:r>
              <a:rPr lang="en-US" dirty="0" err="1"/>
              <a:t>mengundang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lama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penawarannya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yang </a:t>
            </a:r>
            <a:r>
              <a:rPr lang="en-US" dirty="0" err="1"/>
              <a:t>mengundurkan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 smtClean="0"/>
              <a:t>).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/>
              <a:t>melanjutkan</a:t>
            </a:r>
            <a:r>
              <a:rPr lang="en-US" dirty="0"/>
              <a:t> proses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penunjukan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negosiasi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yang </a:t>
            </a:r>
            <a:r>
              <a:rPr lang="en-US" dirty="0" err="1"/>
              <a:t>gagal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sanggahan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KKN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1, 2, </a:t>
            </a:r>
            <a:r>
              <a:rPr lang="en-US" dirty="0" err="1"/>
              <a:t>dan</a:t>
            </a:r>
            <a:r>
              <a:rPr lang="en-US" dirty="0"/>
              <a:t> 3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terjdi</a:t>
            </a:r>
            <a:r>
              <a:rPr lang="en-US" dirty="0"/>
              <a:t> </a:t>
            </a:r>
            <a:r>
              <a:rPr lang="en-US" dirty="0" err="1"/>
              <a:t>penyimpangan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/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menghentikan</a:t>
            </a:r>
            <a:r>
              <a:rPr lang="en-US" dirty="0"/>
              <a:t> proses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dananya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Negara/Daerah/BUMN/BUMD.</a:t>
            </a:r>
            <a:endParaRPr lang="en-US" dirty="0"/>
          </a:p>
          <a:p>
            <a:pPr lvl="2" algn="just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3528" y="284511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11985939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944" y="1268760"/>
            <a:ext cx="8184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Dari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proses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00853" y="404664"/>
            <a:ext cx="4171148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DOKUMEN DAN JAMINAN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55894" y="2492896"/>
            <a:ext cx="6996426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TAHAP </a:t>
            </a:r>
            <a:r>
              <a:rPr lang="en-US" sz="2800" dirty="0"/>
              <a:t>KEGIATAN DOKUMEN JAMINAN</a:t>
            </a:r>
          </a:p>
        </p:txBody>
      </p:sp>
      <p:sp>
        <p:nvSpPr>
          <p:cNvPr id="6" name="Rectangle 5"/>
          <p:cNvSpPr/>
          <p:nvPr/>
        </p:nvSpPr>
        <p:spPr>
          <a:xfrm>
            <a:off x="383887" y="3380457"/>
            <a:ext cx="4188114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700" dirty="0" err="1"/>
              <a:t>Prakualifikasi</a:t>
            </a:r>
            <a:r>
              <a:rPr lang="en-US" sz="1700" dirty="0"/>
              <a:t> DOKUMEN DESAIN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 err="1"/>
              <a:t>Gambar</a:t>
            </a:r>
            <a:r>
              <a:rPr lang="en-US" sz="1700" dirty="0"/>
              <a:t> </a:t>
            </a:r>
            <a:r>
              <a:rPr lang="en-US" sz="1700" dirty="0" err="1"/>
              <a:t>rencana</a:t>
            </a:r>
            <a:r>
              <a:rPr lang="en-US" sz="1700" dirty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 err="1"/>
              <a:t>Anggaran</a:t>
            </a:r>
            <a:r>
              <a:rPr lang="en-US" sz="1700" dirty="0"/>
              <a:t> </a:t>
            </a:r>
            <a:r>
              <a:rPr lang="en-US" sz="1700" dirty="0" err="1"/>
              <a:t>biaya</a:t>
            </a:r>
            <a:endParaRPr lang="en-US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 err="1"/>
              <a:t>Syarat</a:t>
            </a:r>
            <a:r>
              <a:rPr lang="en-US" sz="1700" dirty="0"/>
              <a:t> </a:t>
            </a:r>
            <a:r>
              <a:rPr lang="en-US" sz="1700" dirty="0" err="1"/>
              <a:t>lelang</a:t>
            </a:r>
            <a:endParaRPr lang="en-US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 err="1"/>
              <a:t>Spesifikasi</a:t>
            </a:r>
            <a:endParaRPr lang="en-US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/>
              <a:t>BOQ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 err="1"/>
              <a:t>Waktu</a:t>
            </a:r>
            <a:r>
              <a:rPr lang="en-US" sz="1700" dirty="0"/>
              <a:t> </a:t>
            </a:r>
            <a:r>
              <a:rPr lang="en-US" sz="1700" dirty="0" err="1"/>
              <a:t>penyesuaian</a:t>
            </a:r>
            <a:r>
              <a:rPr lang="en-US" sz="1700" dirty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 err="1"/>
              <a:t>Pengumuman</a:t>
            </a:r>
            <a:r>
              <a:rPr lang="en-US" sz="1700" dirty="0"/>
              <a:t> </a:t>
            </a:r>
            <a:r>
              <a:rPr lang="en-US" sz="1700" dirty="0" err="1"/>
              <a:t>lelang</a:t>
            </a:r>
            <a:r>
              <a:rPr lang="en-US" sz="1700" dirty="0"/>
              <a:t> </a:t>
            </a:r>
            <a:r>
              <a:rPr lang="en-US" sz="1700" dirty="0" smtClean="0"/>
              <a:t>(</a:t>
            </a:r>
            <a:r>
              <a:rPr lang="en-US" sz="1700" dirty="0" err="1" smtClean="0"/>
              <a:t>Dokumen</a:t>
            </a:r>
            <a:r>
              <a:rPr lang="en-US" sz="1700" dirty="0" smtClean="0"/>
              <a:t> </a:t>
            </a:r>
            <a:r>
              <a:rPr lang="en-US" sz="1700" dirty="0" err="1" smtClean="0"/>
              <a:t>Lelang</a:t>
            </a:r>
            <a:r>
              <a:rPr lang="en-US" sz="17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 err="1" smtClean="0"/>
              <a:t>Gambar</a:t>
            </a:r>
            <a:r>
              <a:rPr lang="en-US" sz="1700" dirty="0" smtClean="0"/>
              <a:t> </a:t>
            </a:r>
            <a:r>
              <a:rPr lang="en-US" sz="1700" dirty="0" err="1"/>
              <a:t>rencana</a:t>
            </a:r>
            <a:endParaRPr lang="en-US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 err="1"/>
              <a:t>Spesifikasi</a:t>
            </a:r>
            <a:endParaRPr lang="en-US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/>
              <a:t>BOQ </a:t>
            </a:r>
          </a:p>
        </p:txBody>
      </p:sp>
      <p:sp>
        <p:nvSpPr>
          <p:cNvPr id="7" name="Rectangle 6"/>
          <p:cNvSpPr/>
          <p:nvPr/>
        </p:nvSpPr>
        <p:spPr>
          <a:xfrm>
            <a:off x="4355976" y="3380457"/>
            <a:ext cx="4572000" cy="270843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700" dirty="0" err="1"/>
              <a:t>Pendaftaran</a:t>
            </a:r>
            <a:r>
              <a:rPr lang="en-US" sz="1700" dirty="0"/>
              <a:t> </a:t>
            </a:r>
            <a:r>
              <a:rPr lang="en-US" sz="1700" dirty="0" err="1"/>
              <a:t>lelang</a:t>
            </a:r>
            <a:r>
              <a:rPr lang="en-US" sz="1700" dirty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 err="1"/>
              <a:t>Pengambilan</a:t>
            </a:r>
            <a:r>
              <a:rPr lang="en-US" sz="1700" dirty="0"/>
              <a:t> </a:t>
            </a:r>
            <a:r>
              <a:rPr lang="en-US" sz="1700" dirty="0" err="1"/>
              <a:t>dokumen</a:t>
            </a:r>
            <a:r>
              <a:rPr lang="en-US" sz="1700" dirty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 err="1"/>
              <a:t>Undangan</a:t>
            </a:r>
            <a:r>
              <a:rPr lang="en-US" sz="1700" dirty="0"/>
              <a:t> </a:t>
            </a:r>
            <a:r>
              <a:rPr lang="en-US" sz="1700" dirty="0" err="1"/>
              <a:t>lelang</a:t>
            </a:r>
            <a:r>
              <a:rPr lang="en-US" sz="1700" dirty="0"/>
              <a:t> </a:t>
            </a:r>
            <a:endParaRPr lang="en-US" sz="17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 err="1" smtClean="0"/>
              <a:t>Rapat</a:t>
            </a:r>
            <a:r>
              <a:rPr lang="en-US" sz="1700" dirty="0" smtClean="0"/>
              <a:t> </a:t>
            </a:r>
            <a:r>
              <a:rPr lang="en-US" sz="1700" dirty="0" err="1"/>
              <a:t>penjelasan</a:t>
            </a:r>
            <a:r>
              <a:rPr lang="en-US" sz="1700" dirty="0"/>
              <a:t> </a:t>
            </a:r>
            <a:r>
              <a:rPr lang="en-US" sz="1700" dirty="0" err="1"/>
              <a:t>pekerjaan</a:t>
            </a:r>
            <a:r>
              <a:rPr lang="en-US" sz="1700" dirty="0"/>
              <a:t> </a:t>
            </a:r>
            <a:endParaRPr lang="en-US" sz="17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 err="1" smtClean="0"/>
              <a:t>Peninjauan</a:t>
            </a:r>
            <a:r>
              <a:rPr lang="en-US" sz="1700" dirty="0" smtClean="0"/>
              <a:t> </a:t>
            </a:r>
            <a:r>
              <a:rPr lang="en-US" sz="1700" dirty="0" err="1"/>
              <a:t>lokasi</a:t>
            </a:r>
            <a:r>
              <a:rPr lang="en-US" sz="1700" dirty="0"/>
              <a:t> </a:t>
            </a:r>
            <a:endParaRPr lang="en-US" sz="17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 err="1" smtClean="0"/>
              <a:t>Penyusunan</a:t>
            </a:r>
            <a:r>
              <a:rPr lang="en-US" sz="1700" dirty="0" smtClean="0"/>
              <a:t> </a:t>
            </a:r>
            <a:r>
              <a:rPr lang="en-US" sz="1700" dirty="0" err="1"/>
              <a:t>anggaran</a:t>
            </a:r>
            <a:r>
              <a:rPr lang="en-US" sz="1700" dirty="0"/>
              <a:t> </a:t>
            </a:r>
            <a:endParaRPr lang="en-US" sz="17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 err="1" smtClean="0"/>
              <a:t>Pemasukan</a:t>
            </a:r>
            <a:r>
              <a:rPr lang="en-US" sz="1700" dirty="0" smtClean="0"/>
              <a:t> </a:t>
            </a:r>
            <a:r>
              <a:rPr lang="en-US" sz="1700" dirty="0" err="1"/>
              <a:t>penawaran</a:t>
            </a:r>
            <a:r>
              <a:rPr lang="en-US" sz="1700" dirty="0"/>
              <a:t> </a:t>
            </a:r>
            <a:endParaRPr lang="en-US" sz="17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 err="1" smtClean="0"/>
              <a:t>Evaluasi</a:t>
            </a:r>
            <a:r>
              <a:rPr lang="en-US" sz="1700" dirty="0" smtClean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negosiasi</a:t>
            </a:r>
            <a:r>
              <a:rPr lang="en-US" sz="1700" dirty="0"/>
              <a:t> </a:t>
            </a:r>
            <a:r>
              <a:rPr lang="en-US" sz="1700" dirty="0" err="1"/>
              <a:t>Jaminan</a:t>
            </a:r>
            <a:r>
              <a:rPr lang="en-US" sz="1700" dirty="0"/>
              <a:t> </a:t>
            </a:r>
            <a:r>
              <a:rPr lang="en-US" sz="1700" dirty="0" err="1" smtClean="0"/>
              <a:t>Lelang</a:t>
            </a:r>
            <a:endParaRPr lang="en-US" sz="17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 err="1" smtClean="0"/>
              <a:t>Keputusan</a:t>
            </a:r>
            <a:r>
              <a:rPr lang="en-US" sz="1700" dirty="0" smtClean="0"/>
              <a:t> </a:t>
            </a:r>
            <a:r>
              <a:rPr lang="en-US" sz="1700" dirty="0" err="1"/>
              <a:t>pemenang</a:t>
            </a:r>
            <a:r>
              <a:rPr lang="en-US" sz="1700" dirty="0"/>
              <a:t> </a:t>
            </a:r>
            <a:endParaRPr lang="en-US" sz="17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 err="1" smtClean="0"/>
              <a:t>Pelaksanaan</a:t>
            </a:r>
            <a:r>
              <a:rPr lang="en-US" sz="1700" dirty="0" smtClean="0"/>
              <a:t> </a:t>
            </a:r>
            <a:r>
              <a:rPr lang="en-US" sz="1700" dirty="0" err="1"/>
              <a:t>konstruksi</a:t>
            </a:r>
            <a:r>
              <a:rPr lang="en-US" sz="1700" dirty="0"/>
              <a:t> </a:t>
            </a:r>
            <a:r>
              <a:rPr lang="en-US" sz="1700" dirty="0" smtClean="0"/>
              <a:t>(</a:t>
            </a:r>
            <a:r>
              <a:rPr lang="en-US" sz="1700" dirty="0" err="1" smtClean="0"/>
              <a:t>Dokumen</a:t>
            </a:r>
            <a:r>
              <a:rPr lang="en-US" sz="1700" dirty="0" smtClean="0"/>
              <a:t> </a:t>
            </a:r>
            <a:r>
              <a:rPr lang="en-US" sz="1700" dirty="0" err="1" smtClean="0"/>
              <a:t>Kontrak</a:t>
            </a:r>
            <a:r>
              <a:rPr lang="en-US" sz="1700" dirty="0" smtClean="0"/>
              <a:t>)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47618674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6748" y="761565"/>
            <a:ext cx="303312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/>
              <a:t>rencana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biaya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Spesifikasi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BOQ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kontrak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B.A. </a:t>
            </a:r>
            <a:r>
              <a:rPr lang="en-US" dirty="0" err="1"/>
              <a:t>penanjian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Pekerjaan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3528" y="284511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3923928" y="48456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surat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Penawaran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kontrak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Addendum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Change order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Muka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/>
              <a:t>Pemeliharaan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8872" y="3370040"/>
            <a:ext cx="3612050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DOKUMEN KONTRAK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98530" y="4005064"/>
            <a:ext cx="81499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(contract drawing</a:t>
            </a:r>
            <a:r>
              <a:rPr lang="en-US" dirty="0" smtClean="0"/>
              <a:t>).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(specification</a:t>
            </a:r>
            <a:r>
              <a:rPr lang="en-US" dirty="0" smtClean="0"/>
              <a:t>).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/>
              <a:t>Syarat-syarat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(general condition of contract</a:t>
            </a:r>
            <a:r>
              <a:rPr lang="en-US" dirty="0" smtClean="0"/>
              <a:t>).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/>
              <a:t>Risalah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(letter of explanation</a:t>
            </a:r>
            <a:r>
              <a:rPr lang="en-US" dirty="0" smtClean="0"/>
              <a:t>).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(bidding proposal</a:t>
            </a:r>
            <a:r>
              <a:rPr lang="en-US" dirty="0" smtClean="0"/>
              <a:t>).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pemborongan</a:t>
            </a:r>
            <a:r>
              <a:rPr lang="en-US" dirty="0"/>
              <a:t> (formal agreement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776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268760"/>
            <a:ext cx="66967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Metode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Pengadaan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Barang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Jasa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Macam-macam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Pelelangan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Sumber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Hukum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Pelelangan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smtClean="0"/>
              <a:t>Tata Cara </a:t>
            </a:r>
            <a:r>
              <a:rPr lang="en-US" altLang="en-US" sz="2000" dirty="0" err="1" smtClean="0"/>
              <a:t>Pelelangan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Pengumuman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Pendaftaran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Peserta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Syarat</a:t>
            </a:r>
            <a:r>
              <a:rPr lang="en-US" altLang="en-US" sz="2000" dirty="0" smtClean="0"/>
              <a:t> - </a:t>
            </a:r>
            <a:r>
              <a:rPr lang="en-US" altLang="en-US" sz="2000" dirty="0" err="1" smtClean="0"/>
              <a:t>Syarat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Peserta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Lelang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smtClean="0"/>
              <a:t>Isi </a:t>
            </a:r>
            <a:r>
              <a:rPr lang="en-US" altLang="en-US" sz="2000" dirty="0" err="1" smtClean="0"/>
              <a:t>Pengumuman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Lelang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Aanwijzing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Surat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Jaminan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Penawaran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Penetapan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Pemenang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Lelang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Sanggahan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Peserta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Lelang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Penerbitan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Surat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Keputusan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Penetapan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Pelelangan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Ulang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Jaminan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Dalam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Proyek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Konstruksi</a:t>
            </a:r>
            <a:endParaRPr lang="en-US" alt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51520" y="454486"/>
            <a:ext cx="3732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OUTLINE LECTURE 3</a:t>
            </a:r>
            <a:endParaRPr lang="en-US" sz="32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1226" y="1628800"/>
            <a:ext cx="819523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pasal</a:t>
            </a:r>
            <a:r>
              <a:rPr lang="en-US" dirty="0"/>
              <a:t> 1820 </a:t>
            </a:r>
            <a:r>
              <a:rPr lang="en-US" dirty="0" err="1"/>
              <a:t>dan</a:t>
            </a:r>
            <a:r>
              <a:rPr lang="en-US" dirty="0"/>
              <a:t> 1316 KUH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,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 smtClean="0"/>
              <a:t>berutang</a:t>
            </a:r>
            <a:r>
              <a:rPr lang="en-US" dirty="0" smtClean="0"/>
              <a:t>, </a:t>
            </a:r>
            <a:r>
              <a:rPr lang="en-US" dirty="0" err="1" smtClean="0"/>
              <a:t>mengikatkan</a:t>
            </a:r>
            <a:r>
              <a:rPr lang="en-US" dirty="0" smtClean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perutangan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berutang</a:t>
            </a:r>
            <a:r>
              <a:rPr lang="en-US" dirty="0"/>
              <a:t>, </a:t>
            </a:r>
            <a:r>
              <a:rPr lang="en-US" dirty="0" err="1"/>
              <a:t>manakala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berutang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wanprestasi</a:t>
            </a:r>
            <a:r>
              <a:rPr lang="en-US" dirty="0"/>
              <a:t>.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wanprestasi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kesalahannya</a:t>
            </a:r>
            <a:r>
              <a:rPr lang="en-US" dirty="0"/>
              <a:t> (</a:t>
            </a:r>
            <a:r>
              <a:rPr lang="en-US" dirty="0" err="1"/>
              <a:t>kesengajaan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kelalaian</a:t>
            </a:r>
            <a:r>
              <a:rPr lang="en-US" dirty="0"/>
              <a:t>).</a:t>
            </a:r>
          </a:p>
          <a:p>
            <a:pPr algn="just"/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dipenuhinya</a:t>
            </a:r>
            <a:r>
              <a:rPr lang="en-US" dirty="0"/>
              <a:t> </a:t>
            </a:r>
            <a:r>
              <a:rPr lang="en-US" dirty="0" err="1"/>
              <a:t>perutangan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(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berutang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lain).</a:t>
            </a:r>
          </a:p>
        </p:txBody>
      </p:sp>
      <p:sp>
        <p:nvSpPr>
          <p:cNvPr id="3" name="Rectangle 2"/>
          <p:cNvSpPr/>
          <p:nvPr/>
        </p:nvSpPr>
        <p:spPr>
          <a:xfrm>
            <a:off x="479974" y="332656"/>
            <a:ext cx="5172145" cy="95410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JAMINAN </a:t>
            </a:r>
            <a:r>
              <a:rPr lang="en-US" sz="2800" dirty="0"/>
              <a:t>DALAM PROYEK KONTRUKSI</a:t>
            </a:r>
          </a:p>
        </p:txBody>
      </p:sp>
    </p:spTree>
    <p:extLst>
      <p:ext uri="{BB962C8B-B14F-4D97-AF65-F5344CB8AC3E}">
        <p14:creationId xmlns:p14="http://schemas.microsoft.com/office/powerpoint/2010/main" val="360451459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6520" y="1124744"/>
            <a:ext cx="81239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84511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366862" y="1586409"/>
            <a:ext cx="83816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Jaminan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Penawaran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(Bid Bond)</a:t>
            </a:r>
          </a:p>
          <a:p>
            <a:pPr algn="just"/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penanggungan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penanggung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agar </a:t>
            </a:r>
            <a:r>
              <a:rPr lang="en-US" dirty="0" err="1"/>
              <a:t>kontraktor</a:t>
            </a:r>
            <a:r>
              <a:rPr lang="en-US" dirty="0"/>
              <a:t> yang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penawarannya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menang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ditawarnya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bank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bank lain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.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KEPPRES No. 18 </a:t>
            </a:r>
            <a:r>
              <a:rPr lang="en-US" dirty="0" err="1"/>
              <a:t>Tahun</a:t>
            </a:r>
            <a:r>
              <a:rPr lang="en-US" dirty="0"/>
              <a:t> 2000 </a:t>
            </a:r>
            <a:r>
              <a:rPr lang="en-US" dirty="0" err="1"/>
              <a:t>adalah</a:t>
            </a:r>
            <a:r>
              <a:rPr lang="en-US" dirty="0"/>
              <a:t> 1 – 3%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Perkiraan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(HPS).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dirty="0" err="1"/>
              <a:t>mengundurkan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dirty="0" err="1"/>
              <a:t>penawarannya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mengundurkan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penjamin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86617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980728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Jaminan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Uang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Muka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(Advance Payment Bond)</a:t>
            </a:r>
          </a:p>
          <a:p>
            <a:pPr algn="just"/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penanggungan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penanggung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dirty="0" err="1"/>
              <a:t>berminat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.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yang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pengembalian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dipotongkan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termin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KEPPRES No. 18 </a:t>
            </a:r>
            <a:r>
              <a:rPr lang="en-US" dirty="0" err="1"/>
              <a:t>Tahun</a:t>
            </a:r>
            <a:r>
              <a:rPr lang="en-US" dirty="0"/>
              <a:t> 2000 </a:t>
            </a:r>
            <a:r>
              <a:rPr lang="en-US" dirty="0" err="1"/>
              <a:t>adalah</a:t>
            </a:r>
            <a:r>
              <a:rPr lang="en-US" dirty="0"/>
              <a:t> 30%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20%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bank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bank lain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.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) </a:t>
            </a:r>
            <a:r>
              <a:rPr lang="en-US" dirty="0" err="1"/>
              <a:t>pengembaliannya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dilunasi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100%,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84511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281880063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075051"/>
            <a:ext cx="81369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Jaminan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Pelaksanaan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(Performance Bond)</a:t>
            </a:r>
          </a:p>
          <a:p>
            <a:pPr algn="just"/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penanggungan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penanggung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agar 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disepakati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diwajibkan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yang </a:t>
            </a:r>
            <a:r>
              <a:rPr lang="en-US" dirty="0" err="1"/>
              <a:t>memenangkan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mengundurkan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dirty="0" err="1"/>
              <a:t>menyerahkan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dikembalikan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wanprestasi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84511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97270904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980728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Jaminan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Pembayaran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(Payment Bond)</a:t>
            </a:r>
          </a:p>
          <a:p>
            <a:pPr algn="just"/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penanggungan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penanggung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kelalaian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buruh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material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Jaminan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Pemeliharaan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(Maintenance Bond)</a:t>
            </a:r>
          </a:p>
          <a:p>
            <a:pPr algn="just"/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penanggungan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penanggung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perbaikan-perbaikan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durasi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penyerahan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penyerahan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.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5%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berkisar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3 – 6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terhitung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penyerahan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84511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286137616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096943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Retensi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(Retention)</a:t>
            </a:r>
          </a:p>
          <a:p>
            <a:pPr algn="just"/>
            <a:r>
              <a:rPr lang="en-US" dirty="0" err="1"/>
              <a:t>Retensi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100%,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menyerahkan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kerjanya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;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penyerahan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.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dibayarkan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100%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dibayarkan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95%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.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dibayarkan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5%.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5% yang </a:t>
            </a:r>
            <a:r>
              <a:rPr lang="en-US" dirty="0" err="1"/>
              <a:t>ditahan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dikembalikan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ongkos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yang </a:t>
            </a:r>
            <a:r>
              <a:rPr lang="en-US" dirty="0" err="1"/>
              <a:t>rusak</a:t>
            </a:r>
            <a:r>
              <a:rPr lang="en-US" dirty="0"/>
              <a:t>. Akan </a:t>
            </a:r>
            <a:r>
              <a:rPr lang="en-US" dirty="0" err="1"/>
              <a:t>tetapi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dikembalikan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84511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286637655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2996952"/>
            <a:ext cx="6144063" cy="861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dirty="0" smtClean="0"/>
              <a:t>TERIMA KASIH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32198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548680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Vendu</a:t>
            </a:r>
            <a:r>
              <a:rPr lang="en-US" dirty="0"/>
              <a:t> 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Auction.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 </a:t>
            </a:r>
            <a:r>
              <a:rPr lang="en-US" dirty="0" err="1"/>
              <a:t>angka</a:t>
            </a:r>
            <a:r>
              <a:rPr lang="en-US" dirty="0"/>
              <a:t> 1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337/KMK.01/2000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. </a:t>
            </a:r>
            <a:endParaRPr lang="en-US" dirty="0" smtClean="0"/>
          </a:p>
          <a:p>
            <a:pPr algn="ctr"/>
            <a:r>
              <a:rPr lang="en-US" dirty="0" smtClean="0"/>
              <a:t>Yang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rgbClr val="FF0000"/>
                </a:solidFill>
              </a:rPr>
              <a:t>"</a:t>
            </a:r>
            <a:r>
              <a:rPr lang="en-US" dirty="0" err="1">
                <a:solidFill>
                  <a:srgbClr val="FF0000"/>
                </a:solidFill>
              </a:rPr>
              <a:t>Penjualan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barang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dilakukan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dimuka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umum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termasuk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melalui</a:t>
            </a:r>
            <a:r>
              <a:rPr lang="en-US" dirty="0">
                <a:solidFill>
                  <a:srgbClr val="FF0000"/>
                </a:solidFill>
              </a:rPr>
              <a:t> media </a:t>
            </a:r>
            <a:r>
              <a:rPr lang="en-US" dirty="0" err="1">
                <a:solidFill>
                  <a:srgbClr val="FF0000"/>
                </a:solidFill>
              </a:rPr>
              <a:t>elektronik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cara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penawaran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lisan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harga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semakin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meningkat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atau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penawaran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harga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semakin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menurun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atau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penawaran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harga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secara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tertulis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dilalui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usaha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mengumpulkan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peminat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8" y="3284984"/>
            <a:ext cx="79928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difokuskan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. Cara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yang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1.     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barang</a:t>
            </a:r>
            <a:endParaRPr lang="en-US" dirty="0"/>
          </a:p>
          <a:p>
            <a:r>
              <a:rPr lang="en-US" dirty="0"/>
              <a:t>2.     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dimuka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  <a:p>
            <a:r>
              <a:rPr lang="en-US" dirty="0"/>
              <a:t>3.      Cara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tertulis</a:t>
            </a:r>
            <a:endParaRPr lang="en-US" dirty="0"/>
          </a:p>
          <a:p>
            <a:r>
              <a:rPr lang="en-US" dirty="0"/>
              <a:t>4.     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menurun</a:t>
            </a:r>
            <a:endParaRPr lang="en-US" dirty="0"/>
          </a:p>
          <a:p>
            <a:r>
              <a:rPr lang="en-US" dirty="0"/>
              <a:t>5.      </a:t>
            </a:r>
            <a:r>
              <a:rPr lang="en-US" dirty="0" err="1"/>
              <a:t>Didahului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peminat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086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01" y="1052736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perencana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. Proses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di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.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/</a:t>
            </a:r>
            <a:r>
              <a:rPr lang="en-US" dirty="0" err="1"/>
              <a:t>metode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</a:t>
            </a:r>
            <a:r>
              <a:rPr lang="en-US" dirty="0" smtClean="0"/>
              <a:t>: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0267" y="404664"/>
            <a:ext cx="5322419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METODE PENGADAAN BARANG/JASA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635040" y="2894433"/>
            <a:ext cx="802258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Pelelangan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yaitu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pengadaan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barang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jasa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dilakukan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secara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terbuka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untuk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umum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pengumuman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media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papan</a:t>
            </a:r>
            <a:r>
              <a:rPr lang="en-US" dirty="0"/>
              <a:t> </a:t>
            </a:r>
            <a:r>
              <a:rPr lang="en-US" dirty="0" err="1"/>
              <a:t>pengumuman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(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media </a:t>
            </a:r>
            <a:r>
              <a:rPr lang="en-US" dirty="0" err="1"/>
              <a:t>elektronik</a:t>
            </a:r>
            <a:r>
              <a:rPr lang="en-US" dirty="0"/>
              <a:t>)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/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berminat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membubuhi</a:t>
            </a:r>
            <a:r>
              <a:rPr lang="en-US" dirty="0"/>
              <a:t> </a:t>
            </a:r>
            <a:r>
              <a:rPr lang="en-US" dirty="0" err="1"/>
              <a:t>kualifikasi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mangikutinya</a:t>
            </a:r>
            <a:r>
              <a:rPr lang="en-US" dirty="0"/>
              <a:t>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jumlahnya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, </a:t>
            </a:r>
            <a:r>
              <a:rPr lang="en-US" dirty="0" err="1"/>
              <a:t>kompleksitas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kecanggihan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pekerjaannya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kelangkaan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terbatasnya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2554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836712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Pemilihan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Langsung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plelangan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.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negosiasi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wajar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dipertanggungjawabkan</a:t>
            </a:r>
            <a:r>
              <a:rPr lang="en-US" dirty="0"/>
              <a:t>.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Penunjukan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Langsung</a:t>
            </a:r>
            <a:r>
              <a:rPr lang="en-US" dirty="0">
                <a:solidFill>
                  <a:srgbClr val="FF0000"/>
                </a:solidFill>
              </a:rPr>
              <a:t>, 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err="1"/>
              <a:t>P</a:t>
            </a:r>
            <a:r>
              <a:rPr lang="en-US" dirty="0" err="1" smtClean="0"/>
              <a:t>engadaan</a:t>
            </a:r>
            <a:r>
              <a:rPr lang="en-US" dirty="0" smtClean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Swakelola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direncanakan</a:t>
            </a:r>
            <a:r>
              <a:rPr lang="en-US" dirty="0"/>
              <a:t>,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diawasi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borongan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.</a:t>
            </a:r>
          </a:p>
          <a:p>
            <a:pPr algn="ctr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549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897</TotalTime>
  <Words>7273</Words>
  <Application>Microsoft Office PowerPoint</Application>
  <PresentationFormat>On-screen Show (4:3)</PresentationFormat>
  <Paragraphs>519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Grid</vt:lpstr>
      <vt:lpstr>PERTEMUAN KE 3 MINGGU KE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GALIH WULANDARI SUBAGYO, s.T.,M.T.,</dc:title>
  <dc:creator>GALIH WULANDARI S</dc:creator>
  <cp:lastModifiedBy>GALIH WULANDARI S</cp:lastModifiedBy>
  <cp:revision>78</cp:revision>
  <dcterms:created xsi:type="dcterms:W3CDTF">2020-01-04T05:38:09Z</dcterms:created>
  <dcterms:modified xsi:type="dcterms:W3CDTF">2020-01-10T03:36:38Z</dcterms:modified>
</cp:coreProperties>
</file>