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8"/>
  </p:notesMasterIdLst>
  <p:sldIdLst>
    <p:sldId id="256" r:id="rId2"/>
    <p:sldId id="257" r:id="rId3"/>
    <p:sldId id="258" r:id="rId4"/>
    <p:sldId id="259" r:id="rId5"/>
    <p:sldId id="260" r:id="rId6"/>
    <p:sldId id="261" r:id="rId7"/>
    <p:sldId id="320" r:id="rId8"/>
    <p:sldId id="321" r:id="rId9"/>
    <p:sldId id="322" r:id="rId10"/>
    <p:sldId id="323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24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79" r:id="rId28"/>
    <p:sldId id="340" r:id="rId29"/>
    <p:sldId id="38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81" r:id="rId38"/>
    <p:sldId id="349" r:id="rId39"/>
    <p:sldId id="350" r:id="rId40"/>
    <p:sldId id="351" r:id="rId41"/>
    <p:sldId id="352" r:id="rId42"/>
    <p:sldId id="382" r:id="rId43"/>
    <p:sldId id="353" r:id="rId44"/>
    <p:sldId id="354" r:id="rId45"/>
    <p:sldId id="383" r:id="rId46"/>
    <p:sldId id="384" r:id="rId47"/>
    <p:sldId id="356" r:id="rId48"/>
    <p:sldId id="357" r:id="rId49"/>
    <p:sldId id="358" r:id="rId50"/>
    <p:sldId id="359" r:id="rId51"/>
    <p:sldId id="360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69" r:id="rId60"/>
    <p:sldId id="372" r:id="rId61"/>
    <p:sldId id="373" r:id="rId62"/>
    <p:sldId id="375" r:id="rId63"/>
    <p:sldId id="376" r:id="rId64"/>
    <p:sldId id="377" r:id="rId65"/>
    <p:sldId id="378" r:id="rId66"/>
    <p:sldId id="285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4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3</a:t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/>
              <a:t>3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566499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/>
              <a:t>PELELANGAN</a:t>
            </a:r>
            <a:endParaRPr lang="en-US" sz="6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0267" y="260648"/>
            <a:ext cx="4863960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/>
              <a:t>MACAM-MACAM PELELANGAN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07953" y="948690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Proses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pelelangan</a:t>
            </a:r>
            <a:endParaRPr lang="en-US" dirty="0" smtClean="0"/>
          </a:p>
          <a:p>
            <a:pPr marL="342900" indent="-342900">
              <a:buAutoNum type="arabicPeriod" startAt="2"/>
            </a:pP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 err="1"/>
              <a:t>terbatas</a:t>
            </a:r>
            <a:r>
              <a:rPr lang="en-US" dirty="0"/>
              <a:t> yang </a:t>
            </a:r>
            <a:r>
              <a:rPr lang="en-US" dirty="0" err="1"/>
              <a:t>diizinkan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/>
              <a:t>yang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diundang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/>
          </a:p>
          <a:p>
            <a:pPr lvl="1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besar-kecilnya</a:t>
            </a:r>
            <a:r>
              <a:rPr lang="en-US" dirty="0"/>
              <a:t> </a:t>
            </a:r>
            <a:r>
              <a:rPr lang="en-US" dirty="0" err="1" smtClean="0"/>
              <a:t>bangunan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Tingkat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 smtClean="0"/>
              <a:t>bangunan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B</a:t>
            </a:r>
            <a:r>
              <a:rPr lang="en-US" dirty="0" err="1" smtClean="0"/>
              <a:t>esar</a:t>
            </a:r>
            <a:r>
              <a:rPr lang="en-US" dirty="0" smtClean="0"/>
              <a:t>/</a:t>
            </a:r>
            <a:r>
              <a:rPr lang="en-US" dirty="0" err="1" smtClean="0"/>
              <a:t>kecilnya</a:t>
            </a:r>
            <a:r>
              <a:rPr lang="en-US" dirty="0" smtClean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 smtClean="0"/>
              <a:t>bangunan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pelaksaan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5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462" y="476672"/>
            <a:ext cx="1970411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/>
              <a:t>DESKRIPSI </a:t>
            </a:r>
            <a:endParaRPr lang="en-US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382236"/>
              </p:ext>
            </p:extLst>
          </p:nvPr>
        </p:nvGraphicFramePr>
        <p:xfrm>
          <a:off x="266491" y="1268760"/>
          <a:ext cx="8571810" cy="5148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7270"/>
                <a:gridCol w="2857270"/>
                <a:gridCol w="2857270"/>
              </a:tblGrid>
              <a:tr h="5760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PELELANGAN UMUM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PELELANGAN TERBATAS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 smtClean="0"/>
                        <a:t>Jumlah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Peserta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Jumlah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relatif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lebih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banyak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/>
                        <a:t>Relatif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lebih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sedikit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karena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penyedia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jasa</a:t>
                      </a:r>
                      <a:r>
                        <a:rPr lang="en-US" sz="1500" dirty="0" smtClean="0"/>
                        <a:t> yang </a:t>
                      </a:r>
                      <a:r>
                        <a:rPr lang="en-US" sz="1500" dirty="0" err="1" smtClean="0"/>
                        <a:t>boleh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ikut</a:t>
                      </a:r>
                      <a:r>
                        <a:rPr lang="en-US" sz="1500" dirty="0" smtClean="0"/>
                        <a:t>  </a:t>
                      </a:r>
                      <a:r>
                        <a:rPr lang="en-US" sz="1500" dirty="0" err="1" smtClean="0"/>
                        <a:t>adalah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mereka</a:t>
                      </a:r>
                      <a:r>
                        <a:rPr lang="en-US" sz="1500" dirty="0" smtClean="0"/>
                        <a:t> yang </a:t>
                      </a:r>
                      <a:r>
                        <a:rPr lang="en-US" sz="1500" dirty="0" err="1" smtClean="0"/>
                        <a:t>diundang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oleh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pengguna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jasa</a:t>
                      </a:r>
                      <a:r>
                        <a:rPr lang="en-US" sz="15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 smtClean="0"/>
                        <a:t>Kemampuan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r>
                        <a:rPr lang="en-US" sz="1500" dirty="0" smtClean="0"/>
                        <a:t> 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semua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diketahui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kemampuannya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Setiap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diketahui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dengan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pasti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kemampuannya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 smtClean="0"/>
                        <a:t>Penetapan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pemenang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r>
                        <a:rPr lang="en-US" sz="1500" dirty="0" smtClean="0"/>
                        <a:t> 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Relatif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lebih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sulit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karena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jumlah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pesertanya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banyak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/>
                        <a:t>Relatif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lebih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mudah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karena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diketahui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kemempuan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seluruh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r>
                        <a:rPr lang="en-US" sz="15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 smtClean="0"/>
                        <a:t>Kekurangan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diketahui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dengan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pasti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kemampuan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setiap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lelang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kecenderungan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terjadinya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praktek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kecurangan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dalam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pelelangan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err="1" smtClean="0"/>
                        <a:t>misalnya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terjadi</a:t>
                      </a:r>
                      <a:r>
                        <a:rPr lang="en-US" sz="1500" dirty="0" smtClean="0"/>
                        <a:t> bid shopping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 smtClean="0"/>
                        <a:t>Kelebihan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Pengguna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jasa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lebih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leluasa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dalam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memilih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penyedia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jasa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dikarenakan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jumlah</a:t>
                      </a:r>
                      <a:r>
                        <a:rPr lang="en-US" sz="1500" dirty="0" smtClean="0"/>
                        <a:t> yang </a:t>
                      </a:r>
                      <a:r>
                        <a:rPr lang="en-US" sz="1500" dirty="0" err="1" smtClean="0"/>
                        <a:t>cukup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untuk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menetapkan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pemenang</a:t>
                      </a:r>
                      <a:r>
                        <a:rPr lang="en-US" sz="1500" dirty="0" smtClean="0"/>
                        <a:t> yang </a:t>
                      </a:r>
                      <a:r>
                        <a:rPr lang="en-US" sz="1500" dirty="0" err="1" smtClean="0"/>
                        <a:t>kompetitif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Kemampuan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peserta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telah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diketahui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dengan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pasti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233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462" y="476672"/>
            <a:ext cx="4966552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/>
              <a:t>SUMBER HUKUM PELELANGAN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462" y="1196752"/>
            <a:ext cx="8607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Peraturan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di Indonesia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Negara (</a:t>
            </a:r>
            <a:r>
              <a:rPr lang="en-US" dirty="0" err="1"/>
              <a:t>Keppres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APBN).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8531" y="2348880"/>
            <a:ext cx="876087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Keppres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N0. 18 </a:t>
            </a:r>
            <a:r>
              <a:rPr lang="en-US" dirty="0" err="1">
                <a:solidFill>
                  <a:srgbClr val="FF0000"/>
                </a:solidFill>
              </a:rPr>
              <a:t>Tahun</a:t>
            </a:r>
            <a:r>
              <a:rPr lang="en-US" dirty="0">
                <a:solidFill>
                  <a:srgbClr val="FF0000"/>
                </a:solidFill>
              </a:rPr>
              <a:t> 2000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reformis</a:t>
            </a:r>
            <a:r>
              <a:rPr lang="en-US" dirty="0"/>
              <a:t> yang </a:t>
            </a:r>
            <a:r>
              <a:rPr lang="en-US" dirty="0" err="1"/>
              <a:t>sejak</a:t>
            </a:r>
            <a:r>
              <a:rPr lang="en-US" dirty="0"/>
              <a:t> lama </a:t>
            </a:r>
            <a:r>
              <a:rPr lang="en-US" dirty="0" err="1"/>
              <a:t>didambakan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. Salah </a:t>
            </a:r>
            <a:r>
              <a:rPr lang="en-US" dirty="0" err="1"/>
              <a:t>satunya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“</a:t>
            </a:r>
            <a:r>
              <a:rPr lang="en-US" dirty="0" err="1"/>
              <a:t>kesetaraan</a:t>
            </a:r>
            <a:r>
              <a:rPr lang="en-US" dirty="0"/>
              <a:t>”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” yang </a:t>
            </a:r>
            <a:r>
              <a:rPr lang="en-US" dirty="0" err="1"/>
              <a:t>bernuansa</a:t>
            </a:r>
            <a:r>
              <a:rPr lang="en-US" dirty="0"/>
              <a:t> </a:t>
            </a:r>
            <a:r>
              <a:rPr lang="en-US" dirty="0" err="1"/>
              <a:t>diskriminatif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;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/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“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”. </a:t>
            </a:r>
            <a:endParaRPr lang="en-US" dirty="0" smtClean="0"/>
          </a:p>
          <a:p>
            <a:pPr algn="ctr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ketentuannya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menyalahi</a:t>
            </a:r>
            <a:r>
              <a:rPr lang="en-US" dirty="0"/>
              <a:t> </a:t>
            </a:r>
            <a:r>
              <a:rPr lang="en-US" dirty="0" err="1"/>
              <a:t>ketentuannya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 </a:t>
            </a:r>
            <a:r>
              <a:rPr lang="en-US" dirty="0" err="1"/>
              <a:t>kelas</a:t>
            </a:r>
            <a:r>
              <a:rPr lang="en-US" dirty="0"/>
              <a:t> 1, 2, </a:t>
            </a:r>
            <a:r>
              <a:rPr lang="en-US" dirty="0" err="1"/>
              <a:t>dan</a:t>
            </a:r>
            <a:r>
              <a:rPr lang="en-US" dirty="0"/>
              <a:t>, 3.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reformis</a:t>
            </a:r>
            <a:r>
              <a:rPr lang="en-US" dirty="0"/>
              <a:t> yang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(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sertifikasi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yang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dibidangnya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5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462" y="476672"/>
            <a:ext cx="4048929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/>
              <a:t>TATA CARA PELELANGAN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462" y="1251679"/>
            <a:ext cx="846300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, </a:t>
            </a:r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syarat-syarat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unsur-unsur</a:t>
            </a:r>
            <a:r>
              <a:rPr lang="en-US" dirty="0"/>
              <a:t> yang </a:t>
            </a:r>
            <a:r>
              <a:rPr lang="en-US" dirty="0" err="1"/>
              <a:t>dinilai</a:t>
            </a:r>
            <a:r>
              <a:rPr lang="en-US" dirty="0"/>
              <a:t>, </a:t>
            </a:r>
            <a:r>
              <a:rPr lang="en-US" dirty="0" err="1"/>
              <a:t>kriteria</a:t>
            </a:r>
            <a:r>
              <a:rPr lang="en-US" dirty="0"/>
              <a:t>, formula </a:t>
            </a:r>
            <a:r>
              <a:rPr lang="en-US" dirty="0" err="1"/>
              <a:t>evaluasi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dimenegrti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berminat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</a:t>
            </a:r>
            <a:r>
              <a:rPr lang="en-US" dirty="0" err="1"/>
              <a:t>isian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 data </a:t>
            </a:r>
            <a:r>
              <a:rPr lang="en-US" dirty="0" err="1"/>
              <a:t>administratif</a:t>
            </a:r>
            <a:r>
              <a:rPr lang="en-US" dirty="0"/>
              <a:t>,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personel</a:t>
            </a:r>
            <a:r>
              <a:rPr lang="en-US" dirty="0"/>
              <a:t>, </a:t>
            </a:r>
            <a:r>
              <a:rPr lang="en-US" dirty="0" err="1"/>
              <a:t>peralatan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nominal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1% s/d 3%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(HPS).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9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penyiapan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dialokasikan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</a:pPr>
            <a:r>
              <a:rPr lang="en-US" dirty="0"/>
              <a:t>1. </a:t>
            </a:r>
            <a:r>
              <a:rPr lang="en-US" dirty="0" smtClean="0"/>
              <a:t>  </a:t>
            </a:r>
            <a:r>
              <a:rPr lang="en-US" dirty="0" err="1" smtClean="0"/>
              <a:t>Undangan</a:t>
            </a:r>
            <a:r>
              <a:rPr lang="en-US" dirty="0" smtClean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2. </a:t>
            </a:r>
            <a:r>
              <a:rPr lang="en-US" dirty="0" smtClean="0"/>
              <a:t> 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/>
              <a:t>prakualifikasi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3. </a:t>
            </a:r>
            <a:r>
              <a:rPr lang="en-US" dirty="0" smtClean="0"/>
              <a:t> 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penawar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4. </a:t>
            </a:r>
            <a:r>
              <a:rPr lang="en-US" dirty="0" smtClean="0"/>
              <a:t>  </a:t>
            </a:r>
            <a:r>
              <a:rPr lang="en-US" dirty="0" err="1" smtClean="0"/>
              <a:t>Syarat-syarat</a:t>
            </a:r>
            <a:r>
              <a:rPr lang="en-US" dirty="0" smtClean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5. </a:t>
            </a:r>
            <a:r>
              <a:rPr lang="en-US" dirty="0" smtClean="0"/>
              <a:t>  </a:t>
            </a:r>
            <a:r>
              <a:rPr lang="en-US" dirty="0" err="1" smtClean="0"/>
              <a:t>Syarat-syarat</a:t>
            </a:r>
            <a:r>
              <a:rPr lang="en-US" dirty="0" smtClean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6. </a:t>
            </a:r>
            <a:r>
              <a:rPr lang="en-US" dirty="0" smtClean="0"/>
              <a:t> 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7. </a:t>
            </a:r>
            <a:r>
              <a:rPr lang="en-US" dirty="0" smtClean="0"/>
              <a:t> 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gambar-gambar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8</a:t>
            </a:r>
            <a:r>
              <a:rPr lang="en-US" dirty="0" smtClean="0"/>
              <a:t>.  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9. </a:t>
            </a:r>
            <a:r>
              <a:rPr lang="en-US" dirty="0" smtClean="0"/>
              <a:t> 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10.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11.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12.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71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267" y="1268760"/>
            <a:ext cx="84051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smtClean="0"/>
              <a:t>LSM.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modal,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pengurus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pendiriannya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perubahannya</a:t>
            </a:r>
            <a:r>
              <a:rPr lang="en-US" dirty="0"/>
              <a:t> 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 smtClean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(NPWP),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/>
              <a:t>lain yang </a:t>
            </a:r>
            <a:r>
              <a:rPr lang="en-US" dirty="0" err="1"/>
              <a:t>dipersyaratkan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,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usahanya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dihentikan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direksi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menandatangani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kuasanya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Direksi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menandatangani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kuasanya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dihukum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kondite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/</a:t>
            </a:r>
            <a:r>
              <a:rPr lang="en-US" dirty="0" err="1" smtClean="0"/>
              <a:t>perseorangan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peryataan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, </a:t>
            </a:r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sertifikasi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0267" y="404664"/>
            <a:ext cx="7982763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 smtClean="0"/>
              <a:t>PENYEDIA BARANG/JASA HARUS MENYAMPAIKAN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6772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142" y="1123707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Agar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jangkauan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dituju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algn="ctr"/>
            <a:r>
              <a:rPr lang="en-US" dirty="0" err="1">
                <a:solidFill>
                  <a:srgbClr val="0070C0"/>
                </a:solidFill>
              </a:rPr>
              <a:t>Bila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pengumuman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ditujukan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kepada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usaha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kecil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koperasi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kecil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cetak</a:t>
            </a:r>
            <a:r>
              <a:rPr lang="en-US" dirty="0"/>
              <a:t>/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yang </a:t>
            </a:r>
            <a:r>
              <a:rPr lang="en-US" dirty="0" err="1"/>
              <a:t>beredar</a:t>
            </a:r>
            <a:r>
              <a:rPr lang="en-US" dirty="0"/>
              <a:t> di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siaran</a:t>
            </a:r>
            <a:r>
              <a:rPr lang="en-US" dirty="0"/>
              <a:t> radio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/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memasang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di </a:t>
            </a:r>
            <a:r>
              <a:rPr lang="en-US" dirty="0" err="1"/>
              <a:t>papan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letaknya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di </a:t>
            </a:r>
            <a:r>
              <a:rPr lang="en-US" dirty="0" err="1"/>
              <a:t>ibukota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/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 smtClean="0"/>
              <a:t>dilelangkan</a:t>
            </a:r>
            <a:r>
              <a:rPr lang="en-US" dirty="0" smtClean="0"/>
              <a:t>.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769720" y="4365104"/>
            <a:ext cx="77627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</a:rPr>
              <a:t>Bila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pengumuman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pelelangan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ditujukan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kepada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perusahaan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koperasi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menengah</a:t>
            </a:r>
            <a:r>
              <a:rPr lang="en-US" dirty="0">
                <a:solidFill>
                  <a:srgbClr val="0070C0"/>
                </a:solidFill>
              </a:rPr>
              <a:t>, 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/>
              <a:t>agar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cetak</a:t>
            </a:r>
            <a:r>
              <a:rPr lang="en-US" dirty="0"/>
              <a:t>/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siaran</a:t>
            </a:r>
            <a:r>
              <a:rPr lang="en-US" dirty="0"/>
              <a:t> radio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/</a:t>
            </a:r>
            <a:r>
              <a:rPr lang="en-US" dirty="0" err="1"/>
              <a:t>swasta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jangkauan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memasang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letaknya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di </a:t>
            </a:r>
            <a:r>
              <a:rPr lang="en-US" dirty="0" err="1"/>
              <a:t>ibukota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/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pekerjan</a:t>
            </a:r>
            <a:r>
              <a:rPr lang="en-US" dirty="0"/>
              <a:t> yang </a:t>
            </a:r>
            <a:r>
              <a:rPr lang="en-US" dirty="0" err="1"/>
              <a:t>dilelangkan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39142" y="338877"/>
            <a:ext cx="7179658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 smtClean="0"/>
              <a:t>PENGUMUMAN DAN PENDAFTARAN PESERTA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7091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002" y="908720"/>
            <a:ext cx="8622704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</a:p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Bila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pengumuman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pelelangan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ditujukan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kepada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perusahaan</a:t>
            </a:r>
            <a:r>
              <a:rPr lang="en-US" dirty="0">
                <a:solidFill>
                  <a:srgbClr val="0070C0"/>
                </a:solidFill>
              </a:rPr>
              <a:t>/</a:t>
            </a:r>
            <a:r>
              <a:rPr lang="en-US" dirty="0" err="1">
                <a:solidFill>
                  <a:srgbClr val="0070C0"/>
                </a:solidFill>
              </a:rPr>
              <a:t>koperasi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besar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/>
              <a:t>agar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etak</a:t>
            </a:r>
            <a:r>
              <a:rPr lang="en-US" dirty="0"/>
              <a:t>/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yang </a:t>
            </a:r>
            <a:r>
              <a:rPr lang="en-US" dirty="0" err="1"/>
              <a:t>mempunyan</a:t>
            </a:r>
            <a:r>
              <a:rPr lang="en-US" dirty="0"/>
              <a:t> </a:t>
            </a:r>
            <a:r>
              <a:rPr lang="en-US" dirty="0" err="1"/>
              <a:t>jangkauan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indinesia</a:t>
            </a:r>
            <a:r>
              <a:rPr lang="en-US" dirty="0"/>
              <a:t>, </a:t>
            </a:r>
            <a:r>
              <a:rPr lang="en-US" dirty="0" err="1"/>
              <a:t>memasang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papan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di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/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/</a:t>
            </a:r>
            <a:r>
              <a:rPr lang="en-US" dirty="0" err="1"/>
              <a:t>profesi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elektronik</a:t>
            </a:r>
            <a:r>
              <a:rPr lang="en-US" dirty="0"/>
              <a:t>/internet. 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err="1">
                <a:solidFill>
                  <a:srgbClr val="0070C0"/>
                </a:solidFill>
              </a:rPr>
              <a:t>Bila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calon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peserta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lelang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diyakini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terbatas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jumlahnya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karena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karakteristik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kompleksitas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/</a:t>
            </a:r>
            <a:r>
              <a:rPr lang="en-US" dirty="0" err="1">
                <a:solidFill>
                  <a:srgbClr val="0070C0"/>
                </a:solidFill>
              </a:rPr>
              <a:t>atau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kecanggihan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teknologinya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atau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kelangkaan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tenaga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ahli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atau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perusahaan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mampu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melaksanakan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pekerjaan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tersebut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diundang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446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12474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Tempat</a:t>
            </a:r>
            <a:r>
              <a:rPr lang="en-US" dirty="0"/>
              <a:t>, </a:t>
            </a:r>
            <a:r>
              <a:rPr lang="en-US" dirty="0" err="1"/>
              <a:t>tanggal</a:t>
            </a:r>
            <a:r>
              <a:rPr lang="en-US" dirty="0"/>
              <a:t>,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mendaftarkan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berminat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mendaftarkan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 smtClean="0"/>
              <a:t>prakualifikasi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/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 lain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proses </a:t>
            </a:r>
            <a:r>
              <a:rPr lang="en-US" dirty="0" err="1"/>
              <a:t>lelang</a:t>
            </a:r>
            <a:r>
              <a:rPr lang="en-US" dirty="0"/>
              <a:t> di </a:t>
            </a:r>
            <a:r>
              <a:rPr lang="en-US" dirty="0" err="1"/>
              <a:t>provinsi</a:t>
            </a:r>
            <a:r>
              <a:rPr lang="en-US" dirty="0"/>
              <a:t>/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Prakualifikasi</a:t>
            </a:r>
            <a:endParaRPr lang="en-US" dirty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pelelengan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pelelengan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berminat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yang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.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dipungut</a:t>
            </a:r>
            <a:r>
              <a:rPr lang="en-US" dirty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 smtClean="0"/>
              <a:t>anitia</a:t>
            </a:r>
            <a:r>
              <a:rPr lang="en-US" dirty="0" smtClean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data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mestinya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404664"/>
            <a:ext cx="5868210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/>
              <a:t>SYARAT – SYARAT PESERTA LELANG </a:t>
            </a:r>
          </a:p>
        </p:txBody>
      </p:sp>
    </p:spTree>
    <p:extLst>
      <p:ext uri="{BB962C8B-B14F-4D97-AF65-F5344CB8AC3E}">
        <p14:creationId xmlns:p14="http://schemas.microsoft.com/office/powerpoint/2010/main" val="2971958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8284" y="476305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mangadakan</a:t>
            </a:r>
            <a:r>
              <a:rPr lang="en-US" dirty="0"/>
              <a:t> </a:t>
            </a:r>
            <a:r>
              <a:rPr lang="en-US" dirty="0" err="1" smtClean="0"/>
              <a:t>pelelangan</a:t>
            </a:r>
            <a:endParaRPr lang="en-US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dibeli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69026" y="445309"/>
            <a:ext cx="8379437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CONT…</a:t>
            </a:r>
          </a:p>
          <a:p>
            <a:pPr algn="just"/>
            <a:r>
              <a:rPr lang="en-US" dirty="0" smtClean="0"/>
              <a:t>8.   </a:t>
            </a:r>
            <a:r>
              <a:rPr lang="en-US" dirty="0" err="1" smtClean="0"/>
              <a:t>Sertifikasi</a:t>
            </a:r>
            <a:r>
              <a:rPr lang="en-US" dirty="0" smtClean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/</a:t>
            </a:r>
            <a:r>
              <a:rPr lang="en-US" dirty="0" err="1"/>
              <a:t>profesi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prakualifikasi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9.  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: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financial.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pPr marL="342900" indent="-342900" algn="just">
              <a:buAutoNum type="arabicPeriod" startAt="10"/>
            </a:pPr>
            <a:r>
              <a:rPr lang="en-US" dirty="0" smtClean="0"/>
              <a:t> 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dinyatakan</a:t>
            </a:r>
            <a:r>
              <a:rPr lang="en-US" dirty="0"/>
              <a:t> lulus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 smtClean="0"/>
              <a:t>dicatat</a:t>
            </a:r>
            <a:endParaRPr lang="en-US" dirty="0" smtClean="0"/>
          </a:p>
          <a:p>
            <a:pPr algn="just"/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diundang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18284" y="4077072"/>
            <a:ext cx="4317207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/>
              <a:t>ISI PENGUMUMAN LELANG</a:t>
            </a:r>
          </a:p>
        </p:txBody>
      </p:sp>
    </p:spTree>
    <p:extLst>
      <p:ext uri="{BB962C8B-B14F-4D97-AF65-F5344CB8AC3E}">
        <p14:creationId xmlns:p14="http://schemas.microsoft.com/office/powerpoint/2010/main" val="300210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47515"/>
            <a:ext cx="8280920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CONT</a:t>
            </a:r>
            <a:r>
              <a:rPr lang="en-US" sz="2500" dirty="0" smtClean="0"/>
              <a:t>…</a:t>
            </a:r>
            <a:endParaRPr lang="en-US" dirty="0" smtClean="0"/>
          </a:p>
          <a:p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diundang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panitia</a:t>
            </a:r>
            <a:r>
              <a:rPr lang="en-US" dirty="0" smtClean="0"/>
              <a:t>. </a:t>
            </a:r>
            <a:r>
              <a:rPr lang="en-US" dirty="0" err="1" smtClean="0"/>
              <a:t>Dilarang</a:t>
            </a:r>
            <a:r>
              <a:rPr lang="en-US" dirty="0" smtClean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penjamin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,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/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bank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/</a:t>
            </a:r>
            <a:r>
              <a:rPr lang="en-US" dirty="0" err="1" smtClean="0"/>
              <a:t>swasta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 smtClean="0"/>
              <a:t>pailit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keikutsertaanya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bertantangan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(conflict of interest).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4364765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, </a:t>
            </a:r>
            <a:r>
              <a:rPr lang="en-US" dirty="0" err="1"/>
              <a:t>dihadiri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3905" y="3553852"/>
            <a:ext cx="5790560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 smtClean="0"/>
              <a:t>PENJELASAN LELANG (AANWIJZING)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3598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840668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CONT</a:t>
            </a:r>
            <a:r>
              <a:rPr lang="en-US" sz="2500" dirty="0" smtClean="0"/>
              <a:t>…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/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Cara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(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dilampirkan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Undangan</a:t>
            </a:r>
            <a:r>
              <a:rPr lang="en-US" dirty="0" smtClean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menggugurkan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berkenaan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subkontrak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koperasi</a:t>
            </a:r>
            <a:r>
              <a:rPr lang="en-US" dirty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Besaran</a:t>
            </a:r>
            <a:r>
              <a:rPr lang="en-US" dirty="0"/>
              <a:t>,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penjamin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</a:t>
            </a:r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,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peninjauan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6898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817240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/>
              <a:t>CONT…</a:t>
            </a:r>
          </a:p>
          <a:p>
            <a:pPr algn="just"/>
            <a:endParaRPr lang="en-US" dirty="0" smtClean="0"/>
          </a:p>
          <a:p>
            <a:pPr algn="ctr"/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lain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perubahannya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peninjauan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(BAP) yang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BAP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/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ditampung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menuangkan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addendum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terpisahkan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yang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12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(price adjustment)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rumus-rumus</a:t>
            </a:r>
            <a:r>
              <a:rPr lang="en-US" dirty="0"/>
              <a:t> </a:t>
            </a:r>
            <a:r>
              <a:rPr lang="en-US" dirty="0" err="1"/>
              <a:t>penysuaian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273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355" y="1484784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yang </a:t>
            </a:r>
            <a:r>
              <a:rPr lang="en-US" dirty="0" err="1"/>
              <a:t>dipersyaratkan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sistem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sampul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sampul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tahap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tanggal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/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dihadapan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ditutup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,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membukadokumen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,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serah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4778" y="322198"/>
            <a:ext cx="7590869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PENYAMPAIAN DAN PEMBUKAAN DOKUMEN PENAWARAN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1381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412776"/>
            <a:ext cx="77586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saksi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saksi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/>
              <a:t>,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menunda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/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jam.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,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/>
              <a:t>,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/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disaksikan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saksi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yang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/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pengunduran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pererta</a:t>
            </a:r>
            <a:r>
              <a:rPr lang="en-US" dirty="0"/>
              <a:t>,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mengumumkan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4779" y="476672"/>
            <a:ext cx="6235454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PEMBUKAAN DOKUMEN PENAWARAN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2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506" y="12334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Satu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Sampul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dihadapan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 smtClean="0"/>
              <a:t>.</a:t>
            </a:r>
          </a:p>
          <a:p>
            <a:pPr algn="just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Sistem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Dua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Sampul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I </a:t>
            </a:r>
            <a:r>
              <a:rPr lang="en-US" dirty="0" err="1"/>
              <a:t>dihadapan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Sampul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data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dibuka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I. </a:t>
            </a:r>
            <a:r>
              <a:rPr lang="en-US" dirty="0" err="1"/>
              <a:t>Sampul</a:t>
            </a:r>
            <a:r>
              <a:rPr lang="en-US" dirty="0"/>
              <a:t> II yang </a:t>
            </a:r>
            <a:r>
              <a:rPr lang="en-US" dirty="0" err="1"/>
              <a:t>berisi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sampulnya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diparaf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Sistem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Dua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Tahap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I </a:t>
            </a:r>
            <a:r>
              <a:rPr lang="en-US" dirty="0" err="1"/>
              <a:t>dihadapan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Sampul</a:t>
            </a:r>
            <a:r>
              <a:rPr lang="en-US" dirty="0"/>
              <a:t> I yang </a:t>
            </a:r>
            <a:r>
              <a:rPr lang="en-US" dirty="0" err="1"/>
              <a:t>berisi</a:t>
            </a:r>
            <a:r>
              <a:rPr lang="en-US" dirty="0"/>
              <a:t> data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Sampul</a:t>
            </a:r>
            <a:r>
              <a:rPr lang="en-US" dirty="0"/>
              <a:t> I yang </a:t>
            </a:r>
            <a:r>
              <a:rPr lang="en-US" dirty="0" err="1"/>
              <a:t>berisi</a:t>
            </a:r>
            <a:r>
              <a:rPr lang="en-US" dirty="0"/>
              <a:t> data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dibuka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I. </a:t>
            </a:r>
            <a:r>
              <a:rPr lang="en-US" dirty="0" err="1"/>
              <a:t>Sampul</a:t>
            </a:r>
            <a:r>
              <a:rPr lang="en-US" dirty="0"/>
              <a:t> II yang </a:t>
            </a:r>
            <a:r>
              <a:rPr lang="en-US" dirty="0" err="1"/>
              <a:t>berisi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0549" y="417654"/>
            <a:ext cx="8550893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PEMBUKAAN DOKUMEN PENAWARAN SETIAP SISTEM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2234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8306" y="404664"/>
            <a:ext cx="7830616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CONT</a:t>
            </a:r>
            <a:r>
              <a:rPr lang="en-US" sz="2500" dirty="0" smtClean="0"/>
              <a:t>…</a:t>
            </a:r>
            <a:endParaRPr lang="en-US" sz="2500" u="sng" dirty="0" smtClean="0"/>
          </a:p>
          <a:p>
            <a:pPr algn="just"/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memeriksa</a:t>
            </a:r>
            <a:r>
              <a:rPr lang="en-US" dirty="0"/>
              <a:t>,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membacakan</a:t>
            </a:r>
            <a:r>
              <a:rPr lang="en-US" dirty="0"/>
              <a:t> </a:t>
            </a:r>
            <a:r>
              <a:rPr lang="en-US" dirty="0" err="1"/>
              <a:t>dihadapan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Sistem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Satu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Sampul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 yang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 smtClean="0"/>
              <a:t>).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n-US" dirty="0"/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Sistem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Dua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Sampul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 yang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Sistem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Dua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Tahap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/>
              <a:t>peryataan</a:t>
            </a:r>
            <a:r>
              <a:rPr lang="en-US" dirty="0"/>
              <a:t> yang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disyaratkan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59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988840"/>
            <a:ext cx="626469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CONT</a:t>
            </a:r>
            <a:r>
              <a:rPr lang="en-US" sz="2500" dirty="0" smtClean="0"/>
              <a:t>…</a:t>
            </a:r>
          </a:p>
          <a:p>
            <a:endParaRPr lang="en-US" dirty="0" smtClean="0"/>
          </a:p>
          <a:p>
            <a:pPr algn="ctr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kesalahan-kesalahan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menggugurkan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,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syarat-syarat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prakualifikasi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dilampirkan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3472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38021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gugur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Surat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Penawaran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/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/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namanya</a:t>
            </a:r>
            <a:r>
              <a:rPr lang="en-US" dirty="0"/>
              <a:t> </a:t>
            </a:r>
            <a:r>
              <a:rPr lang="en-US" dirty="0" err="1"/>
              <a:t>tercantumdalam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pendirian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perubahannya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(association agreement) </a:t>
            </a:r>
            <a:r>
              <a:rPr lang="en-US" dirty="0" err="1"/>
              <a:t>adalah</a:t>
            </a:r>
            <a:r>
              <a:rPr lang="en-US" dirty="0"/>
              <a:t> yang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(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/lead firm</a:t>
            </a:r>
            <a:r>
              <a:rPr lang="en-US" dirty="0" smtClean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kurun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32336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4289340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80728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Penawaran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yang </a:t>
            </a:r>
            <a:r>
              <a:rPr lang="en-US" dirty="0" err="1"/>
              <a:t>mempunyan</a:t>
            </a:r>
            <a:r>
              <a:rPr lang="en-US" dirty="0"/>
              <a:t> program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(surety bond)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direasuransikan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yang </a:t>
            </a:r>
            <a:r>
              <a:rPr lang="en-US" dirty="0" err="1" smtClean="0"/>
              <a:t>bonafit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nominal yang </a:t>
            </a:r>
            <a:r>
              <a:rPr lang="en-US" dirty="0" err="1"/>
              <a:t>dipersyaratkan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disyaratkan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pelelangan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berkedudukan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diterbitkan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devisi</a:t>
            </a:r>
            <a:r>
              <a:rPr lang="en-US" dirty="0"/>
              <a:t> di Indonesia </a:t>
            </a:r>
            <a:r>
              <a:rPr lang="en-US" dirty="0" err="1"/>
              <a:t>atau</a:t>
            </a:r>
            <a:r>
              <a:rPr lang="en-US" dirty="0"/>
              <a:t> bank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yang </a:t>
            </a:r>
            <a:r>
              <a:rPr lang="en-US" dirty="0" err="1"/>
              <a:t>direkomendasikan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Indonesia.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47667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82669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/>
              <a:t>Manajemen</a:t>
            </a:r>
            <a:r>
              <a:rPr lang="en-US" sz="1700" dirty="0"/>
              <a:t> </a:t>
            </a:r>
            <a:r>
              <a:rPr lang="en-US" sz="1700" dirty="0" err="1"/>
              <a:t>Pembiayaan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endParaRPr lang="en-US" sz="1700"/>
          </a:p>
          <a:p>
            <a:r>
              <a:rPr lang="en-US" sz="1700" smtClean="0"/>
              <a:t>BAB </a:t>
            </a:r>
            <a:r>
              <a:rPr lang="en-US" sz="1700" dirty="0" smtClean="0"/>
              <a:t>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378889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).</a:t>
            </a:r>
          </a:p>
          <a:p>
            <a:pPr algn="ctr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dibacakan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,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 yang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(BAPP).</a:t>
            </a:r>
          </a:p>
          <a:p>
            <a:pPr algn="ctr"/>
            <a:r>
              <a:rPr lang="en-US" dirty="0"/>
              <a:t>BAPP </a:t>
            </a:r>
            <a:r>
              <a:rPr lang="en-US" dirty="0" err="1"/>
              <a:t>dibagikan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yang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dilampiri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60549" y="417654"/>
            <a:ext cx="5391571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DAFTAR KUANTITAS DAN HARGA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1890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196752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dinyatakan</a:t>
            </a:r>
            <a:r>
              <a:rPr lang="en-US" dirty="0"/>
              <a:t> lulus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teknis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, </a:t>
            </a:r>
            <a:r>
              <a:rPr lang="en-US" dirty="0" err="1"/>
              <a:t>metode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tatacara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diperkenankan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, </a:t>
            </a:r>
            <a:r>
              <a:rPr lang="en-US" dirty="0" err="1"/>
              <a:t>menambah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tatacara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lain yang </a:t>
            </a:r>
            <a:r>
              <a:rPr lang="en-US" dirty="0" err="1"/>
              <a:t>bersifat</a:t>
            </a:r>
            <a:r>
              <a:rPr lang="en-US" dirty="0"/>
              <a:t> post bidding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algn="just"/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memenihi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Syarat-syarat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/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orang yang </a:t>
            </a:r>
            <a:r>
              <a:rPr lang="en-US" dirty="0" err="1"/>
              <a:t>berwenang</a:t>
            </a:r>
            <a:r>
              <a:rPr lang="en-US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(</a:t>
            </a:r>
            <a:r>
              <a:rPr lang="en-US" dirty="0" err="1"/>
              <a:t>kolusi</a:t>
            </a:r>
            <a:r>
              <a:rPr lang="en-US" dirty="0"/>
              <a:t>)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60549" y="417654"/>
            <a:ext cx="4167435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EVALUASI PENAWARAN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6686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memenuhi</a:t>
            </a:r>
            <a:r>
              <a:rPr lang="en-US" sz="1700" dirty="0"/>
              <a:t> </a:t>
            </a:r>
            <a:r>
              <a:rPr lang="en-US" sz="1700" dirty="0" err="1"/>
              <a:t>ketentuan</a:t>
            </a:r>
            <a:r>
              <a:rPr lang="en-US" sz="1700" dirty="0"/>
              <a:t> </a:t>
            </a:r>
            <a:r>
              <a:rPr lang="en-US" sz="1700" dirty="0" err="1"/>
              <a:t>sebagai</a:t>
            </a:r>
            <a:r>
              <a:rPr lang="en-US" sz="1700" dirty="0"/>
              <a:t> </a:t>
            </a:r>
            <a:r>
              <a:rPr lang="en-US" sz="1700" dirty="0" err="1" smtClean="0"/>
              <a:t>berikut</a:t>
            </a:r>
            <a:r>
              <a:rPr lang="en-US" sz="1700" dirty="0" smtClean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Diterbitkan</a:t>
            </a:r>
            <a:r>
              <a:rPr lang="en-US" sz="1700" dirty="0" smtClean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pihak</a:t>
            </a:r>
            <a:r>
              <a:rPr lang="en-US" sz="1700" dirty="0"/>
              <a:t> bank </a:t>
            </a:r>
            <a:r>
              <a:rPr lang="en-US" sz="1700" dirty="0" err="1"/>
              <a:t>umum</a:t>
            </a:r>
            <a:r>
              <a:rPr lang="en-US" sz="1700" dirty="0"/>
              <a:t> (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termasuk</a:t>
            </a:r>
            <a:r>
              <a:rPr lang="en-US" sz="1700" dirty="0"/>
              <a:t> bank </a:t>
            </a:r>
            <a:r>
              <a:rPr lang="en-US" sz="1700" dirty="0" err="1"/>
              <a:t>perkreditan</a:t>
            </a:r>
            <a:r>
              <a:rPr lang="en-US" sz="1700" dirty="0"/>
              <a:t> </a:t>
            </a:r>
            <a:r>
              <a:rPr lang="en-US" sz="1700" dirty="0" err="1"/>
              <a:t>rakyat</a:t>
            </a:r>
            <a:r>
              <a:rPr lang="en-US" sz="1700" dirty="0"/>
              <a:t>)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perusahaan</a:t>
            </a:r>
            <a:r>
              <a:rPr lang="en-US" sz="1700" dirty="0"/>
              <a:t> </a:t>
            </a:r>
            <a:r>
              <a:rPr lang="en-US" sz="1700" dirty="0" err="1"/>
              <a:t>asuransi</a:t>
            </a:r>
            <a:r>
              <a:rPr lang="en-US" sz="1700" dirty="0"/>
              <a:t> yang </a:t>
            </a:r>
            <a:r>
              <a:rPr lang="en-US" sz="1700" dirty="0" err="1"/>
              <a:t>mempunyai</a:t>
            </a:r>
            <a:r>
              <a:rPr lang="en-US" sz="1700" dirty="0"/>
              <a:t> program </a:t>
            </a:r>
            <a:r>
              <a:rPr lang="en-US" sz="1700" dirty="0" err="1"/>
              <a:t>suransi</a:t>
            </a:r>
            <a:r>
              <a:rPr lang="en-US" sz="1700" dirty="0"/>
              <a:t> </a:t>
            </a:r>
            <a:r>
              <a:rPr lang="en-US" sz="1700" dirty="0" err="1"/>
              <a:t>kerugian</a:t>
            </a:r>
            <a:r>
              <a:rPr lang="en-US" sz="1700" dirty="0"/>
              <a:t> (surety bond)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direasuransikan</a:t>
            </a:r>
            <a:r>
              <a:rPr lang="en-US" sz="1700" dirty="0"/>
              <a:t> </a:t>
            </a:r>
            <a:r>
              <a:rPr lang="en-US" sz="1700" dirty="0" err="1"/>
              <a:t>kepada</a:t>
            </a:r>
            <a:r>
              <a:rPr lang="en-US" sz="1700" dirty="0"/>
              <a:t> </a:t>
            </a:r>
            <a:r>
              <a:rPr lang="en-US" sz="1700" dirty="0" err="1"/>
              <a:t>perusahaan</a:t>
            </a:r>
            <a:r>
              <a:rPr lang="en-US" sz="1700" dirty="0"/>
              <a:t> di </a:t>
            </a:r>
            <a:r>
              <a:rPr lang="en-US" sz="1700" dirty="0" err="1"/>
              <a:t>luar</a:t>
            </a:r>
            <a:r>
              <a:rPr lang="en-US" sz="1700" dirty="0"/>
              <a:t> </a:t>
            </a:r>
            <a:r>
              <a:rPr lang="en-US" sz="1700" dirty="0" err="1"/>
              <a:t>negeri</a:t>
            </a:r>
            <a:r>
              <a:rPr lang="en-US" sz="1700" dirty="0"/>
              <a:t> yang </a:t>
            </a:r>
            <a:r>
              <a:rPr lang="en-US" sz="1700" dirty="0" err="1" smtClean="0"/>
              <a:t>bonafit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Masa</a:t>
            </a:r>
            <a:r>
              <a:rPr lang="en-US" sz="1700" dirty="0" smtClean="0"/>
              <a:t> </a:t>
            </a:r>
            <a:r>
              <a:rPr lang="en-US" sz="1700" dirty="0" err="1"/>
              <a:t>berlaku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kurang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jangka</a:t>
            </a:r>
            <a:r>
              <a:rPr lang="en-US" sz="1700" dirty="0"/>
              <a:t> </a:t>
            </a:r>
            <a:r>
              <a:rPr lang="en-US" sz="1700" dirty="0" err="1"/>
              <a:t>waktu</a:t>
            </a:r>
            <a:r>
              <a:rPr lang="en-US" sz="1700" dirty="0"/>
              <a:t>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 smtClean="0"/>
              <a:t>lelang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Nama</a:t>
            </a:r>
            <a:r>
              <a:rPr lang="en-US" sz="1700" dirty="0" smtClean="0"/>
              <a:t> </a:t>
            </a:r>
            <a:r>
              <a:rPr lang="en-US" sz="1700" dirty="0" err="1"/>
              <a:t>peserta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sama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nama</a:t>
            </a:r>
            <a:r>
              <a:rPr lang="en-US" sz="1700" dirty="0"/>
              <a:t> yang </a:t>
            </a:r>
            <a:r>
              <a:rPr lang="en-US" sz="1700" dirty="0" err="1"/>
              <a:t>tercantum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 smtClean="0"/>
              <a:t>penawaran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kurang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nilai</a:t>
            </a:r>
            <a:r>
              <a:rPr lang="en-US" sz="1700" dirty="0"/>
              <a:t> nominal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 smtClean="0"/>
              <a:t>lelang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dicantumkan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angka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 smtClean="0"/>
              <a:t>huruf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Nama</a:t>
            </a:r>
            <a:r>
              <a:rPr lang="en-US" sz="1700" dirty="0" smtClean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yang </a:t>
            </a:r>
            <a:r>
              <a:rPr lang="en-US" sz="1700" dirty="0" err="1"/>
              <a:t>menerima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sama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nama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yang </a:t>
            </a:r>
            <a:r>
              <a:rPr lang="en-US" sz="1700" dirty="0" err="1"/>
              <a:t>mengadakan</a:t>
            </a:r>
            <a:r>
              <a:rPr lang="en-US" sz="1700" dirty="0"/>
              <a:t> </a:t>
            </a:r>
            <a:r>
              <a:rPr lang="en-US" sz="1700" dirty="0" err="1" smtClean="0"/>
              <a:t>pelelangan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Paket</a:t>
            </a:r>
            <a:r>
              <a:rPr lang="en-US" sz="1700" dirty="0" smtClean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yang </a:t>
            </a:r>
            <a:r>
              <a:rPr lang="en-US" sz="1700" dirty="0" err="1"/>
              <a:t>dijamin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sama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paket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yang </a:t>
            </a:r>
            <a:r>
              <a:rPr lang="en-US" sz="1700" dirty="0" err="1" smtClean="0"/>
              <a:t>dilelang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smtClean="0"/>
              <a:t>Isi </a:t>
            </a:r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herus</a:t>
            </a:r>
            <a:r>
              <a:rPr lang="en-US" sz="1700" dirty="0"/>
              <a:t>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ketentuan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 smtClean="0"/>
              <a:t>lelang</a:t>
            </a:r>
            <a:r>
              <a:rPr lang="en-US" sz="17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 smtClean="0"/>
              <a:t>Apabila</a:t>
            </a:r>
            <a:r>
              <a:rPr lang="en-US" sz="1700" dirty="0" smtClean="0"/>
              <a:t> </a:t>
            </a:r>
            <a:r>
              <a:rPr lang="en-US" sz="1700" dirty="0" err="1"/>
              <a:t>ada</a:t>
            </a:r>
            <a:r>
              <a:rPr lang="en-US" sz="1700" dirty="0"/>
              <a:t> </a:t>
            </a:r>
            <a:r>
              <a:rPr lang="en-US" sz="1700" dirty="0" err="1"/>
              <a:t>hal-hal</a:t>
            </a:r>
            <a:r>
              <a:rPr lang="en-US" sz="1700" dirty="0"/>
              <a:t> yang </a:t>
            </a:r>
            <a:r>
              <a:rPr lang="en-US" sz="1700" dirty="0" err="1"/>
              <a:t>kurang</a:t>
            </a:r>
            <a:r>
              <a:rPr lang="en-US" sz="1700" dirty="0"/>
              <a:t> </a:t>
            </a:r>
            <a:r>
              <a:rPr lang="en-US" sz="1700" dirty="0" err="1"/>
              <a:t>jelas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meragukan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perlu</a:t>
            </a:r>
            <a:r>
              <a:rPr lang="en-US" sz="1700" dirty="0"/>
              <a:t> </a:t>
            </a:r>
            <a:r>
              <a:rPr lang="en-US" sz="1700" dirty="0" err="1"/>
              <a:t>klarifikasi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pihak</a:t>
            </a:r>
            <a:r>
              <a:rPr lang="en-US" sz="1700" dirty="0"/>
              <a:t> yang </a:t>
            </a:r>
            <a:r>
              <a:rPr lang="en-US" sz="1700" dirty="0" err="1"/>
              <a:t>terkait</a:t>
            </a:r>
            <a:r>
              <a:rPr lang="en-US" sz="1700" dirty="0"/>
              <a:t> </a:t>
            </a:r>
            <a:r>
              <a:rPr lang="en-US" sz="1700" dirty="0" err="1"/>
              <a:t>tanpa</a:t>
            </a:r>
            <a:r>
              <a:rPr lang="en-US" sz="1700" dirty="0"/>
              <a:t> </a:t>
            </a:r>
            <a:r>
              <a:rPr lang="en-US" sz="1700" dirty="0" err="1"/>
              <a:t>mengubah</a:t>
            </a:r>
            <a:r>
              <a:rPr lang="en-US" sz="1700" dirty="0"/>
              <a:t> </a:t>
            </a:r>
            <a:r>
              <a:rPr lang="en-US" sz="1700" dirty="0" err="1"/>
              <a:t>substansi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8966" y="373255"/>
            <a:ext cx="4910265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SURAT JAMINAN PENAWARAN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42299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052736"/>
            <a:ext cx="828092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 smtClean="0"/>
              <a:t>sampul</a:t>
            </a:r>
            <a:endParaRPr lang="en-US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Ditandatangani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/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kuasanya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pendirian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perubahannya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yang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autentik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yang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 smtClean="0"/>
              <a:t>bekerjasama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dirty="0" err="1" smtClean="0"/>
              <a:t>Bermaterai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bertanggal</a:t>
            </a:r>
            <a:r>
              <a:rPr lang="en-US" dirty="0" smtClean="0"/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/item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lumpsum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pelengkap</a:t>
            </a:r>
            <a:r>
              <a:rPr lang="en-US" dirty="0"/>
              <a:t>.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system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lumpsum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menggugurkan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8966" y="373255"/>
            <a:ext cx="6505282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CONTOH SURAT PENAWARAN HARGA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8823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435" y="980383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dirinci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lengkap</a:t>
            </a:r>
            <a:r>
              <a:rPr lang="en-US" dirty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dirty="0"/>
              <a:t>Ada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melunasi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domisili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 smtClean="0"/>
              <a:t>.</a:t>
            </a:r>
            <a:endParaRPr lang="en-US" dirty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.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.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 smtClean="0"/>
              <a:t>.</a:t>
            </a:r>
            <a:endParaRPr lang="en-US" dirty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. </a:t>
            </a:r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diperkenankan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tatacara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476672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1294698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556791"/>
            <a:ext cx="82551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pemborongnya</a:t>
            </a:r>
            <a:r>
              <a:rPr lang="en-US" dirty="0"/>
              <a:t>,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substantif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diyakini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melampaui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kapasitas</a:t>
            </a:r>
            <a:r>
              <a:rPr lang="en-US" dirty="0"/>
              <a:t>, </a:t>
            </a:r>
            <a:r>
              <a:rPr lang="en-US" dirty="0" err="1"/>
              <a:t>komposisi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minimal yang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posisinya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yang </a:t>
            </a:r>
            <a:r>
              <a:rPr lang="en-US" dirty="0" err="1"/>
              <a:t>diajukan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disubkontrakkan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dicantumkan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8966" y="373255"/>
            <a:ext cx="6505282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PENAWARAN DINYATAKAN MEMENUHI PERSYARATAN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98603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948" y="1533465"/>
            <a:ext cx="859053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 smtClean="0"/>
              <a:t>Memenuhi</a:t>
            </a:r>
            <a:r>
              <a:rPr lang="en-US" sz="1700" dirty="0" smtClean="0"/>
              <a:t> </a:t>
            </a:r>
            <a:r>
              <a:rPr lang="en-US" sz="1700" dirty="0" err="1"/>
              <a:t>spesifikasi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 yang </a:t>
            </a:r>
            <a:r>
              <a:rPr lang="en-US" sz="1700" dirty="0" err="1"/>
              <a:t>ditawarkan</a:t>
            </a:r>
            <a:r>
              <a:rPr lang="en-US" sz="1700" dirty="0"/>
              <a:t> </a:t>
            </a:r>
            <a:r>
              <a:rPr lang="en-US" sz="1700" dirty="0" err="1"/>
              <a:t>berdasarkan</a:t>
            </a:r>
            <a:r>
              <a:rPr lang="en-US" sz="1700" dirty="0"/>
              <a:t> </a:t>
            </a:r>
            <a:r>
              <a:rPr lang="en-US" sz="1700" dirty="0" err="1"/>
              <a:t>contoh</a:t>
            </a:r>
            <a:r>
              <a:rPr lang="en-US" sz="1700" dirty="0"/>
              <a:t>, </a:t>
            </a:r>
            <a:r>
              <a:rPr lang="en-US" sz="1700" dirty="0" err="1"/>
              <a:t>brosur</a:t>
            </a:r>
            <a:r>
              <a:rPr lang="en-US" sz="1700" dirty="0"/>
              <a:t>,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gambar-gambar</a:t>
            </a:r>
            <a:r>
              <a:rPr lang="en-US" sz="1700" dirty="0"/>
              <a:t>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/>
              <a:t>Jadwal</a:t>
            </a:r>
            <a:r>
              <a:rPr lang="en-US" sz="1700" dirty="0"/>
              <a:t> </a:t>
            </a:r>
            <a:r>
              <a:rPr lang="en-US" sz="1700" dirty="0" err="1"/>
              <a:t>waktu</a:t>
            </a:r>
            <a:r>
              <a:rPr lang="en-US" sz="1700" dirty="0"/>
              <a:t> </a:t>
            </a:r>
            <a:r>
              <a:rPr lang="en-US" sz="1700" dirty="0" err="1"/>
              <a:t>penterahan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</a:t>
            </a:r>
            <a:r>
              <a:rPr lang="en-US" sz="1700" dirty="0" err="1"/>
              <a:t>lainnya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melampaui</a:t>
            </a:r>
            <a:r>
              <a:rPr lang="en-US" sz="1700" dirty="0"/>
              <a:t> </a:t>
            </a:r>
            <a:r>
              <a:rPr lang="en-US" sz="1700" dirty="0" err="1"/>
              <a:t>batas</a:t>
            </a:r>
            <a:r>
              <a:rPr lang="en-US" sz="1700" dirty="0"/>
              <a:t> </a:t>
            </a:r>
            <a:r>
              <a:rPr lang="en-US" sz="1700" dirty="0" err="1"/>
              <a:t>waktu</a:t>
            </a:r>
            <a:r>
              <a:rPr lang="en-US" sz="1700" dirty="0"/>
              <a:t>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/>
              <a:t>Identitas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</a:t>
            </a:r>
            <a:r>
              <a:rPr lang="en-US" sz="1700" dirty="0" err="1"/>
              <a:t>lainnya</a:t>
            </a:r>
            <a:r>
              <a:rPr lang="en-US" sz="1700" dirty="0"/>
              <a:t> yang </a:t>
            </a:r>
            <a:r>
              <a:rPr lang="en-US" sz="1700" dirty="0" err="1"/>
              <a:t>ditawarkan</a:t>
            </a:r>
            <a:r>
              <a:rPr lang="en-US" sz="1700" dirty="0"/>
              <a:t> </a:t>
            </a:r>
            <a:r>
              <a:rPr lang="en-US" sz="1700" dirty="0" err="1"/>
              <a:t>tercantum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lengkap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jelas</a:t>
            </a:r>
            <a:r>
              <a:rPr lang="en-US" sz="17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/>
              <a:t>Jumlah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yang </a:t>
            </a:r>
            <a:r>
              <a:rPr lang="en-US" sz="1700" dirty="0" err="1"/>
              <a:t>ditawarkan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kurang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/>
              <a:t>Memenuhi</a:t>
            </a:r>
            <a:r>
              <a:rPr lang="en-US" sz="1700" dirty="0"/>
              <a:t> </a:t>
            </a:r>
            <a:r>
              <a:rPr lang="en-US" sz="1700" dirty="0" err="1"/>
              <a:t>syarat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lainnya</a:t>
            </a:r>
            <a:r>
              <a:rPr lang="en-US" sz="1700" dirty="0"/>
              <a:t>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/>
              <a:t>Apabila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ada</a:t>
            </a:r>
            <a:r>
              <a:rPr lang="en-US" sz="1700" dirty="0"/>
              <a:t> </a:t>
            </a:r>
            <a:r>
              <a:rPr lang="en-US" sz="1700" dirty="0" err="1"/>
              <a:t>hal-hal</a:t>
            </a:r>
            <a:r>
              <a:rPr lang="en-US" sz="1700" dirty="0"/>
              <a:t> yang </a:t>
            </a:r>
            <a:r>
              <a:rPr lang="en-US" sz="1700" dirty="0" err="1"/>
              <a:t>kurang</a:t>
            </a:r>
            <a:r>
              <a:rPr lang="en-US" sz="1700" dirty="0"/>
              <a:t> </a:t>
            </a:r>
            <a:r>
              <a:rPr lang="en-US" sz="1700" dirty="0" err="1"/>
              <a:t>jelas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meragukan</a:t>
            </a:r>
            <a:r>
              <a:rPr lang="en-US" sz="1700" dirty="0"/>
              <a:t>, </a:t>
            </a:r>
            <a:r>
              <a:rPr lang="en-US" sz="1700" dirty="0" err="1"/>
              <a:t>panitia</a:t>
            </a:r>
            <a:r>
              <a:rPr lang="en-US" sz="1700" dirty="0"/>
              <a:t> </a:t>
            </a:r>
            <a:r>
              <a:rPr lang="en-US" sz="1700" dirty="0" err="1"/>
              <a:t>melakukan</a:t>
            </a:r>
            <a:r>
              <a:rPr lang="en-US" sz="1700" dirty="0"/>
              <a:t> </a:t>
            </a:r>
            <a:r>
              <a:rPr lang="en-US" sz="1700" dirty="0" err="1"/>
              <a:t>klarifikasi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pihak</a:t>
            </a:r>
            <a:r>
              <a:rPr lang="en-US" sz="1700" dirty="0"/>
              <a:t> </a:t>
            </a:r>
            <a:r>
              <a:rPr lang="en-US" sz="1700" dirty="0" err="1"/>
              <a:t>penyedia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. </a:t>
            </a:r>
            <a:r>
              <a:rPr lang="en-US" sz="1700" dirty="0" err="1"/>
              <a:t>Hasil</a:t>
            </a:r>
            <a:r>
              <a:rPr lang="en-US" sz="1700" dirty="0"/>
              <a:t> </a:t>
            </a: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dituangkan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berita</a:t>
            </a:r>
            <a:r>
              <a:rPr lang="en-US" sz="1700" dirty="0"/>
              <a:t> </a:t>
            </a:r>
            <a:r>
              <a:rPr lang="en-US" sz="1700" dirty="0" err="1"/>
              <a:t>acara</a:t>
            </a:r>
            <a:r>
              <a:rPr lang="en-US" sz="1700" dirty="0"/>
              <a:t>.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yang </a:t>
            </a:r>
            <a:r>
              <a:rPr lang="en-US" sz="1700" dirty="0" err="1"/>
              <a:t>memenuhi</a:t>
            </a:r>
            <a:r>
              <a:rPr lang="en-US" sz="1700" dirty="0"/>
              <a:t> </a:t>
            </a:r>
            <a:r>
              <a:rPr lang="en-US" sz="1700" dirty="0" err="1"/>
              <a:t>persyaratan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dilanjutkan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kewajaran</a:t>
            </a:r>
            <a:r>
              <a:rPr lang="en-US" sz="1700" dirty="0"/>
              <a:t> </a:t>
            </a:r>
            <a:r>
              <a:rPr lang="en-US" sz="1700" dirty="0" err="1"/>
              <a:t>harga</a:t>
            </a:r>
            <a:r>
              <a:rPr lang="en-US" sz="1700" dirty="0"/>
              <a:t>, </a:t>
            </a:r>
            <a:r>
              <a:rPr lang="en-US" sz="1700" dirty="0" err="1"/>
              <a:t>sedangkan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yang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memenuhi</a:t>
            </a:r>
            <a:r>
              <a:rPr lang="en-US" sz="1700" dirty="0"/>
              <a:t> </a:t>
            </a:r>
            <a:r>
              <a:rPr lang="en-US" sz="1700" dirty="0" err="1"/>
              <a:t>persyaratan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dinyatakan</a:t>
            </a:r>
            <a:r>
              <a:rPr lang="en-US" sz="1700" dirty="0"/>
              <a:t> </a:t>
            </a:r>
            <a:r>
              <a:rPr lang="en-US" sz="1700" dirty="0" err="1"/>
              <a:t>gugur</a:t>
            </a:r>
            <a:r>
              <a:rPr lang="en-US" sz="17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/>
              <a:t>sistem</a:t>
            </a:r>
            <a:r>
              <a:rPr lang="en-US" sz="1700" dirty="0"/>
              <a:t> </a:t>
            </a:r>
            <a:r>
              <a:rPr lang="en-US" sz="1700" dirty="0" err="1"/>
              <a:t>satu</a:t>
            </a:r>
            <a:r>
              <a:rPr lang="en-US" sz="1700" dirty="0"/>
              <a:t> </a:t>
            </a:r>
            <a:r>
              <a:rPr lang="en-US" sz="1700" dirty="0" err="1"/>
              <a:t>sampul</a:t>
            </a:r>
            <a:r>
              <a:rPr lang="en-US" sz="1700" dirty="0"/>
              <a:t>, </a:t>
            </a:r>
            <a:r>
              <a:rPr lang="en-US" sz="1700" dirty="0" err="1"/>
              <a:t>panitia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langsung</a:t>
            </a:r>
            <a:r>
              <a:rPr lang="en-US" sz="1700" dirty="0"/>
              <a:t> </a:t>
            </a:r>
            <a:r>
              <a:rPr lang="en-US" sz="1700" dirty="0" err="1"/>
              <a:t>melakukan</a:t>
            </a:r>
            <a:r>
              <a:rPr lang="en-US" sz="1700" dirty="0"/>
              <a:t> </a:t>
            </a: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kewajaran</a:t>
            </a:r>
            <a:r>
              <a:rPr lang="en-US" sz="1700" dirty="0"/>
              <a:t> </a:t>
            </a:r>
            <a:r>
              <a:rPr lang="en-US" sz="1700" dirty="0" err="1"/>
              <a:t>harga</a:t>
            </a:r>
            <a:r>
              <a:rPr lang="en-US" sz="1700" dirty="0"/>
              <a:t> </a:t>
            </a:r>
            <a:r>
              <a:rPr lang="en-US" sz="1700" dirty="0" err="1"/>
              <a:t>secara</a:t>
            </a:r>
            <a:r>
              <a:rPr lang="en-US" sz="1700" dirty="0"/>
              <a:t> </a:t>
            </a:r>
            <a:r>
              <a:rPr lang="en-US" sz="1700" dirty="0" err="1"/>
              <a:t>rinci</a:t>
            </a:r>
            <a:r>
              <a:rPr lang="en-US" sz="1700" dirty="0"/>
              <a:t> </a:t>
            </a:r>
            <a:r>
              <a:rPr lang="en-US" sz="1700" dirty="0" err="1"/>
              <a:t>bagi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yang </a:t>
            </a:r>
            <a:r>
              <a:rPr lang="en-US" sz="1700" dirty="0" err="1"/>
              <a:t>memenuhi</a:t>
            </a:r>
            <a:r>
              <a:rPr lang="en-US" sz="1700" dirty="0"/>
              <a:t> </a:t>
            </a:r>
            <a:r>
              <a:rPr lang="en-US" sz="1700" dirty="0" err="1"/>
              <a:t>persyaratan</a:t>
            </a:r>
            <a:r>
              <a:rPr lang="en-US" sz="1700" dirty="0"/>
              <a:t> </a:t>
            </a:r>
            <a:r>
              <a:rPr lang="en-US" sz="1700" dirty="0" err="1"/>
              <a:t>administrasi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.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sistem</a:t>
            </a:r>
            <a:r>
              <a:rPr lang="en-US" sz="1700" dirty="0"/>
              <a:t> </a:t>
            </a:r>
            <a:r>
              <a:rPr lang="en-US" sz="1700" dirty="0" err="1"/>
              <a:t>dua</a:t>
            </a:r>
            <a:r>
              <a:rPr lang="en-US" sz="1700" dirty="0"/>
              <a:t> </a:t>
            </a:r>
            <a:r>
              <a:rPr lang="en-US" sz="1700" dirty="0" err="1"/>
              <a:t>sampul</a:t>
            </a:r>
            <a:r>
              <a:rPr lang="en-US" sz="1700" dirty="0"/>
              <a:t>, </a:t>
            </a:r>
            <a:r>
              <a:rPr lang="en-US" sz="1700" dirty="0" err="1"/>
              <a:t>panitia</a:t>
            </a:r>
            <a:r>
              <a:rPr lang="en-US" sz="1700" dirty="0"/>
              <a:t> </a:t>
            </a:r>
            <a:r>
              <a:rPr lang="en-US" sz="1700" dirty="0" err="1"/>
              <a:t>mengumumkan</a:t>
            </a:r>
            <a:r>
              <a:rPr lang="en-US" sz="1700" dirty="0"/>
              <a:t> </a:t>
            </a:r>
            <a:r>
              <a:rPr lang="en-US" sz="1700" dirty="0" err="1"/>
              <a:t>hasil</a:t>
            </a:r>
            <a:r>
              <a:rPr lang="en-US" sz="1700" dirty="0"/>
              <a:t> </a:t>
            </a: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administrasi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teknis</a:t>
            </a:r>
            <a:r>
              <a:rPr lang="en-US" sz="1700" dirty="0"/>
              <a:t> </a:t>
            </a:r>
            <a:r>
              <a:rPr lang="en-US" sz="1700" dirty="0" err="1"/>
              <a:t>serta</a:t>
            </a:r>
            <a:r>
              <a:rPr lang="en-US" sz="1700" dirty="0"/>
              <a:t> </a:t>
            </a:r>
            <a:r>
              <a:rPr lang="en-US" sz="1700" dirty="0" err="1"/>
              <a:t>mengundang</a:t>
            </a:r>
            <a:r>
              <a:rPr lang="en-US" sz="1700" dirty="0"/>
              <a:t> </a:t>
            </a:r>
            <a:r>
              <a:rPr lang="en-US" sz="1700" dirty="0" err="1"/>
              <a:t>penawar</a:t>
            </a:r>
            <a:r>
              <a:rPr lang="en-US" sz="1700" dirty="0"/>
              <a:t> yang lulus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menyaksikan</a:t>
            </a:r>
            <a:r>
              <a:rPr lang="en-US" sz="1700" dirty="0"/>
              <a:t> </a:t>
            </a:r>
            <a:r>
              <a:rPr lang="en-US" sz="1700" dirty="0" err="1"/>
              <a:t>pembukaan</a:t>
            </a:r>
            <a:r>
              <a:rPr lang="en-US" sz="1700" dirty="0"/>
              <a:t> </a:t>
            </a:r>
            <a:r>
              <a:rPr lang="en-US" sz="1700" dirty="0" err="1"/>
              <a:t>sampul</a:t>
            </a:r>
            <a:r>
              <a:rPr lang="en-US" sz="1700" dirty="0"/>
              <a:t> II (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harga</a:t>
            </a:r>
            <a:r>
              <a:rPr lang="en-US" sz="1700" dirty="0"/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8966" y="373255"/>
            <a:ext cx="6505282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PENGADAAN BARANG/JASA DINYATAKAN MEMENUHI PERSYARATAN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65767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522" y="98072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aritmatik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Koreksi</a:t>
            </a:r>
            <a:r>
              <a:rPr lang="en-US" dirty="0" smtClean="0"/>
              <a:t> </a:t>
            </a:r>
            <a:r>
              <a:rPr lang="en-US" dirty="0" err="1"/>
              <a:t>aritmatik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pengalian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volume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volume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lain,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dibiarkan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volume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aritmatik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40466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474778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Klarifikasi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klarifikasi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meleksanakan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menaikkan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80% HPS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persentase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digugurkan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disita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Negara,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di black list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diperkenankan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, </a:t>
            </a:r>
            <a:r>
              <a:rPr lang="en-US" dirty="0" err="1"/>
              <a:t>syarat-syarat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material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bersyarat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92905" y="26064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108915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92696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Penyimpangan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/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bersyarat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Substansi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9991" y="4293096"/>
            <a:ext cx="80944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(BAHP). BAHP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, </a:t>
            </a:r>
            <a:r>
              <a:rPr lang="en-US" dirty="0" err="1"/>
              <a:t>rumus-rumus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pemenangnya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yang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terendah</a:t>
            </a:r>
            <a:r>
              <a:rPr lang="en-US" dirty="0"/>
              <a:t>. BAHP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pertiga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angggota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92905" y="26064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532983" y="3573016"/>
            <a:ext cx="7008585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PEMBUATAN BERITA ACARA PELELANGAN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169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BAHP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pesert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terkoreksi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Unsur-unsur</a:t>
            </a:r>
            <a:r>
              <a:rPr lang="en-US" dirty="0"/>
              <a:t> yang </a:t>
            </a:r>
            <a:r>
              <a:rPr lang="en-US" dirty="0" err="1"/>
              <a:t>dievaluasi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Rumus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Keterangan-keterangan</a:t>
            </a:r>
            <a:r>
              <a:rPr lang="en-US" dirty="0"/>
              <a:t> lain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ihwal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dibuatnya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lulus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lulus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, BAHP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peryataan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diusulkan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410" y="52104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5790419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340768"/>
            <a:ext cx="82626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memasukkan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dipertanggungjawabkan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dipertanggungjawabkan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semaksimal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terendah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selambat-lambatnya</a:t>
            </a:r>
            <a:r>
              <a:rPr lang="en-US" dirty="0"/>
              <a:t> </a:t>
            </a:r>
            <a:r>
              <a:rPr lang="en-US" dirty="0" err="1"/>
              <a:t>tujuh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II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9552" y="476672"/>
            <a:ext cx="5479177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PENETAPAN PEMENANG LELANG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30604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410" y="1268760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data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pertimbangannya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lain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410" y="52104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41806107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2359" y="836712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 50.000.000.000,00 (lima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milyar</a:t>
            </a:r>
            <a:r>
              <a:rPr lang="en-US" dirty="0"/>
              <a:t> rupiah),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sependapat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Menyetujui</a:t>
            </a:r>
            <a:r>
              <a:rPr lang="en-US" dirty="0" smtClean="0"/>
              <a:t>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, 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, 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disepakati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keberatan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971" y="422108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yang </a:t>
            </a:r>
            <a:r>
              <a:rPr lang="en-US" dirty="0" err="1"/>
              <a:t>bernilai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 50.000.000.000,00 (lima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milyar</a:t>
            </a:r>
            <a:r>
              <a:rPr lang="en-US" dirty="0"/>
              <a:t> rupiah)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sependapat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keberatan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9669226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2359" y="980728"/>
            <a:ext cx="82809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700" dirty="0" err="1"/>
              <a:t>Usulan</a:t>
            </a:r>
            <a:r>
              <a:rPr lang="en-US" sz="1700" dirty="0"/>
              <a:t> </a:t>
            </a:r>
            <a:r>
              <a:rPr lang="en-US" sz="1700" dirty="0" err="1"/>
              <a:t>penetapan</a:t>
            </a:r>
            <a:r>
              <a:rPr lang="en-US" sz="1700" dirty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disusun</a:t>
            </a:r>
            <a:r>
              <a:rPr lang="en-US" sz="1700" dirty="0"/>
              <a:t>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urutannya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memuat</a:t>
            </a:r>
            <a:r>
              <a:rPr lang="en-US" sz="1700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/>
              <a:t>Nama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alamat</a:t>
            </a:r>
            <a:r>
              <a:rPr lang="en-US" sz="1700" dirty="0"/>
              <a:t> </a:t>
            </a:r>
            <a:r>
              <a:rPr lang="en-US" sz="1700" dirty="0" err="1"/>
              <a:t>penyedia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/>
              <a:t>Harga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r>
              <a:rPr lang="en-US" sz="1700" dirty="0" err="1"/>
              <a:t>setelah</a:t>
            </a:r>
            <a:r>
              <a:rPr lang="en-US" sz="1700" dirty="0"/>
              <a:t> </a:t>
            </a:r>
            <a:r>
              <a:rPr lang="en-US" sz="1700" dirty="0" err="1"/>
              <a:t>dikoreksi</a:t>
            </a:r>
            <a:r>
              <a:rPr lang="en-US" sz="17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/>
              <a:t>Nomor</a:t>
            </a:r>
            <a:r>
              <a:rPr lang="en-US" sz="1700" dirty="0"/>
              <a:t> </a:t>
            </a:r>
            <a:r>
              <a:rPr lang="en-US" sz="1700" dirty="0" err="1"/>
              <a:t>Pokok</a:t>
            </a:r>
            <a:r>
              <a:rPr lang="en-US" sz="1700" dirty="0"/>
              <a:t> </a:t>
            </a:r>
            <a:r>
              <a:rPr lang="en-US" sz="1700" dirty="0" err="1"/>
              <a:t>Wajib</a:t>
            </a:r>
            <a:r>
              <a:rPr lang="en-US" sz="1700" dirty="0"/>
              <a:t> </a:t>
            </a:r>
            <a:r>
              <a:rPr lang="en-US" sz="1700" dirty="0" err="1"/>
              <a:t>Pajak</a:t>
            </a:r>
            <a:r>
              <a:rPr lang="en-US" sz="1700" dirty="0"/>
              <a:t> (NPWP).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pejabat</a:t>
            </a:r>
            <a:r>
              <a:rPr lang="en-US" sz="1700" dirty="0"/>
              <a:t> yang </a:t>
            </a:r>
            <a:r>
              <a:rPr lang="en-US" sz="1700" dirty="0" err="1"/>
              <a:t>berwenang</a:t>
            </a:r>
            <a:r>
              <a:rPr lang="en-US" sz="1700" dirty="0"/>
              <a:t> </a:t>
            </a:r>
            <a:r>
              <a:rPr lang="en-US" sz="1700" dirty="0" err="1"/>
              <a:t>menetapkan</a:t>
            </a:r>
            <a:r>
              <a:rPr lang="en-US" sz="1700" dirty="0"/>
              <a:t> </a:t>
            </a:r>
            <a:r>
              <a:rPr lang="en-US" sz="1700" dirty="0" err="1"/>
              <a:t>berdasarkan</a:t>
            </a:r>
            <a:r>
              <a:rPr lang="en-US" sz="1700" dirty="0"/>
              <a:t> </a:t>
            </a:r>
            <a:r>
              <a:rPr lang="en-US" sz="1700" dirty="0" err="1"/>
              <a:t>usulan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panitia</a:t>
            </a:r>
            <a:r>
              <a:rPr lang="en-US" sz="1700" dirty="0"/>
              <a:t>. </a:t>
            </a:r>
            <a:r>
              <a:rPr lang="en-US" sz="1700" dirty="0" err="1"/>
              <a:t>Pejabat</a:t>
            </a:r>
            <a:r>
              <a:rPr lang="en-US" sz="1700" dirty="0"/>
              <a:t> yang </a:t>
            </a:r>
            <a:r>
              <a:rPr lang="en-US" sz="1700" dirty="0" err="1"/>
              <a:t>berwenang</a:t>
            </a:r>
            <a:r>
              <a:rPr lang="en-US" sz="1700" dirty="0"/>
              <a:t> </a:t>
            </a:r>
            <a:r>
              <a:rPr lang="en-US" sz="1700" dirty="0" err="1"/>
              <a:t>segera</a:t>
            </a:r>
            <a:r>
              <a:rPr lang="en-US" sz="1700" dirty="0"/>
              <a:t> </a:t>
            </a:r>
            <a:r>
              <a:rPr lang="en-US" sz="1700" dirty="0" err="1"/>
              <a:t>menetapkan</a:t>
            </a:r>
            <a:r>
              <a:rPr lang="en-US" sz="1700" dirty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mengeluarkan</a:t>
            </a:r>
            <a:r>
              <a:rPr lang="en-US" sz="1700" dirty="0"/>
              <a:t> </a:t>
            </a:r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Penetapan</a:t>
            </a:r>
            <a:r>
              <a:rPr lang="en-US" sz="1700" dirty="0"/>
              <a:t> </a:t>
            </a:r>
            <a:r>
              <a:rPr lang="en-US" sz="1700" dirty="0" err="1"/>
              <a:t>Penydia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(SPPBJ), </a:t>
            </a:r>
            <a:r>
              <a:rPr lang="en-US" sz="1700" dirty="0" err="1"/>
              <a:t>serta</a:t>
            </a:r>
            <a:r>
              <a:rPr lang="en-US" sz="1700" dirty="0"/>
              <a:t> </a:t>
            </a:r>
            <a:r>
              <a:rPr lang="en-US" sz="1700" dirty="0" err="1"/>
              <a:t>menyampaikannya</a:t>
            </a:r>
            <a:r>
              <a:rPr lang="en-US" sz="1700" dirty="0"/>
              <a:t> </a:t>
            </a:r>
            <a:r>
              <a:rPr lang="en-US" sz="1700" dirty="0" err="1"/>
              <a:t>kepada</a:t>
            </a:r>
            <a:r>
              <a:rPr lang="en-US" sz="1700" dirty="0"/>
              <a:t> </a:t>
            </a:r>
            <a:r>
              <a:rPr lang="en-US" sz="1700" dirty="0" err="1"/>
              <a:t>panitia</a:t>
            </a:r>
            <a:r>
              <a:rPr lang="en-US" sz="1700" dirty="0"/>
              <a:t> </a:t>
            </a:r>
            <a:r>
              <a:rPr lang="en-US" sz="1700" dirty="0" err="1"/>
              <a:t>selambat-lambatnya</a:t>
            </a:r>
            <a:r>
              <a:rPr lang="en-US" sz="1700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/>
              <a:t>Lima </a:t>
            </a:r>
            <a:r>
              <a:rPr lang="en-US" sz="1700" dirty="0" err="1"/>
              <a:t>hari</a:t>
            </a:r>
            <a:r>
              <a:rPr lang="en-US" sz="1700" dirty="0"/>
              <a:t> </a:t>
            </a:r>
            <a:r>
              <a:rPr lang="en-US" sz="1700" dirty="0" err="1"/>
              <a:t>kerja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penetapan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</a:t>
            </a:r>
            <a:r>
              <a:rPr lang="en-US" sz="1700" dirty="0" err="1"/>
              <a:t>sejak</a:t>
            </a:r>
            <a:r>
              <a:rPr lang="en-US" sz="1700" dirty="0"/>
              <a:t> </a:t>
            </a:r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penetapan</a:t>
            </a:r>
            <a:r>
              <a:rPr lang="en-US" sz="1700" dirty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diterima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pejabat</a:t>
            </a:r>
            <a:r>
              <a:rPr lang="en-US" sz="1700" dirty="0"/>
              <a:t> yang </a:t>
            </a:r>
            <a:r>
              <a:rPr lang="en-US" sz="1700" dirty="0" err="1"/>
              <a:t>berwenang</a:t>
            </a:r>
            <a:r>
              <a:rPr lang="en-US" sz="1700" dirty="0"/>
              <a:t> </a:t>
            </a:r>
            <a:r>
              <a:rPr lang="en-US" sz="1700" dirty="0" err="1"/>
              <a:t>menetapkan</a:t>
            </a:r>
            <a:r>
              <a:rPr lang="en-US" sz="1700" dirty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err="1"/>
              <a:t>Empat</a:t>
            </a:r>
            <a:r>
              <a:rPr lang="en-US" sz="1700" dirty="0"/>
              <a:t> </a:t>
            </a:r>
            <a:r>
              <a:rPr lang="en-US" sz="1700" dirty="0" err="1"/>
              <a:t>belas</a:t>
            </a:r>
            <a:r>
              <a:rPr lang="en-US" sz="1700" dirty="0"/>
              <a:t> </a:t>
            </a:r>
            <a:r>
              <a:rPr lang="en-US" sz="1700" dirty="0" err="1"/>
              <a:t>hari</a:t>
            </a:r>
            <a:r>
              <a:rPr lang="en-US" sz="1700" dirty="0"/>
              <a:t> </a:t>
            </a:r>
            <a:r>
              <a:rPr lang="en-US" sz="1700" dirty="0" err="1"/>
              <a:t>kerja</a:t>
            </a:r>
            <a:r>
              <a:rPr lang="en-US" sz="1700" dirty="0"/>
              <a:t> </a:t>
            </a:r>
            <a:r>
              <a:rPr lang="en-US" sz="1700" dirty="0" err="1"/>
              <a:t>sejak</a:t>
            </a:r>
            <a:r>
              <a:rPr lang="en-US" sz="1700" dirty="0"/>
              <a:t> </a:t>
            </a:r>
            <a:r>
              <a:rPr lang="en-US" sz="1700" dirty="0" err="1"/>
              <a:t>surat</a:t>
            </a:r>
            <a:r>
              <a:rPr lang="en-US" sz="1700" dirty="0"/>
              <a:t> </a:t>
            </a:r>
            <a:r>
              <a:rPr lang="en-US" sz="1700" dirty="0" err="1"/>
              <a:t>usulan</a:t>
            </a:r>
            <a:r>
              <a:rPr lang="en-US" sz="1700" dirty="0"/>
              <a:t> </a:t>
            </a:r>
            <a:r>
              <a:rPr lang="en-US" sz="1700" dirty="0" err="1"/>
              <a:t>penetapan</a:t>
            </a:r>
            <a:r>
              <a:rPr lang="en-US" sz="1700" dirty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diterima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pejabat</a:t>
            </a:r>
            <a:r>
              <a:rPr lang="en-US" sz="1700" dirty="0"/>
              <a:t> yang </a:t>
            </a:r>
            <a:r>
              <a:rPr lang="en-US" sz="1700" dirty="0" err="1"/>
              <a:t>berwenang</a:t>
            </a:r>
            <a:r>
              <a:rPr lang="en-US" sz="1700" dirty="0"/>
              <a:t> </a:t>
            </a:r>
            <a:r>
              <a:rPr lang="en-US" sz="1700" dirty="0" err="1"/>
              <a:t>menetapkan</a:t>
            </a:r>
            <a:r>
              <a:rPr lang="en-US" sz="1700" dirty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,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menteri</a:t>
            </a:r>
            <a:r>
              <a:rPr lang="en-US" sz="1700" dirty="0"/>
              <a:t>/</a:t>
            </a:r>
            <a:r>
              <a:rPr lang="en-US" sz="1700" dirty="0" err="1"/>
              <a:t>Kepala</a:t>
            </a:r>
            <a:r>
              <a:rPr lang="en-US" sz="1700" dirty="0"/>
              <a:t> </a:t>
            </a:r>
            <a:r>
              <a:rPr lang="en-US" sz="1700" dirty="0" err="1"/>
              <a:t>Lembaga</a:t>
            </a:r>
            <a:r>
              <a:rPr lang="en-US" sz="1700" dirty="0"/>
              <a:t> </a:t>
            </a:r>
            <a:r>
              <a:rPr lang="en-US" sz="1700" dirty="0" err="1"/>
              <a:t>Pemerintah</a:t>
            </a:r>
            <a:r>
              <a:rPr lang="en-US" sz="1700" dirty="0"/>
              <a:t> </a:t>
            </a:r>
            <a:r>
              <a:rPr lang="en-US" sz="1700" dirty="0" smtClean="0"/>
              <a:t>Non </a:t>
            </a:r>
            <a:r>
              <a:rPr lang="en-US" sz="1700" dirty="0" err="1" smtClean="0"/>
              <a:t>Departemen</a:t>
            </a:r>
            <a:r>
              <a:rPr lang="en-US" sz="1700" dirty="0" smtClean="0"/>
              <a:t>/</a:t>
            </a:r>
            <a:r>
              <a:rPr lang="en-US" sz="1700" dirty="0" err="1" smtClean="0"/>
              <a:t>Gubernur</a:t>
            </a:r>
            <a:r>
              <a:rPr lang="en-US" sz="1700" dirty="0" smtClean="0"/>
              <a:t>/</a:t>
            </a:r>
            <a:r>
              <a:rPr lang="en-US" sz="1700" dirty="0" err="1" smtClean="0"/>
              <a:t>Bupati</a:t>
            </a:r>
            <a:r>
              <a:rPr lang="en-US" sz="1700" dirty="0" smtClean="0"/>
              <a:t>/</a:t>
            </a:r>
            <a:r>
              <a:rPr lang="en-US" sz="1700" dirty="0" err="1" smtClean="0"/>
              <a:t>Walikota</a:t>
            </a:r>
            <a:r>
              <a:rPr lang="en-US" sz="1700" dirty="0" smtClean="0"/>
              <a:t>/</a:t>
            </a:r>
            <a:r>
              <a:rPr lang="en-US" sz="1700" dirty="0" err="1" smtClean="0"/>
              <a:t>Direktur</a:t>
            </a:r>
            <a:r>
              <a:rPr lang="en-US" sz="1700" dirty="0" smtClean="0"/>
              <a:t> </a:t>
            </a:r>
            <a:r>
              <a:rPr lang="en-US" sz="1700" dirty="0" err="1"/>
              <a:t>Utama</a:t>
            </a:r>
            <a:r>
              <a:rPr lang="en-US" sz="1700" dirty="0"/>
              <a:t> BUMN/BUMD</a:t>
            </a:r>
            <a:r>
              <a:rPr lang="en-US" sz="1700" dirty="0" smtClean="0"/>
              <a:t>.</a:t>
            </a:r>
            <a:endParaRPr lang="en-US" sz="1700" dirty="0"/>
          </a:p>
        </p:txBody>
      </p:sp>
      <p:sp>
        <p:nvSpPr>
          <p:cNvPr id="5" name="Rectangle 4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6991619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52736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Data </a:t>
            </a:r>
            <a:r>
              <a:rPr lang="en-US" dirty="0" err="1"/>
              <a:t>pendukung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addendum 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(BAPP</a:t>
            </a:r>
            <a:r>
              <a:rPr lang="en-US" dirty="0" smtClean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(BAHP</a:t>
            </a:r>
            <a:r>
              <a:rPr lang="en-US" dirty="0" smtClean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Ringkasan</a:t>
            </a:r>
            <a:r>
              <a:rPr lang="en-US" dirty="0" smtClean="0"/>
              <a:t> </a:t>
            </a:r>
            <a:r>
              <a:rPr lang="en-US" dirty="0"/>
              <a:t>proses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 smtClean="0"/>
              <a:t>pelelangan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diparaf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3573016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diumumkan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diberitahukan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selambat-lambatnya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diterimanya</a:t>
            </a:r>
            <a:r>
              <a:rPr lang="en-US" dirty="0"/>
              <a:t> SPPBJ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70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268760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berkeberatan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, </a:t>
            </a:r>
            <a:r>
              <a:rPr lang="en-US" dirty="0" err="1"/>
              <a:t>selambat-lambatnya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lima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pengumumannya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bukti-bukti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tembusan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unit </a:t>
            </a:r>
            <a:r>
              <a:rPr lang="en-US" dirty="0" err="1"/>
              <a:t>pengawasan</a:t>
            </a:r>
            <a:r>
              <a:rPr lang="en-US" dirty="0"/>
              <a:t> internal (</a:t>
            </a:r>
            <a:r>
              <a:rPr lang="en-US" dirty="0" err="1"/>
              <a:t>Inspektorat</a:t>
            </a:r>
            <a:r>
              <a:rPr lang="en-US" dirty="0"/>
              <a:t> </a:t>
            </a:r>
            <a:r>
              <a:rPr lang="en-US" dirty="0" err="1"/>
              <a:t>Jenderal</a:t>
            </a:r>
            <a:r>
              <a:rPr lang="en-US" dirty="0"/>
              <a:t>/Unit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Non </a:t>
            </a:r>
            <a:r>
              <a:rPr lang="en-US" dirty="0" err="1"/>
              <a:t>Departemen</a:t>
            </a:r>
            <a:r>
              <a:rPr lang="en-US" dirty="0"/>
              <a:t>/</a:t>
            </a:r>
            <a:r>
              <a:rPr lang="en-US" dirty="0" err="1"/>
              <a:t>inspektorat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/</a:t>
            </a:r>
            <a:r>
              <a:rPr lang="en-US" dirty="0" err="1"/>
              <a:t>Kabupaten</a:t>
            </a:r>
            <a:r>
              <a:rPr lang="en-US" dirty="0"/>
              <a:t>/Kota/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internal BUMN/BUMD).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404664"/>
            <a:ext cx="5479177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SANGGAHAN PESERTA LELANG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9698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80728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sendiri-sendiri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lain yang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dirugikan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wewenangnya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endParaRPr lang="en-U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menyimpang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endParaRPr lang="en-U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KKN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/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endParaRPr lang="en-U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transparan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proses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,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822891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08720"/>
            <a:ext cx="7830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selambat-lambatnya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lima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membatalkan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memerintahkan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Kolusi</a:t>
            </a:r>
            <a:r>
              <a:rPr lang="en-US" dirty="0"/>
              <a:t> </a:t>
            </a:r>
            <a:r>
              <a:rPr lang="en-US" dirty="0" err="1"/>
              <a:t>Nepotisme</a:t>
            </a:r>
            <a:r>
              <a:rPr lang="en-US" dirty="0"/>
              <a:t> (KKN)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,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tertantu</a:t>
            </a:r>
            <a:r>
              <a:rPr lang="en-US" dirty="0"/>
              <a:t> yang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memberhentikan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/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jabatannya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menggugurkan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KKN </a:t>
            </a:r>
            <a:r>
              <a:rPr lang="en-US" dirty="0" err="1"/>
              <a:t>tersbut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denga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498858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838" y="759571"/>
            <a:ext cx="820208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n-NO" sz="1700" dirty="0"/>
              <a:t>Peserta lelang yang terlibat KKN dan rekayasa seperti berikut: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nn-NO" sz="1700" dirty="0"/>
              <a:t>Terjadi praktek KKN di antara peserta lelang dan atau dengan anggota panitia/pejabat yang berwenang, </a:t>
            </a:r>
            <a:r>
              <a:rPr lang="nn-NO" sz="1700" dirty="0" smtClean="0"/>
              <a:t>dan/atau</a:t>
            </a:r>
            <a:endParaRPr lang="nn-NO" sz="17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dirty="0" err="1" smtClean="0"/>
              <a:t>Terdapat</a:t>
            </a:r>
            <a:r>
              <a:rPr lang="en-US" sz="1700" dirty="0" smtClean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pihak-pihak</a:t>
            </a:r>
            <a:r>
              <a:rPr lang="en-US" sz="1700" dirty="0"/>
              <a:t> </a:t>
            </a:r>
            <a:r>
              <a:rPr lang="en-US" sz="1700" dirty="0" err="1"/>
              <a:t>tertentu</a:t>
            </a:r>
            <a:r>
              <a:rPr lang="en-US" sz="1700" dirty="0"/>
              <a:t> yang </a:t>
            </a:r>
            <a:r>
              <a:rPr lang="en-US" sz="1700" dirty="0" err="1"/>
              <a:t>mengakibatkan</a:t>
            </a:r>
            <a:r>
              <a:rPr lang="en-US" sz="1700" dirty="0"/>
              <a:t> </a:t>
            </a:r>
            <a:r>
              <a:rPr lang="en-US" sz="1700" dirty="0" err="1"/>
              <a:t>pelelangan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adil</a:t>
            </a:r>
            <a:r>
              <a:rPr lang="en-US" sz="1700" dirty="0"/>
              <a:t>,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transparan</a:t>
            </a:r>
            <a:r>
              <a:rPr lang="en-US" sz="1700" dirty="0"/>
              <a:t>,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terjadi</a:t>
            </a:r>
            <a:r>
              <a:rPr lang="en-US" sz="1700" dirty="0"/>
              <a:t> </a:t>
            </a:r>
            <a:r>
              <a:rPr lang="en-US" sz="1700" dirty="0" err="1"/>
              <a:t>persaingan</a:t>
            </a:r>
            <a:r>
              <a:rPr lang="en-US" sz="1700" dirty="0"/>
              <a:t> yang </a:t>
            </a:r>
            <a:r>
              <a:rPr lang="en-US" sz="1700" dirty="0" err="1"/>
              <a:t>sehat</a:t>
            </a:r>
            <a:r>
              <a:rPr lang="en-US" sz="1700" dirty="0" smtClean="0"/>
              <a:t>.</a:t>
            </a:r>
          </a:p>
          <a:p>
            <a:pPr algn="just"/>
            <a:endParaRPr lang="en-US" sz="1700" dirty="0"/>
          </a:p>
          <a:p>
            <a:pPr algn="just"/>
            <a:r>
              <a:rPr lang="en-US" sz="1700" dirty="0" err="1"/>
              <a:t>Dikenakan</a:t>
            </a:r>
            <a:r>
              <a:rPr lang="en-US" sz="1700" dirty="0"/>
              <a:t> </a:t>
            </a:r>
            <a:r>
              <a:rPr lang="en-US" sz="1700" dirty="0" err="1"/>
              <a:t>sanksi</a:t>
            </a:r>
            <a:r>
              <a:rPr lang="en-US" sz="1700" dirty="0"/>
              <a:t> </a:t>
            </a:r>
            <a:r>
              <a:rPr lang="en-US" sz="1700" dirty="0" err="1"/>
              <a:t>berupa</a:t>
            </a:r>
            <a:r>
              <a:rPr lang="en-US" sz="1700" dirty="0"/>
              <a:t> </a:t>
            </a:r>
            <a:r>
              <a:rPr lang="en-US" sz="1700" dirty="0" err="1"/>
              <a:t>penairan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, </a:t>
            </a:r>
            <a:r>
              <a:rPr lang="en-US" sz="1700" dirty="0" err="1"/>
              <a:t>dilarang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mengikuti</a:t>
            </a:r>
            <a:r>
              <a:rPr lang="en-US" sz="1700" dirty="0"/>
              <a:t> </a:t>
            </a:r>
            <a:r>
              <a:rPr lang="en-US" sz="1700" dirty="0" err="1"/>
              <a:t>kegiatan</a:t>
            </a:r>
            <a:r>
              <a:rPr lang="en-US" sz="1700" dirty="0"/>
              <a:t> </a:t>
            </a:r>
            <a:r>
              <a:rPr lang="en-US" sz="1700" dirty="0" err="1"/>
              <a:t>pengadaan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 di </a:t>
            </a:r>
            <a:r>
              <a:rPr lang="en-US" sz="1700" dirty="0" err="1"/>
              <a:t>instansi</a:t>
            </a:r>
            <a:r>
              <a:rPr lang="en-US" sz="1700" dirty="0"/>
              <a:t> </a:t>
            </a:r>
            <a:r>
              <a:rPr lang="en-US" sz="1700" dirty="0" err="1"/>
              <a:t>pemerintah</a:t>
            </a:r>
            <a:r>
              <a:rPr lang="en-US" sz="1700" dirty="0"/>
              <a:t> </a:t>
            </a:r>
            <a:r>
              <a:rPr lang="en-US" sz="1700" dirty="0" err="1"/>
              <a:t>selama</a:t>
            </a:r>
            <a:r>
              <a:rPr lang="en-US" sz="1700" dirty="0"/>
              <a:t> 1 </a:t>
            </a:r>
            <a:r>
              <a:rPr lang="en-US" sz="1700" dirty="0" err="1"/>
              <a:t>tahun</a:t>
            </a:r>
            <a:r>
              <a:rPr lang="en-US" sz="1700" dirty="0"/>
              <a:t>. </a:t>
            </a:r>
            <a:r>
              <a:rPr lang="en-US" sz="1700" dirty="0" err="1"/>
              <a:t>Informasi</a:t>
            </a:r>
            <a:r>
              <a:rPr lang="en-US" sz="1700" dirty="0"/>
              <a:t> </a:t>
            </a:r>
            <a:r>
              <a:rPr lang="en-US" sz="1700" dirty="0" err="1"/>
              <a:t>mengenai</a:t>
            </a:r>
            <a:r>
              <a:rPr lang="en-US" sz="1700" dirty="0"/>
              <a:t> </a:t>
            </a:r>
            <a:r>
              <a:rPr lang="en-US" sz="1700" dirty="0" err="1"/>
              <a:t>sanksi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peserta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yang </a:t>
            </a:r>
            <a:r>
              <a:rPr lang="en-US" sz="1700" dirty="0" err="1"/>
              <a:t>terlibat</a:t>
            </a:r>
            <a:r>
              <a:rPr lang="en-US" sz="1700" dirty="0"/>
              <a:t> KKN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disampaikan</a:t>
            </a:r>
            <a:r>
              <a:rPr lang="en-US" sz="1700" dirty="0"/>
              <a:t> </a:t>
            </a:r>
            <a:r>
              <a:rPr lang="en-US" sz="1700" dirty="0" err="1"/>
              <a:t>kepada</a:t>
            </a:r>
            <a:r>
              <a:rPr lang="en-US" sz="1700" dirty="0"/>
              <a:t> </a:t>
            </a:r>
            <a:r>
              <a:rPr lang="en-US" sz="1700" dirty="0" err="1"/>
              <a:t>asosiasi</a:t>
            </a:r>
            <a:r>
              <a:rPr lang="en-US" sz="1700" dirty="0"/>
              <a:t>/LPJK/KADIN</a:t>
            </a:r>
            <a:r>
              <a:rPr lang="en-US" sz="1700" dirty="0" smtClean="0"/>
              <a:t>.</a:t>
            </a:r>
          </a:p>
          <a:p>
            <a:pPr algn="just"/>
            <a:endParaRPr lang="en-US" sz="1700" dirty="0"/>
          </a:p>
          <a:p>
            <a:pPr algn="just"/>
            <a:r>
              <a:rPr lang="en-US" sz="1700" dirty="0" err="1"/>
              <a:t>Apabila</a:t>
            </a:r>
            <a:r>
              <a:rPr lang="en-US" sz="1700" dirty="0"/>
              <a:t> </a:t>
            </a:r>
            <a:r>
              <a:rPr lang="en-US" sz="1700" dirty="0" err="1"/>
              <a:t>pelaksanaan</a:t>
            </a:r>
            <a:r>
              <a:rPr lang="en-US" sz="1700" dirty="0"/>
              <a:t> </a:t>
            </a:r>
            <a:r>
              <a:rPr lang="en-US" sz="1700" dirty="0" err="1"/>
              <a:t>pelelangan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prosedur</a:t>
            </a:r>
            <a:r>
              <a:rPr lang="en-US" sz="1700" dirty="0"/>
              <a:t> yang </a:t>
            </a:r>
            <a:r>
              <a:rPr lang="en-US" sz="1700" dirty="0" err="1"/>
              <a:t>ditetapkan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, </a:t>
            </a:r>
            <a:r>
              <a:rPr lang="en-US" sz="1700" dirty="0" err="1"/>
              <a:t>maka</a:t>
            </a:r>
            <a:r>
              <a:rPr lang="en-US" sz="1700" dirty="0"/>
              <a:t> </a:t>
            </a:r>
            <a:r>
              <a:rPr lang="en-US" sz="1700" dirty="0" err="1"/>
              <a:t>dilakukan</a:t>
            </a:r>
            <a:r>
              <a:rPr lang="en-US" sz="1700" dirty="0"/>
              <a:t> </a:t>
            </a:r>
            <a:r>
              <a:rPr lang="en-US" sz="1700" dirty="0" err="1"/>
              <a:t>pelelangan</a:t>
            </a:r>
            <a:r>
              <a:rPr lang="en-US" sz="1700" dirty="0"/>
              <a:t> </a:t>
            </a:r>
            <a:r>
              <a:rPr lang="en-US" sz="1700" dirty="0" err="1"/>
              <a:t>ulang</a:t>
            </a:r>
            <a:r>
              <a:rPr lang="en-US" sz="1700" dirty="0"/>
              <a:t> </a:t>
            </a:r>
            <a:r>
              <a:rPr lang="en-US" sz="1700" dirty="0" err="1"/>
              <a:t>dimulai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pengumuman</a:t>
            </a:r>
            <a:r>
              <a:rPr lang="en-US" sz="1700" dirty="0"/>
              <a:t> </a:t>
            </a:r>
            <a:r>
              <a:rPr lang="en-US" sz="1700" dirty="0" err="1"/>
              <a:t>kembali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panitia</a:t>
            </a:r>
            <a:r>
              <a:rPr lang="en-US" sz="1700" dirty="0"/>
              <a:t> yang </a:t>
            </a:r>
            <a:r>
              <a:rPr lang="en-US" sz="1700" dirty="0" err="1"/>
              <a:t>baru</a:t>
            </a:r>
            <a:r>
              <a:rPr lang="en-US" sz="1700" dirty="0" smtClean="0"/>
              <a:t>.</a:t>
            </a:r>
          </a:p>
          <a:p>
            <a:pPr algn="just"/>
            <a:endParaRPr lang="en-US" sz="1700" dirty="0"/>
          </a:p>
          <a:p>
            <a:pPr algn="just"/>
            <a:r>
              <a:rPr lang="en-US" sz="1700" dirty="0" err="1"/>
              <a:t>Apabila</a:t>
            </a:r>
            <a:r>
              <a:rPr lang="en-US" sz="1700" dirty="0"/>
              <a:t> </a:t>
            </a:r>
            <a:r>
              <a:rPr lang="en-US" sz="1700" dirty="0" err="1"/>
              <a:t>peserta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yang </a:t>
            </a:r>
            <a:r>
              <a:rPr lang="en-US" sz="1700" dirty="0" err="1"/>
              <a:t>menyanggah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menerima</a:t>
            </a:r>
            <a:r>
              <a:rPr lang="en-US" sz="1700" dirty="0"/>
              <a:t> </a:t>
            </a:r>
            <a:r>
              <a:rPr lang="en-US" sz="1700" dirty="0" err="1"/>
              <a:t>jawaban</a:t>
            </a:r>
            <a:r>
              <a:rPr lang="en-US" sz="1700" dirty="0"/>
              <a:t> </a:t>
            </a:r>
            <a:r>
              <a:rPr lang="en-US" sz="1700" dirty="0" err="1"/>
              <a:t>atas</a:t>
            </a:r>
            <a:r>
              <a:rPr lang="en-US" sz="1700" dirty="0"/>
              <a:t> </a:t>
            </a:r>
            <a:r>
              <a:rPr lang="en-US" sz="1700" dirty="0" err="1"/>
              <a:t>sanggahan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</a:t>
            </a:r>
            <a:r>
              <a:rPr lang="en-US" sz="1700" dirty="0" err="1"/>
              <a:t>barang</a:t>
            </a:r>
            <a:r>
              <a:rPr lang="en-US" sz="1700" dirty="0"/>
              <a:t>/</a:t>
            </a:r>
            <a:r>
              <a:rPr lang="en-US" sz="1700" dirty="0" err="1"/>
              <a:t>jasa</a:t>
            </a:r>
            <a:r>
              <a:rPr lang="en-US" sz="1700" dirty="0"/>
              <a:t>, </a:t>
            </a:r>
            <a:r>
              <a:rPr lang="en-US" sz="1700" dirty="0" err="1"/>
              <a:t>maka</a:t>
            </a:r>
            <a:r>
              <a:rPr lang="en-US" sz="1700" dirty="0"/>
              <a:t> </a:t>
            </a:r>
            <a:r>
              <a:rPr lang="en-US" sz="1700" dirty="0" err="1"/>
              <a:t>peserta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melakukan</a:t>
            </a:r>
            <a:r>
              <a:rPr lang="en-US" sz="1700" dirty="0"/>
              <a:t> </a:t>
            </a:r>
            <a:r>
              <a:rPr lang="en-US" sz="1700" dirty="0" err="1"/>
              <a:t>sanggahan</a:t>
            </a:r>
            <a:r>
              <a:rPr lang="en-US" sz="1700" dirty="0"/>
              <a:t> banding </a:t>
            </a:r>
            <a:r>
              <a:rPr lang="en-US" sz="1700" dirty="0" err="1"/>
              <a:t>kepada</a:t>
            </a:r>
            <a:r>
              <a:rPr lang="en-US" sz="1700" dirty="0"/>
              <a:t> </a:t>
            </a:r>
            <a:r>
              <a:rPr lang="en-US" sz="1700" dirty="0" err="1"/>
              <a:t>Menteri</a:t>
            </a:r>
            <a:r>
              <a:rPr lang="en-US" sz="1700" dirty="0"/>
              <a:t>/</a:t>
            </a:r>
            <a:r>
              <a:rPr lang="en-US" sz="1700" dirty="0" err="1"/>
              <a:t>Kepala</a:t>
            </a:r>
            <a:r>
              <a:rPr lang="en-US" sz="1700" dirty="0"/>
              <a:t> </a:t>
            </a:r>
            <a:r>
              <a:rPr lang="en-US" sz="1700" dirty="0" err="1"/>
              <a:t>Lembaga</a:t>
            </a:r>
            <a:r>
              <a:rPr lang="en-US" sz="1700" dirty="0"/>
              <a:t> </a:t>
            </a:r>
            <a:r>
              <a:rPr lang="en-US" sz="1700" dirty="0" err="1"/>
              <a:t>Pemerintah</a:t>
            </a:r>
            <a:r>
              <a:rPr lang="en-US" sz="1700" dirty="0"/>
              <a:t> Non</a:t>
            </a:r>
          </a:p>
          <a:p>
            <a:pPr algn="just"/>
            <a:r>
              <a:rPr lang="en-US" sz="1700" dirty="0" err="1"/>
              <a:t>Departemen</a:t>
            </a:r>
            <a:r>
              <a:rPr lang="en-US" sz="1700" dirty="0"/>
              <a:t>/</a:t>
            </a:r>
            <a:r>
              <a:rPr lang="en-US" sz="1700" dirty="0" err="1"/>
              <a:t>Gubernur</a:t>
            </a:r>
            <a:r>
              <a:rPr lang="en-US" sz="1700" dirty="0"/>
              <a:t>/</a:t>
            </a:r>
            <a:r>
              <a:rPr lang="en-US" sz="1700" dirty="0" err="1"/>
              <a:t>Bupati</a:t>
            </a:r>
            <a:r>
              <a:rPr lang="en-US" sz="1700" dirty="0"/>
              <a:t>/</a:t>
            </a:r>
            <a:r>
              <a:rPr lang="en-US" sz="1700" dirty="0" err="1"/>
              <a:t>Walikota</a:t>
            </a:r>
            <a:r>
              <a:rPr lang="en-US" sz="1700" dirty="0"/>
              <a:t>/</a:t>
            </a:r>
            <a:r>
              <a:rPr lang="en-US" sz="1700" dirty="0" err="1"/>
              <a:t>Direktur</a:t>
            </a:r>
            <a:r>
              <a:rPr lang="en-US" sz="1700" dirty="0"/>
              <a:t> </a:t>
            </a:r>
            <a:r>
              <a:rPr lang="en-US" sz="1700" dirty="0" err="1"/>
              <a:t>Utama</a:t>
            </a:r>
            <a:r>
              <a:rPr lang="en-US" sz="1700" dirty="0"/>
              <a:t> BUMN/BUMD, </a:t>
            </a:r>
            <a:r>
              <a:rPr lang="en-US" sz="1700" dirty="0" err="1"/>
              <a:t>selambat-lambatnya</a:t>
            </a:r>
            <a:r>
              <a:rPr lang="en-US" sz="1700" dirty="0"/>
              <a:t> lima </a:t>
            </a:r>
            <a:r>
              <a:rPr lang="en-US" sz="1700" dirty="0" err="1"/>
              <a:t>hari</a:t>
            </a:r>
            <a:r>
              <a:rPr lang="en-US" sz="1700" dirty="0"/>
              <a:t> </a:t>
            </a:r>
            <a:r>
              <a:rPr lang="en-US" sz="1700" dirty="0" err="1"/>
              <a:t>kerja</a:t>
            </a:r>
            <a:r>
              <a:rPr lang="en-US" sz="1700" dirty="0"/>
              <a:t> </a:t>
            </a:r>
            <a:r>
              <a:rPr lang="en-US" sz="1700" dirty="0" err="1"/>
              <a:t>sejak</a:t>
            </a:r>
            <a:r>
              <a:rPr lang="en-US" sz="1700" dirty="0"/>
              <a:t> </a:t>
            </a:r>
            <a:r>
              <a:rPr lang="en-US" sz="1700" dirty="0" err="1"/>
              <a:t>diterimanya</a:t>
            </a:r>
            <a:r>
              <a:rPr lang="en-US" sz="1700" dirty="0"/>
              <a:t> </a:t>
            </a:r>
            <a:r>
              <a:rPr lang="en-US" sz="1700" dirty="0" err="1"/>
              <a:t>jawaban</a:t>
            </a:r>
            <a:r>
              <a:rPr lang="en-US" sz="1700" dirty="0"/>
              <a:t> </a:t>
            </a:r>
            <a:r>
              <a:rPr lang="en-US" sz="1700" dirty="0" err="1"/>
              <a:t>sanggahan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.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itu</a:t>
            </a:r>
            <a:r>
              <a:rPr lang="en-US" sz="1700" dirty="0"/>
              <a:t>, proses </a:t>
            </a:r>
            <a:r>
              <a:rPr lang="en-US" sz="1700" dirty="0" err="1"/>
              <a:t>pengadaan</a:t>
            </a:r>
            <a:r>
              <a:rPr lang="en-US" sz="1700" dirty="0"/>
              <a:t> </a:t>
            </a:r>
            <a:r>
              <a:rPr lang="en-US" sz="1700" dirty="0" err="1"/>
              <a:t>tetap</a:t>
            </a:r>
            <a:r>
              <a:rPr lang="en-US" sz="1700" dirty="0"/>
              <a:t> </a:t>
            </a:r>
            <a:r>
              <a:rPr lang="en-US" sz="1700" dirty="0" err="1"/>
              <a:t>dilanjutkan</a:t>
            </a:r>
            <a:r>
              <a:rPr lang="en-US" sz="1700" dirty="0"/>
              <a:t> </a:t>
            </a:r>
            <a:r>
              <a:rPr lang="en-US" sz="1700" dirty="0" err="1"/>
              <a:t>tanpa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menunggu</a:t>
            </a:r>
            <a:r>
              <a:rPr lang="en-US" sz="1700" dirty="0"/>
              <a:t> </a:t>
            </a:r>
            <a:r>
              <a:rPr lang="en-US" sz="1700" dirty="0" err="1"/>
              <a:t>hasil</a:t>
            </a:r>
            <a:r>
              <a:rPr lang="en-US" sz="1700" dirty="0"/>
              <a:t> </a:t>
            </a:r>
            <a:r>
              <a:rPr lang="en-US" sz="1700" dirty="0" err="1"/>
              <a:t>keputusan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25716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KE- 3</a:t>
            </a:r>
          </a:p>
          <a:p>
            <a:pPr algn="ctr"/>
            <a:r>
              <a:rPr lang="en-US" sz="3000" b="1" dirty="0" smtClean="0"/>
              <a:t>MINGGU KE - 3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952" y="1772816"/>
            <a:ext cx="8188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Penerbitan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endParaRPr lang="en-US" dirty="0"/>
          </a:p>
          <a:p>
            <a:pPr algn="just"/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(SKPPBJ)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dilelangkan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, </a:t>
            </a:r>
            <a:r>
              <a:rPr lang="en-US" dirty="0" err="1"/>
              <a:t>atau</a:t>
            </a:r>
            <a:endParaRPr lang="en-U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Sanggahan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berwewenang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sanggah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sanggah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pengunduran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dicairkan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disetorkan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Negara/Daerah/BUMN/BUMD.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404664"/>
            <a:ext cx="5479177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PENERBITAN SURAT KEPUTUSAN PENETAPAN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43222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0125" y="830672"/>
            <a:ext cx="81843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,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dicairkan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disetorkan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Negara/Daerah/BUMN/BUMD,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dikenakan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di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.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/LPKJ/KADIN.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66451" y="3284984"/>
            <a:ext cx="83283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melibihi</a:t>
            </a:r>
            <a:r>
              <a:rPr lang="en-US" dirty="0"/>
              <a:t> </a:t>
            </a:r>
            <a:r>
              <a:rPr lang="en-US" dirty="0" err="1"/>
              <a:t>pagu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lain yang </a:t>
            </a:r>
            <a:r>
              <a:rPr lang="en-US" dirty="0" err="1"/>
              <a:t>dipersamakan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/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diperpanjang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30732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768" y="1052736"/>
            <a:ext cx="82506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calom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pagu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lain yang </a:t>
            </a:r>
            <a:r>
              <a:rPr lang="en-US" dirty="0" err="1"/>
              <a:t>dipersamakan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/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diperpanjang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/</a:t>
            </a:r>
            <a:r>
              <a:rPr lang="en-US" dirty="0" err="1"/>
              <a:t>peringkat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dicairkan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disetorkan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Negara/Daerah/BUMN/BUMD,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, </a:t>
            </a:r>
            <a:r>
              <a:rPr lang="en-US" dirty="0" err="1"/>
              <a:t>dikenakan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41808396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46829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dikenakan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penitia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dicairkan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disetorkan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Negara/Daerah/BUMN/BUMD,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paling </a:t>
            </a:r>
            <a:r>
              <a:rPr lang="en-US" dirty="0" err="1"/>
              <a:t>lambat</a:t>
            </a:r>
            <a:r>
              <a:rPr lang="en-US" dirty="0"/>
              <a:t> lima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tembusan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(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/</a:t>
            </a:r>
            <a:r>
              <a:rPr lang="en-US" dirty="0" err="1"/>
              <a:t>kontrak</a:t>
            </a:r>
            <a:r>
              <a:rPr lang="en-US" dirty="0"/>
              <a:t>)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unit </a:t>
            </a:r>
            <a:r>
              <a:rPr lang="en-US" dirty="0" err="1"/>
              <a:t>pengawasan</a:t>
            </a:r>
            <a:r>
              <a:rPr lang="en-US" dirty="0"/>
              <a:t> internal (</a:t>
            </a:r>
            <a:r>
              <a:rPr lang="en-US" dirty="0" err="1"/>
              <a:t>Inspektorat</a:t>
            </a:r>
            <a:r>
              <a:rPr lang="en-US" dirty="0"/>
              <a:t> </a:t>
            </a:r>
            <a:r>
              <a:rPr lang="en-US" dirty="0" err="1"/>
              <a:t>Jenderal</a:t>
            </a:r>
            <a:r>
              <a:rPr lang="en-US" dirty="0"/>
              <a:t>/</a:t>
            </a:r>
            <a:r>
              <a:rPr lang="en-US" dirty="0" err="1"/>
              <a:t>Inspektorat</a:t>
            </a:r>
            <a:r>
              <a:rPr lang="en-US" dirty="0"/>
              <a:t> Wilayah </a:t>
            </a:r>
            <a:r>
              <a:rPr lang="en-US" dirty="0" err="1"/>
              <a:t>Provinsi</a:t>
            </a:r>
            <a:r>
              <a:rPr lang="en-US" dirty="0"/>
              <a:t>/</a:t>
            </a:r>
            <a:r>
              <a:rPr lang="en-US" dirty="0" err="1"/>
              <a:t>Kabupaten</a:t>
            </a:r>
            <a:r>
              <a:rPr lang="en-US" dirty="0"/>
              <a:t>/Kota/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Internal BUMN/BUMD).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444434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852" y="1196752"/>
            <a:ext cx="80595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pagu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Sanggahan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Sanggahan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KKN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1, 2, </a:t>
            </a:r>
            <a:r>
              <a:rPr lang="en-US" dirty="0" err="1"/>
              <a:t>dan</a:t>
            </a:r>
            <a:r>
              <a:rPr lang="en-US" dirty="0"/>
              <a:t> 3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1, 2, </a:t>
            </a:r>
            <a:r>
              <a:rPr lang="en-US" dirty="0" err="1"/>
              <a:t>dan</a:t>
            </a:r>
            <a:r>
              <a:rPr lang="en-US" dirty="0"/>
              <a:t> 3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 smtClean="0"/>
              <a:t>ditunjuk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0852" y="404664"/>
            <a:ext cx="7699539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PELELANGAN GAGAL DAN PELELANGAN ULANG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69262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08720"/>
            <a:ext cx="80831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,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memerintahkan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;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;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;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mengumumkan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peseta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 smtClean="0"/>
              <a:t>lelang</a:t>
            </a:r>
            <a:r>
              <a:rPr lang="en-US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;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pagu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;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,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(</a:t>
            </a: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).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359" y="282517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5660947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124744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KKN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1, 2, </a:t>
            </a:r>
            <a:r>
              <a:rPr lang="en-US" dirty="0" err="1"/>
              <a:t>dan</a:t>
            </a:r>
            <a:r>
              <a:rPr lang="en-US" dirty="0"/>
              <a:t> 3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KKN,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(</a:t>
            </a: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).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smtClean="0"/>
              <a:t>KKN.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KKN,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melakkukan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.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mengikutsertakan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KKN.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476672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41437916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810" y="761565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Pelelangan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1, 2, </a:t>
            </a:r>
            <a:r>
              <a:rPr lang="en-US" dirty="0" err="1"/>
              <a:t>dan</a:t>
            </a:r>
            <a:r>
              <a:rPr lang="en-US" dirty="0"/>
              <a:t> 3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ditunjuk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/>
              <a:t>Mengundang</a:t>
            </a:r>
            <a:r>
              <a:rPr lang="en-US" dirty="0" smtClean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 smtClean="0"/>
              <a:t>).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/>
              <a:t>Mengumumkan</a:t>
            </a:r>
            <a:r>
              <a:rPr lang="en-US" dirty="0" smtClean="0"/>
              <a:t> </a:t>
            </a:r>
            <a:r>
              <a:rPr lang="en-US" dirty="0" err="1"/>
              <a:t>kembali</a:t>
            </a:r>
            <a:r>
              <a:rPr lang="en-US" dirty="0"/>
              <a:t>/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lama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 smtClean="0"/>
              <a:t>).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melanjutkan</a:t>
            </a:r>
            <a:r>
              <a:rPr lang="en-US" dirty="0"/>
              <a:t> proses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penunjukan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negosiasi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yang </a:t>
            </a:r>
            <a:r>
              <a:rPr lang="en-US" dirty="0" err="1"/>
              <a:t>gagal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KKN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1, 2, </a:t>
            </a:r>
            <a:r>
              <a:rPr lang="en-US" dirty="0" err="1"/>
              <a:t>dan</a:t>
            </a:r>
            <a:r>
              <a:rPr lang="en-US" dirty="0"/>
              <a:t> 3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terjdi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/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menghentikan</a:t>
            </a:r>
            <a:r>
              <a:rPr lang="en-US" dirty="0"/>
              <a:t> proses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dananya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Negara/Daerah/BUMN/BUMD.</a:t>
            </a:r>
            <a:endParaRPr lang="en-US" dirty="0"/>
          </a:p>
          <a:p>
            <a:pPr lvl="2" algn="just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1985939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944" y="1268760"/>
            <a:ext cx="8184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Dari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proses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0853" y="404664"/>
            <a:ext cx="4171148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DOKUMEN DAN JAMINAN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55894" y="2492896"/>
            <a:ext cx="6996426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TAHAP </a:t>
            </a:r>
            <a:r>
              <a:rPr lang="en-US" sz="2800" dirty="0"/>
              <a:t>KEGIATAN DOKUMEN JAMINAN</a:t>
            </a:r>
          </a:p>
        </p:txBody>
      </p:sp>
      <p:sp>
        <p:nvSpPr>
          <p:cNvPr id="6" name="Rectangle 5"/>
          <p:cNvSpPr/>
          <p:nvPr/>
        </p:nvSpPr>
        <p:spPr>
          <a:xfrm>
            <a:off x="383887" y="3380457"/>
            <a:ext cx="4188114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Prakualifikasi</a:t>
            </a:r>
            <a:r>
              <a:rPr lang="en-US" sz="1700" dirty="0"/>
              <a:t> DOKUMEN DESAIN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Gambar</a:t>
            </a:r>
            <a:r>
              <a:rPr lang="en-US" sz="1700" dirty="0"/>
              <a:t> </a:t>
            </a:r>
            <a:r>
              <a:rPr lang="en-US" sz="1700" dirty="0" err="1"/>
              <a:t>rencana</a:t>
            </a:r>
            <a:r>
              <a:rPr lang="en-US" sz="17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Anggaran</a:t>
            </a:r>
            <a:r>
              <a:rPr lang="en-US" sz="1700" dirty="0"/>
              <a:t> </a:t>
            </a:r>
            <a:r>
              <a:rPr lang="en-US" sz="1700" dirty="0" err="1"/>
              <a:t>biaya</a:t>
            </a:r>
            <a:endParaRPr lang="en-US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Syarat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endParaRPr lang="en-US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Spesifikasi</a:t>
            </a:r>
            <a:endParaRPr lang="en-US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BOQ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Waktu</a:t>
            </a:r>
            <a:r>
              <a:rPr lang="en-US" sz="1700" dirty="0"/>
              <a:t> </a:t>
            </a:r>
            <a:r>
              <a:rPr lang="en-US" sz="1700" dirty="0" err="1"/>
              <a:t>penyesuaian</a:t>
            </a:r>
            <a:r>
              <a:rPr lang="en-US" sz="17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Pengumuman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r>
              <a:rPr lang="en-US" sz="1700" dirty="0" smtClean="0"/>
              <a:t>(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Lelang</a:t>
            </a:r>
            <a:r>
              <a:rPr lang="en-US" sz="17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Gambar</a:t>
            </a:r>
            <a:r>
              <a:rPr lang="en-US" sz="1700" dirty="0" smtClean="0"/>
              <a:t> </a:t>
            </a:r>
            <a:r>
              <a:rPr lang="en-US" sz="1700" dirty="0" err="1"/>
              <a:t>rencana</a:t>
            </a:r>
            <a:endParaRPr lang="en-US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Spesifikasi</a:t>
            </a:r>
            <a:endParaRPr lang="en-US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BOQ 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5976" y="3380457"/>
            <a:ext cx="4572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Pendaftaran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Pengambilan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/>
              <a:t>Undangan</a:t>
            </a:r>
            <a:r>
              <a:rPr lang="en-US" sz="1700" dirty="0"/>
              <a:t> </a:t>
            </a:r>
            <a:r>
              <a:rPr lang="en-US" sz="1700" dirty="0" err="1"/>
              <a:t>lelang</a:t>
            </a:r>
            <a:r>
              <a:rPr lang="en-US" sz="1700" dirty="0"/>
              <a:t> 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Rapat</a:t>
            </a:r>
            <a:r>
              <a:rPr lang="en-US" sz="1700" dirty="0" smtClean="0"/>
              <a:t> </a:t>
            </a:r>
            <a:r>
              <a:rPr lang="en-US" sz="1700" dirty="0" err="1"/>
              <a:t>penjelasan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Peninjauan</a:t>
            </a:r>
            <a:r>
              <a:rPr lang="en-US" sz="1700" dirty="0" smtClean="0"/>
              <a:t> </a:t>
            </a:r>
            <a:r>
              <a:rPr lang="en-US" sz="1700" dirty="0" err="1"/>
              <a:t>lokasi</a:t>
            </a:r>
            <a:r>
              <a:rPr lang="en-US" sz="1700" dirty="0"/>
              <a:t> 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Penyusunan</a:t>
            </a:r>
            <a:r>
              <a:rPr lang="en-US" sz="1700" dirty="0" smtClean="0"/>
              <a:t> </a:t>
            </a:r>
            <a:r>
              <a:rPr lang="en-US" sz="1700" dirty="0" err="1"/>
              <a:t>anggaran</a:t>
            </a:r>
            <a:r>
              <a:rPr lang="en-US" sz="1700" dirty="0"/>
              <a:t> 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Pemasukan</a:t>
            </a:r>
            <a:r>
              <a:rPr lang="en-US" sz="1700" dirty="0" smtClean="0"/>
              <a:t> </a:t>
            </a:r>
            <a:r>
              <a:rPr lang="en-US" sz="1700" dirty="0" err="1"/>
              <a:t>penawaran</a:t>
            </a:r>
            <a:r>
              <a:rPr lang="en-US" sz="1700" dirty="0"/>
              <a:t> 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Evaluasi</a:t>
            </a:r>
            <a:r>
              <a:rPr lang="en-US" sz="1700" dirty="0" smtClean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negosiasi</a:t>
            </a:r>
            <a:r>
              <a:rPr lang="en-US" sz="1700" dirty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 smtClean="0"/>
              <a:t>Lelang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Keputusan</a:t>
            </a:r>
            <a:r>
              <a:rPr lang="en-US" sz="1700" dirty="0" smtClean="0"/>
              <a:t> </a:t>
            </a:r>
            <a:r>
              <a:rPr lang="en-US" sz="1700" dirty="0" err="1"/>
              <a:t>pemenang</a:t>
            </a:r>
            <a:r>
              <a:rPr lang="en-US" sz="1700" dirty="0"/>
              <a:t> </a:t>
            </a:r>
            <a:endParaRPr lang="en-US" sz="17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/>
              <a:t>Pelaksanaan</a:t>
            </a:r>
            <a:r>
              <a:rPr lang="en-US" sz="1700" dirty="0" smtClean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 </a:t>
            </a:r>
            <a:r>
              <a:rPr lang="en-US" sz="1700" dirty="0" smtClean="0"/>
              <a:t>(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Kontrak</a:t>
            </a:r>
            <a:r>
              <a:rPr lang="en-US" sz="1700" dirty="0" smtClean="0"/>
              <a:t>)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4761867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748" y="761565"/>
            <a:ext cx="303312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/>
              <a:t>rencana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Spesifikasi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BOQ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kontrak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B.A. </a:t>
            </a:r>
            <a:r>
              <a:rPr lang="en-US" dirty="0" err="1"/>
              <a:t>penanjian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Pekerjaan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3923928" y="48456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surat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Penawaran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kontrak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Addendum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Change order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/>
              <a:t>Pemeliharaan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8872" y="3370040"/>
            <a:ext cx="3612050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DOKUMEN KONTRAK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98530" y="4005064"/>
            <a:ext cx="81499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(contract drawing</a:t>
            </a:r>
            <a:r>
              <a:rPr lang="en-US" dirty="0" smtClean="0"/>
              <a:t>).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(specification</a:t>
            </a:r>
            <a:r>
              <a:rPr lang="en-US" dirty="0" smtClean="0"/>
              <a:t>).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Syarat-syarat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(general condition of contract</a:t>
            </a:r>
            <a:r>
              <a:rPr lang="en-US" dirty="0" smtClean="0"/>
              <a:t>).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Risalah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(letter of explanation</a:t>
            </a:r>
            <a:r>
              <a:rPr lang="en-US" dirty="0" smtClean="0"/>
              <a:t>).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(bidding proposal</a:t>
            </a:r>
            <a:r>
              <a:rPr lang="en-US" dirty="0" smtClean="0"/>
              <a:t>).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pemborongan</a:t>
            </a:r>
            <a:r>
              <a:rPr lang="en-US" dirty="0"/>
              <a:t> (formal agreement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7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Metode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Pengadaan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Barang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Jasa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Macam-macam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Pelelangan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Sumber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Hukum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Pelelangan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Tata Cara </a:t>
            </a:r>
            <a:r>
              <a:rPr lang="en-US" altLang="en-US" sz="2000" dirty="0" err="1" smtClean="0"/>
              <a:t>Pelelangan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Pengumuman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Pendaftaran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Peserta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Syarat</a:t>
            </a:r>
            <a:r>
              <a:rPr lang="en-US" altLang="en-US" sz="2000" dirty="0" smtClean="0"/>
              <a:t> - </a:t>
            </a:r>
            <a:r>
              <a:rPr lang="en-US" altLang="en-US" sz="2000" dirty="0" err="1" smtClean="0"/>
              <a:t>Syarat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Peserta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Isi </a:t>
            </a:r>
            <a:r>
              <a:rPr lang="en-US" altLang="en-US" sz="2000" dirty="0" err="1" smtClean="0"/>
              <a:t>Pengumuman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Aanwijzing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Surat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Jaminan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Penawaran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Penetapan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Pemenang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Sanggahan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Peserta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Penerbitan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Surat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Keputusan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Penetapan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Pelelangan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Jaminan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Dalam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Proyek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Konstruksi</a:t>
            </a:r>
            <a:endParaRPr lang="en-US" alt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32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3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1226" y="1628800"/>
            <a:ext cx="81952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pasal</a:t>
            </a:r>
            <a:r>
              <a:rPr lang="en-US" dirty="0"/>
              <a:t> 1820 </a:t>
            </a:r>
            <a:r>
              <a:rPr lang="en-US" dirty="0" err="1"/>
              <a:t>dan</a:t>
            </a:r>
            <a:r>
              <a:rPr lang="en-US" dirty="0"/>
              <a:t> 1316 KUH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,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 smtClean="0"/>
              <a:t>berutang</a:t>
            </a:r>
            <a:r>
              <a:rPr lang="en-US" dirty="0" smtClean="0"/>
              <a:t>, </a:t>
            </a:r>
            <a:r>
              <a:rPr lang="en-US" dirty="0" err="1" smtClean="0"/>
              <a:t>mengikatkan</a:t>
            </a:r>
            <a:r>
              <a:rPr lang="en-US" dirty="0" smtClean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perutangan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berutang</a:t>
            </a:r>
            <a:r>
              <a:rPr lang="en-US" dirty="0"/>
              <a:t>,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berutang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wanprestasi</a:t>
            </a:r>
            <a:r>
              <a:rPr lang="en-US" dirty="0"/>
              <a:t>.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wanprestasi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kesalahannya</a:t>
            </a:r>
            <a:r>
              <a:rPr lang="en-US" dirty="0"/>
              <a:t> (</a:t>
            </a:r>
            <a:r>
              <a:rPr lang="en-US" dirty="0" err="1"/>
              <a:t>kesengajaan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dipenuhinya</a:t>
            </a:r>
            <a:r>
              <a:rPr lang="en-US" dirty="0"/>
              <a:t> </a:t>
            </a:r>
            <a:r>
              <a:rPr lang="en-US" dirty="0" err="1"/>
              <a:t>perutangan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(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berutang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lain).</a:t>
            </a:r>
          </a:p>
        </p:txBody>
      </p:sp>
      <p:sp>
        <p:nvSpPr>
          <p:cNvPr id="3" name="Rectangle 2"/>
          <p:cNvSpPr/>
          <p:nvPr/>
        </p:nvSpPr>
        <p:spPr>
          <a:xfrm>
            <a:off x="479974" y="332656"/>
            <a:ext cx="5172145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JAMINAN </a:t>
            </a:r>
            <a:r>
              <a:rPr lang="en-US" sz="2800" dirty="0"/>
              <a:t>DALAM PROYEK KONTRUKSI</a:t>
            </a:r>
          </a:p>
        </p:txBody>
      </p:sp>
    </p:spTree>
    <p:extLst>
      <p:ext uri="{BB962C8B-B14F-4D97-AF65-F5344CB8AC3E}">
        <p14:creationId xmlns:p14="http://schemas.microsoft.com/office/powerpoint/2010/main" val="36045145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520" y="1124744"/>
            <a:ext cx="81239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366862" y="1586409"/>
            <a:ext cx="83816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Penawaran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(Bid Bond)</a:t>
            </a:r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penanggungan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agar </a:t>
            </a:r>
            <a:r>
              <a:rPr lang="en-US" dirty="0" err="1"/>
              <a:t>kontraktor</a:t>
            </a:r>
            <a:r>
              <a:rPr lang="en-US" dirty="0"/>
              <a:t> yang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menang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ditawarnya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bank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bank lain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KEPPRES No. 18 </a:t>
            </a:r>
            <a:r>
              <a:rPr lang="en-US" dirty="0" err="1"/>
              <a:t>Tahun</a:t>
            </a:r>
            <a:r>
              <a:rPr lang="en-US" dirty="0"/>
              <a:t> 2000 </a:t>
            </a:r>
            <a:r>
              <a:rPr lang="en-US" dirty="0" err="1"/>
              <a:t>adalah</a:t>
            </a:r>
            <a:r>
              <a:rPr lang="en-US" dirty="0"/>
              <a:t> 1 – 3%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(HPS).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</a:t>
            </a:r>
            <a:r>
              <a:rPr lang="en-US" dirty="0" err="1"/>
              <a:t>penawarannya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pemenang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penjamin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661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8072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Uang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Muka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(Advance Payment Bond)</a:t>
            </a:r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penanggungan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berminat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.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yang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pengembalian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dipotongkan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termin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KEPPRES No. 18 </a:t>
            </a:r>
            <a:r>
              <a:rPr lang="en-US" dirty="0" err="1"/>
              <a:t>Tahun</a:t>
            </a:r>
            <a:r>
              <a:rPr lang="en-US" dirty="0"/>
              <a:t> 2000 </a:t>
            </a:r>
            <a:r>
              <a:rPr lang="en-US" dirty="0" err="1"/>
              <a:t>adalah</a:t>
            </a:r>
            <a:r>
              <a:rPr lang="en-US" dirty="0"/>
              <a:t> 30%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20%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bank lain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) </a:t>
            </a:r>
            <a:r>
              <a:rPr lang="en-US" dirty="0" err="1"/>
              <a:t>pengembaliannya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dilunasi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100%,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8188006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075051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Pelaksanaan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(Performance Bond)</a:t>
            </a:r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penanggungan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agar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disepakati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diwajibkan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yang </a:t>
            </a:r>
            <a:r>
              <a:rPr lang="en-US" dirty="0" err="1"/>
              <a:t>memenangkan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wanprestasi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9727090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8072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Pembayaran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(Payment Bond)</a:t>
            </a:r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penanggungan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buruh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material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Pemeliharaan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(Maintenance Bond)</a:t>
            </a:r>
          </a:p>
          <a:p>
            <a:pPr algn="just"/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penanggungan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perbaikan-perbaikan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durasi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5%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berkisar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3 – 6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terhitung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8613761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96943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Retensi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(Retention)</a:t>
            </a:r>
          </a:p>
          <a:p>
            <a:pPr algn="just"/>
            <a:r>
              <a:rPr lang="en-US" dirty="0" err="1"/>
              <a:t>Retensi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100%,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;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100%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95%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.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5%.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5% yang </a:t>
            </a:r>
            <a:r>
              <a:rPr lang="en-US" dirty="0" err="1"/>
              <a:t>ditahan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yang </a:t>
            </a:r>
            <a:r>
              <a:rPr lang="en-US" dirty="0" err="1"/>
              <a:t>rusak</a:t>
            </a:r>
            <a:r>
              <a:rPr lang="en-US" dirty="0"/>
              <a:t>. Akan </a:t>
            </a:r>
            <a:r>
              <a:rPr lang="en-US" dirty="0" err="1"/>
              <a:t>tetapi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8663765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48680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Vendu</a:t>
            </a:r>
            <a:r>
              <a:rPr lang="en-US" dirty="0"/>
              <a:t> 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Auction.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 </a:t>
            </a:r>
            <a:r>
              <a:rPr lang="en-US" dirty="0" err="1"/>
              <a:t>angka</a:t>
            </a:r>
            <a:r>
              <a:rPr lang="en-US" dirty="0"/>
              <a:t> 1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337/KMK.01/2000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r>
              <a:rPr lang="en-US" dirty="0" smtClean="0"/>
              <a:t>Yang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algn="ctr"/>
            <a:endParaRPr lang="en-US" dirty="0"/>
          </a:p>
          <a:p>
            <a:pPr algn="ctr"/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 err="1">
                <a:solidFill>
                  <a:srgbClr val="FF0000"/>
                </a:solidFill>
              </a:rPr>
              <a:t>Penjualan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barang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dilakukan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dimuka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umum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termasuk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melalui</a:t>
            </a:r>
            <a:r>
              <a:rPr lang="en-US" dirty="0">
                <a:solidFill>
                  <a:srgbClr val="FF0000"/>
                </a:solidFill>
              </a:rPr>
              <a:t> media </a:t>
            </a:r>
            <a:r>
              <a:rPr lang="en-US" dirty="0" err="1">
                <a:solidFill>
                  <a:srgbClr val="FF0000"/>
                </a:solidFill>
              </a:rPr>
              <a:t>elektronik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penawaran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lisan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harga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semakin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meningkat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penawaran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harga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semakin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menurun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penawaran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harga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secara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tertulis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dilalui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usaha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mengumpulkan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peminat</a:t>
            </a:r>
            <a:r>
              <a:rPr lang="en-US" dirty="0">
                <a:solidFill>
                  <a:srgbClr val="FF0000"/>
                </a:solidFill>
              </a:rPr>
              <a:t>"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8" y="3284984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difokuskan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. Cara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1.     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barang</a:t>
            </a:r>
            <a:endParaRPr lang="en-US" dirty="0"/>
          </a:p>
          <a:p>
            <a:r>
              <a:rPr lang="en-US" dirty="0"/>
              <a:t>2.     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dimuka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r>
              <a:rPr lang="en-US" dirty="0"/>
              <a:t>3.      Cara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tertulis</a:t>
            </a:r>
            <a:endParaRPr lang="en-US" dirty="0"/>
          </a:p>
          <a:p>
            <a:r>
              <a:rPr lang="en-US" dirty="0"/>
              <a:t>4.     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menurun</a:t>
            </a:r>
            <a:endParaRPr lang="en-US" dirty="0"/>
          </a:p>
          <a:p>
            <a:r>
              <a:rPr lang="en-US" dirty="0"/>
              <a:t>5.      </a:t>
            </a:r>
            <a:r>
              <a:rPr lang="en-US" dirty="0" err="1"/>
              <a:t>Didahului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peminat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8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01" y="1052736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perencana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. Proses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/</a:t>
            </a:r>
            <a:r>
              <a:rPr lang="en-US" dirty="0" err="1"/>
              <a:t>metode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0267" y="404664"/>
            <a:ext cx="5322419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METODE PENGADAAN BARANG/JASA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635040" y="2894433"/>
            <a:ext cx="802258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Pelelangan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yaitu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pengadaan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barang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jasa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dilakukan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secara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terbuka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untuk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umum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</a:t>
            </a:r>
            <a:endParaRPr lang="en-US" dirty="0" smtClean="0"/>
          </a:p>
          <a:p>
            <a:pPr algn="ctr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papan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elektronik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/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berminat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membubuhi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mangikutinya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jumlahnya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, </a:t>
            </a:r>
            <a:r>
              <a:rPr lang="en-US" dirty="0" err="1"/>
              <a:t>kompleksitas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kecanggihan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pekerjaannya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kelangkaan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terbatasnya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pelelangan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554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83671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Pemilihan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Langsung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plelangan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.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negosiasi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dipertanggungjawabkan</a:t>
            </a:r>
            <a:r>
              <a:rPr lang="en-US" dirty="0"/>
              <a:t>.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Penunjukan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Langsung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/>
              <a:t>P</a:t>
            </a:r>
            <a:r>
              <a:rPr lang="en-US" dirty="0" err="1" smtClean="0"/>
              <a:t>engadaan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Swakelola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direncanakan</a:t>
            </a:r>
            <a:r>
              <a:rPr lang="en-US" dirty="0"/>
              <a:t>,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diawasi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borongan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.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49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897</TotalTime>
  <Words>7273</Words>
  <Application>Microsoft Office PowerPoint</Application>
  <PresentationFormat>On-screen Show (4:3)</PresentationFormat>
  <Paragraphs>519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Grid</vt:lpstr>
      <vt:lpstr>PERTEMUAN KE 3 MINGGU KE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78</cp:revision>
  <dcterms:created xsi:type="dcterms:W3CDTF">2020-01-04T05:38:09Z</dcterms:created>
  <dcterms:modified xsi:type="dcterms:W3CDTF">2020-01-10T03:36:38Z</dcterms:modified>
</cp:coreProperties>
</file>