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309" r:id="rId10"/>
    <p:sldId id="311" r:id="rId11"/>
    <p:sldId id="312" r:id="rId12"/>
    <p:sldId id="316" r:id="rId13"/>
    <p:sldId id="298" r:id="rId14"/>
    <p:sldId id="301" r:id="rId15"/>
    <p:sldId id="302" r:id="rId16"/>
    <p:sldId id="303" r:id="rId17"/>
    <p:sldId id="304" r:id="rId18"/>
    <p:sldId id="306" r:id="rId19"/>
    <p:sldId id="307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2</a:t>
            </a:r>
            <a:br>
              <a:rPr lang="en-US" sz="2500" b="1" dirty="0" smtClean="0"/>
            </a:br>
            <a:r>
              <a:rPr lang="en-US" sz="2500" b="1" dirty="0" smtClean="0"/>
              <a:t>MINGGU KE 2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56649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PROJECT LIFE CYCLE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62542"/>
            <a:ext cx="835292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u="sng" dirty="0"/>
              <a:t>4 KLASIFIKASI DAUR HIDUP  (TIDAK TERBATAS </a:t>
            </a:r>
            <a:r>
              <a:rPr lang="en-US" sz="2500" u="sng" dirty="0" smtClean="0"/>
              <a:t>4)</a:t>
            </a:r>
            <a:endParaRPr lang="en-US" sz="2500" u="sng" dirty="0"/>
          </a:p>
        </p:txBody>
      </p:sp>
      <p:sp>
        <p:nvSpPr>
          <p:cNvPr id="3" name="Rectangle 2"/>
          <p:cNvSpPr/>
          <p:nvPr/>
        </p:nvSpPr>
        <p:spPr>
          <a:xfrm>
            <a:off x="467544" y="1268760"/>
            <a:ext cx="82752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KLASIFIKASI DAUR HIDUP YANG SERING  DIGUNAKAN UNTUK PROYEK  </a:t>
            </a:r>
            <a:r>
              <a:rPr lang="en-US" sz="2000" dirty="0" smtClean="0"/>
              <a:t>KETENAGALISTRIKAN</a:t>
            </a:r>
          </a:p>
          <a:p>
            <a:endParaRPr lang="en-US" sz="2000" dirty="0"/>
          </a:p>
          <a:p>
            <a:r>
              <a:rPr lang="en-US" sz="2000" dirty="0"/>
              <a:t>KLASIFIKASI YANG SERING DIGUNAKAN  KEMENTRIAN/DEPARTEMEN PEKERJAAN  </a:t>
            </a:r>
            <a:r>
              <a:rPr lang="en-US" sz="2000" dirty="0" smtClean="0"/>
              <a:t>UMUM</a:t>
            </a:r>
          </a:p>
          <a:p>
            <a:endParaRPr lang="en-US" sz="2000" dirty="0"/>
          </a:p>
          <a:p>
            <a:r>
              <a:rPr lang="en-US" sz="2000" dirty="0"/>
              <a:t>KLASIFIKASI MENURUT </a:t>
            </a:r>
            <a:r>
              <a:rPr lang="en-US" sz="2000" dirty="0" smtClean="0"/>
              <a:t>IBRD</a:t>
            </a:r>
          </a:p>
          <a:p>
            <a:endParaRPr lang="en-US" sz="2000" dirty="0"/>
          </a:p>
          <a:p>
            <a:r>
              <a:rPr lang="en-US" sz="2000" dirty="0"/>
              <a:t>KLASIFIKASI MENURUT JURUSAN SIPIL  FAKULTAS TEKNIK SIPIL DAN  PERENCANAAN UNIVERSITAS TRISAKTI</a:t>
            </a:r>
          </a:p>
        </p:txBody>
      </p:sp>
    </p:spTree>
    <p:extLst>
      <p:ext uri="{BB962C8B-B14F-4D97-AF65-F5344CB8AC3E}">
        <p14:creationId xmlns:p14="http://schemas.microsoft.com/office/powerpoint/2010/main" val="88488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15117"/>
            <a:ext cx="5112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u="sng" dirty="0"/>
              <a:t>KLASIFIKASI DAUR HIDUP UNTUK  PROYEK KETENAGALISTRIKAN</a:t>
            </a:r>
          </a:p>
        </p:txBody>
      </p:sp>
      <p:sp>
        <p:nvSpPr>
          <p:cNvPr id="3" name="Rectangle 2"/>
          <p:cNvSpPr/>
          <p:nvPr/>
        </p:nvSpPr>
        <p:spPr>
          <a:xfrm>
            <a:off x="324439" y="1276891"/>
            <a:ext cx="84016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Sudi</a:t>
            </a:r>
            <a:r>
              <a:rPr lang="en-US" sz="2000" dirty="0" smtClean="0"/>
              <a:t> </a:t>
            </a:r>
            <a:r>
              <a:rPr lang="en-US" sz="2000" dirty="0" err="1" smtClean="0"/>
              <a:t>Kelayakan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Pendahuluan</a:t>
            </a:r>
            <a:r>
              <a:rPr lang="en-US" sz="2000" dirty="0" smtClean="0"/>
              <a:t> (</a:t>
            </a:r>
            <a:r>
              <a:rPr lang="en-US" sz="2000" dirty="0"/>
              <a:t>PRE-FEASIBILITY STUDY)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Kelayakan</a:t>
            </a:r>
            <a:r>
              <a:rPr lang="en-US" sz="2000" dirty="0" smtClean="0"/>
              <a:t> (</a:t>
            </a:r>
            <a:r>
              <a:rPr lang="en-US" sz="2000" dirty="0"/>
              <a:t>FEASIBILITY  STUDY)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Desain</a:t>
            </a:r>
            <a:r>
              <a:rPr lang="en-US" sz="2000" dirty="0" smtClean="0"/>
              <a:t> </a:t>
            </a:r>
            <a:r>
              <a:rPr lang="en-US" sz="2000" dirty="0" err="1" smtClean="0"/>
              <a:t>Rinci</a:t>
            </a:r>
            <a:r>
              <a:rPr lang="en-US" sz="2000" dirty="0" smtClean="0"/>
              <a:t> (</a:t>
            </a:r>
            <a:r>
              <a:rPr lang="en-US" sz="2000" dirty="0"/>
              <a:t>DETAILED DESIGN)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Pelelangan</a:t>
            </a:r>
            <a:r>
              <a:rPr lang="en-US" sz="2000" dirty="0" smtClean="0"/>
              <a:t> </a:t>
            </a:r>
            <a:r>
              <a:rPr lang="en-US" sz="2000" dirty="0"/>
              <a:t>(TENDER, BIDDING)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 (</a:t>
            </a:r>
            <a:r>
              <a:rPr lang="en-US" sz="2000" dirty="0"/>
              <a:t>CONSTRUCTION)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394500" y="3284984"/>
            <a:ext cx="77779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u="sng" dirty="0"/>
              <a:t>KLASIFIKASI DAUR HIDUP PROYEK  </a:t>
            </a:r>
            <a:r>
              <a:rPr lang="en-US" sz="2500" u="sng" dirty="0" smtClean="0"/>
              <a:t>PADA KEMENTRIAN</a:t>
            </a:r>
            <a:r>
              <a:rPr lang="en-US" sz="2500" u="sng" dirty="0"/>
              <a:t>/ DEPARTEMEN </a:t>
            </a:r>
            <a:r>
              <a:rPr lang="en-US" sz="2500" u="sng" dirty="0" smtClean="0"/>
              <a:t>PU </a:t>
            </a:r>
          </a:p>
          <a:p>
            <a:r>
              <a:rPr lang="en-US" dirty="0" smtClean="0"/>
              <a:t>MENGGUNAKAN </a:t>
            </a:r>
            <a:r>
              <a:rPr lang="en-US" dirty="0"/>
              <a:t>6 TAHAP </a:t>
            </a:r>
            <a:r>
              <a:rPr lang="en-US" dirty="0">
                <a:solidFill>
                  <a:srgbClr val="FF0000"/>
                </a:solidFill>
              </a:rPr>
              <a:t>“SIDCOM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4500" y="4509120"/>
            <a:ext cx="76081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Kelayakan</a:t>
            </a:r>
            <a:r>
              <a:rPr lang="en-US" sz="2000" dirty="0" smtClean="0"/>
              <a:t> (</a:t>
            </a:r>
            <a:r>
              <a:rPr lang="en-US" sz="2000" dirty="0"/>
              <a:t>FEASIBILITY STUDY)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Investigasi</a:t>
            </a:r>
            <a:r>
              <a:rPr lang="en-US" sz="2000" dirty="0" smtClean="0"/>
              <a:t> (INVESTIGATION</a:t>
            </a:r>
            <a:r>
              <a:rPr lang="en-US" sz="20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Rinci</a:t>
            </a:r>
            <a:r>
              <a:rPr lang="en-US" sz="2000" dirty="0"/>
              <a:t> (DETAILED DESIGN)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Pelelangan</a:t>
            </a:r>
            <a:r>
              <a:rPr lang="en-US" sz="2000" dirty="0"/>
              <a:t> (TENDER)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Pelaksanaan</a:t>
            </a:r>
            <a:r>
              <a:rPr lang="en-US" sz="2000" dirty="0"/>
              <a:t> </a:t>
            </a:r>
            <a:r>
              <a:rPr lang="en-US" sz="2000" dirty="0" err="1"/>
              <a:t>Konstruksi</a:t>
            </a:r>
            <a:r>
              <a:rPr lang="en-US" sz="2000" dirty="0"/>
              <a:t>  (CONSTRUCTION)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Operasi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Pemeliharaan</a:t>
            </a:r>
            <a:r>
              <a:rPr lang="en-US" sz="2000" dirty="0" smtClean="0"/>
              <a:t> (</a:t>
            </a:r>
            <a:r>
              <a:rPr lang="en-US" sz="2000" dirty="0"/>
              <a:t>OPERATION AND MAINTENANCE)</a:t>
            </a:r>
          </a:p>
        </p:txBody>
      </p:sp>
    </p:spTree>
    <p:extLst>
      <p:ext uri="{BB962C8B-B14F-4D97-AF65-F5344CB8AC3E}">
        <p14:creationId xmlns:p14="http://schemas.microsoft.com/office/powerpoint/2010/main" val="3910844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74888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 smtClean="0"/>
              <a:t>Setiap</a:t>
            </a:r>
            <a:r>
              <a:rPr lang="en-US" sz="2500" dirty="0" smtClean="0"/>
              <a:t> </a:t>
            </a:r>
            <a:r>
              <a:rPr lang="en-US" sz="2500" dirty="0" err="1" smtClean="0"/>
              <a:t>tahap</a:t>
            </a:r>
            <a:r>
              <a:rPr lang="en-US" sz="2500" dirty="0" smtClean="0"/>
              <a:t> </a:t>
            </a:r>
            <a:r>
              <a:rPr lang="en-US" sz="2500" dirty="0" err="1" smtClean="0"/>
              <a:t>pekerjaan</a:t>
            </a:r>
            <a:r>
              <a:rPr lang="en-US" sz="2500" dirty="0" smtClean="0"/>
              <a:t> </a:t>
            </a:r>
            <a:r>
              <a:rPr lang="en-US" sz="2500" dirty="0" err="1" smtClean="0"/>
              <a:t>konstruksi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 </a:t>
            </a:r>
            <a:r>
              <a:rPr lang="en-US" sz="2500" dirty="0" err="1"/>
              <a:t>dibagi</a:t>
            </a:r>
            <a:r>
              <a:rPr lang="en-US" sz="2500" dirty="0"/>
              <a:t> 3 </a:t>
            </a:r>
            <a:r>
              <a:rPr lang="en-US" sz="2500" dirty="0" err="1"/>
              <a:t>kegiatan</a:t>
            </a:r>
            <a:r>
              <a:rPr lang="en-US" sz="2500" dirty="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700" y="1215145"/>
            <a:ext cx="828091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penyiapan</a:t>
            </a:r>
            <a:r>
              <a:rPr lang="en-US" sz="2000" dirty="0" smtClean="0"/>
              <a:t> (</a:t>
            </a:r>
            <a:r>
              <a:rPr lang="en-US" sz="2000" dirty="0" err="1" smtClean="0"/>
              <a:t>awal</a:t>
            </a:r>
            <a:r>
              <a:rPr lang="en-US" sz="2000" dirty="0"/>
              <a:t>, </a:t>
            </a:r>
            <a:r>
              <a:rPr lang="en-US" sz="2000" dirty="0" err="1" smtClean="0"/>
              <a:t>untuk</a:t>
            </a:r>
            <a:r>
              <a:rPr lang="en-US" sz="2000" dirty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persyaratan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diperlukan</a:t>
            </a:r>
            <a:r>
              <a:rPr lang="en-US" sz="2000" dirty="0" smtClean="0"/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pengerjaan</a:t>
            </a:r>
            <a:r>
              <a:rPr lang="en-US" sz="2000" dirty="0"/>
              <a:t>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perencanaan</a:t>
            </a:r>
            <a:r>
              <a:rPr lang="en-US" sz="2000" dirty="0"/>
              <a:t> (</a:t>
            </a:r>
            <a:r>
              <a:rPr lang="en-US" sz="2000" dirty="0" err="1" smtClean="0"/>
              <a:t>serangkaian</a:t>
            </a:r>
            <a:r>
              <a:rPr lang="en-US" sz="2000" dirty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kelayakan</a:t>
            </a:r>
            <a:r>
              <a:rPr lang="en-US" sz="2000" dirty="0" smtClean="0"/>
              <a:t>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/</a:t>
            </a:r>
            <a:r>
              <a:rPr lang="en-US" sz="2000" dirty="0" err="1" smtClean="0"/>
              <a:t>induk</a:t>
            </a:r>
            <a:r>
              <a:rPr lang="en-US" sz="2000" dirty="0" smtClean="0"/>
              <a:t>,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teknis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(</a:t>
            </a:r>
            <a:r>
              <a:rPr lang="en-US" sz="2000" dirty="0" err="1" smtClean="0"/>
              <a:t>Serangkaian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fisik</a:t>
            </a:r>
            <a:r>
              <a:rPr lang="en-US" sz="2000" dirty="0" smtClean="0"/>
              <a:t> </a:t>
            </a:r>
            <a:r>
              <a:rPr lang="en-US" sz="2000" dirty="0" err="1" smtClean="0"/>
              <a:t>beserta</a:t>
            </a:r>
            <a:r>
              <a:rPr lang="en-US" sz="2000" dirty="0" smtClean="0"/>
              <a:t> </a:t>
            </a:r>
            <a:r>
              <a:rPr lang="en-US" sz="2000" dirty="0" err="1" smtClean="0"/>
              <a:t>pengawasannya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banggunan</a:t>
            </a:r>
            <a:r>
              <a:rPr lang="en-US" sz="2000" dirty="0" smtClean="0"/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pengakhiran</a:t>
            </a:r>
            <a:r>
              <a:rPr lang="en-US" sz="2000" dirty="0" smtClean="0"/>
              <a:t> (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) 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2000" dirty="0" err="1" smtClean="0"/>
              <a:t>Tahapan</a:t>
            </a:r>
            <a:r>
              <a:rPr lang="en-US" sz="2000" dirty="0" smtClean="0"/>
              <a:t> </a:t>
            </a:r>
            <a:r>
              <a:rPr lang="en-US" sz="2000" dirty="0" err="1" smtClean="0"/>
              <a:t>perencanaan</a:t>
            </a:r>
            <a:r>
              <a:rPr lang="en-US" sz="2000" dirty="0" smtClean="0"/>
              <a:t> (</a:t>
            </a:r>
            <a:r>
              <a:rPr lang="en-US" sz="2000" dirty="0" err="1" smtClean="0"/>
              <a:t>Disetujui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di </a:t>
            </a:r>
            <a:r>
              <a:rPr lang="en-US" sz="2000" dirty="0" err="1" smtClean="0"/>
              <a:t>laksanaakan</a:t>
            </a:r>
            <a:r>
              <a:rPr lang="en-US" sz="2000" dirty="0" smtClean="0"/>
              <a:t>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)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pelaksanaan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pengawasan</a:t>
            </a:r>
            <a:r>
              <a:rPr lang="en-US" sz="2000" dirty="0"/>
              <a:t>  (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penyerahan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bangunan</a:t>
            </a:r>
            <a:r>
              <a:rPr lang="en-US" sz="2000" dirty="0"/>
              <a:t> 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dilaksanakan</a:t>
            </a:r>
            <a:r>
              <a:rPr lang="en-US" sz="2000" dirty="0"/>
              <a:t> </a:t>
            </a:r>
            <a:r>
              <a:rPr lang="en-US" sz="2000" dirty="0" err="1"/>
              <a:t>pembayaran</a:t>
            </a:r>
            <a:r>
              <a:rPr lang="en-US" sz="2000" dirty="0"/>
              <a:t>  </a:t>
            </a:r>
            <a:r>
              <a:rPr lang="en-US" sz="2000" dirty="0" err="1"/>
              <a:t>terakhir</a:t>
            </a:r>
            <a:r>
              <a:rPr lang="en-US" sz="20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58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62" y="1079738"/>
            <a:ext cx="274395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/>
              <a:t>STUDI KELAYAKAN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90267" y="1556792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dirty="0" err="1"/>
              <a:t>Pengumpulan</a:t>
            </a:r>
            <a:r>
              <a:rPr lang="en-US" dirty="0"/>
              <a:t> data-data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di design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: proposal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pendahuluan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penahuluan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pembanggunannya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AMDAL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prarencana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hidrologi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/</a:t>
            </a:r>
            <a:r>
              <a:rPr lang="en-US" dirty="0" err="1"/>
              <a:t>struktur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Pembebasan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/</a:t>
            </a:r>
            <a:r>
              <a:rPr lang="en-US" dirty="0" err="1"/>
              <a:t>penyewaan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Pengurusan</a:t>
            </a:r>
            <a:r>
              <a:rPr lang="en-US" dirty="0"/>
              <a:t> </a:t>
            </a:r>
            <a:r>
              <a:rPr lang="en-US" dirty="0" err="1"/>
              <a:t>izin-izin</a:t>
            </a:r>
            <a:r>
              <a:rPr lang="en-US" dirty="0"/>
              <a:t> </a:t>
            </a:r>
            <a:r>
              <a:rPr lang="en-US" dirty="0" err="1"/>
              <a:t>sementara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tipe-tipe</a:t>
            </a:r>
            <a:r>
              <a:rPr lang="en-US" dirty="0"/>
              <a:t> </a:t>
            </a:r>
            <a:r>
              <a:rPr lang="en-US" dirty="0" err="1"/>
              <a:t>bangunan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sementara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bulanan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Master Plan (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)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Kelayakan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0267" y="404664"/>
            <a:ext cx="793884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TAHAPAN PERENCANAAN DALAM DAUR HIDUP PROYEK)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2055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347717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 smtClean="0"/>
              <a:t>DESAIN DAN REKAYASA</a:t>
            </a:r>
            <a:endParaRPr lang="en-US" sz="2500" u="sng" dirty="0"/>
          </a:p>
        </p:txBody>
      </p:sp>
      <p:sp>
        <p:nvSpPr>
          <p:cNvPr id="4" name="Rectangle 3"/>
          <p:cNvSpPr/>
          <p:nvPr/>
        </p:nvSpPr>
        <p:spPr>
          <a:xfrm>
            <a:off x="284532" y="1052736"/>
            <a:ext cx="81906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Kelayakan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: proposal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detail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detail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Pembentukkan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dilapangan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desain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/</a:t>
            </a:r>
            <a:r>
              <a:rPr lang="en-US" dirty="0" err="1"/>
              <a:t>pra-rencana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struktur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Pengurusan</a:t>
            </a:r>
            <a:r>
              <a:rPr lang="en-US" dirty="0"/>
              <a:t> </a:t>
            </a:r>
            <a:r>
              <a:rPr lang="en-US" dirty="0" err="1"/>
              <a:t>izin-izin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Pelaksanaan</a:t>
            </a:r>
            <a:r>
              <a:rPr lang="en-US" dirty="0"/>
              <a:t> model </a:t>
            </a:r>
            <a:r>
              <a:rPr lang="en-US" dirty="0" err="1"/>
              <a:t>tes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pembebasan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RAB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bulanan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supervisi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teknik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Rekayasa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205210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/>
              <a:t>PELELANGAN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980728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Terdapat</a:t>
            </a:r>
            <a:r>
              <a:rPr lang="en-US" dirty="0"/>
              <a:t> 3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endParaRPr lang="en-US" dirty="0"/>
          </a:p>
          <a:p>
            <a:pPr algn="just"/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pPr algn="just"/>
            <a:r>
              <a:rPr lang="en-US" dirty="0" err="1"/>
              <a:t>Diumumkan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disiarkan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media. (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yang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dibatasi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Undangan</a:t>
            </a:r>
            <a:endParaRPr lang="en-US" dirty="0"/>
          </a:p>
          <a:p>
            <a:pPr algn="just"/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undangan,pemborong</a:t>
            </a:r>
            <a:r>
              <a:rPr lang="en-US" dirty="0"/>
              <a:t> yang </a:t>
            </a:r>
            <a:r>
              <a:rPr lang="en-US" dirty="0" err="1"/>
              <a:t>diundang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jumlahnya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bonafiditas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teknis,administrasi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permodalan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Penunjukan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en-US" dirty="0"/>
          </a:p>
          <a:p>
            <a:pPr algn="just"/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yang </a:t>
            </a:r>
            <a:r>
              <a:rPr lang="en-US" dirty="0" err="1"/>
              <a:t>dipercaya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kemampuanya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bonafiditasnya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pekerjaanya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690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368120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/>
              <a:t>PERSIAPAN KONSTRUKSI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052736"/>
            <a:ext cx="79026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 smtClean="0"/>
              <a:t>kontrak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Mobilisasi</a:t>
            </a:r>
            <a:r>
              <a:rPr lang="en-US" dirty="0" smtClean="0"/>
              <a:t> </a:t>
            </a:r>
            <a:r>
              <a:rPr lang="en-US" dirty="0"/>
              <a:t>SDM,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material </a:t>
            </a:r>
            <a:r>
              <a:rPr lang="en-US" dirty="0" err="1" smtClean="0"/>
              <a:t>dsb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 smtClean="0"/>
              <a:t>proyek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Pembanggunan</a:t>
            </a:r>
            <a:r>
              <a:rPr lang="en-US" dirty="0" smtClean="0"/>
              <a:t> </a:t>
            </a:r>
            <a:r>
              <a:rPr lang="en-US" dirty="0" err="1"/>
              <a:t>kantor</a:t>
            </a:r>
            <a:r>
              <a:rPr lang="en-US" dirty="0"/>
              <a:t>, </a:t>
            </a:r>
            <a:r>
              <a:rPr lang="en-US" dirty="0" err="1"/>
              <a:t>gudang</a:t>
            </a:r>
            <a:r>
              <a:rPr lang="en-US" dirty="0"/>
              <a:t>, </a:t>
            </a:r>
            <a:r>
              <a:rPr lang="en-US" dirty="0" err="1"/>
              <a:t>bengkel</a:t>
            </a:r>
            <a:r>
              <a:rPr lang="en-US" dirty="0"/>
              <a:t>, </a:t>
            </a:r>
            <a:r>
              <a:rPr lang="en-US" dirty="0" err="1"/>
              <a:t>bedeng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, </a:t>
            </a:r>
            <a:r>
              <a:rPr lang="en-US" dirty="0" err="1"/>
              <a:t>laboratorium</a:t>
            </a:r>
            <a:r>
              <a:rPr lang="en-US" dirty="0"/>
              <a:t>, </a:t>
            </a:r>
            <a:r>
              <a:rPr lang="en-US" dirty="0" err="1" smtClean="0"/>
              <a:t>dsb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Pekuatan</a:t>
            </a:r>
            <a:r>
              <a:rPr lang="en-US" dirty="0" smtClean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jembatan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 smtClean="0"/>
              <a:t>muka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Survei</a:t>
            </a:r>
            <a:r>
              <a:rPr lang="en-US" dirty="0" smtClean="0"/>
              <a:t> </a:t>
            </a:r>
            <a:r>
              <a:rPr lang="en-US" dirty="0"/>
              <a:t>material </a:t>
            </a:r>
            <a:r>
              <a:rPr lang="en-US" dirty="0" err="1" smtClean="0"/>
              <a:t>setempat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tiang</a:t>
            </a:r>
            <a:r>
              <a:rPr lang="en-US" dirty="0"/>
              <a:t> </a:t>
            </a:r>
            <a:r>
              <a:rPr lang="en-US" dirty="0" err="1" smtClean="0"/>
              <a:t>pondasi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/>
              <a:t>mix </a:t>
            </a:r>
            <a:r>
              <a:rPr lang="en-US" dirty="0" smtClean="0"/>
              <a:t>design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 smtClean="0"/>
              <a:t>lintas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/>
              <a:t>manual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 smtClean="0"/>
              <a:t>mutu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Pengurusan</a:t>
            </a:r>
            <a:r>
              <a:rPr lang="en-US" dirty="0" smtClean="0"/>
              <a:t> </a:t>
            </a:r>
            <a:r>
              <a:rPr lang="en-US" dirty="0" err="1"/>
              <a:t>izin-izin</a:t>
            </a:r>
            <a:r>
              <a:rPr lang="en-US" dirty="0"/>
              <a:t> </a:t>
            </a:r>
            <a:r>
              <a:rPr lang="en-US" dirty="0" err="1"/>
              <a:t>handak</a:t>
            </a:r>
            <a:r>
              <a:rPr lang="en-US" dirty="0"/>
              <a:t>, </a:t>
            </a:r>
            <a:r>
              <a:rPr lang="en-US" dirty="0" err="1"/>
              <a:t>jalan</a:t>
            </a:r>
            <a:r>
              <a:rPr lang="en-US" dirty="0"/>
              <a:t> , </a:t>
            </a:r>
            <a:r>
              <a:rPr lang="en-US" dirty="0" err="1" smtClean="0"/>
              <a:t>dsb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Kick </a:t>
            </a:r>
            <a:r>
              <a:rPr lang="en-US" dirty="0"/>
              <a:t>of meeting (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menyamakan</a:t>
            </a:r>
            <a:r>
              <a:rPr lang="en-US" dirty="0"/>
              <a:t> </a:t>
            </a:r>
            <a:r>
              <a:rPr lang="en-US" dirty="0" err="1"/>
              <a:t>presepsi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Checking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,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pengawas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14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368120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/>
              <a:t>PERSIAPAN KONSTRUKSI</a:t>
            </a:r>
          </a:p>
        </p:txBody>
      </p:sp>
      <p:sp>
        <p:nvSpPr>
          <p:cNvPr id="3" name="Rectangle 2"/>
          <p:cNvSpPr/>
          <p:nvPr/>
        </p:nvSpPr>
        <p:spPr>
          <a:xfrm>
            <a:off x="331460" y="8245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 smtClean="0"/>
              <a:t>menyurat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setting-out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/>
              <a:t>manual K3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9116" y="2822475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u="sng" dirty="0"/>
              <a:t>PELAKSANAAN </a:t>
            </a:r>
            <a:r>
              <a:rPr lang="en-US" sz="2500" u="sng" dirty="0" smtClean="0"/>
              <a:t>KONSTRUKSI</a:t>
            </a:r>
            <a:endParaRPr lang="en-US" sz="2500" u="sng" dirty="0"/>
          </a:p>
        </p:txBody>
      </p:sp>
      <p:sp>
        <p:nvSpPr>
          <p:cNvPr id="5" name="Rectangle 4"/>
          <p:cNvSpPr/>
          <p:nvPr/>
        </p:nvSpPr>
        <p:spPr>
          <a:xfrm>
            <a:off x="334318" y="3429000"/>
            <a:ext cx="6109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dikerjakan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83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82161"/>
            <a:ext cx="210346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 smtClean="0"/>
              <a:t>KOMISIONING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724" y="1700808"/>
            <a:ext cx="40862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Pembentukkan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komisioning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komisioning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Manufacture test (</a:t>
            </a:r>
            <a:r>
              <a:rPr lang="en-US" dirty="0" err="1"/>
              <a:t>Penggetesan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Pengisian</a:t>
            </a:r>
            <a:r>
              <a:rPr lang="en-US" dirty="0"/>
              <a:t> air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</a:t>
            </a:r>
            <a:r>
              <a:rPr lang="en-US" dirty="0" err="1"/>
              <a:t>pesat</a:t>
            </a:r>
            <a:r>
              <a:rPr lang="en-US" dirty="0"/>
              <a:t>, </a:t>
            </a:r>
            <a:r>
              <a:rPr lang="en-US" dirty="0" err="1"/>
              <a:t>dsb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rembesan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beton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kepadatan</a:t>
            </a:r>
            <a:r>
              <a:rPr lang="en-US" dirty="0"/>
              <a:t> </a:t>
            </a:r>
            <a:r>
              <a:rPr lang="en-US" dirty="0" err="1"/>
              <a:t>urugan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test </a:t>
            </a:r>
            <a:r>
              <a:rPr lang="en-US" dirty="0" err="1"/>
              <a:t>laboratorium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individual test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putar</a:t>
            </a:r>
            <a:r>
              <a:rPr lang="en-US" dirty="0"/>
              <a:t> </a:t>
            </a:r>
            <a:r>
              <a:rPr lang="en-US" dirty="0" err="1"/>
              <a:t>mesin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beban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beban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55976" y="1700807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14. </a:t>
            </a:r>
            <a:r>
              <a:rPr lang="en-US" dirty="0" err="1" smtClean="0"/>
              <a:t>Pemeriksan</a:t>
            </a:r>
            <a:r>
              <a:rPr lang="en-US" dirty="0" smtClean="0"/>
              <a:t> </a:t>
            </a:r>
            <a:r>
              <a:rPr lang="en-US" dirty="0" err="1"/>
              <a:t>pararel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</a:t>
            </a:r>
          </a:p>
          <a:p>
            <a:r>
              <a:rPr lang="en-US" dirty="0" smtClean="0"/>
              <a:t>15.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/>
              <a:t>keandalan</a:t>
            </a:r>
            <a:endParaRPr lang="en-US" dirty="0"/>
          </a:p>
          <a:p>
            <a:r>
              <a:rPr lang="en-US" dirty="0" smtClean="0"/>
              <a:t>16.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 smtClean="0"/>
              <a:t>muka</a:t>
            </a:r>
            <a:endParaRPr lang="en-US" dirty="0"/>
          </a:p>
          <a:p>
            <a:r>
              <a:rPr lang="en-US" dirty="0" smtClean="0"/>
              <a:t>17. 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tambah</a:t>
            </a:r>
            <a:r>
              <a:rPr lang="en-US" dirty="0"/>
              <a:t>/</a:t>
            </a:r>
            <a:r>
              <a:rPr lang="en-US" dirty="0" err="1"/>
              <a:t>kurang</a:t>
            </a:r>
            <a:endParaRPr lang="en-US" dirty="0"/>
          </a:p>
          <a:p>
            <a:r>
              <a:rPr lang="en-US" dirty="0" smtClean="0"/>
              <a:t>18. </a:t>
            </a:r>
            <a:r>
              <a:rPr lang="en-US" dirty="0" err="1" smtClean="0"/>
              <a:t>Penyiapan</a:t>
            </a:r>
            <a:r>
              <a:rPr lang="en-US" dirty="0" smtClean="0"/>
              <a:t> </a:t>
            </a:r>
            <a:r>
              <a:rPr lang="en-US" dirty="0" err="1"/>
              <a:t>amandemen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konstruksi</a:t>
            </a:r>
            <a:endParaRPr lang="en-US" dirty="0"/>
          </a:p>
          <a:p>
            <a:r>
              <a:rPr lang="en-US" dirty="0" smtClean="0"/>
              <a:t>19. Talking </a:t>
            </a:r>
            <a:r>
              <a:rPr lang="en-US" dirty="0"/>
              <a:t>Over Certificate (TOC) </a:t>
            </a:r>
            <a:r>
              <a:rPr lang="en-US" dirty="0" err="1"/>
              <a:t>atau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provisional </a:t>
            </a:r>
            <a:r>
              <a:rPr lang="en-US" dirty="0"/>
              <a:t>handing over (PHO)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(</a:t>
            </a:r>
            <a:r>
              <a:rPr lang="en-US" dirty="0" err="1"/>
              <a:t>Serah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)</a:t>
            </a:r>
          </a:p>
          <a:p>
            <a:pPr marL="342900" indent="-342900">
              <a:buAutoNum type="arabicPeriod" startAt="20"/>
            </a:pPr>
            <a:r>
              <a:rPr lang="en-US" dirty="0" err="1" smtClean="0"/>
              <a:t>Demobilisasi</a:t>
            </a:r>
            <a:r>
              <a:rPr lang="en-US" dirty="0" smtClean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pPr marL="342900" indent="-342900">
              <a:buAutoNum type="arabicPeriod" startAt="20"/>
            </a:pPr>
            <a:r>
              <a:rPr lang="en-US" dirty="0"/>
              <a:t> </a:t>
            </a:r>
            <a:r>
              <a:rPr lang="en-US" dirty="0" err="1" smtClean="0"/>
              <a:t>Pembongkaran</a:t>
            </a:r>
            <a:r>
              <a:rPr lang="en-US" dirty="0" smtClean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 smtClean="0"/>
              <a:t>sementara</a:t>
            </a:r>
            <a:endParaRPr lang="en-US" dirty="0" smtClean="0"/>
          </a:p>
          <a:p>
            <a:pPr marL="342900" indent="-342900">
              <a:buAutoNum type="arabicPeriod" startAt="20"/>
            </a:pP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semula</a:t>
            </a:r>
            <a:endParaRPr lang="en-US" dirty="0" smtClean="0"/>
          </a:p>
          <a:p>
            <a:pPr marL="342900" indent="-342900">
              <a:buAutoNum type="arabicPeriod" startAt="20"/>
            </a:pPr>
            <a:r>
              <a:rPr lang="en-US" dirty="0" smtClean="0"/>
              <a:t>Final </a:t>
            </a:r>
            <a:r>
              <a:rPr lang="en-US" dirty="0"/>
              <a:t>acceptance certificate </a:t>
            </a:r>
            <a:r>
              <a:rPr lang="en-US" dirty="0" err="1"/>
              <a:t>atau</a:t>
            </a:r>
            <a:r>
              <a:rPr lang="en-US" dirty="0"/>
              <a:t> Final handing over (</a:t>
            </a:r>
            <a:r>
              <a:rPr lang="en-US" dirty="0" err="1"/>
              <a:t>Serah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9724" y="919577"/>
            <a:ext cx="81907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real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,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(rule)</a:t>
            </a:r>
          </a:p>
        </p:txBody>
      </p:sp>
    </p:spTree>
    <p:extLst>
      <p:ext uri="{BB962C8B-B14F-4D97-AF65-F5344CB8AC3E}">
        <p14:creationId xmlns:p14="http://schemas.microsoft.com/office/powerpoint/2010/main" val="4113295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442781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/>
              <a:t>OPERASI DAN PEMELIHARAAN</a:t>
            </a:r>
          </a:p>
        </p:txBody>
      </p:sp>
      <p:sp>
        <p:nvSpPr>
          <p:cNvPr id="3" name="Rectangle 2"/>
          <p:cNvSpPr/>
          <p:nvPr/>
        </p:nvSpPr>
        <p:spPr>
          <a:xfrm>
            <a:off x="463132" y="887346"/>
            <a:ext cx="7959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Diperlukan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yang </a:t>
            </a:r>
            <a:r>
              <a:rPr lang="en-US" dirty="0" err="1"/>
              <a:t>dioperasikan</a:t>
            </a:r>
            <a:r>
              <a:rPr lang="en-US" dirty="0"/>
              <a:t> :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rekayasa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izin-izin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pekerjaan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dipasang</a:t>
            </a:r>
            <a:r>
              <a:rPr lang="en-US" dirty="0"/>
              <a:t>,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pemadam</a:t>
            </a:r>
            <a:r>
              <a:rPr lang="en-US" dirty="0"/>
              <a:t> </a:t>
            </a:r>
            <a:r>
              <a:rPr lang="en-US" dirty="0" err="1"/>
              <a:t>kebakaran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purna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(as built drawings)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dihubungi</a:t>
            </a:r>
            <a:r>
              <a:rPr lang="en-US" dirty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,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kebakaran</a:t>
            </a:r>
            <a:r>
              <a:rPr lang="en-US" dirty="0"/>
              <a:t>,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, </a:t>
            </a:r>
            <a:r>
              <a:rPr lang="en-US" dirty="0" err="1"/>
              <a:t>banjir</a:t>
            </a:r>
            <a:r>
              <a:rPr lang="en-US" dirty="0"/>
              <a:t>, </a:t>
            </a:r>
            <a:r>
              <a:rPr lang="en-US" dirty="0" err="1"/>
              <a:t>dbs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6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/>
              <a:t>Manajemen</a:t>
            </a:r>
            <a:r>
              <a:rPr lang="en-US" sz="1700" dirty="0"/>
              <a:t> </a:t>
            </a:r>
            <a:r>
              <a:rPr lang="en-US" sz="1700" dirty="0" err="1"/>
              <a:t>Pembiayaan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endParaRPr lang="en-US" sz="1700"/>
          </a:p>
          <a:p>
            <a:r>
              <a:rPr lang="en-US" sz="1700" smtClean="0"/>
              <a:t>BAB </a:t>
            </a:r>
            <a:r>
              <a:rPr lang="en-US" sz="1700" dirty="0" smtClean="0"/>
              <a:t>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KE- 2</a:t>
            </a:r>
          </a:p>
          <a:p>
            <a:pPr algn="ctr"/>
            <a:r>
              <a:rPr lang="en-US" sz="3000" b="1" dirty="0" smtClean="0"/>
              <a:t>MINGGU KE - 2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Review </a:t>
            </a:r>
            <a:r>
              <a:rPr lang="en-US" sz="2000" dirty="0"/>
              <a:t>Lecture 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Project </a:t>
            </a:r>
            <a:r>
              <a:rPr lang="en-US" sz="2000" dirty="0"/>
              <a:t>life </a:t>
            </a:r>
            <a:r>
              <a:rPr lang="en-US" sz="2000" dirty="0" smtClean="0"/>
              <a:t>cycle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Tahapan</a:t>
            </a:r>
            <a:r>
              <a:rPr lang="en-US" sz="2000" dirty="0" smtClean="0"/>
              <a:t>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Daur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32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2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2312278"/>
            <a:ext cx="8206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PRESENTASI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WAKTU 1 KELOMPOK 10 MENIT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620868" y="404664"/>
            <a:ext cx="286649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REVIEW LECTURE 1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247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4469" y="404664"/>
            <a:ext cx="302884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PROJECT LIFE CYCLE</a:t>
            </a:r>
            <a:endParaRPr lang="en-US" sz="2500" dirty="0"/>
          </a:p>
        </p:txBody>
      </p:sp>
      <p:sp>
        <p:nvSpPr>
          <p:cNvPr id="7" name="Oval 6"/>
          <p:cNvSpPr/>
          <p:nvPr/>
        </p:nvSpPr>
        <p:spPr>
          <a:xfrm>
            <a:off x="323528" y="2708920"/>
            <a:ext cx="136815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TELUR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386479" y="2750935"/>
            <a:ext cx="154274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ULAT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364447" y="2794656"/>
            <a:ext cx="2376264" cy="836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KEPOMPONG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6"/>
            <a:endCxn id="8" idx="2"/>
          </p:cNvCxnSpPr>
          <p:nvPr/>
        </p:nvCxnSpPr>
        <p:spPr>
          <a:xfrm>
            <a:off x="1691680" y="3212976"/>
            <a:ext cx="694799" cy="6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929225" y="3228678"/>
            <a:ext cx="435222" cy="4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740711" y="2708920"/>
            <a:ext cx="435222" cy="504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322" y="1520500"/>
            <a:ext cx="1889454" cy="1188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479389" y="4437112"/>
            <a:ext cx="6134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tahapan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Mengalami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66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124744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err="1" smtClean="0"/>
              <a:t>Setiap</a:t>
            </a:r>
            <a:r>
              <a:rPr lang="en-US" sz="2500" dirty="0" smtClean="0"/>
              <a:t> </a:t>
            </a:r>
            <a:r>
              <a:rPr lang="en-US" sz="2500" dirty="0" err="1" smtClean="0"/>
              <a:t>proyek</a:t>
            </a:r>
            <a:r>
              <a:rPr lang="en-US" sz="2500" dirty="0" smtClean="0"/>
              <a:t> </a:t>
            </a:r>
            <a:r>
              <a:rPr lang="en-US" sz="2500" dirty="0" err="1" smtClean="0"/>
              <a:t>biasanya</a:t>
            </a:r>
            <a:r>
              <a:rPr lang="en-US" sz="2500" dirty="0" smtClean="0"/>
              <a:t> </a:t>
            </a:r>
            <a:r>
              <a:rPr lang="en-US" sz="2500" dirty="0" err="1" smtClean="0"/>
              <a:t>akan</a:t>
            </a:r>
            <a:r>
              <a:rPr lang="en-US" sz="2500" dirty="0" smtClean="0"/>
              <a:t> </a:t>
            </a:r>
            <a:r>
              <a:rPr lang="en-US" sz="2500" dirty="0" err="1" smtClean="0"/>
              <a:t>melewati</a:t>
            </a:r>
            <a:r>
              <a:rPr lang="en-US" sz="2500" dirty="0" smtClean="0"/>
              <a:t> </a:t>
            </a:r>
            <a:r>
              <a:rPr lang="en-US" sz="2500" dirty="0" err="1" smtClean="0"/>
              <a:t>tahap-tahap</a:t>
            </a:r>
            <a:r>
              <a:rPr lang="en-US" sz="2500" dirty="0"/>
              <a:t> </a:t>
            </a:r>
            <a:r>
              <a:rPr lang="en-US" sz="2500" dirty="0" smtClean="0"/>
              <a:t>yang </a:t>
            </a:r>
            <a:r>
              <a:rPr lang="en-US" sz="2500" dirty="0" err="1" smtClean="0"/>
              <a:t>mempunyai</a:t>
            </a:r>
            <a:r>
              <a:rPr lang="en-US" sz="2500" dirty="0" smtClean="0"/>
              <a:t> </a:t>
            </a:r>
            <a:r>
              <a:rPr lang="en-US" sz="2500" dirty="0" err="1" smtClean="0"/>
              <a:t>pola</a:t>
            </a:r>
            <a:r>
              <a:rPr lang="en-US" sz="2500" dirty="0" smtClean="0"/>
              <a:t> </a:t>
            </a:r>
            <a:r>
              <a:rPr lang="en-US" sz="2500" dirty="0" err="1" smtClean="0"/>
              <a:t>tertentu</a:t>
            </a:r>
            <a:endParaRPr lang="en-US" sz="2500" dirty="0"/>
          </a:p>
          <a:p>
            <a:pPr algn="ctr"/>
            <a:endParaRPr lang="en-US" sz="2500" dirty="0" smtClean="0"/>
          </a:p>
          <a:p>
            <a:pPr algn="ctr"/>
            <a:r>
              <a:rPr lang="en-US" sz="2500" dirty="0" err="1" smtClean="0"/>
              <a:t>Tahap-tahap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proyek</a:t>
            </a:r>
            <a:r>
              <a:rPr lang="en-US" sz="2500" dirty="0" smtClean="0"/>
              <a:t> </a:t>
            </a:r>
            <a:r>
              <a:rPr lang="en-US" sz="2500" dirty="0" err="1" smtClean="0"/>
              <a:t>menjadi</a:t>
            </a:r>
            <a:r>
              <a:rPr lang="en-US" sz="2500" dirty="0" smtClean="0"/>
              <a:t>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mengingat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mulai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akhir</a:t>
            </a:r>
            <a:r>
              <a:rPr lang="en-US" sz="2500" dirty="0"/>
              <a:t> </a:t>
            </a:r>
            <a:r>
              <a:rPr lang="en-US" sz="2500" dirty="0" err="1"/>
              <a:t>serta</a:t>
            </a:r>
            <a:r>
              <a:rPr lang="en-US" sz="2500" dirty="0"/>
              <a:t> </a:t>
            </a:r>
            <a:r>
              <a:rPr lang="en-US" sz="2500" dirty="0" err="1"/>
              <a:t>pencapaian</a:t>
            </a:r>
            <a:r>
              <a:rPr lang="en-US" sz="2500" dirty="0"/>
              <a:t> optimal 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yang </a:t>
            </a:r>
            <a:r>
              <a:rPr lang="en-US" sz="2500" dirty="0" err="1"/>
              <a:t>telah</a:t>
            </a:r>
            <a:r>
              <a:rPr lang="en-US" sz="2500" dirty="0"/>
              <a:t> </a:t>
            </a:r>
            <a:r>
              <a:rPr lang="en-US" sz="2500" dirty="0" err="1" smtClean="0"/>
              <a:t>ditetapkan</a:t>
            </a:r>
            <a:endParaRPr lang="en-US" sz="2500" dirty="0" smtClean="0"/>
          </a:p>
          <a:p>
            <a:pPr algn="ctr"/>
            <a:endParaRPr lang="en-US" sz="2500" dirty="0" smtClean="0"/>
          </a:p>
          <a:p>
            <a:pPr algn="ctr"/>
            <a:r>
              <a:rPr lang="en-US" sz="2500" dirty="0" err="1" smtClean="0"/>
              <a:t>Tahap-tahap</a:t>
            </a:r>
            <a:r>
              <a:rPr lang="en-US" sz="2500" dirty="0" smtClean="0"/>
              <a:t> </a:t>
            </a:r>
            <a:r>
              <a:rPr lang="en-US" sz="2500" dirty="0" err="1"/>
              <a:t>proyek</a:t>
            </a:r>
            <a:r>
              <a:rPr lang="en-US" sz="2500" dirty="0"/>
              <a:t> </a:t>
            </a:r>
            <a:r>
              <a:rPr lang="en-US" sz="2500" dirty="0" err="1"/>
              <a:t>umumnya</a:t>
            </a:r>
            <a:r>
              <a:rPr lang="en-US" sz="2500" dirty="0"/>
              <a:t> </a:t>
            </a:r>
            <a:r>
              <a:rPr lang="en-US" sz="2500" dirty="0" err="1"/>
              <a:t>bisa</a:t>
            </a:r>
            <a:r>
              <a:rPr lang="en-US" sz="2500" dirty="0"/>
              <a:t>  </a:t>
            </a:r>
            <a:r>
              <a:rPr lang="en-US" sz="2500" dirty="0" err="1"/>
              <a:t>dibagi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tahap</a:t>
            </a:r>
            <a:r>
              <a:rPr lang="en-US" sz="2500" dirty="0"/>
              <a:t> </a:t>
            </a:r>
            <a:r>
              <a:rPr lang="en-US" sz="2500" dirty="0" err="1"/>
              <a:t>konseptual</a:t>
            </a:r>
            <a:r>
              <a:rPr lang="en-US" sz="2500" dirty="0"/>
              <a:t>, </a:t>
            </a:r>
            <a:r>
              <a:rPr lang="en-US" sz="2500" dirty="0" err="1"/>
              <a:t>tahap</a:t>
            </a:r>
            <a:r>
              <a:rPr lang="en-US" sz="2500" dirty="0"/>
              <a:t>  </a:t>
            </a:r>
            <a:r>
              <a:rPr lang="en-US" sz="2500" dirty="0" err="1"/>
              <a:t>perencanaan</a:t>
            </a:r>
            <a:r>
              <a:rPr lang="en-US" sz="2500" dirty="0"/>
              <a:t>, </a:t>
            </a:r>
            <a:r>
              <a:rPr lang="en-US" sz="2500" dirty="0" err="1"/>
              <a:t>tahap</a:t>
            </a:r>
            <a:r>
              <a:rPr lang="en-US" sz="2500" dirty="0"/>
              <a:t> </a:t>
            </a:r>
            <a:r>
              <a:rPr lang="en-US" sz="2500" dirty="0" err="1"/>
              <a:t>implementasi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 </a:t>
            </a:r>
            <a:r>
              <a:rPr lang="en-US" sz="2500" dirty="0" err="1"/>
              <a:t>tahap</a:t>
            </a:r>
            <a:r>
              <a:rPr lang="en-US" sz="2500" dirty="0"/>
              <a:t> </a:t>
            </a:r>
            <a:r>
              <a:rPr lang="en-US" sz="2500" dirty="0" err="1"/>
              <a:t>terminasi</a:t>
            </a:r>
            <a:endParaRPr lang="en-US" sz="2500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71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406</TotalTime>
  <Words>963</Words>
  <Application>Microsoft Office PowerPoint</Application>
  <PresentationFormat>On-screen Show (4:3)</PresentationFormat>
  <Paragraphs>204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Grid</vt:lpstr>
      <vt:lpstr>PERTEMUAN KE 2 MINGGU KE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49</cp:revision>
  <dcterms:created xsi:type="dcterms:W3CDTF">2020-01-04T05:38:09Z</dcterms:created>
  <dcterms:modified xsi:type="dcterms:W3CDTF">2020-01-10T03:36:19Z</dcterms:modified>
</cp:coreProperties>
</file>