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5" r:id="rId9"/>
    <p:sldId id="309" r:id="rId10"/>
    <p:sldId id="311" r:id="rId11"/>
    <p:sldId id="312" r:id="rId12"/>
    <p:sldId id="316" r:id="rId13"/>
    <p:sldId id="298" r:id="rId14"/>
    <p:sldId id="301" r:id="rId15"/>
    <p:sldId id="302" r:id="rId16"/>
    <p:sldId id="303" r:id="rId17"/>
    <p:sldId id="304" r:id="rId18"/>
    <p:sldId id="306" r:id="rId19"/>
    <p:sldId id="307" r:id="rId20"/>
    <p:sldId id="28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678B9E-A3F0-4507-8A40-ADC9AA728791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78214-B61B-4AA3-98CE-2C0ABCD0B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025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4ADB8B7-D7EB-46B9-AB70-19A00880D415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4ADB8B7-D7EB-46B9-AB70-19A00880D415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4ADB8B7-D7EB-46B9-AB70-19A00880D415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83116" y="4797152"/>
            <a:ext cx="1809364" cy="168478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543" y="6021784"/>
            <a:ext cx="7128792" cy="575568"/>
          </a:xfrm>
        </p:spPr>
        <p:txBody>
          <a:bodyPr/>
          <a:lstStyle/>
          <a:p>
            <a:pPr algn="l"/>
            <a:r>
              <a:rPr lang="en-US" sz="2500" b="1" dirty="0" smtClean="0"/>
              <a:t>PERTEMUAN KE 2</a:t>
            </a:r>
            <a:br>
              <a:rPr lang="en-US" sz="2500" b="1" dirty="0" smtClean="0"/>
            </a:br>
            <a:r>
              <a:rPr lang="en-US" sz="2500" b="1" dirty="0" smtClean="0"/>
              <a:t>MINGGU KE 2</a:t>
            </a:r>
            <a:endParaRPr lang="en-US" sz="25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44768" y="3566499"/>
            <a:ext cx="6324600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0" b="1" dirty="0" smtClean="0"/>
              <a:t>PROJECT LIFE CYCLE</a:t>
            </a:r>
            <a:endParaRPr lang="en-US" sz="6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797152"/>
            <a:ext cx="1800200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49324" y="5395299"/>
            <a:ext cx="7128792" cy="5755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500" b="1" dirty="0" smtClean="0"/>
              <a:t>GALIH WULANDARI SUBAGYO, </a:t>
            </a:r>
            <a:r>
              <a:rPr lang="en-US" sz="2500" b="1" dirty="0" err="1" smtClean="0"/>
              <a:t>s.T.,M.T</a:t>
            </a:r>
            <a:r>
              <a:rPr lang="en-US" sz="2500" b="1" dirty="0" smtClean="0"/>
              <a:t>.,</a:t>
            </a:r>
            <a:endParaRPr lang="en-US" sz="2500" b="1" dirty="0"/>
          </a:p>
        </p:txBody>
      </p:sp>
    </p:spTree>
    <p:extLst>
      <p:ext uri="{BB962C8B-B14F-4D97-AF65-F5344CB8AC3E}">
        <p14:creationId xmlns:p14="http://schemas.microsoft.com/office/powerpoint/2010/main" val="217893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462542"/>
            <a:ext cx="8352928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u="sng" dirty="0"/>
              <a:t>4 KLASIFIKASI DAUR HIDUP  (TIDAK TERBATAS </a:t>
            </a:r>
            <a:r>
              <a:rPr lang="en-US" sz="2500" u="sng" dirty="0" smtClean="0"/>
              <a:t>4)</a:t>
            </a:r>
            <a:endParaRPr lang="en-US" sz="2500" u="sng" dirty="0"/>
          </a:p>
        </p:txBody>
      </p:sp>
      <p:sp>
        <p:nvSpPr>
          <p:cNvPr id="3" name="Rectangle 2"/>
          <p:cNvSpPr/>
          <p:nvPr/>
        </p:nvSpPr>
        <p:spPr>
          <a:xfrm>
            <a:off x="467544" y="1268760"/>
            <a:ext cx="827520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KLASIFIKASI DAUR HIDUP YANG SERING  DIGUNAKAN UNTUK PROYEK  </a:t>
            </a:r>
            <a:r>
              <a:rPr lang="en-US" sz="2000" dirty="0" smtClean="0"/>
              <a:t>KETENAGALISTRIKAN</a:t>
            </a:r>
          </a:p>
          <a:p>
            <a:endParaRPr lang="en-US" sz="2000" dirty="0"/>
          </a:p>
          <a:p>
            <a:r>
              <a:rPr lang="en-US" sz="2000" dirty="0"/>
              <a:t>KLASIFIKASI YANG SERING DIGUNAKAN  KEMENTRIAN/DEPARTEMEN PEKERJAAN  </a:t>
            </a:r>
            <a:r>
              <a:rPr lang="en-US" sz="2000" dirty="0" smtClean="0"/>
              <a:t>UMUM</a:t>
            </a:r>
          </a:p>
          <a:p>
            <a:endParaRPr lang="en-US" sz="2000" dirty="0"/>
          </a:p>
          <a:p>
            <a:r>
              <a:rPr lang="en-US" sz="2000" dirty="0"/>
              <a:t>KLASIFIKASI MENURUT </a:t>
            </a:r>
            <a:r>
              <a:rPr lang="en-US" sz="2000" dirty="0" smtClean="0"/>
              <a:t>IBRD</a:t>
            </a:r>
          </a:p>
          <a:p>
            <a:endParaRPr lang="en-US" sz="2000" dirty="0"/>
          </a:p>
          <a:p>
            <a:r>
              <a:rPr lang="en-US" sz="2000" dirty="0"/>
              <a:t>KLASIFIKASI MENURUT JURUSAN SIPIL  FAKULTAS TEKNIK SIPIL DAN  PERENCANAAN UNIVERSITAS TRISAKTI</a:t>
            </a:r>
          </a:p>
        </p:txBody>
      </p:sp>
    </p:spTree>
    <p:extLst>
      <p:ext uri="{BB962C8B-B14F-4D97-AF65-F5344CB8AC3E}">
        <p14:creationId xmlns:p14="http://schemas.microsoft.com/office/powerpoint/2010/main" val="8848842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415117"/>
            <a:ext cx="511256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u="sng" dirty="0"/>
              <a:t>KLASIFIKASI DAUR HIDUP UNTUK  PROYEK KETENAGALISTRIKAN</a:t>
            </a:r>
          </a:p>
        </p:txBody>
      </p:sp>
      <p:sp>
        <p:nvSpPr>
          <p:cNvPr id="3" name="Rectangle 2"/>
          <p:cNvSpPr/>
          <p:nvPr/>
        </p:nvSpPr>
        <p:spPr>
          <a:xfrm>
            <a:off x="324439" y="1276891"/>
            <a:ext cx="840165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000" dirty="0" err="1" smtClean="0"/>
              <a:t>Sudi</a:t>
            </a:r>
            <a:r>
              <a:rPr lang="en-US" sz="2000" dirty="0" smtClean="0"/>
              <a:t> </a:t>
            </a:r>
            <a:r>
              <a:rPr lang="en-US" sz="2000" dirty="0" err="1" smtClean="0"/>
              <a:t>Kelayakan</a:t>
            </a:r>
            <a:r>
              <a:rPr lang="en-US" sz="2000" dirty="0" smtClean="0"/>
              <a:t> </a:t>
            </a:r>
            <a:r>
              <a:rPr lang="en-US" sz="2000" dirty="0" err="1" smtClean="0"/>
              <a:t>Pendahuluan</a:t>
            </a:r>
            <a:r>
              <a:rPr lang="en-US" sz="2000" dirty="0" smtClean="0"/>
              <a:t> (</a:t>
            </a:r>
            <a:r>
              <a:rPr lang="en-US" sz="2000" dirty="0"/>
              <a:t>PRE-FEASIBILITY STUDY)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err="1" smtClean="0"/>
              <a:t>Studi</a:t>
            </a:r>
            <a:r>
              <a:rPr lang="en-US" sz="2000" dirty="0" smtClean="0"/>
              <a:t> </a:t>
            </a:r>
            <a:r>
              <a:rPr lang="en-US" sz="2000" dirty="0" err="1" smtClean="0"/>
              <a:t>Kelayakan</a:t>
            </a:r>
            <a:r>
              <a:rPr lang="en-US" sz="2000" dirty="0" smtClean="0"/>
              <a:t> (</a:t>
            </a:r>
            <a:r>
              <a:rPr lang="en-US" sz="2000" dirty="0"/>
              <a:t>FEASIBILITY  STUDY)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err="1" smtClean="0"/>
              <a:t>Desain</a:t>
            </a:r>
            <a:r>
              <a:rPr lang="en-US" sz="2000" dirty="0" smtClean="0"/>
              <a:t> </a:t>
            </a:r>
            <a:r>
              <a:rPr lang="en-US" sz="2000" dirty="0" err="1" smtClean="0"/>
              <a:t>Rinci</a:t>
            </a:r>
            <a:r>
              <a:rPr lang="en-US" sz="2000" dirty="0" smtClean="0"/>
              <a:t> (</a:t>
            </a:r>
            <a:r>
              <a:rPr lang="en-US" sz="2000" dirty="0"/>
              <a:t>DETAILED DESIGN)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err="1" smtClean="0"/>
              <a:t>Pelelangan</a:t>
            </a:r>
            <a:r>
              <a:rPr lang="en-US" sz="2000" dirty="0" smtClean="0"/>
              <a:t> </a:t>
            </a:r>
            <a:r>
              <a:rPr lang="en-US" sz="2000" dirty="0"/>
              <a:t>(TENDER, BIDDING)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err="1" smtClean="0"/>
              <a:t>Pelaksanaan</a:t>
            </a:r>
            <a:r>
              <a:rPr lang="en-US" sz="2000" dirty="0" smtClean="0"/>
              <a:t> </a:t>
            </a:r>
            <a:r>
              <a:rPr lang="en-US" sz="2000" dirty="0" err="1" smtClean="0"/>
              <a:t>Konstruksi</a:t>
            </a:r>
            <a:r>
              <a:rPr lang="en-US" sz="2000" dirty="0" smtClean="0"/>
              <a:t> (</a:t>
            </a:r>
            <a:r>
              <a:rPr lang="en-US" sz="2000" dirty="0"/>
              <a:t>CONSTRUCTION)</a:t>
            </a:r>
          </a:p>
        </p:txBody>
      </p:sp>
      <p:sp>
        <p:nvSpPr>
          <p:cNvPr id="4" name="Rectangle 3"/>
          <p:cNvSpPr/>
          <p:nvPr/>
        </p:nvSpPr>
        <p:spPr>
          <a:xfrm>
            <a:off x="394500" y="3284984"/>
            <a:ext cx="77779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u="sng" dirty="0"/>
              <a:t>KLASIFIKASI DAUR HIDUP PROYEK  </a:t>
            </a:r>
            <a:r>
              <a:rPr lang="en-US" sz="2500" u="sng" dirty="0" smtClean="0"/>
              <a:t>PADA KEMENTRIAN</a:t>
            </a:r>
            <a:r>
              <a:rPr lang="en-US" sz="2500" u="sng" dirty="0"/>
              <a:t>/ DEPARTEMEN </a:t>
            </a:r>
            <a:r>
              <a:rPr lang="en-US" sz="2500" u="sng" dirty="0" smtClean="0"/>
              <a:t>PU </a:t>
            </a:r>
          </a:p>
          <a:p>
            <a:r>
              <a:rPr lang="en-US" dirty="0" smtClean="0"/>
              <a:t>MENGGUNAKAN </a:t>
            </a:r>
            <a:r>
              <a:rPr lang="en-US" dirty="0"/>
              <a:t>6 TAHAP </a:t>
            </a:r>
            <a:r>
              <a:rPr lang="en-US" dirty="0">
                <a:solidFill>
                  <a:srgbClr val="FF0000"/>
                </a:solidFill>
              </a:rPr>
              <a:t>“SIDCOM</a:t>
            </a:r>
            <a:r>
              <a:rPr lang="en-US" dirty="0" smtClean="0">
                <a:solidFill>
                  <a:srgbClr val="FF0000"/>
                </a:solidFill>
              </a:rPr>
              <a:t>”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4500" y="4509120"/>
            <a:ext cx="760814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000" dirty="0" err="1" smtClean="0"/>
              <a:t>Studi</a:t>
            </a:r>
            <a:r>
              <a:rPr lang="en-US" sz="2000" dirty="0" smtClean="0"/>
              <a:t> </a:t>
            </a:r>
            <a:r>
              <a:rPr lang="en-US" sz="2000" dirty="0" err="1" smtClean="0"/>
              <a:t>Kelayakan</a:t>
            </a:r>
            <a:r>
              <a:rPr lang="en-US" sz="2000" dirty="0" smtClean="0"/>
              <a:t> (</a:t>
            </a:r>
            <a:r>
              <a:rPr lang="en-US" sz="2000" dirty="0"/>
              <a:t>FEASIBILITY STUDY)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err="1" smtClean="0"/>
              <a:t>Investigasi</a:t>
            </a:r>
            <a:r>
              <a:rPr lang="en-US" sz="2000" dirty="0" smtClean="0"/>
              <a:t> (INVESTIGATION</a:t>
            </a:r>
            <a:r>
              <a:rPr lang="en-US" sz="2000" dirty="0"/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err="1"/>
              <a:t>Desain</a:t>
            </a:r>
            <a:r>
              <a:rPr lang="en-US" sz="2000" dirty="0"/>
              <a:t> </a:t>
            </a:r>
            <a:r>
              <a:rPr lang="en-US" sz="2000" dirty="0" err="1"/>
              <a:t>Rinci</a:t>
            </a:r>
            <a:r>
              <a:rPr lang="en-US" sz="2000" dirty="0"/>
              <a:t> (DETAILED DESIGN)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err="1"/>
              <a:t>Pelelangan</a:t>
            </a:r>
            <a:r>
              <a:rPr lang="en-US" sz="2000" dirty="0"/>
              <a:t> (TENDER)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err="1"/>
              <a:t>Pelaksanaan</a:t>
            </a:r>
            <a:r>
              <a:rPr lang="en-US" sz="2000" dirty="0"/>
              <a:t> </a:t>
            </a:r>
            <a:r>
              <a:rPr lang="en-US" sz="2000" dirty="0" err="1"/>
              <a:t>Konstruksi</a:t>
            </a:r>
            <a:r>
              <a:rPr lang="en-US" sz="2000" dirty="0"/>
              <a:t>  (CONSTRUCTION)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err="1" smtClean="0"/>
              <a:t>Operasi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Pemeliharaan</a:t>
            </a:r>
            <a:r>
              <a:rPr lang="en-US" sz="2000" dirty="0" smtClean="0"/>
              <a:t> (</a:t>
            </a:r>
            <a:r>
              <a:rPr lang="en-US" sz="2000" dirty="0"/>
              <a:t>OPERATION AND MAINTENANCE)</a:t>
            </a:r>
          </a:p>
        </p:txBody>
      </p:sp>
    </p:spTree>
    <p:extLst>
      <p:ext uri="{BB962C8B-B14F-4D97-AF65-F5344CB8AC3E}">
        <p14:creationId xmlns:p14="http://schemas.microsoft.com/office/powerpoint/2010/main" val="39108443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332656"/>
            <a:ext cx="748883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dirty="0" err="1" smtClean="0"/>
              <a:t>Setiap</a:t>
            </a:r>
            <a:r>
              <a:rPr lang="en-US" sz="2500" dirty="0" smtClean="0"/>
              <a:t> </a:t>
            </a:r>
            <a:r>
              <a:rPr lang="en-US" sz="2500" dirty="0" err="1" smtClean="0"/>
              <a:t>tahap</a:t>
            </a:r>
            <a:r>
              <a:rPr lang="en-US" sz="2500" dirty="0" smtClean="0"/>
              <a:t> </a:t>
            </a:r>
            <a:r>
              <a:rPr lang="en-US" sz="2500" dirty="0" err="1" smtClean="0"/>
              <a:t>pekerjaan</a:t>
            </a:r>
            <a:r>
              <a:rPr lang="en-US" sz="2500" dirty="0" smtClean="0"/>
              <a:t> </a:t>
            </a:r>
            <a:r>
              <a:rPr lang="en-US" sz="2500" dirty="0" err="1" smtClean="0"/>
              <a:t>konstruksi</a:t>
            </a:r>
            <a:r>
              <a:rPr lang="en-US" sz="2500" dirty="0" smtClean="0"/>
              <a:t> </a:t>
            </a:r>
            <a:r>
              <a:rPr lang="en-US" sz="2500" dirty="0" err="1" smtClean="0"/>
              <a:t>dapat</a:t>
            </a:r>
            <a:r>
              <a:rPr lang="en-US" sz="2500" dirty="0" smtClean="0"/>
              <a:t>  </a:t>
            </a:r>
            <a:r>
              <a:rPr lang="en-US" sz="2500" dirty="0" err="1"/>
              <a:t>dibagi</a:t>
            </a:r>
            <a:r>
              <a:rPr lang="en-US" sz="2500" dirty="0"/>
              <a:t> 3 </a:t>
            </a:r>
            <a:r>
              <a:rPr lang="en-US" sz="2500" dirty="0" err="1"/>
              <a:t>kegiatan</a:t>
            </a:r>
            <a:r>
              <a:rPr lang="en-US" sz="2500" dirty="0"/>
              <a:t>:</a:t>
            </a:r>
          </a:p>
        </p:txBody>
      </p:sp>
      <p:sp>
        <p:nvSpPr>
          <p:cNvPr id="3" name="Rectangle 2"/>
          <p:cNvSpPr/>
          <p:nvPr/>
        </p:nvSpPr>
        <p:spPr>
          <a:xfrm>
            <a:off x="350700" y="1215145"/>
            <a:ext cx="8280919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en-US" sz="2000" dirty="0" err="1" smtClean="0"/>
              <a:t>Kegiatan</a:t>
            </a:r>
            <a:r>
              <a:rPr lang="en-US" sz="2000" dirty="0" smtClean="0"/>
              <a:t> </a:t>
            </a:r>
            <a:r>
              <a:rPr lang="en-US" sz="2000" dirty="0" err="1" smtClean="0"/>
              <a:t>penyiapan</a:t>
            </a:r>
            <a:r>
              <a:rPr lang="en-US" sz="2000" dirty="0" smtClean="0"/>
              <a:t> (</a:t>
            </a:r>
            <a:r>
              <a:rPr lang="en-US" sz="2000" dirty="0" err="1" smtClean="0"/>
              <a:t>awal</a:t>
            </a:r>
            <a:r>
              <a:rPr lang="en-US" sz="2000" dirty="0"/>
              <a:t>, </a:t>
            </a:r>
            <a:r>
              <a:rPr lang="en-US" sz="2000" dirty="0" err="1" smtClean="0"/>
              <a:t>untuk</a:t>
            </a:r>
            <a:r>
              <a:rPr lang="en-US" sz="2000" dirty="0"/>
              <a:t> </a:t>
            </a:r>
            <a:r>
              <a:rPr lang="en-US" sz="2000" dirty="0" err="1" smtClean="0"/>
              <a:t>memenuhi</a:t>
            </a:r>
            <a:r>
              <a:rPr lang="en-US" sz="2000" dirty="0" smtClean="0"/>
              <a:t> </a:t>
            </a:r>
            <a:r>
              <a:rPr lang="en-US" sz="2000" dirty="0" err="1" smtClean="0"/>
              <a:t>berbagai</a:t>
            </a:r>
            <a:r>
              <a:rPr lang="en-US" sz="2000" dirty="0" smtClean="0"/>
              <a:t> </a:t>
            </a:r>
            <a:r>
              <a:rPr lang="en-US" sz="2000" dirty="0" err="1" smtClean="0"/>
              <a:t>macam</a:t>
            </a:r>
            <a:r>
              <a:rPr lang="en-US" sz="2000" dirty="0" smtClean="0"/>
              <a:t> </a:t>
            </a:r>
            <a:r>
              <a:rPr lang="en-US" sz="2000" dirty="0" err="1" smtClean="0"/>
              <a:t>persyaratan</a:t>
            </a:r>
            <a:r>
              <a:rPr lang="en-US" sz="2000" dirty="0" smtClean="0"/>
              <a:t> </a:t>
            </a:r>
            <a:r>
              <a:rPr lang="en-US" sz="2000" dirty="0"/>
              <a:t>yang </a:t>
            </a:r>
            <a:r>
              <a:rPr lang="en-US" sz="2000" dirty="0" err="1"/>
              <a:t>diperlukan</a:t>
            </a:r>
            <a:r>
              <a:rPr lang="en-US" sz="2000" dirty="0" smtClean="0"/>
              <a:t>)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000" dirty="0" smtClean="0"/>
              <a:t> </a:t>
            </a:r>
            <a:r>
              <a:rPr lang="en-US" sz="2000" dirty="0" err="1"/>
              <a:t>Kegiatan</a:t>
            </a:r>
            <a:r>
              <a:rPr lang="en-US" sz="2000" dirty="0"/>
              <a:t> </a:t>
            </a:r>
            <a:r>
              <a:rPr lang="en-US" sz="2000" dirty="0" err="1"/>
              <a:t>pengerjaan</a:t>
            </a:r>
            <a:r>
              <a:rPr lang="en-US" sz="2000" dirty="0"/>
              <a:t>:</a:t>
            </a:r>
          </a:p>
          <a:p>
            <a:pPr marL="800100" lvl="1" indent="-342900" algn="just">
              <a:buFont typeface="+mj-lt"/>
              <a:buAutoNum type="alphaLcPeriod"/>
            </a:pPr>
            <a:r>
              <a:rPr lang="en-US" sz="2000" dirty="0" err="1" smtClean="0"/>
              <a:t>Tahap</a:t>
            </a:r>
            <a:r>
              <a:rPr lang="en-US" sz="2000" dirty="0" smtClean="0"/>
              <a:t> </a:t>
            </a:r>
            <a:r>
              <a:rPr lang="en-US" sz="2000" dirty="0" err="1" smtClean="0"/>
              <a:t>perencanaan</a:t>
            </a:r>
            <a:r>
              <a:rPr lang="en-US" sz="2000" dirty="0"/>
              <a:t> (</a:t>
            </a:r>
            <a:r>
              <a:rPr lang="en-US" sz="2000" dirty="0" err="1" smtClean="0"/>
              <a:t>serangkaian</a:t>
            </a:r>
            <a:r>
              <a:rPr lang="en-US" sz="2000" dirty="0"/>
              <a:t> </a:t>
            </a:r>
            <a:r>
              <a:rPr lang="en-US" sz="2000" dirty="0" err="1" smtClean="0"/>
              <a:t>kegiatan</a:t>
            </a:r>
            <a:r>
              <a:rPr lang="en-US" sz="2000" dirty="0" smtClean="0"/>
              <a:t> </a:t>
            </a:r>
            <a:r>
              <a:rPr lang="en-US" sz="2000" dirty="0" err="1" smtClean="0"/>
              <a:t>menghasilkan</a:t>
            </a:r>
            <a:r>
              <a:rPr lang="en-US" sz="2000" dirty="0" smtClean="0"/>
              <a:t> </a:t>
            </a:r>
            <a:r>
              <a:rPr lang="en-US" sz="2000" dirty="0" err="1" smtClean="0"/>
              <a:t>laporan</a:t>
            </a:r>
            <a:r>
              <a:rPr lang="en-US" sz="2000" dirty="0" smtClean="0"/>
              <a:t> </a:t>
            </a:r>
            <a:r>
              <a:rPr lang="en-US" sz="2000" dirty="0" err="1" smtClean="0"/>
              <a:t>kelayakan</a:t>
            </a:r>
            <a:r>
              <a:rPr lang="en-US" sz="2000" dirty="0" smtClean="0"/>
              <a:t> </a:t>
            </a:r>
            <a:r>
              <a:rPr lang="en-US" sz="2000" dirty="0" err="1" smtClean="0"/>
              <a:t>rencana</a:t>
            </a:r>
            <a:r>
              <a:rPr lang="en-US" sz="2000" dirty="0" smtClean="0"/>
              <a:t> </a:t>
            </a:r>
            <a:r>
              <a:rPr lang="en-US" sz="2000" dirty="0" err="1" smtClean="0"/>
              <a:t>umum</a:t>
            </a:r>
            <a:r>
              <a:rPr lang="en-US" sz="2000" dirty="0" smtClean="0"/>
              <a:t>/</a:t>
            </a:r>
            <a:r>
              <a:rPr lang="en-US" sz="2000" dirty="0" err="1" smtClean="0"/>
              <a:t>induk</a:t>
            </a:r>
            <a:r>
              <a:rPr lang="en-US" sz="2000" dirty="0" smtClean="0"/>
              <a:t>, </a:t>
            </a:r>
            <a:r>
              <a:rPr lang="en-US" sz="2000" dirty="0" err="1" smtClean="0"/>
              <a:t>rencana</a:t>
            </a:r>
            <a:r>
              <a:rPr lang="en-US" sz="2000" dirty="0" smtClean="0"/>
              <a:t> </a:t>
            </a:r>
            <a:r>
              <a:rPr lang="en-US" sz="2000" dirty="0" err="1" smtClean="0"/>
              <a:t>teknis</a:t>
            </a:r>
            <a:endParaRPr lang="en-US" sz="2000" dirty="0"/>
          </a:p>
          <a:p>
            <a:pPr marL="800100" lvl="1" indent="-342900" algn="just">
              <a:buFont typeface="+mj-lt"/>
              <a:buAutoNum type="alphaLcPeriod"/>
            </a:pPr>
            <a:r>
              <a:rPr lang="en-US" sz="2000" dirty="0" err="1" smtClean="0"/>
              <a:t>Tahap</a:t>
            </a:r>
            <a:r>
              <a:rPr lang="en-US" sz="2000" dirty="0" smtClean="0"/>
              <a:t> </a:t>
            </a:r>
            <a:r>
              <a:rPr lang="en-US" sz="2000" dirty="0" err="1" smtClean="0"/>
              <a:t>pelaksanaan</a:t>
            </a:r>
            <a:r>
              <a:rPr lang="en-US" sz="2000" dirty="0" smtClean="0"/>
              <a:t> (</a:t>
            </a:r>
            <a:r>
              <a:rPr lang="en-US" sz="2000" dirty="0" err="1" smtClean="0"/>
              <a:t>Serangkaian</a:t>
            </a:r>
            <a:r>
              <a:rPr lang="en-US" sz="2000" dirty="0" smtClean="0"/>
              <a:t> </a:t>
            </a:r>
            <a:r>
              <a:rPr lang="en-US" sz="2000" dirty="0" err="1" smtClean="0"/>
              <a:t>kegiatan</a:t>
            </a:r>
            <a:r>
              <a:rPr lang="en-US" sz="2000" dirty="0" smtClean="0"/>
              <a:t> </a:t>
            </a:r>
            <a:r>
              <a:rPr lang="en-US" sz="2000" dirty="0" err="1" smtClean="0"/>
              <a:t>pekerjaan</a:t>
            </a:r>
            <a:r>
              <a:rPr lang="en-US" sz="2000" dirty="0" smtClean="0"/>
              <a:t> </a:t>
            </a:r>
            <a:r>
              <a:rPr lang="en-US" sz="2000" dirty="0" err="1" smtClean="0"/>
              <a:t>fisik</a:t>
            </a:r>
            <a:r>
              <a:rPr lang="en-US" sz="2000" dirty="0" smtClean="0"/>
              <a:t> </a:t>
            </a:r>
            <a:r>
              <a:rPr lang="en-US" sz="2000" dirty="0" err="1" smtClean="0"/>
              <a:t>beserta</a:t>
            </a:r>
            <a:r>
              <a:rPr lang="en-US" sz="2000" dirty="0" smtClean="0"/>
              <a:t> </a:t>
            </a:r>
            <a:r>
              <a:rPr lang="en-US" sz="2000" dirty="0" err="1" smtClean="0"/>
              <a:t>pengawasannya</a:t>
            </a:r>
            <a:r>
              <a:rPr lang="en-US" sz="2000" dirty="0" smtClean="0"/>
              <a:t> </a:t>
            </a:r>
            <a:r>
              <a:rPr lang="en-US" sz="2000" dirty="0" err="1" smtClean="0"/>
              <a:t>menghasilkan</a:t>
            </a:r>
            <a:r>
              <a:rPr lang="en-US" sz="2000" dirty="0" smtClean="0"/>
              <a:t> </a:t>
            </a:r>
            <a:r>
              <a:rPr lang="en-US" sz="2000" dirty="0" err="1" smtClean="0"/>
              <a:t>banggunan</a:t>
            </a:r>
            <a:r>
              <a:rPr lang="en-US" sz="2000" dirty="0" smtClean="0"/>
              <a:t>)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000" dirty="0"/>
              <a:t> </a:t>
            </a:r>
            <a:r>
              <a:rPr lang="en-US" sz="2000" dirty="0" err="1" smtClean="0"/>
              <a:t>Kegiatan</a:t>
            </a:r>
            <a:r>
              <a:rPr lang="en-US" sz="2000" dirty="0" smtClean="0"/>
              <a:t> </a:t>
            </a:r>
            <a:r>
              <a:rPr lang="en-US" sz="2000" dirty="0" err="1" smtClean="0"/>
              <a:t>pengakhiran</a:t>
            </a:r>
            <a:r>
              <a:rPr lang="en-US" sz="2000" dirty="0" smtClean="0"/>
              <a:t> (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menyelesaikan</a:t>
            </a:r>
            <a:r>
              <a:rPr lang="en-US" sz="2000" dirty="0" smtClean="0"/>
              <a:t> </a:t>
            </a:r>
            <a:r>
              <a:rPr lang="en-US" sz="2000" dirty="0" err="1" smtClean="0"/>
              <a:t>penyelenggaran</a:t>
            </a:r>
            <a:r>
              <a:rPr lang="en-US" sz="2000" dirty="0" smtClean="0"/>
              <a:t> </a:t>
            </a:r>
            <a:r>
              <a:rPr lang="en-US" sz="2000" dirty="0" err="1" smtClean="0"/>
              <a:t>pekerjaan</a:t>
            </a:r>
            <a:r>
              <a:rPr lang="en-US" sz="2000" dirty="0" smtClean="0"/>
              <a:t> </a:t>
            </a:r>
            <a:r>
              <a:rPr lang="en-US" sz="2000" dirty="0" err="1" smtClean="0"/>
              <a:t>konstruksi</a:t>
            </a:r>
            <a:r>
              <a:rPr lang="en-US" sz="2000" dirty="0" smtClean="0"/>
              <a:t>) :</a:t>
            </a:r>
          </a:p>
          <a:p>
            <a:pPr marL="800100" lvl="1" indent="-342900" algn="just">
              <a:buFont typeface="+mj-lt"/>
              <a:buAutoNum type="alphaLcPeriod"/>
            </a:pPr>
            <a:r>
              <a:rPr lang="en-US" sz="2000" dirty="0" err="1" smtClean="0"/>
              <a:t>Tahapan</a:t>
            </a:r>
            <a:r>
              <a:rPr lang="en-US" sz="2000" dirty="0" smtClean="0"/>
              <a:t> </a:t>
            </a:r>
            <a:r>
              <a:rPr lang="en-US" sz="2000" dirty="0" err="1" smtClean="0"/>
              <a:t>perencanaan</a:t>
            </a:r>
            <a:r>
              <a:rPr lang="en-US" sz="2000" dirty="0" smtClean="0"/>
              <a:t> (</a:t>
            </a:r>
            <a:r>
              <a:rPr lang="en-US" sz="2000" dirty="0" err="1" smtClean="0"/>
              <a:t>Disetujui</a:t>
            </a:r>
            <a:r>
              <a:rPr lang="en-US" sz="2000" dirty="0" smtClean="0"/>
              <a:t> </a:t>
            </a:r>
            <a:r>
              <a:rPr lang="en-US" sz="2000" dirty="0" err="1" smtClean="0"/>
              <a:t>laporan</a:t>
            </a:r>
            <a:r>
              <a:rPr lang="en-US" sz="2000" dirty="0" smtClean="0"/>
              <a:t> </a:t>
            </a:r>
            <a:r>
              <a:rPr lang="en-US" sz="2000" dirty="0" err="1" smtClean="0"/>
              <a:t>akhir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di </a:t>
            </a:r>
            <a:r>
              <a:rPr lang="en-US" sz="2000" dirty="0" err="1" smtClean="0"/>
              <a:t>laksanaakan</a:t>
            </a:r>
            <a:r>
              <a:rPr lang="en-US" sz="2000" dirty="0" smtClean="0"/>
              <a:t> </a:t>
            </a:r>
            <a:r>
              <a:rPr lang="en-US" sz="2000" dirty="0" err="1" smtClean="0"/>
              <a:t>pembayaran</a:t>
            </a:r>
            <a:r>
              <a:rPr lang="en-US" sz="2000" dirty="0" smtClean="0"/>
              <a:t> </a:t>
            </a:r>
            <a:r>
              <a:rPr lang="en-US" sz="2000" dirty="0" err="1" smtClean="0"/>
              <a:t>akhir</a:t>
            </a:r>
            <a:r>
              <a:rPr lang="en-US" sz="2000" dirty="0" smtClean="0"/>
              <a:t>)</a:t>
            </a:r>
          </a:p>
          <a:p>
            <a:pPr marL="800100" lvl="1" indent="-342900" algn="just">
              <a:buFont typeface="+mj-lt"/>
              <a:buAutoNum type="alphaLcPeriod"/>
            </a:pPr>
            <a:r>
              <a:rPr lang="en-US" sz="2000" dirty="0" err="1"/>
              <a:t>Tahap</a:t>
            </a:r>
            <a:r>
              <a:rPr lang="en-US" sz="2000" dirty="0"/>
              <a:t> </a:t>
            </a:r>
            <a:r>
              <a:rPr lang="en-US" sz="2000" dirty="0" err="1"/>
              <a:t>pelaksanaan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pengawasan</a:t>
            </a:r>
            <a:r>
              <a:rPr lang="en-US" sz="2000" dirty="0"/>
              <a:t>  (</a:t>
            </a:r>
            <a:r>
              <a:rPr lang="en-US" sz="2000" dirty="0" err="1"/>
              <a:t>dilakukan</a:t>
            </a:r>
            <a:r>
              <a:rPr lang="en-US" sz="2000" dirty="0"/>
              <a:t> </a:t>
            </a:r>
            <a:r>
              <a:rPr lang="en-US" sz="2000" dirty="0" err="1"/>
              <a:t>penyerahan</a:t>
            </a:r>
            <a:r>
              <a:rPr lang="en-US" sz="2000" dirty="0"/>
              <a:t> </a:t>
            </a:r>
            <a:r>
              <a:rPr lang="en-US" sz="2000" dirty="0" err="1"/>
              <a:t>akhir</a:t>
            </a:r>
            <a:r>
              <a:rPr lang="en-US" sz="2000" dirty="0"/>
              <a:t> </a:t>
            </a:r>
            <a:r>
              <a:rPr lang="en-US" sz="2000" dirty="0" err="1"/>
              <a:t>bangunan</a:t>
            </a:r>
            <a:r>
              <a:rPr lang="en-US" sz="2000" dirty="0"/>
              <a:t> 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dilaksanakan</a:t>
            </a:r>
            <a:r>
              <a:rPr lang="en-US" sz="2000" dirty="0"/>
              <a:t> </a:t>
            </a:r>
            <a:r>
              <a:rPr lang="en-US" sz="2000" dirty="0" err="1"/>
              <a:t>pembayaran</a:t>
            </a:r>
            <a:r>
              <a:rPr lang="en-US" sz="2000" dirty="0"/>
              <a:t>  </a:t>
            </a:r>
            <a:r>
              <a:rPr lang="en-US" sz="2000" dirty="0" err="1"/>
              <a:t>terakhir</a:t>
            </a:r>
            <a:r>
              <a:rPr lang="en-US" sz="2000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3585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4462" y="1079738"/>
            <a:ext cx="2743956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u="sng" dirty="0"/>
              <a:t>STUDI KELAYAKAN</a:t>
            </a:r>
          </a:p>
        </p:txBody>
      </p:sp>
      <p:sp>
        <p:nvSpPr>
          <p:cNvPr id="4" name="Rectangle 3"/>
          <p:cNvSpPr/>
          <p:nvPr/>
        </p:nvSpPr>
        <p:spPr>
          <a:xfrm>
            <a:off x="290267" y="1556792"/>
            <a:ext cx="835292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02920" indent="-457200">
              <a:buFont typeface="+mj-lt"/>
              <a:buAutoNum type="arabicPeriod"/>
            </a:pPr>
            <a:r>
              <a:rPr lang="en-US" dirty="0" err="1"/>
              <a:t>Pengumpulan</a:t>
            </a:r>
            <a:r>
              <a:rPr lang="en-US" dirty="0"/>
              <a:t> data-data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lokasi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di design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awal</a:t>
            </a:r>
            <a:endParaRPr lang="en-US" dirty="0"/>
          </a:p>
          <a:p>
            <a:pPr marL="502920" indent="-457200">
              <a:buFont typeface="+mj-lt"/>
              <a:buAutoNum type="arabicPeriod"/>
            </a:pPr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: proposal </a:t>
            </a:r>
            <a:r>
              <a:rPr lang="en-US" dirty="0" err="1"/>
              <a:t>pemetaan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investigasi</a:t>
            </a:r>
            <a:r>
              <a:rPr lang="en-US" dirty="0"/>
              <a:t> </a:t>
            </a:r>
            <a:r>
              <a:rPr lang="en-US" dirty="0" err="1"/>
              <a:t>pendahuluan</a:t>
            </a:r>
            <a:endParaRPr lang="en-US" dirty="0"/>
          </a:p>
          <a:p>
            <a:pPr marL="502920" indent="-457200">
              <a:buFont typeface="+mj-lt"/>
              <a:buAutoNum type="arabicPeriod"/>
            </a:pP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Pemetaan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investigasi</a:t>
            </a:r>
            <a:endParaRPr lang="en-US" dirty="0"/>
          </a:p>
          <a:p>
            <a:pPr marL="502920" indent="-457200">
              <a:buFont typeface="+mj-lt"/>
              <a:buAutoNum type="arabicPeriod"/>
            </a:pP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pemetaan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investigasi</a:t>
            </a:r>
            <a:r>
              <a:rPr lang="en-US" dirty="0"/>
              <a:t> </a:t>
            </a:r>
            <a:r>
              <a:rPr lang="en-US" dirty="0" err="1"/>
              <a:t>penahuluan</a:t>
            </a:r>
            <a:endParaRPr lang="en-US" dirty="0"/>
          </a:p>
          <a:p>
            <a:pPr marL="502920" indent="-457200">
              <a:buFont typeface="+mj-lt"/>
              <a:buAutoNum type="arabicPeriod"/>
            </a:pPr>
            <a:r>
              <a:rPr lang="en-US" dirty="0"/>
              <a:t>Data </a:t>
            </a:r>
            <a:r>
              <a:rPr lang="en-US" dirty="0" err="1"/>
              <a:t>sistem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pembanggunannya</a:t>
            </a:r>
            <a:endParaRPr lang="en-US" dirty="0"/>
          </a:p>
          <a:p>
            <a:pPr marL="502920" indent="-457200">
              <a:buFont typeface="+mj-lt"/>
              <a:buAutoNum type="arabicPeriod"/>
            </a:pPr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AMDAL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prarencana</a:t>
            </a:r>
            <a:endParaRPr lang="en-US" dirty="0"/>
          </a:p>
          <a:p>
            <a:pPr marL="502920" indent="-457200">
              <a:buFont typeface="+mj-lt"/>
              <a:buAutoNum type="arabicPeriod"/>
            </a:pPr>
            <a:r>
              <a:rPr lang="en-US" dirty="0" err="1"/>
              <a:t>Perhitungan</a:t>
            </a:r>
            <a:r>
              <a:rPr lang="en-US" dirty="0"/>
              <a:t> </a:t>
            </a:r>
            <a:r>
              <a:rPr lang="en-US" dirty="0" err="1"/>
              <a:t>hidrologi</a:t>
            </a:r>
            <a:endParaRPr lang="en-US" dirty="0"/>
          </a:p>
          <a:p>
            <a:pPr marL="502920" indent="-457200">
              <a:buFont typeface="+mj-lt"/>
              <a:buAutoNum type="arabicPeriod"/>
            </a:pPr>
            <a:r>
              <a:rPr lang="en-US" dirty="0" err="1"/>
              <a:t>Perhitungan</a:t>
            </a:r>
            <a:r>
              <a:rPr lang="en-US" dirty="0"/>
              <a:t> </a:t>
            </a:r>
            <a:r>
              <a:rPr lang="en-US" dirty="0" err="1"/>
              <a:t>dimensi</a:t>
            </a:r>
            <a:r>
              <a:rPr lang="en-US" dirty="0"/>
              <a:t>/</a:t>
            </a:r>
            <a:r>
              <a:rPr lang="en-US" dirty="0" err="1"/>
              <a:t>struktur</a:t>
            </a:r>
            <a:endParaRPr lang="en-US" dirty="0"/>
          </a:p>
          <a:p>
            <a:pPr marL="502920" indent="-457200">
              <a:buFont typeface="+mj-lt"/>
              <a:buAutoNum type="arabicPeriod"/>
            </a:pPr>
            <a:r>
              <a:rPr lang="en-US" dirty="0" err="1"/>
              <a:t>Pembebasan</a:t>
            </a:r>
            <a:r>
              <a:rPr lang="en-US" dirty="0"/>
              <a:t> </a:t>
            </a:r>
            <a:r>
              <a:rPr lang="en-US" dirty="0" err="1"/>
              <a:t>lahan</a:t>
            </a:r>
            <a:r>
              <a:rPr lang="en-US" dirty="0"/>
              <a:t>/</a:t>
            </a:r>
            <a:r>
              <a:rPr lang="en-US" dirty="0" err="1"/>
              <a:t>penyewaan</a:t>
            </a:r>
            <a:r>
              <a:rPr lang="en-US" dirty="0"/>
              <a:t> </a:t>
            </a:r>
            <a:r>
              <a:rPr lang="en-US" dirty="0" err="1"/>
              <a:t>tanah</a:t>
            </a:r>
            <a:endParaRPr lang="en-US" dirty="0"/>
          </a:p>
          <a:p>
            <a:pPr marL="502920" indent="-457200">
              <a:buFont typeface="+mj-lt"/>
              <a:buAutoNum type="arabicPeriod"/>
            </a:pPr>
            <a:r>
              <a:rPr lang="en-US" dirty="0" err="1"/>
              <a:t>Pengurusan</a:t>
            </a:r>
            <a:r>
              <a:rPr lang="en-US" dirty="0"/>
              <a:t> </a:t>
            </a:r>
            <a:r>
              <a:rPr lang="en-US" dirty="0" err="1"/>
              <a:t>izin-izin</a:t>
            </a:r>
            <a:r>
              <a:rPr lang="en-US" dirty="0"/>
              <a:t> </a:t>
            </a:r>
            <a:r>
              <a:rPr lang="en-US" dirty="0" err="1"/>
              <a:t>sementara</a:t>
            </a:r>
            <a:endParaRPr lang="en-US" dirty="0"/>
          </a:p>
          <a:p>
            <a:pPr marL="502920" indent="-457200">
              <a:buFont typeface="+mj-lt"/>
              <a:buAutoNum type="arabicPeriod"/>
            </a:pPr>
            <a:r>
              <a:rPr lang="en-US" dirty="0" err="1"/>
              <a:t>Pemilihan</a:t>
            </a:r>
            <a:r>
              <a:rPr lang="en-US" dirty="0"/>
              <a:t> </a:t>
            </a:r>
            <a:r>
              <a:rPr lang="en-US" dirty="0" err="1"/>
              <a:t>tipe-tipe</a:t>
            </a:r>
            <a:r>
              <a:rPr lang="en-US" dirty="0"/>
              <a:t> </a:t>
            </a:r>
            <a:r>
              <a:rPr lang="en-US" dirty="0" err="1"/>
              <a:t>bangunan</a:t>
            </a:r>
            <a:endParaRPr lang="en-US" dirty="0"/>
          </a:p>
          <a:p>
            <a:pPr marL="502920" indent="-457200">
              <a:buFont typeface="+mj-lt"/>
              <a:buAutoNum type="arabicPeriod"/>
            </a:pPr>
            <a:r>
              <a:rPr lang="en-US" dirty="0" err="1"/>
              <a:t>Perhitungan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biaya</a:t>
            </a:r>
            <a:endParaRPr lang="en-US" dirty="0"/>
          </a:p>
          <a:p>
            <a:pPr marL="502920" indent="-457200">
              <a:buFont typeface="+mj-lt"/>
              <a:buAutoNum type="arabicPeriod"/>
            </a:pPr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sementara</a:t>
            </a:r>
            <a:endParaRPr lang="en-US" dirty="0"/>
          </a:p>
          <a:p>
            <a:pPr marL="502920" indent="-457200">
              <a:buFont typeface="+mj-lt"/>
              <a:buAutoNum type="arabicPeriod"/>
            </a:pP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bulanan</a:t>
            </a:r>
            <a:endParaRPr lang="en-US" dirty="0"/>
          </a:p>
          <a:p>
            <a:pPr marL="502920" indent="-457200">
              <a:buFont typeface="+mj-lt"/>
              <a:buAutoNum type="arabicPeriod"/>
            </a:pPr>
            <a:r>
              <a:rPr lang="en-US" dirty="0" err="1"/>
              <a:t>Pembuatan</a:t>
            </a:r>
            <a:r>
              <a:rPr lang="en-US" dirty="0"/>
              <a:t> Master Plan (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)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Kelayakan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90267" y="404664"/>
            <a:ext cx="7938840" cy="47705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500" dirty="0" smtClean="0"/>
              <a:t>TAHAPAN PERENCANAAN DALAM DAUR HIDUP PROYEK)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220555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404664"/>
            <a:ext cx="3477170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u="sng" dirty="0" smtClean="0"/>
              <a:t>DESAIN DAN REKAYASA</a:t>
            </a:r>
            <a:endParaRPr lang="en-US" sz="2500" u="sng" dirty="0"/>
          </a:p>
        </p:txBody>
      </p:sp>
      <p:sp>
        <p:nvSpPr>
          <p:cNvPr id="4" name="Rectangle 3"/>
          <p:cNvSpPr/>
          <p:nvPr/>
        </p:nvSpPr>
        <p:spPr>
          <a:xfrm>
            <a:off x="284532" y="1052736"/>
            <a:ext cx="819065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02920" indent="-457200">
              <a:buFont typeface="+mj-lt"/>
              <a:buAutoNum type="arabicPeriod"/>
            </a:pPr>
            <a:r>
              <a:rPr lang="en-US" dirty="0" err="1"/>
              <a:t>Mengkaji</a:t>
            </a:r>
            <a:r>
              <a:rPr lang="en-US" dirty="0"/>
              <a:t> </a:t>
            </a:r>
            <a:r>
              <a:rPr lang="en-US" dirty="0" err="1"/>
              <a:t>ulang</a:t>
            </a:r>
            <a:r>
              <a:rPr lang="en-US" dirty="0"/>
              <a:t> data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Kelayakan</a:t>
            </a:r>
            <a:endParaRPr lang="en-US" dirty="0"/>
          </a:p>
          <a:p>
            <a:pPr marL="502920" indent="-457200">
              <a:buFont typeface="+mj-lt"/>
              <a:buAutoNum type="arabicPeriod"/>
            </a:pPr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: proposal </a:t>
            </a:r>
            <a:r>
              <a:rPr lang="en-US" dirty="0" err="1"/>
              <a:t>pemetaan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investigasi</a:t>
            </a:r>
            <a:r>
              <a:rPr lang="en-US" dirty="0"/>
              <a:t> detail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pemetaan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investigasi</a:t>
            </a:r>
            <a:r>
              <a:rPr lang="en-US" dirty="0"/>
              <a:t> detail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err="1"/>
              <a:t>Pembentukkan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dilapangan</a:t>
            </a:r>
            <a:endParaRPr lang="en-US" dirty="0"/>
          </a:p>
          <a:p>
            <a:pPr marL="502920" indent="-457200">
              <a:buFont typeface="+mj-lt"/>
              <a:buAutoNum type="arabicPeriod"/>
            </a:pP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pemetaan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investigasi</a:t>
            </a:r>
            <a:endParaRPr lang="en-US" dirty="0"/>
          </a:p>
          <a:p>
            <a:pPr marL="502920" indent="-457200">
              <a:buFont typeface="+mj-lt"/>
              <a:buAutoNum type="arabicPeriod"/>
            </a:pPr>
            <a:r>
              <a:rPr lang="en-US" dirty="0" err="1"/>
              <a:t>Penyusunan</a:t>
            </a:r>
            <a:r>
              <a:rPr lang="en-US" dirty="0"/>
              <a:t> </a:t>
            </a:r>
            <a:r>
              <a:rPr lang="en-US" dirty="0" err="1"/>
              <a:t>kriteria</a:t>
            </a:r>
            <a:r>
              <a:rPr lang="en-US" dirty="0"/>
              <a:t> </a:t>
            </a:r>
            <a:r>
              <a:rPr lang="en-US" dirty="0" err="1"/>
              <a:t>desain</a:t>
            </a:r>
            <a:endParaRPr lang="en-US" dirty="0"/>
          </a:p>
          <a:p>
            <a:pPr marL="502920" indent="-457200">
              <a:buFont typeface="+mj-lt"/>
              <a:buAutoNum type="arabicPeriod"/>
            </a:pPr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/</a:t>
            </a:r>
            <a:r>
              <a:rPr lang="en-US" dirty="0" err="1"/>
              <a:t>pra-rencana</a:t>
            </a:r>
            <a:endParaRPr lang="en-US" dirty="0"/>
          </a:p>
          <a:p>
            <a:pPr marL="502920" indent="-457200">
              <a:buFont typeface="+mj-lt"/>
              <a:buAutoNum type="arabicPeriod"/>
            </a:pPr>
            <a:r>
              <a:rPr lang="en-US" dirty="0" err="1"/>
              <a:t>Perhitungan</a:t>
            </a:r>
            <a:r>
              <a:rPr lang="en-US" dirty="0"/>
              <a:t> </a:t>
            </a:r>
            <a:r>
              <a:rPr lang="en-US" dirty="0" err="1"/>
              <a:t>dimensi</a:t>
            </a:r>
            <a:r>
              <a:rPr lang="en-US" dirty="0"/>
              <a:t> </a:t>
            </a:r>
            <a:r>
              <a:rPr lang="en-US" dirty="0" err="1"/>
              <a:t>struktur</a:t>
            </a:r>
            <a:endParaRPr lang="en-US" dirty="0"/>
          </a:p>
          <a:p>
            <a:pPr marL="502920" indent="-457200">
              <a:buFont typeface="+mj-lt"/>
              <a:buAutoNum type="arabicPeriod"/>
            </a:pPr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dirty="0" err="1"/>
              <a:t>gambar-gambar</a:t>
            </a:r>
            <a:r>
              <a:rPr lang="en-US" dirty="0"/>
              <a:t> </a:t>
            </a:r>
            <a:r>
              <a:rPr lang="en-US" dirty="0" err="1"/>
              <a:t>awal</a:t>
            </a:r>
            <a:endParaRPr lang="en-US" dirty="0"/>
          </a:p>
          <a:p>
            <a:pPr marL="502920" indent="-457200">
              <a:buFont typeface="+mj-lt"/>
              <a:buAutoNum type="arabicPeriod"/>
            </a:pPr>
            <a:r>
              <a:rPr lang="en-US" dirty="0" err="1"/>
              <a:t>Pengurusan</a:t>
            </a:r>
            <a:r>
              <a:rPr lang="en-US" dirty="0"/>
              <a:t> </a:t>
            </a:r>
            <a:r>
              <a:rPr lang="en-US" dirty="0" err="1"/>
              <a:t>izin-izin</a:t>
            </a:r>
            <a:r>
              <a:rPr lang="en-US" dirty="0"/>
              <a:t> yang </a:t>
            </a:r>
            <a:r>
              <a:rPr lang="en-US" dirty="0" err="1"/>
              <a:t>diperlukan</a:t>
            </a:r>
            <a:endParaRPr lang="en-US" dirty="0"/>
          </a:p>
          <a:p>
            <a:pPr marL="502920" indent="-457200">
              <a:buFont typeface="+mj-lt"/>
              <a:buAutoNum type="arabicPeriod"/>
            </a:pPr>
            <a:r>
              <a:rPr lang="en-US" dirty="0" err="1"/>
              <a:t>Pelaksanaan</a:t>
            </a:r>
            <a:r>
              <a:rPr lang="en-US" dirty="0"/>
              <a:t> model </a:t>
            </a:r>
            <a:r>
              <a:rPr lang="en-US" dirty="0" err="1"/>
              <a:t>tes</a:t>
            </a:r>
            <a:endParaRPr lang="en-US" dirty="0"/>
          </a:p>
          <a:p>
            <a:pPr marL="502920" indent="-457200">
              <a:buFont typeface="+mj-lt"/>
              <a:buAutoNum type="arabicPeriod"/>
            </a:pPr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awal</a:t>
            </a:r>
            <a:endParaRPr lang="en-US" dirty="0"/>
          </a:p>
          <a:p>
            <a:pPr marL="502920" indent="-457200">
              <a:buFont typeface="+mj-lt"/>
              <a:buAutoNum type="arabicPeriod"/>
            </a:pP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pembebasan</a:t>
            </a:r>
            <a:r>
              <a:rPr lang="en-US" dirty="0"/>
              <a:t> </a:t>
            </a:r>
            <a:r>
              <a:rPr lang="en-US" dirty="0" err="1"/>
              <a:t>tanah</a:t>
            </a:r>
            <a:endParaRPr lang="en-US" dirty="0"/>
          </a:p>
          <a:p>
            <a:pPr marL="502920" indent="-457200">
              <a:buFont typeface="+mj-lt"/>
              <a:buAutoNum type="arabicPeriod"/>
            </a:pP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RAB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bulanan</a:t>
            </a:r>
            <a:endParaRPr lang="en-US" dirty="0"/>
          </a:p>
          <a:p>
            <a:pPr marL="502920" indent="-457200">
              <a:buFont typeface="+mj-lt"/>
              <a:buAutoNum type="arabicPeriod"/>
            </a:pPr>
            <a:r>
              <a:rPr lang="en-US" dirty="0" err="1"/>
              <a:t>Pemilihan</a:t>
            </a:r>
            <a:r>
              <a:rPr lang="en-US" dirty="0"/>
              <a:t> </a:t>
            </a:r>
            <a:r>
              <a:rPr lang="en-US" dirty="0" err="1"/>
              <a:t>konsultan</a:t>
            </a:r>
            <a:r>
              <a:rPr lang="en-US" dirty="0"/>
              <a:t> </a:t>
            </a:r>
            <a:r>
              <a:rPr lang="en-US" dirty="0" err="1"/>
              <a:t>supervisi</a:t>
            </a:r>
            <a:endParaRPr lang="en-US" dirty="0"/>
          </a:p>
          <a:p>
            <a:pPr marL="502920" indent="-457200">
              <a:buFont typeface="+mj-lt"/>
              <a:buAutoNum type="arabicPeriod"/>
            </a:pPr>
            <a:r>
              <a:rPr lang="en-US" dirty="0" err="1"/>
              <a:t>Penyusunan</a:t>
            </a:r>
            <a:r>
              <a:rPr lang="en-US" dirty="0"/>
              <a:t> </a:t>
            </a:r>
            <a:r>
              <a:rPr lang="en-US" dirty="0" err="1"/>
              <a:t>spesifikasi</a:t>
            </a:r>
            <a:r>
              <a:rPr lang="en-US" dirty="0"/>
              <a:t> </a:t>
            </a:r>
            <a:r>
              <a:rPr lang="en-US" dirty="0" err="1"/>
              <a:t>teknik</a:t>
            </a:r>
            <a:endParaRPr lang="en-US" dirty="0"/>
          </a:p>
          <a:p>
            <a:pPr marL="502920" indent="-457200">
              <a:buFont typeface="+mj-lt"/>
              <a:buAutoNum type="arabicPeriod"/>
            </a:pPr>
            <a:r>
              <a:rPr lang="en-US" dirty="0" err="1"/>
              <a:t>Penyusunan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lelang</a:t>
            </a:r>
            <a:endParaRPr lang="en-US" dirty="0"/>
          </a:p>
          <a:p>
            <a:pPr marL="502920" indent="-457200">
              <a:buFont typeface="+mj-lt"/>
              <a:buAutoNum type="arabicPeriod"/>
            </a:pP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Rekayasa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729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332656"/>
            <a:ext cx="2052100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u="sng" dirty="0"/>
              <a:t>PELELANGAN</a:t>
            </a:r>
          </a:p>
        </p:txBody>
      </p:sp>
      <p:sp>
        <p:nvSpPr>
          <p:cNvPr id="3" name="Rectangle 2"/>
          <p:cNvSpPr/>
          <p:nvPr/>
        </p:nvSpPr>
        <p:spPr>
          <a:xfrm>
            <a:off x="467544" y="980728"/>
            <a:ext cx="712879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Terdapat</a:t>
            </a:r>
            <a:r>
              <a:rPr lang="en-US" dirty="0"/>
              <a:t> 3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pelelangan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:</a:t>
            </a:r>
          </a:p>
          <a:p>
            <a:endParaRPr lang="en-US" dirty="0"/>
          </a:p>
          <a:p>
            <a:pPr algn="just"/>
            <a:r>
              <a:rPr lang="en-US" dirty="0" err="1"/>
              <a:t>Pelelangan</a:t>
            </a:r>
            <a:r>
              <a:rPr lang="en-US" dirty="0"/>
              <a:t> </a:t>
            </a:r>
            <a:r>
              <a:rPr lang="en-US" dirty="0" err="1"/>
              <a:t>Umum</a:t>
            </a:r>
            <a:endParaRPr lang="en-US" dirty="0"/>
          </a:p>
          <a:p>
            <a:pPr algn="just"/>
            <a:r>
              <a:rPr lang="en-US" dirty="0" err="1"/>
              <a:t>Diumumkan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terbuka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disiarkan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media. (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kontraktor</a:t>
            </a:r>
            <a:r>
              <a:rPr lang="en-US" dirty="0"/>
              <a:t> yang </a:t>
            </a:r>
            <a:r>
              <a:rPr lang="en-US" dirty="0" err="1"/>
              <a:t>mengajukan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dibatasi</a:t>
            </a:r>
            <a:r>
              <a:rPr lang="en-US" dirty="0"/>
              <a:t> </a:t>
            </a:r>
            <a:r>
              <a:rPr lang="en-US" dirty="0" err="1"/>
              <a:t>asal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kualifikasi</a:t>
            </a:r>
            <a:r>
              <a:rPr lang="en-US" dirty="0"/>
              <a:t>)</a:t>
            </a:r>
          </a:p>
          <a:p>
            <a:pPr algn="just"/>
            <a:endParaRPr lang="en-US" dirty="0"/>
          </a:p>
          <a:p>
            <a:pPr algn="just"/>
            <a:r>
              <a:rPr lang="en-US" dirty="0" err="1"/>
              <a:t>Pelelangan</a:t>
            </a:r>
            <a:r>
              <a:rPr lang="en-US" dirty="0"/>
              <a:t> </a:t>
            </a:r>
            <a:r>
              <a:rPr lang="en-US" dirty="0" err="1"/>
              <a:t>Terbatas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Undangan</a:t>
            </a:r>
            <a:endParaRPr lang="en-US" dirty="0"/>
          </a:p>
          <a:p>
            <a:pPr algn="just"/>
            <a:r>
              <a:rPr lang="en-US" dirty="0" err="1"/>
              <a:t>Pelelangan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undangan,pemborong</a:t>
            </a:r>
            <a:r>
              <a:rPr lang="en-US" dirty="0"/>
              <a:t> yang </a:t>
            </a:r>
            <a:r>
              <a:rPr lang="en-US" dirty="0" err="1"/>
              <a:t>diundang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terbatas</a:t>
            </a:r>
            <a:r>
              <a:rPr lang="en-US" dirty="0"/>
              <a:t> </a:t>
            </a:r>
            <a:r>
              <a:rPr lang="en-US" dirty="0" err="1"/>
              <a:t>jumlahnya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kualifikasi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bonafiditas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teknis,administrasi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permodalan</a:t>
            </a:r>
            <a:r>
              <a:rPr lang="en-US" dirty="0"/>
              <a:t>.</a:t>
            </a:r>
          </a:p>
          <a:p>
            <a:pPr algn="just"/>
            <a:endParaRPr lang="en-US" dirty="0"/>
          </a:p>
          <a:p>
            <a:pPr algn="just"/>
            <a:r>
              <a:rPr lang="en-US" dirty="0" err="1"/>
              <a:t>Pelelangan</a:t>
            </a:r>
            <a:r>
              <a:rPr lang="en-US" dirty="0"/>
              <a:t> </a:t>
            </a:r>
            <a:r>
              <a:rPr lang="en-US" dirty="0" err="1"/>
              <a:t>dibawah</a:t>
            </a:r>
            <a:r>
              <a:rPr lang="en-US" dirty="0"/>
              <a:t> </a:t>
            </a:r>
            <a:r>
              <a:rPr lang="en-US" dirty="0" err="1"/>
              <a:t>tangan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Penunjukan</a:t>
            </a:r>
            <a:r>
              <a:rPr lang="en-US" dirty="0"/>
              <a:t> </a:t>
            </a:r>
            <a:r>
              <a:rPr lang="en-US" dirty="0" err="1"/>
              <a:t>Langsung</a:t>
            </a:r>
            <a:endParaRPr lang="en-US" dirty="0"/>
          </a:p>
          <a:p>
            <a:pPr algn="just"/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ditunjuk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kontraktor</a:t>
            </a:r>
            <a:r>
              <a:rPr lang="en-US" dirty="0"/>
              <a:t> yang </a:t>
            </a:r>
            <a:r>
              <a:rPr lang="en-US" dirty="0" err="1"/>
              <a:t>dipercaya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kemampuanya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bonafiditasnya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pekerjaanya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536909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332656"/>
            <a:ext cx="3681201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u="sng" dirty="0"/>
              <a:t>PERSIAPAN KONSTRUKSI</a:t>
            </a:r>
          </a:p>
        </p:txBody>
      </p:sp>
      <p:sp>
        <p:nvSpPr>
          <p:cNvPr id="7" name="Rectangle 6"/>
          <p:cNvSpPr/>
          <p:nvPr/>
        </p:nvSpPr>
        <p:spPr>
          <a:xfrm>
            <a:off x="467544" y="1052736"/>
            <a:ext cx="790262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err="1"/>
              <a:t>Persiapan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tangan</a:t>
            </a:r>
            <a:r>
              <a:rPr lang="en-US" dirty="0"/>
              <a:t> </a:t>
            </a:r>
            <a:r>
              <a:rPr lang="en-US" dirty="0" err="1" smtClean="0"/>
              <a:t>kontrak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Mobilisasi</a:t>
            </a:r>
            <a:r>
              <a:rPr lang="en-US" dirty="0" smtClean="0"/>
              <a:t> </a:t>
            </a:r>
            <a:r>
              <a:rPr lang="en-US" dirty="0"/>
              <a:t>SDM,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, material </a:t>
            </a:r>
            <a:r>
              <a:rPr lang="en-US" dirty="0" err="1" smtClean="0"/>
              <a:t>dsb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Pengisian</a:t>
            </a:r>
            <a:r>
              <a:rPr lang="en-US" dirty="0" smtClean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 smtClean="0"/>
              <a:t>proyek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Pembanggunan</a:t>
            </a:r>
            <a:r>
              <a:rPr lang="en-US" dirty="0" smtClean="0"/>
              <a:t> </a:t>
            </a:r>
            <a:r>
              <a:rPr lang="en-US" dirty="0" err="1"/>
              <a:t>kantor</a:t>
            </a:r>
            <a:r>
              <a:rPr lang="en-US" dirty="0"/>
              <a:t>, </a:t>
            </a:r>
            <a:r>
              <a:rPr lang="en-US" dirty="0" err="1"/>
              <a:t>gudang</a:t>
            </a:r>
            <a:r>
              <a:rPr lang="en-US" dirty="0"/>
              <a:t>, </a:t>
            </a:r>
            <a:r>
              <a:rPr lang="en-US" dirty="0" err="1"/>
              <a:t>bengkel</a:t>
            </a:r>
            <a:r>
              <a:rPr lang="en-US" dirty="0"/>
              <a:t>, </a:t>
            </a:r>
            <a:r>
              <a:rPr lang="en-US" dirty="0" err="1"/>
              <a:t>bedeng</a:t>
            </a:r>
            <a:r>
              <a:rPr lang="en-US" dirty="0"/>
              <a:t> </a:t>
            </a:r>
            <a:r>
              <a:rPr lang="en-US" dirty="0" err="1"/>
              <a:t>pekerja</a:t>
            </a:r>
            <a:r>
              <a:rPr lang="en-US" dirty="0"/>
              <a:t>, </a:t>
            </a:r>
            <a:r>
              <a:rPr lang="en-US" dirty="0" err="1"/>
              <a:t>laboratorium</a:t>
            </a:r>
            <a:r>
              <a:rPr lang="en-US" dirty="0"/>
              <a:t>, </a:t>
            </a:r>
            <a:r>
              <a:rPr lang="en-US" dirty="0" err="1" smtClean="0"/>
              <a:t>dsb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Pekuatan</a:t>
            </a:r>
            <a:r>
              <a:rPr lang="en-US" dirty="0" smtClean="0"/>
              <a:t> </a:t>
            </a:r>
            <a:r>
              <a:rPr lang="en-US" dirty="0" err="1"/>
              <a:t>jalan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jembatan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 smtClean="0"/>
              <a:t>muka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Survei</a:t>
            </a:r>
            <a:r>
              <a:rPr lang="en-US" dirty="0" smtClean="0"/>
              <a:t> </a:t>
            </a:r>
            <a:r>
              <a:rPr lang="en-US" dirty="0"/>
              <a:t>material </a:t>
            </a:r>
            <a:r>
              <a:rPr lang="en-US" dirty="0" err="1" smtClean="0"/>
              <a:t>setempat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/>
              <a:t>uji</a:t>
            </a:r>
            <a:r>
              <a:rPr lang="en-US" dirty="0"/>
              <a:t> </a:t>
            </a:r>
            <a:r>
              <a:rPr lang="en-US" dirty="0" err="1"/>
              <a:t>beban</a:t>
            </a:r>
            <a:r>
              <a:rPr lang="en-US" dirty="0"/>
              <a:t> </a:t>
            </a:r>
            <a:r>
              <a:rPr lang="en-US" dirty="0" err="1"/>
              <a:t>tiang</a:t>
            </a:r>
            <a:r>
              <a:rPr lang="en-US" dirty="0"/>
              <a:t> </a:t>
            </a:r>
            <a:r>
              <a:rPr lang="en-US" dirty="0" err="1" smtClean="0"/>
              <a:t>pondasi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/>
              <a:t>mix </a:t>
            </a:r>
            <a:r>
              <a:rPr lang="en-US" dirty="0" smtClean="0"/>
              <a:t>design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/>
              <a:t>tanda-tanda</a:t>
            </a:r>
            <a:r>
              <a:rPr lang="en-US" dirty="0"/>
              <a:t>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 smtClean="0"/>
              <a:t>lintas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/>
              <a:t>manual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 smtClean="0"/>
              <a:t>mutu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Pengurusan</a:t>
            </a:r>
            <a:r>
              <a:rPr lang="en-US" dirty="0" smtClean="0"/>
              <a:t> </a:t>
            </a:r>
            <a:r>
              <a:rPr lang="en-US" dirty="0" err="1"/>
              <a:t>izin-izin</a:t>
            </a:r>
            <a:r>
              <a:rPr lang="en-US" dirty="0"/>
              <a:t> </a:t>
            </a:r>
            <a:r>
              <a:rPr lang="en-US" dirty="0" err="1"/>
              <a:t>handak</a:t>
            </a:r>
            <a:r>
              <a:rPr lang="en-US" dirty="0"/>
              <a:t>, </a:t>
            </a:r>
            <a:r>
              <a:rPr lang="en-US" dirty="0" err="1"/>
              <a:t>jalan</a:t>
            </a:r>
            <a:r>
              <a:rPr lang="en-US" dirty="0"/>
              <a:t> , </a:t>
            </a:r>
            <a:r>
              <a:rPr lang="en-US" dirty="0" err="1" smtClean="0"/>
              <a:t>dsb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 smtClean="0"/>
              <a:t>kerja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Kick </a:t>
            </a:r>
            <a:r>
              <a:rPr lang="en-US" dirty="0"/>
              <a:t>of meeting (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rapat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menyamakan</a:t>
            </a:r>
            <a:r>
              <a:rPr lang="en-US" dirty="0"/>
              <a:t> </a:t>
            </a:r>
            <a:r>
              <a:rPr lang="en-US" dirty="0" err="1"/>
              <a:t>presepsi</a:t>
            </a:r>
            <a:r>
              <a:rPr lang="en-US" dirty="0"/>
              <a:t> </a:t>
            </a:r>
            <a:r>
              <a:rPr lang="en-US" dirty="0" err="1"/>
              <a:t>diantara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yang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Checking </a:t>
            </a:r>
            <a:r>
              <a:rPr lang="en-US" dirty="0" err="1"/>
              <a:t>bersama</a:t>
            </a:r>
            <a:r>
              <a:rPr lang="en-US" dirty="0"/>
              <a:t> </a:t>
            </a:r>
            <a:r>
              <a:rPr lang="en-US" dirty="0" err="1"/>
              <a:t>kontraktor</a:t>
            </a:r>
            <a:r>
              <a:rPr lang="en-US" dirty="0"/>
              <a:t>, </a:t>
            </a:r>
            <a:r>
              <a:rPr lang="en-US" dirty="0" err="1"/>
              <a:t>pemilik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konsultan</a:t>
            </a:r>
            <a:r>
              <a:rPr lang="en-US" dirty="0"/>
              <a:t> </a:t>
            </a:r>
            <a:r>
              <a:rPr lang="en-US" dirty="0" err="1"/>
              <a:t>pengawas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5140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332656"/>
            <a:ext cx="3681201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u="sng" dirty="0"/>
              <a:t>PERSIAPAN KONSTRUKSI</a:t>
            </a:r>
          </a:p>
        </p:txBody>
      </p:sp>
      <p:sp>
        <p:nvSpPr>
          <p:cNvPr id="3" name="Rectangle 2"/>
          <p:cNvSpPr/>
          <p:nvPr/>
        </p:nvSpPr>
        <p:spPr>
          <a:xfrm>
            <a:off x="331460" y="824512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 smtClean="0"/>
              <a:t>menyurat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Pengukuran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smtClean="0"/>
              <a:t>setting-out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r>
              <a:rPr lang="en-US" dirty="0"/>
              <a:t>manual K3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19116" y="2822475"/>
            <a:ext cx="4572000" cy="4770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500" u="sng" dirty="0"/>
              <a:t>PELAKSANAAN </a:t>
            </a:r>
            <a:r>
              <a:rPr lang="en-US" sz="2500" u="sng" dirty="0" smtClean="0"/>
              <a:t>KONSTRUKSI</a:t>
            </a:r>
            <a:endParaRPr lang="en-US" sz="2500" u="sng" dirty="0"/>
          </a:p>
        </p:txBody>
      </p:sp>
      <p:sp>
        <p:nvSpPr>
          <p:cNvPr id="5" name="Rectangle 4"/>
          <p:cNvSpPr/>
          <p:nvPr/>
        </p:nvSpPr>
        <p:spPr>
          <a:xfrm>
            <a:off x="334318" y="3429000"/>
            <a:ext cx="61098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Macam-macam</a:t>
            </a:r>
            <a:r>
              <a:rPr lang="en-US" dirty="0"/>
              <a:t> </a:t>
            </a: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yang </a:t>
            </a:r>
            <a:r>
              <a:rPr lang="en-US" dirty="0" err="1"/>
              <a:t>dikerjakan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4838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382161"/>
            <a:ext cx="2103461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u="sng" dirty="0" smtClean="0"/>
              <a:t>KOMISIONING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269724" y="1700808"/>
            <a:ext cx="40862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err="1"/>
              <a:t>Pembentukkan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komisioning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Penyusunan</a:t>
            </a:r>
            <a:r>
              <a:rPr lang="en-US" dirty="0"/>
              <a:t> </a:t>
            </a:r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/>
              <a:t>komisioning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Manufacture test (</a:t>
            </a:r>
            <a:r>
              <a:rPr lang="en-US" dirty="0" err="1"/>
              <a:t>Penggetesan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Pengisian</a:t>
            </a:r>
            <a:r>
              <a:rPr lang="en-US" dirty="0"/>
              <a:t> air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pipa</a:t>
            </a:r>
            <a:r>
              <a:rPr lang="en-US" dirty="0"/>
              <a:t> </a:t>
            </a:r>
            <a:r>
              <a:rPr lang="en-US" dirty="0" err="1"/>
              <a:t>pesat</a:t>
            </a:r>
            <a:r>
              <a:rPr lang="en-US" dirty="0"/>
              <a:t>, </a:t>
            </a:r>
            <a:r>
              <a:rPr lang="en-US" dirty="0" err="1"/>
              <a:t>dsb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rembesan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beton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kepadatan</a:t>
            </a:r>
            <a:r>
              <a:rPr lang="en-US" dirty="0"/>
              <a:t> </a:t>
            </a:r>
            <a:r>
              <a:rPr lang="en-US" dirty="0" err="1"/>
              <a:t>urugan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test </a:t>
            </a:r>
            <a:r>
              <a:rPr lang="en-US" dirty="0" err="1"/>
              <a:t>laboratorium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Pemeriksaan</a:t>
            </a:r>
            <a:r>
              <a:rPr lang="en-US" dirty="0"/>
              <a:t> individual test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putar</a:t>
            </a:r>
            <a:r>
              <a:rPr lang="en-US" dirty="0"/>
              <a:t> </a:t>
            </a:r>
            <a:r>
              <a:rPr lang="en-US" dirty="0" err="1"/>
              <a:t>mesin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beban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beban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 smtClean="0"/>
              <a:t>beban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355976" y="1700807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14. </a:t>
            </a:r>
            <a:r>
              <a:rPr lang="en-US" dirty="0" err="1" smtClean="0"/>
              <a:t>Pemeriksan</a:t>
            </a:r>
            <a:r>
              <a:rPr lang="en-US" dirty="0" smtClean="0"/>
              <a:t> </a:t>
            </a:r>
            <a:r>
              <a:rPr lang="en-US" dirty="0" err="1"/>
              <a:t>pararel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lama</a:t>
            </a:r>
          </a:p>
          <a:p>
            <a:r>
              <a:rPr lang="en-US" dirty="0" smtClean="0"/>
              <a:t>15. </a:t>
            </a: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/>
              <a:t>keandalan</a:t>
            </a:r>
            <a:endParaRPr lang="en-US" dirty="0"/>
          </a:p>
          <a:p>
            <a:r>
              <a:rPr lang="en-US" dirty="0" smtClean="0"/>
              <a:t>16. </a:t>
            </a: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 smtClean="0"/>
              <a:t>muka</a:t>
            </a:r>
            <a:endParaRPr lang="en-US" dirty="0"/>
          </a:p>
          <a:p>
            <a:r>
              <a:rPr lang="en-US" dirty="0" smtClean="0"/>
              <a:t>17. 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/>
              <a:t>tambah</a:t>
            </a:r>
            <a:r>
              <a:rPr lang="en-US" dirty="0"/>
              <a:t>/</a:t>
            </a:r>
            <a:r>
              <a:rPr lang="en-US" dirty="0" err="1"/>
              <a:t>kurang</a:t>
            </a:r>
            <a:endParaRPr lang="en-US" dirty="0"/>
          </a:p>
          <a:p>
            <a:r>
              <a:rPr lang="en-US" dirty="0" smtClean="0"/>
              <a:t>18. </a:t>
            </a:r>
            <a:r>
              <a:rPr lang="en-US" dirty="0" err="1" smtClean="0"/>
              <a:t>Penyiapan</a:t>
            </a:r>
            <a:r>
              <a:rPr lang="en-US" dirty="0" smtClean="0"/>
              <a:t> </a:t>
            </a:r>
            <a:r>
              <a:rPr lang="en-US" dirty="0" err="1"/>
              <a:t>amandemen</a:t>
            </a:r>
            <a:r>
              <a:rPr lang="en-US" dirty="0"/>
              <a:t> </a:t>
            </a:r>
            <a:r>
              <a:rPr lang="en-US" dirty="0" err="1"/>
              <a:t>kontrak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/>
              <a:t>konstruksi</a:t>
            </a:r>
            <a:endParaRPr lang="en-US" dirty="0"/>
          </a:p>
          <a:p>
            <a:r>
              <a:rPr lang="en-US" dirty="0" smtClean="0"/>
              <a:t>19. Talking </a:t>
            </a:r>
            <a:r>
              <a:rPr lang="en-US" dirty="0"/>
              <a:t>Over Certificate (TOC) </a:t>
            </a:r>
            <a:r>
              <a:rPr lang="en-US" dirty="0" err="1"/>
              <a:t>atau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provisional </a:t>
            </a:r>
            <a:r>
              <a:rPr lang="en-US" dirty="0"/>
              <a:t>handing over (PHO)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(</a:t>
            </a:r>
            <a:r>
              <a:rPr lang="en-US" dirty="0" err="1"/>
              <a:t>Serah</a:t>
            </a:r>
            <a:r>
              <a:rPr lang="en-US" dirty="0"/>
              <a:t> </a:t>
            </a:r>
            <a:r>
              <a:rPr lang="en-US" dirty="0" err="1"/>
              <a:t>terima</a:t>
            </a:r>
            <a:r>
              <a:rPr lang="en-US" dirty="0"/>
              <a:t> </a:t>
            </a:r>
            <a:r>
              <a:rPr lang="en-US" dirty="0" err="1"/>
              <a:t>sementara</a:t>
            </a:r>
            <a:r>
              <a:rPr lang="en-US" dirty="0"/>
              <a:t>)</a:t>
            </a:r>
          </a:p>
          <a:p>
            <a:pPr marL="342900" indent="-342900">
              <a:buAutoNum type="arabicPeriod" startAt="20"/>
            </a:pPr>
            <a:r>
              <a:rPr lang="en-US" dirty="0" err="1" smtClean="0"/>
              <a:t>Demobilisasi</a:t>
            </a:r>
            <a:r>
              <a:rPr lang="en-US" dirty="0" smtClean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 smtClean="0"/>
              <a:t>daya</a:t>
            </a:r>
            <a:endParaRPr lang="en-US" dirty="0" smtClean="0"/>
          </a:p>
          <a:p>
            <a:pPr marL="342900" indent="-342900">
              <a:buAutoNum type="arabicPeriod" startAt="20"/>
            </a:pPr>
            <a:r>
              <a:rPr lang="en-US" dirty="0"/>
              <a:t> </a:t>
            </a:r>
            <a:r>
              <a:rPr lang="en-US" dirty="0" err="1" smtClean="0"/>
              <a:t>Pembongkaran</a:t>
            </a:r>
            <a:r>
              <a:rPr lang="en-US" dirty="0" smtClean="0"/>
              <a:t> </a:t>
            </a:r>
            <a:r>
              <a:rPr lang="en-US" dirty="0" err="1"/>
              <a:t>bangunan</a:t>
            </a:r>
            <a:r>
              <a:rPr lang="en-US" dirty="0"/>
              <a:t> </a:t>
            </a:r>
            <a:r>
              <a:rPr lang="en-US" dirty="0" err="1" smtClean="0"/>
              <a:t>sementara</a:t>
            </a:r>
            <a:endParaRPr lang="en-US" dirty="0" smtClean="0"/>
          </a:p>
          <a:p>
            <a:pPr marL="342900" indent="-342900">
              <a:buAutoNum type="arabicPeriod" startAt="20"/>
            </a:pPr>
            <a:r>
              <a:rPr lang="en-US" dirty="0" err="1" smtClean="0"/>
              <a:t>Pengembalian</a:t>
            </a:r>
            <a:r>
              <a:rPr lang="en-US" dirty="0" smtClean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 smtClean="0"/>
              <a:t>semula</a:t>
            </a:r>
            <a:endParaRPr lang="en-US" dirty="0" smtClean="0"/>
          </a:p>
          <a:p>
            <a:pPr marL="342900" indent="-342900">
              <a:buAutoNum type="arabicPeriod" startAt="20"/>
            </a:pPr>
            <a:r>
              <a:rPr lang="en-US" dirty="0" smtClean="0"/>
              <a:t>Final </a:t>
            </a:r>
            <a:r>
              <a:rPr lang="en-US" dirty="0"/>
              <a:t>acceptance certificate </a:t>
            </a:r>
            <a:r>
              <a:rPr lang="en-US" dirty="0" err="1"/>
              <a:t>atau</a:t>
            </a:r>
            <a:r>
              <a:rPr lang="en-US" dirty="0"/>
              <a:t> Final handing over (</a:t>
            </a:r>
            <a:r>
              <a:rPr lang="en-US" dirty="0" err="1"/>
              <a:t>Serah</a:t>
            </a:r>
            <a:r>
              <a:rPr lang="en-US" dirty="0"/>
              <a:t> </a:t>
            </a:r>
            <a:r>
              <a:rPr lang="en-US" dirty="0" err="1"/>
              <a:t>terima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)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69724" y="919577"/>
            <a:ext cx="81907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Pengujian</a:t>
            </a:r>
            <a:r>
              <a:rPr lang="en-US" dirty="0" smtClean="0"/>
              <a:t> </a:t>
            </a:r>
            <a:r>
              <a:rPr lang="en-US" dirty="0" err="1"/>
              <a:t>operasional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real </a:t>
            </a:r>
            <a:r>
              <a:rPr lang="en-US" dirty="0" err="1"/>
              <a:t>memastikan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dilaksanakan</a:t>
            </a:r>
            <a:r>
              <a:rPr lang="en-US" dirty="0"/>
              <a:t>,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(rule)</a:t>
            </a:r>
          </a:p>
        </p:txBody>
      </p:sp>
    </p:spTree>
    <p:extLst>
      <p:ext uri="{BB962C8B-B14F-4D97-AF65-F5344CB8AC3E}">
        <p14:creationId xmlns:p14="http://schemas.microsoft.com/office/powerpoint/2010/main" val="41132956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404664"/>
            <a:ext cx="4427815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u="sng" dirty="0"/>
              <a:t>OPERASI DAN PEMELIHARAAN</a:t>
            </a:r>
          </a:p>
        </p:txBody>
      </p:sp>
      <p:sp>
        <p:nvSpPr>
          <p:cNvPr id="3" name="Rectangle 2"/>
          <p:cNvSpPr/>
          <p:nvPr/>
        </p:nvSpPr>
        <p:spPr>
          <a:xfrm>
            <a:off x="463132" y="887346"/>
            <a:ext cx="795909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Diperlukan</a:t>
            </a:r>
            <a:r>
              <a:rPr lang="en-US" dirty="0"/>
              <a:t> data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bangunan</a:t>
            </a:r>
            <a:r>
              <a:rPr lang="en-US" dirty="0"/>
              <a:t> yang </a:t>
            </a:r>
            <a:r>
              <a:rPr lang="en-US" dirty="0" err="1"/>
              <a:t>dioperasikan</a:t>
            </a:r>
            <a:r>
              <a:rPr lang="en-US" dirty="0"/>
              <a:t> :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/>
              <a:t>Data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rekayasa</a:t>
            </a:r>
            <a:endParaRPr lang="en-US" dirty="0"/>
          </a:p>
          <a:p>
            <a:pPr marL="502920" indent="-457200">
              <a:buFont typeface="+mj-lt"/>
              <a:buAutoNum type="arabicPeriod"/>
            </a:pPr>
            <a:r>
              <a:rPr lang="en-US" dirty="0"/>
              <a:t>Data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izin-izin</a:t>
            </a:r>
            <a:r>
              <a:rPr lang="en-US" dirty="0"/>
              <a:t> yang </a:t>
            </a:r>
            <a:r>
              <a:rPr lang="en-US" dirty="0" err="1"/>
              <a:t>diperlukan</a:t>
            </a:r>
            <a:endParaRPr lang="en-US" dirty="0"/>
          </a:p>
          <a:p>
            <a:pPr marL="502920" indent="-457200">
              <a:buFont typeface="+mj-lt"/>
              <a:buAutoNum type="arabicPeriod"/>
            </a:pPr>
            <a:r>
              <a:rPr lang="en-US" dirty="0"/>
              <a:t>Data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perjanjian</a:t>
            </a:r>
            <a:r>
              <a:rPr lang="en-US" dirty="0"/>
              <a:t> </a:t>
            </a:r>
            <a:r>
              <a:rPr lang="en-US" dirty="0" err="1"/>
              <a:t>kontrak</a:t>
            </a:r>
            <a:r>
              <a:rPr lang="en-US" dirty="0"/>
              <a:t> </a:t>
            </a:r>
            <a:r>
              <a:rPr lang="en-US" dirty="0" err="1"/>
              <a:t>pekerjaan</a:t>
            </a:r>
            <a:endParaRPr lang="en-US" dirty="0"/>
          </a:p>
          <a:p>
            <a:pPr marL="502920" indent="-457200">
              <a:buFont typeface="+mj-lt"/>
              <a:buAutoNum type="arabicPeriod"/>
            </a:pPr>
            <a:r>
              <a:rPr lang="en-US" dirty="0"/>
              <a:t>Data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peralatan</a:t>
            </a:r>
            <a:r>
              <a:rPr lang="en-US" dirty="0"/>
              <a:t> yang </a:t>
            </a:r>
            <a:r>
              <a:rPr lang="en-US" dirty="0" err="1"/>
              <a:t>dipasang</a:t>
            </a:r>
            <a:r>
              <a:rPr lang="en-US" dirty="0"/>
              <a:t>, </a:t>
            </a:r>
            <a:r>
              <a:rPr lang="en-US" dirty="0" err="1"/>
              <a:t>alat-alat</a:t>
            </a:r>
            <a:r>
              <a:rPr lang="en-US" dirty="0"/>
              <a:t> </a:t>
            </a:r>
            <a:r>
              <a:rPr lang="en-US" dirty="0" err="1"/>
              <a:t>pemadam</a:t>
            </a:r>
            <a:r>
              <a:rPr lang="en-US" dirty="0"/>
              <a:t> </a:t>
            </a:r>
            <a:r>
              <a:rPr lang="en-US" dirty="0" err="1"/>
              <a:t>kebakaran</a:t>
            </a:r>
            <a:endParaRPr lang="en-US" dirty="0"/>
          </a:p>
          <a:p>
            <a:pPr marL="502920" indent="-457200">
              <a:buFont typeface="+mj-lt"/>
              <a:buAutoNum type="arabicPeriod"/>
            </a:pPr>
            <a:r>
              <a:rPr lang="en-US" dirty="0"/>
              <a:t>Data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purna</a:t>
            </a:r>
            <a:r>
              <a:rPr lang="en-US" dirty="0"/>
              <a:t> </a:t>
            </a:r>
            <a:r>
              <a:rPr lang="en-US" dirty="0" err="1"/>
              <a:t>jadi</a:t>
            </a:r>
            <a:r>
              <a:rPr lang="en-US" dirty="0"/>
              <a:t> (as built drawings)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yang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diinginkan</a:t>
            </a:r>
            <a:r>
              <a:rPr lang="en-US" dirty="0"/>
              <a:t>,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petugas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pejabat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dihubungi</a:t>
            </a:r>
            <a:r>
              <a:rPr lang="en-US" dirty="0"/>
              <a:t>.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rutin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darurat</a:t>
            </a:r>
            <a:r>
              <a:rPr lang="en-US" dirty="0"/>
              <a:t>, </a:t>
            </a:r>
            <a:r>
              <a:rPr lang="en-US" dirty="0" err="1"/>
              <a:t>misalkan</a:t>
            </a:r>
            <a:r>
              <a:rPr lang="en-US" dirty="0"/>
              <a:t> </a:t>
            </a:r>
            <a:r>
              <a:rPr lang="en-US" dirty="0" err="1"/>
              <a:t>kebakaran</a:t>
            </a:r>
            <a:r>
              <a:rPr lang="en-US" dirty="0"/>
              <a:t>, </a:t>
            </a:r>
            <a:r>
              <a:rPr lang="en-US" dirty="0" err="1"/>
              <a:t>gempa</a:t>
            </a:r>
            <a:r>
              <a:rPr lang="en-US" dirty="0"/>
              <a:t> </a:t>
            </a:r>
            <a:r>
              <a:rPr lang="en-US" dirty="0" err="1"/>
              <a:t>bumi</a:t>
            </a:r>
            <a:r>
              <a:rPr lang="en-US" dirty="0"/>
              <a:t>, </a:t>
            </a:r>
            <a:r>
              <a:rPr lang="en-US" dirty="0" err="1"/>
              <a:t>banjir</a:t>
            </a:r>
            <a:r>
              <a:rPr lang="en-US" dirty="0"/>
              <a:t>, </a:t>
            </a:r>
            <a:r>
              <a:rPr lang="en-US" dirty="0" err="1"/>
              <a:t>dbs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263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1268760"/>
            <a:ext cx="849694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/>
              <a:t>Mata </a:t>
            </a:r>
            <a:r>
              <a:rPr lang="en-US" dirty="0" err="1" smtClean="0"/>
              <a:t>Kuliah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membahas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konstruksi</a:t>
            </a:r>
            <a:r>
              <a:rPr lang="en-US" dirty="0" smtClean="0"/>
              <a:t>,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(planning), </a:t>
            </a:r>
            <a:r>
              <a:rPr lang="en-US" dirty="0" err="1" smtClean="0"/>
              <a:t>perancangan</a:t>
            </a:r>
            <a:r>
              <a:rPr lang="en-US" dirty="0" smtClean="0"/>
              <a:t> (design), </a:t>
            </a:r>
            <a:r>
              <a:rPr lang="en-US" dirty="0" err="1" smtClean="0"/>
              <a:t>pelelangan</a:t>
            </a:r>
            <a:r>
              <a:rPr lang="en-US" dirty="0" smtClean="0"/>
              <a:t>,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. </a:t>
            </a:r>
            <a:r>
              <a:rPr lang="en-US" dirty="0" err="1" smtClean="0"/>
              <a:t>Berbagai</a:t>
            </a:r>
            <a:r>
              <a:rPr lang="en-US" dirty="0" smtClean="0"/>
              <a:t> proses yang </a:t>
            </a:r>
            <a:r>
              <a:rPr lang="en-US" dirty="0" err="1" smtClean="0"/>
              <a:t>terdapat</a:t>
            </a:r>
            <a:r>
              <a:rPr lang="en-US" dirty="0" smtClean="0"/>
              <a:t> 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siklus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konstruksi</a:t>
            </a:r>
            <a:r>
              <a:rPr lang="en-US" dirty="0" smtClean="0"/>
              <a:t> </a:t>
            </a:r>
            <a:r>
              <a:rPr lang="en-US" dirty="0" err="1" smtClean="0"/>
              <a:t>dijelaskan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menyeluruh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TIU		: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proses yang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</a:p>
          <a:p>
            <a:pPr algn="just"/>
            <a:r>
              <a:rPr lang="en-US" dirty="0"/>
              <a:t>	</a:t>
            </a:r>
            <a:r>
              <a:rPr lang="en-US" dirty="0" smtClean="0"/>
              <a:t>	 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siklus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konstruksi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, </a:t>
            </a:r>
            <a:r>
              <a:rPr lang="en-US" dirty="0" err="1" smtClean="0"/>
              <a:t>Menyeluruh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</a:p>
          <a:p>
            <a:pPr algn="just"/>
            <a:r>
              <a:rPr lang="en-US" dirty="0"/>
              <a:t>	</a:t>
            </a:r>
            <a:r>
              <a:rPr lang="en-US" dirty="0" smtClean="0"/>
              <a:t>	 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dirty="0" err="1" smtClean="0"/>
              <a:t>manajerial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konstruksi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	: CIV-206</a:t>
            </a:r>
          </a:p>
          <a:p>
            <a:endParaRPr lang="en-US" dirty="0" smtClean="0"/>
          </a:p>
          <a:p>
            <a:r>
              <a:rPr lang="en-US" dirty="0" err="1" smtClean="0"/>
              <a:t>Jumlah</a:t>
            </a:r>
            <a:r>
              <a:rPr lang="en-US" dirty="0" smtClean="0"/>
              <a:t> SKS	: 3 </a:t>
            </a:r>
            <a:r>
              <a:rPr lang="en-US" dirty="0" err="1" smtClean="0"/>
              <a:t>Kuliah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	: </a:t>
            </a:r>
            <a:r>
              <a:rPr lang="en-US" dirty="0" err="1" smtClean="0"/>
              <a:t>Wajib</a:t>
            </a:r>
            <a:endParaRPr lang="en-US" dirty="0" smtClean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23528" y="404664"/>
            <a:ext cx="3505200" cy="72548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 cap="all" spc="20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u="sng" dirty="0" err="1" smtClean="0">
                <a:solidFill>
                  <a:schemeClr val="accent5">
                    <a:lumMod val="75000"/>
                  </a:schemeClr>
                </a:solidFill>
              </a:rPr>
              <a:t>Deskripsi</a:t>
            </a:r>
            <a:endParaRPr lang="en-US" b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84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91680" y="2996952"/>
            <a:ext cx="6144063" cy="86177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5000" dirty="0" smtClean="0"/>
              <a:t>TERIMA KASIH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532198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24188" y="254640"/>
            <a:ext cx="3505200" cy="72548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 cap="all" spc="20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u="sng" dirty="0" err="1" smtClean="0">
                <a:solidFill>
                  <a:schemeClr val="accent5">
                    <a:lumMod val="75000"/>
                  </a:schemeClr>
                </a:solidFill>
              </a:rPr>
              <a:t>Silabus</a:t>
            </a:r>
            <a:endParaRPr lang="en-US" b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3672" y="933527"/>
            <a:ext cx="83868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dirty="0" smtClean="0"/>
              <a:t>BAB 1		</a:t>
            </a:r>
            <a:r>
              <a:rPr lang="en-US" sz="1700" dirty="0" err="1" smtClean="0"/>
              <a:t>Manajemen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Industri</a:t>
            </a:r>
            <a:r>
              <a:rPr lang="en-US" sz="1700" dirty="0" smtClean="0"/>
              <a:t> </a:t>
            </a:r>
            <a:r>
              <a:rPr lang="en-US" sz="1700" dirty="0" err="1" smtClean="0"/>
              <a:t>jasa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endParaRPr lang="en-US" sz="1700" dirty="0" smtClean="0"/>
          </a:p>
          <a:p>
            <a:r>
              <a:rPr lang="en-US" sz="1700" dirty="0" smtClean="0"/>
              <a:t>BAB 2		</a:t>
            </a:r>
            <a:r>
              <a:rPr lang="en-US" sz="1700" dirty="0" err="1" smtClean="0"/>
              <a:t>Daur</a:t>
            </a:r>
            <a:r>
              <a:rPr lang="en-US" sz="1700" dirty="0" smtClean="0"/>
              <a:t> </a:t>
            </a:r>
            <a:r>
              <a:rPr lang="en-US" sz="1700" dirty="0" err="1" smtClean="0"/>
              <a:t>Hidup</a:t>
            </a:r>
            <a:r>
              <a:rPr lang="en-US" sz="1700" dirty="0" smtClean="0"/>
              <a:t> </a:t>
            </a:r>
            <a:r>
              <a:rPr lang="en-US" sz="1700" dirty="0" err="1" smtClean="0"/>
              <a:t>Proyek</a:t>
            </a:r>
            <a:r>
              <a:rPr lang="en-US" sz="1700" dirty="0" smtClean="0"/>
              <a:t> (Project Life Cycle)</a:t>
            </a:r>
          </a:p>
          <a:p>
            <a:r>
              <a:rPr lang="en-US" sz="1700" dirty="0" smtClean="0"/>
              <a:t>BAB 3		</a:t>
            </a:r>
            <a:r>
              <a:rPr lang="en-US" sz="1700" dirty="0" err="1" smtClean="0"/>
              <a:t>Pelelangan</a:t>
            </a:r>
            <a:endParaRPr lang="en-US" sz="1700" dirty="0" smtClean="0"/>
          </a:p>
          <a:p>
            <a:r>
              <a:rPr lang="en-US" sz="1700" dirty="0" smtClean="0"/>
              <a:t>BAB 4		</a:t>
            </a:r>
            <a:r>
              <a:rPr lang="en-US" sz="1700" dirty="0" err="1" smtClean="0"/>
              <a:t>Kontrak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endParaRPr lang="en-US" sz="1700" dirty="0" smtClean="0"/>
          </a:p>
          <a:p>
            <a:r>
              <a:rPr lang="en-US" sz="1700" dirty="0" smtClean="0"/>
              <a:t>BAB 5		</a:t>
            </a:r>
            <a:r>
              <a:rPr lang="en-US" sz="1700" dirty="0" err="1" smtClean="0"/>
              <a:t>Organisasi</a:t>
            </a:r>
            <a:r>
              <a:rPr lang="en-US" sz="1700" dirty="0" smtClean="0"/>
              <a:t> </a:t>
            </a:r>
            <a:r>
              <a:rPr lang="en-US" sz="1700" dirty="0" err="1" smtClean="0"/>
              <a:t>Proyek</a:t>
            </a:r>
            <a:r>
              <a:rPr lang="en-US" sz="1700" dirty="0" smtClean="0"/>
              <a:t> (</a:t>
            </a:r>
            <a:r>
              <a:rPr lang="en-US" sz="1700" dirty="0" err="1" smtClean="0"/>
              <a:t>Tugas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Tanggung</a:t>
            </a:r>
            <a:r>
              <a:rPr lang="en-US" sz="1700" dirty="0" smtClean="0"/>
              <a:t> </a:t>
            </a:r>
            <a:r>
              <a:rPr lang="en-US" sz="1700" dirty="0" err="1" smtClean="0"/>
              <a:t>Jawab</a:t>
            </a:r>
            <a:r>
              <a:rPr lang="en-US" sz="1700" dirty="0" smtClean="0"/>
              <a:t>) </a:t>
            </a:r>
          </a:p>
          <a:p>
            <a:r>
              <a:rPr lang="en-US" sz="1700" dirty="0" smtClean="0"/>
              <a:t>BAB 6		</a:t>
            </a:r>
            <a:r>
              <a:rPr lang="en-US" sz="1700" dirty="0" err="1" smtClean="0"/>
              <a:t>Pengantar</a:t>
            </a:r>
            <a:r>
              <a:rPr lang="en-US" sz="1700" dirty="0" smtClean="0"/>
              <a:t> WBS, </a:t>
            </a:r>
            <a:r>
              <a:rPr lang="en-US" sz="1700" dirty="0" err="1" smtClean="0"/>
              <a:t>Persiapan</a:t>
            </a:r>
            <a:r>
              <a:rPr lang="en-US" sz="1700" dirty="0" smtClean="0"/>
              <a:t> </a:t>
            </a:r>
            <a:r>
              <a:rPr lang="en-US" sz="1700" dirty="0" err="1" smtClean="0"/>
              <a:t>Tugas</a:t>
            </a:r>
            <a:r>
              <a:rPr lang="en-US" sz="1700" dirty="0" smtClean="0"/>
              <a:t> </a:t>
            </a:r>
            <a:r>
              <a:rPr lang="en-US" sz="1700" dirty="0" err="1" smtClean="0"/>
              <a:t>Besar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Tahap</a:t>
            </a:r>
            <a:r>
              <a:rPr lang="en-US" sz="1700" dirty="0" smtClean="0"/>
              <a:t> </a:t>
            </a:r>
            <a:r>
              <a:rPr lang="en-US" sz="1700" dirty="0" err="1" smtClean="0"/>
              <a:t>perancangan</a:t>
            </a:r>
            <a:endParaRPr lang="en-US" sz="1700" dirty="0" smtClean="0"/>
          </a:p>
          <a:p>
            <a:r>
              <a:rPr lang="en-US" sz="1700" dirty="0" smtClean="0"/>
              <a:t>BAB 7		</a:t>
            </a:r>
            <a:r>
              <a:rPr lang="en-US" sz="1700" dirty="0" err="1" smtClean="0"/>
              <a:t>Penjadwalan</a:t>
            </a:r>
            <a:r>
              <a:rPr lang="en-US" sz="1700" dirty="0" smtClean="0"/>
              <a:t> </a:t>
            </a:r>
            <a:r>
              <a:rPr lang="en-US" sz="1700" dirty="0" err="1" smtClean="0"/>
              <a:t>proyek</a:t>
            </a:r>
            <a:endParaRPr lang="en-US" sz="1700" dirty="0" smtClean="0"/>
          </a:p>
          <a:p>
            <a:r>
              <a:rPr lang="en-US" sz="1700" dirty="0" smtClean="0"/>
              <a:t>BAB 8		</a:t>
            </a:r>
            <a:r>
              <a:rPr lang="en-US" sz="1700" dirty="0" err="1" smtClean="0"/>
              <a:t>Ujian</a:t>
            </a:r>
            <a:r>
              <a:rPr lang="en-US" sz="1700" dirty="0" smtClean="0"/>
              <a:t> Tengah Semester</a:t>
            </a:r>
          </a:p>
          <a:p>
            <a:r>
              <a:rPr lang="en-US" sz="1700" dirty="0" smtClean="0"/>
              <a:t>BAB 9		</a:t>
            </a:r>
            <a:r>
              <a:rPr lang="en-US" sz="1700" dirty="0" err="1" smtClean="0"/>
              <a:t>Tahapan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endParaRPr lang="en-US" sz="1700" dirty="0" smtClean="0"/>
          </a:p>
          <a:p>
            <a:r>
              <a:rPr lang="en-US" sz="1700" dirty="0" smtClean="0"/>
              <a:t>BAB 10		</a:t>
            </a:r>
            <a:r>
              <a:rPr lang="en-US" sz="1700" dirty="0" err="1"/>
              <a:t>Manajemen</a:t>
            </a:r>
            <a:r>
              <a:rPr lang="en-US" sz="1700" dirty="0"/>
              <a:t> </a:t>
            </a:r>
            <a:r>
              <a:rPr lang="en-US" sz="1700" dirty="0" err="1"/>
              <a:t>Pembiayaan</a:t>
            </a:r>
            <a:r>
              <a:rPr lang="en-US" sz="1700" dirty="0"/>
              <a:t> </a:t>
            </a:r>
            <a:r>
              <a:rPr lang="en-US" sz="1700" dirty="0" err="1"/>
              <a:t>Proyek</a:t>
            </a:r>
            <a:endParaRPr lang="en-US" sz="1700"/>
          </a:p>
          <a:p>
            <a:r>
              <a:rPr lang="en-US" sz="1700" smtClean="0"/>
              <a:t>BAB </a:t>
            </a:r>
            <a:r>
              <a:rPr lang="en-US" sz="1700" dirty="0" smtClean="0"/>
              <a:t>11	</a:t>
            </a:r>
            <a:r>
              <a:rPr lang="en-US" sz="1700" dirty="0"/>
              <a:t>	</a:t>
            </a:r>
            <a:r>
              <a:rPr lang="en-US" sz="1700" dirty="0" err="1"/>
              <a:t>Inspeksi</a:t>
            </a:r>
            <a:r>
              <a:rPr lang="en-US" sz="1700" dirty="0"/>
              <a:t> </a:t>
            </a:r>
            <a:r>
              <a:rPr lang="en-US" sz="1700" dirty="0" err="1"/>
              <a:t>dan</a:t>
            </a:r>
            <a:r>
              <a:rPr lang="en-US" sz="1700" dirty="0"/>
              <a:t> Quality Assurance </a:t>
            </a:r>
            <a:r>
              <a:rPr lang="en-US" sz="1700" dirty="0" err="1"/>
              <a:t>dalam</a:t>
            </a:r>
            <a:r>
              <a:rPr lang="en-US" sz="1700" dirty="0"/>
              <a:t> </a:t>
            </a:r>
            <a:r>
              <a:rPr lang="en-US" sz="1700" dirty="0" err="1"/>
              <a:t>Tahap</a:t>
            </a:r>
            <a:r>
              <a:rPr lang="en-US" sz="1700" dirty="0"/>
              <a:t> </a:t>
            </a:r>
            <a:r>
              <a:rPr lang="en-US" sz="1700" dirty="0" err="1" smtClean="0"/>
              <a:t>Konstruksi</a:t>
            </a:r>
            <a:endParaRPr lang="en-US" sz="1700" dirty="0" smtClean="0"/>
          </a:p>
          <a:p>
            <a:r>
              <a:rPr lang="en-US" sz="1700" dirty="0" smtClean="0"/>
              <a:t>BAB 12		</a:t>
            </a:r>
            <a:r>
              <a:rPr lang="en-US" sz="1700" dirty="0" err="1" smtClean="0"/>
              <a:t>Pengadaan</a:t>
            </a:r>
            <a:r>
              <a:rPr lang="en-US" sz="1700" dirty="0" smtClean="0"/>
              <a:t> </a:t>
            </a:r>
            <a:r>
              <a:rPr lang="en-US" sz="1700" dirty="0" err="1" smtClean="0"/>
              <a:t>Barang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Jasa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endParaRPr lang="en-US" sz="1700" dirty="0" smtClean="0"/>
          </a:p>
          <a:p>
            <a:r>
              <a:rPr lang="en-US" sz="1700" dirty="0" smtClean="0"/>
              <a:t>BAB 13		</a:t>
            </a:r>
            <a:r>
              <a:rPr lang="en-US" sz="1700" dirty="0" err="1" smtClean="0"/>
              <a:t>Jenis</a:t>
            </a:r>
            <a:r>
              <a:rPr lang="en-US" sz="1700" dirty="0" smtClean="0"/>
              <a:t> </a:t>
            </a:r>
            <a:r>
              <a:rPr lang="en-US" sz="1700" dirty="0" err="1" smtClean="0"/>
              <a:t>Dokumen</a:t>
            </a:r>
            <a:r>
              <a:rPr lang="en-US" sz="1700" dirty="0" smtClean="0"/>
              <a:t> </a:t>
            </a:r>
            <a:r>
              <a:rPr lang="en-US" sz="1700" dirty="0" err="1" smtClean="0"/>
              <a:t>Proyek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endParaRPr lang="en-US" sz="1700" dirty="0" smtClean="0"/>
          </a:p>
          <a:p>
            <a:r>
              <a:rPr lang="en-US" sz="1700" dirty="0" smtClean="0"/>
              <a:t>BAB 14		K3 </a:t>
            </a:r>
            <a:r>
              <a:rPr lang="en-US" sz="1700" dirty="0" err="1" smtClean="0"/>
              <a:t>dalam</a:t>
            </a:r>
            <a:r>
              <a:rPr lang="en-US" sz="1700" dirty="0" smtClean="0"/>
              <a:t> </a:t>
            </a:r>
            <a:r>
              <a:rPr lang="en-US" sz="1700" dirty="0" err="1" smtClean="0"/>
              <a:t>Proyek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endParaRPr lang="en-US" sz="1700" dirty="0" smtClean="0"/>
          </a:p>
          <a:p>
            <a:r>
              <a:rPr lang="en-US" sz="1700" dirty="0" smtClean="0"/>
              <a:t>BAB 15		</a:t>
            </a:r>
            <a:r>
              <a:rPr lang="en-US" sz="1700" dirty="0" err="1" smtClean="0"/>
              <a:t>Presentasi</a:t>
            </a:r>
            <a:r>
              <a:rPr lang="en-US" sz="1700" dirty="0" smtClean="0"/>
              <a:t> </a:t>
            </a:r>
            <a:r>
              <a:rPr lang="en-US" sz="1700" dirty="0" err="1" smtClean="0"/>
              <a:t>Tahap</a:t>
            </a:r>
            <a:r>
              <a:rPr lang="en-US" sz="1700" dirty="0" smtClean="0"/>
              <a:t> </a:t>
            </a:r>
            <a:r>
              <a:rPr lang="en-US" sz="1700" dirty="0" err="1" smtClean="0"/>
              <a:t>akhir</a:t>
            </a:r>
            <a:endParaRPr lang="en-US" sz="1700" dirty="0" smtClean="0"/>
          </a:p>
          <a:p>
            <a:r>
              <a:rPr lang="en-US" sz="1700" dirty="0" smtClean="0"/>
              <a:t>BAB 16		</a:t>
            </a:r>
            <a:r>
              <a:rPr lang="en-US" sz="1700" dirty="0" err="1" smtClean="0"/>
              <a:t>Ujian</a:t>
            </a:r>
            <a:r>
              <a:rPr lang="en-US" sz="1700" dirty="0" smtClean="0"/>
              <a:t> </a:t>
            </a:r>
            <a:r>
              <a:rPr lang="en-US" sz="1700" dirty="0" err="1" smtClean="0"/>
              <a:t>Akhir</a:t>
            </a:r>
            <a:r>
              <a:rPr lang="en-US" sz="1700" dirty="0" smtClean="0"/>
              <a:t> Semester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43624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3528" y="404664"/>
            <a:ext cx="42428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u="sng" dirty="0" smtClean="0">
                <a:solidFill>
                  <a:schemeClr val="accent5">
                    <a:lumMod val="75000"/>
                  </a:schemeClr>
                </a:solidFill>
              </a:rPr>
              <a:t>KOMPOSISI PENILAIAN</a:t>
            </a:r>
            <a:endParaRPr lang="en-US" sz="3200" u="sng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3528" y="1196752"/>
            <a:ext cx="8352928" cy="201593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endParaRPr lang="en-US" sz="2500" dirty="0" smtClean="0"/>
          </a:p>
          <a:p>
            <a:r>
              <a:rPr lang="en-US" sz="2500" dirty="0" err="1" smtClean="0"/>
              <a:t>Tugas</a:t>
            </a:r>
            <a:r>
              <a:rPr lang="en-US" sz="2500" dirty="0" smtClean="0"/>
              <a:t> </a:t>
            </a:r>
            <a:r>
              <a:rPr lang="en-US" sz="2500" dirty="0" err="1" smtClean="0"/>
              <a:t>Besar</a:t>
            </a:r>
            <a:r>
              <a:rPr lang="en-US" sz="2500" dirty="0" smtClean="0"/>
              <a:t>/</a:t>
            </a:r>
            <a:r>
              <a:rPr lang="en-US" sz="2500" dirty="0" err="1" smtClean="0"/>
              <a:t>Kelompok</a:t>
            </a:r>
            <a:r>
              <a:rPr lang="en-US" sz="2500" dirty="0" smtClean="0"/>
              <a:t>		35%</a:t>
            </a:r>
          </a:p>
          <a:p>
            <a:r>
              <a:rPr lang="en-US" sz="2500" dirty="0" err="1" smtClean="0"/>
              <a:t>Ujian</a:t>
            </a:r>
            <a:r>
              <a:rPr lang="en-US" sz="2500" dirty="0" smtClean="0"/>
              <a:t> Tengah Semester		30%</a:t>
            </a:r>
          </a:p>
          <a:p>
            <a:r>
              <a:rPr lang="en-US" sz="2500" dirty="0" err="1" smtClean="0"/>
              <a:t>Ujian</a:t>
            </a:r>
            <a:r>
              <a:rPr lang="en-US" sz="2500" dirty="0" smtClean="0"/>
              <a:t> </a:t>
            </a:r>
            <a:r>
              <a:rPr lang="en-US" sz="2500" dirty="0" err="1" smtClean="0"/>
              <a:t>Akhir</a:t>
            </a:r>
            <a:r>
              <a:rPr lang="en-US" sz="2500" dirty="0" smtClean="0"/>
              <a:t> Semester		35%</a:t>
            </a:r>
          </a:p>
          <a:p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87157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5846" y="2543960"/>
            <a:ext cx="4572000" cy="101566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en-US" sz="3000" b="1" dirty="0" smtClean="0"/>
              <a:t>PERTEMUAN KE- 2</a:t>
            </a:r>
          </a:p>
          <a:p>
            <a:pPr algn="ctr"/>
            <a:r>
              <a:rPr lang="en-US" sz="3000" b="1" dirty="0" smtClean="0"/>
              <a:t>MINGGU KE - 2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96096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520" y="1268760"/>
            <a:ext cx="669674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Review </a:t>
            </a:r>
            <a:r>
              <a:rPr lang="en-US" sz="2000" dirty="0"/>
              <a:t>Lecture 1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Project </a:t>
            </a:r>
            <a:r>
              <a:rPr lang="en-US" sz="2000" dirty="0"/>
              <a:t>life </a:t>
            </a:r>
            <a:r>
              <a:rPr lang="en-US" sz="2000" dirty="0" smtClean="0"/>
              <a:t>cycle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err="1" smtClean="0"/>
              <a:t>Tahapan</a:t>
            </a:r>
            <a:r>
              <a:rPr lang="en-US" sz="2000" dirty="0" smtClean="0"/>
              <a:t> </a:t>
            </a:r>
            <a:r>
              <a:rPr lang="en-US" sz="2000" dirty="0" err="1" smtClean="0"/>
              <a:t>Rencana</a:t>
            </a:r>
            <a:r>
              <a:rPr lang="en-US" sz="2000" dirty="0" smtClean="0"/>
              <a:t> </a:t>
            </a:r>
            <a:r>
              <a:rPr lang="en-US" sz="2000" dirty="0" err="1" smtClean="0"/>
              <a:t>Daur</a:t>
            </a:r>
            <a:r>
              <a:rPr lang="en-US" sz="2000" dirty="0" smtClean="0"/>
              <a:t> </a:t>
            </a:r>
            <a:r>
              <a:rPr lang="en-US" sz="2000" dirty="0" err="1" smtClean="0"/>
              <a:t>Hidup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endParaRPr lang="en-US" sz="2000" dirty="0" smtClean="0"/>
          </a:p>
          <a:p>
            <a:pPr marL="342900" indent="-342900">
              <a:buFont typeface="+mj-lt"/>
              <a:buAutoNum type="arabicPeriod"/>
            </a:pP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251520" y="454486"/>
            <a:ext cx="37321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u="sng" dirty="0" smtClean="0">
                <a:solidFill>
                  <a:schemeClr val="accent5">
                    <a:lumMod val="75000"/>
                  </a:schemeClr>
                </a:solidFill>
              </a:rPr>
              <a:t>OUTLINE LECTURE 2</a:t>
            </a:r>
            <a:endParaRPr lang="en-US" sz="3200" b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7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67544" y="2312278"/>
            <a:ext cx="82063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dirty="0" smtClean="0"/>
              <a:t>PRESENTASI</a:t>
            </a:r>
          </a:p>
          <a:p>
            <a:pPr algn="ctr">
              <a:lnSpc>
                <a:spcPct val="150000"/>
              </a:lnSpc>
            </a:pPr>
            <a:r>
              <a:rPr lang="en-US" sz="2000" dirty="0" smtClean="0"/>
              <a:t>WAKTU 1 KELOMPOK 10 MENIT</a:t>
            </a:r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620868" y="404664"/>
            <a:ext cx="2866490" cy="47705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500" dirty="0" smtClean="0"/>
              <a:t>REVIEW LECTURE 1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422472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4469" y="404664"/>
            <a:ext cx="3028842" cy="47705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500" dirty="0" smtClean="0"/>
              <a:t>PROJECT LIFE CYCLE</a:t>
            </a:r>
            <a:endParaRPr lang="en-US" sz="2500" dirty="0"/>
          </a:p>
        </p:txBody>
      </p:sp>
      <p:sp>
        <p:nvSpPr>
          <p:cNvPr id="7" name="Oval 6"/>
          <p:cNvSpPr/>
          <p:nvPr/>
        </p:nvSpPr>
        <p:spPr>
          <a:xfrm>
            <a:off x="323528" y="2708920"/>
            <a:ext cx="1368152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TELUR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386479" y="2750935"/>
            <a:ext cx="1542746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ULAT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364447" y="2794656"/>
            <a:ext cx="2376264" cy="836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KEPOMPONG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7" idx="6"/>
            <a:endCxn id="8" idx="2"/>
          </p:cNvCxnSpPr>
          <p:nvPr/>
        </p:nvCxnSpPr>
        <p:spPr>
          <a:xfrm>
            <a:off x="1691680" y="3212976"/>
            <a:ext cx="694799" cy="60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929225" y="3228678"/>
            <a:ext cx="435222" cy="45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6740711" y="2708920"/>
            <a:ext cx="435222" cy="5040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8322" y="1520500"/>
            <a:ext cx="1889454" cy="1188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Rectangle 20"/>
          <p:cNvSpPr/>
          <p:nvPr/>
        </p:nvSpPr>
        <p:spPr>
          <a:xfrm>
            <a:off x="479389" y="4437112"/>
            <a:ext cx="613423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dirty="0" err="1" smtClean="0"/>
              <a:t>Adanya</a:t>
            </a:r>
            <a:r>
              <a:rPr lang="en-US" sz="2000" dirty="0" smtClean="0"/>
              <a:t> </a:t>
            </a:r>
            <a:r>
              <a:rPr lang="en-US" sz="2000" dirty="0" err="1" smtClean="0"/>
              <a:t>tahapan</a:t>
            </a:r>
            <a:endParaRPr lang="en-US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err="1" smtClean="0"/>
              <a:t>Mengalami</a:t>
            </a:r>
            <a:r>
              <a:rPr lang="en-US" sz="2000" dirty="0" smtClean="0"/>
              <a:t> </a:t>
            </a:r>
            <a:r>
              <a:rPr lang="en-US" sz="2000" dirty="0" err="1" smtClean="0"/>
              <a:t>perubahan</a:t>
            </a:r>
            <a:r>
              <a:rPr lang="en-US" sz="2000" dirty="0" smtClean="0"/>
              <a:t> </a:t>
            </a:r>
            <a:r>
              <a:rPr lang="en-US" sz="2000" dirty="0" err="1" smtClean="0"/>
              <a:t>bentuk</a:t>
            </a:r>
            <a:endParaRPr lang="en-US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err="1" smtClean="0"/>
              <a:t>Membutuhkan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endParaRPr lang="en-US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err="1" smtClean="0"/>
              <a:t>Membutuhkan</a:t>
            </a:r>
            <a:r>
              <a:rPr lang="en-US" sz="2000" dirty="0" smtClean="0"/>
              <a:t> </a:t>
            </a:r>
            <a:r>
              <a:rPr lang="en-US" sz="2000" dirty="0" err="1" smtClean="0"/>
              <a:t>sumber</a:t>
            </a:r>
            <a:r>
              <a:rPr lang="en-US" sz="2000" dirty="0" smtClean="0"/>
              <a:t> </a:t>
            </a:r>
            <a:r>
              <a:rPr lang="en-US" sz="2000" dirty="0" err="1" smtClean="0"/>
              <a:t>daya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3662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5536" y="1124744"/>
            <a:ext cx="8208912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500" dirty="0" err="1" smtClean="0"/>
              <a:t>Setiap</a:t>
            </a:r>
            <a:r>
              <a:rPr lang="en-US" sz="2500" dirty="0" smtClean="0"/>
              <a:t> </a:t>
            </a:r>
            <a:r>
              <a:rPr lang="en-US" sz="2500" dirty="0" err="1" smtClean="0"/>
              <a:t>proyek</a:t>
            </a:r>
            <a:r>
              <a:rPr lang="en-US" sz="2500" dirty="0" smtClean="0"/>
              <a:t> </a:t>
            </a:r>
            <a:r>
              <a:rPr lang="en-US" sz="2500" dirty="0" err="1" smtClean="0"/>
              <a:t>biasanya</a:t>
            </a:r>
            <a:r>
              <a:rPr lang="en-US" sz="2500" dirty="0" smtClean="0"/>
              <a:t> </a:t>
            </a:r>
            <a:r>
              <a:rPr lang="en-US" sz="2500" dirty="0" err="1" smtClean="0"/>
              <a:t>akan</a:t>
            </a:r>
            <a:r>
              <a:rPr lang="en-US" sz="2500" dirty="0" smtClean="0"/>
              <a:t> </a:t>
            </a:r>
            <a:r>
              <a:rPr lang="en-US" sz="2500" dirty="0" err="1" smtClean="0"/>
              <a:t>melewati</a:t>
            </a:r>
            <a:r>
              <a:rPr lang="en-US" sz="2500" dirty="0" smtClean="0"/>
              <a:t> </a:t>
            </a:r>
            <a:r>
              <a:rPr lang="en-US" sz="2500" dirty="0" err="1" smtClean="0"/>
              <a:t>tahap-tahap</a:t>
            </a:r>
            <a:r>
              <a:rPr lang="en-US" sz="2500" dirty="0"/>
              <a:t> </a:t>
            </a:r>
            <a:r>
              <a:rPr lang="en-US" sz="2500" dirty="0" smtClean="0"/>
              <a:t>yang </a:t>
            </a:r>
            <a:r>
              <a:rPr lang="en-US" sz="2500" dirty="0" err="1" smtClean="0"/>
              <a:t>mempunyai</a:t>
            </a:r>
            <a:r>
              <a:rPr lang="en-US" sz="2500" dirty="0" smtClean="0"/>
              <a:t> </a:t>
            </a:r>
            <a:r>
              <a:rPr lang="en-US" sz="2500" dirty="0" err="1" smtClean="0"/>
              <a:t>pola</a:t>
            </a:r>
            <a:r>
              <a:rPr lang="en-US" sz="2500" dirty="0" smtClean="0"/>
              <a:t> </a:t>
            </a:r>
            <a:r>
              <a:rPr lang="en-US" sz="2500" dirty="0" err="1" smtClean="0"/>
              <a:t>tertentu</a:t>
            </a:r>
            <a:endParaRPr lang="en-US" sz="2500" dirty="0"/>
          </a:p>
          <a:p>
            <a:pPr algn="ctr"/>
            <a:endParaRPr lang="en-US" sz="2500" dirty="0" smtClean="0"/>
          </a:p>
          <a:p>
            <a:pPr algn="ctr"/>
            <a:r>
              <a:rPr lang="en-US" sz="2500" dirty="0" err="1" smtClean="0"/>
              <a:t>Tahap-tahap</a:t>
            </a:r>
            <a:r>
              <a:rPr lang="en-US" sz="2500" dirty="0" smtClean="0"/>
              <a:t> </a:t>
            </a:r>
            <a:r>
              <a:rPr lang="en-US" sz="2500" dirty="0" err="1" smtClean="0"/>
              <a:t>dalam</a:t>
            </a:r>
            <a:r>
              <a:rPr lang="en-US" sz="2500" dirty="0" smtClean="0"/>
              <a:t> </a:t>
            </a:r>
            <a:r>
              <a:rPr lang="en-US" sz="2500" dirty="0" err="1" smtClean="0"/>
              <a:t>proyek</a:t>
            </a:r>
            <a:r>
              <a:rPr lang="en-US" sz="2500" dirty="0" smtClean="0"/>
              <a:t> </a:t>
            </a:r>
            <a:r>
              <a:rPr lang="en-US" sz="2500" dirty="0" err="1" smtClean="0"/>
              <a:t>menjadi</a:t>
            </a:r>
            <a:r>
              <a:rPr lang="en-US" sz="2500" dirty="0" smtClean="0"/>
              <a:t> </a:t>
            </a:r>
            <a:r>
              <a:rPr lang="en-US" sz="2500" dirty="0" err="1"/>
              <a:t>penting</a:t>
            </a:r>
            <a:r>
              <a:rPr lang="en-US" sz="2500" dirty="0"/>
              <a:t> </a:t>
            </a:r>
            <a:r>
              <a:rPr lang="en-US" sz="2500" dirty="0" err="1"/>
              <a:t>mengingat</a:t>
            </a:r>
            <a:r>
              <a:rPr lang="en-US" sz="2500" dirty="0"/>
              <a:t> </a:t>
            </a:r>
            <a:r>
              <a:rPr lang="en-US" sz="2500" dirty="0" err="1"/>
              <a:t>ada</a:t>
            </a:r>
            <a:r>
              <a:rPr lang="en-US" sz="2500" dirty="0"/>
              <a:t> </a:t>
            </a:r>
            <a:r>
              <a:rPr lang="en-US" sz="2500" dirty="0" err="1"/>
              <a:t>waktu</a:t>
            </a:r>
            <a:r>
              <a:rPr lang="en-US" sz="2500" dirty="0"/>
              <a:t> </a:t>
            </a:r>
            <a:r>
              <a:rPr lang="en-US" sz="2500" dirty="0" err="1"/>
              <a:t>mulai</a:t>
            </a:r>
            <a:r>
              <a:rPr lang="en-US" sz="2500" dirty="0"/>
              <a:t> </a:t>
            </a:r>
            <a:r>
              <a:rPr lang="en-US" sz="2500" dirty="0" err="1"/>
              <a:t>dan</a:t>
            </a:r>
            <a:r>
              <a:rPr lang="en-US" sz="2500" dirty="0"/>
              <a:t>  </a:t>
            </a:r>
            <a:r>
              <a:rPr lang="en-US" sz="2500" dirty="0" err="1"/>
              <a:t>waktu</a:t>
            </a:r>
            <a:r>
              <a:rPr lang="en-US" sz="2500" dirty="0"/>
              <a:t> </a:t>
            </a:r>
            <a:r>
              <a:rPr lang="en-US" sz="2500" dirty="0" err="1"/>
              <a:t>akhir</a:t>
            </a:r>
            <a:r>
              <a:rPr lang="en-US" sz="2500" dirty="0"/>
              <a:t> </a:t>
            </a:r>
            <a:r>
              <a:rPr lang="en-US" sz="2500" dirty="0" err="1"/>
              <a:t>serta</a:t>
            </a:r>
            <a:r>
              <a:rPr lang="en-US" sz="2500" dirty="0"/>
              <a:t> </a:t>
            </a:r>
            <a:r>
              <a:rPr lang="en-US" sz="2500" dirty="0" err="1"/>
              <a:t>pencapaian</a:t>
            </a:r>
            <a:r>
              <a:rPr lang="en-US" sz="2500" dirty="0"/>
              <a:t> optimal  </a:t>
            </a:r>
            <a:r>
              <a:rPr lang="en-US" sz="2500" dirty="0" err="1"/>
              <a:t>dari</a:t>
            </a:r>
            <a:r>
              <a:rPr lang="en-US" sz="2500" dirty="0"/>
              <a:t> </a:t>
            </a:r>
            <a:r>
              <a:rPr lang="en-US" sz="2500" dirty="0" err="1"/>
              <a:t>tujuan</a:t>
            </a:r>
            <a:r>
              <a:rPr lang="en-US" sz="2500" dirty="0"/>
              <a:t> yang </a:t>
            </a:r>
            <a:r>
              <a:rPr lang="en-US" sz="2500" dirty="0" err="1"/>
              <a:t>telah</a:t>
            </a:r>
            <a:r>
              <a:rPr lang="en-US" sz="2500" dirty="0"/>
              <a:t> </a:t>
            </a:r>
            <a:r>
              <a:rPr lang="en-US" sz="2500" dirty="0" err="1" smtClean="0"/>
              <a:t>ditetapkan</a:t>
            </a:r>
            <a:endParaRPr lang="en-US" sz="2500" dirty="0" smtClean="0"/>
          </a:p>
          <a:p>
            <a:pPr algn="ctr"/>
            <a:endParaRPr lang="en-US" sz="2500" dirty="0" smtClean="0"/>
          </a:p>
          <a:p>
            <a:pPr algn="ctr"/>
            <a:r>
              <a:rPr lang="en-US" sz="2500" dirty="0" err="1" smtClean="0"/>
              <a:t>Tahap-tahap</a:t>
            </a:r>
            <a:r>
              <a:rPr lang="en-US" sz="2500" dirty="0" smtClean="0"/>
              <a:t> </a:t>
            </a:r>
            <a:r>
              <a:rPr lang="en-US" sz="2500" dirty="0" err="1"/>
              <a:t>proyek</a:t>
            </a:r>
            <a:r>
              <a:rPr lang="en-US" sz="2500" dirty="0"/>
              <a:t> </a:t>
            </a:r>
            <a:r>
              <a:rPr lang="en-US" sz="2500" dirty="0" err="1"/>
              <a:t>umumnya</a:t>
            </a:r>
            <a:r>
              <a:rPr lang="en-US" sz="2500" dirty="0"/>
              <a:t> </a:t>
            </a:r>
            <a:r>
              <a:rPr lang="en-US" sz="2500" dirty="0" err="1"/>
              <a:t>bisa</a:t>
            </a:r>
            <a:r>
              <a:rPr lang="en-US" sz="2500" dirty="0"/>
              <a:t>  </a:t>
            </a:r>
            <a:r>
              <a:rPr lang="en-US" sz="2500" dirty="0" err="1"/>
              <a:t>dibagi</a:t>
            </a:r>
            <a:r>
              <a:rPr lang="en-US" sz="2500" dirty="0"/>
              <a:t> </a:t>
            </a:r>
            <a:r>
              <a:rPr lang="en-US" sz="2500" dirty="0" err="1"/>
              <a:t>menjadi</a:t>
            </a:r>
            <a:r>
              <a:rPr lang="en-US" sz="2500" dirty="0"/>
              <a:t> </a:t>
            </a:r>
            <a:r>
              <a:rPr lang="en-US" sz="2500" dirty="0" err="1"/>
              <a:t>tahap</a:t>
            </a:r>
            <a:r>
              <a:rPr lang="en-US" sz="2500" dirty="0"/>
              <a:t> </a:t>
            </a:r>
            <a:r>
              <a:rPr lang="en-US" sz="2500" dirty="0" err="1"/>
              <a:t>konseptual</a:t>
            </a:r>
            <a:r>
              <a:rPr lang="en-US" sz="2500" dirty="0"/>
              <a:t>, </a:t>
            </a:r>
            <a:r>
              <a:rPr lang="en-US" sz="2500" dirty="0" err="1"/>
              <a:t>tahap</a:t>
            </a:r>
            <a:r>
              <a:rPr lang="en-US" sz="2500" dirty="0"/>
              <a:t>  </a:t>
            </a:r>
            <a:r>
              <a:rPr lang="en-US" sz="2500" dirty="0" err="1"/>
              <a:t>perencanaan</a:t>
            </a:r>
            <a:r>
              <a:rPr lang="en-US" sz="2500" dirty="0"/>
              <a:t>, </a:t>
            </a:r>
            <a:r>
              <a:rPr lang="en-US" sz="2500" dirty="0" err="1"/>
              <a:t>tahap</a:t>
            </a:r>
            <a:r>
              <a:rPr lang="en-US" sz="2500" dirty="0"/>
              <a:t> </a:t>
            </a:r>
            <a:r>
              <a:rPr lang="en-US" sz="2500" dirty="0" err="1"/>
              <a:t>implementasi</a:t>
            </a:r>
            <a:r>
              <a:rPr lang="en-US" sz="2500" dirty="0"/>
              <a:t> </a:t>
            </a:r>
            <a:r>
              <a:rPr lang="en-US" sz="2500" dirty="0" err="1"/>
              <a:t>dan</a:t>
            </a:r>
            <a:r>
              <a:rPr lang="en-US" sz="2500" dirty="0"/>
              <a:t>  </a:t>
            </a:r>
            <a:r>
              <a:rPr lang="en-US" sz="2500" dirty="0" err="1"/>
              <a:t>tahap</a:t>
            </a:r>
            <a:r>
              <a:rPr lang="en-US" sz="2500" dirty="0"/>
              <a:t> </a:t>
            </a:r>
            <a:r>
              <a:rPr lang="en-US" sz="2500" dirty="0" err="1"/>
              <a:t>terminasi</a:t>
            </a:r>
            <a:endParaRPr lang="en-US" sz="2500" dirty="0"/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0713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406</TotalTime>
  <Words>963</Words>
  <Application>Microsoft Office PowerPoint</Application>
  <PresentationFormat>On-screen Show (4:3)</PresentationFormat>
  <Paragraphs>204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Grid</vt:lpstr>
      <vt:lpstr>PERTEMUAN KE 2 MINGGU KE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GALIH WULANDARI SUBAGYO, s.T.,M.T.,</dc:title>
  <dc:creator>GALIH WULANDARI S</dc:creator>
  <cp:lastModifiedBy>GALIH WULANDARI S</cp:lastModifiedBy>
  <cp:revision>49</cp:revision>
  <dcterms:created xsi:type="dcterms:W3CDTF">2020-01-04T05:38:09Z</dcterms:created>
  <dcterms:modified xsi:type="dcterms:W3CDTF">2020-01-10T03:36:19Z</dcterms:modified>
</cp:coreProperties>
</file>