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5" r:id="rId9"/>
    <p:sldId id="268" r:id="rId10"/>
    <p:sldId id="269" r:id="rId11"/>
    <p:sldId id="287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3" r:id="rId24"/>
    <p:sldId id="284" r:id="rId25"/>
    <p:sldId id="282" r:id="rId26"/>
    <p:sldId id="288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97C8B4-06D9-45D7-BBF0-38B83C8FD595}" type="doc">
      <dgm:prSet loTypeId="urn:microsoft.com/office/officeart/2005/8/layout/process2" loCatId="process" qsTypeId="urn:microsoft.com/office/officeart/2005/8/quickstyle/simple4" qsCatId="simple" csTypeId="urn:microsoft.com/office/officeart/2005/8/colors/accent1_2" csCatId="accent1" phldr="1"/>
      <dgm:spPr/>
    </dgm:pt>
    <dgm:pt modelId="{EE6FBDBF-0863-46A9-83CB-E28429FD764D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Need for facilities, identified by client</a:t>
          </a:r>
          <a:endParaRPr lang="en-US" sz="1400" dirty="0">
            <a:solidFill>
              <a:schemeClr val="bg1"/>
            </a:solidFill>
          </a:endParaRPr>
        </a:p>
      </dgm:t>
    </dgm:pt>
    <dgm:pt modelId="{37193EED-A1CB-4DB9-9A9C-3945A16252D7}" type="parTrans" cxnId="{027E586F-ADE4-4E22-8ACC-BFBED65001C6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80D5A556-B969-4311-B07F-35C8BA7528CF}" type="sibTrans" cxnId="{027E586F-ADE4-4E22-8ACC-BFBED65001C6}">
      <dgm:prSet custT="1"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A47347E8-9D13-49B3-8127-FF78105C70D7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Concept design and scope of work</a:t>
          </a:r>
          <a:endParaRPr lang="en-US" sz="1400" dirty="0">
            <a:solidFill>
              <a:schemeClr val="bg1"/>
            </a:solidFill>
          </a:endParaRPr>
        </a:p>
      </dgm:t>
    </dgm:pt>
    <dgm:pt modelId="{162E81FF-B248-438D-82C9-1F827DA9F1A7}" type="parTrans" cxnId="{85F262A3-53C1-475D-80A4-8100E755E8B7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65852C87-5DF9-4C0F-96AF-4511DBAD1FB0}" type="sibTrans" cxnId="{85F262A3-53C1-475D-80A4-8100E755E8B7}">
      <dgm:prSet custT="1"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1DD844C4-65DF-46D6-946C-C4ED4CF934BA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Final design document</a:t>
          </a:r>
          <a:endParaRPr lang="en-US" sz="1400" dirty="0">
            <a:solidFill>
              <a:schemeClr val="bg1"/>
            </a:solidFill>
          </a:endParaRPr>
        </a:p>
      </dgm:t>
    </dgm:pt>
    <dgm:pt modelId="{D3A5040E-A1C3-4851-9D15-F170F2466AEE}" type="parTrans" cxnId="{507FABA9-7955-4743-9B35-4995E680EBD4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AB69783C-58E8-42AF-AA7A-4048100D3578}" type="sibTrans" cxnId="{507FABA9-7955-4743-9B35-4995E680EBD4}">
      <dgm:prSet custT="1"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1585108E-4B53-4BA4-ADDC-90B917C345F3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Construction Process</a:t>
          </a:r>
          <a:endParaRPr lang="en-US" sz="1400" dirty="0">
            <a:solidFill>
              <a:schemeClr val="bg1"/>
            </a:solidFill>
          </a:endParaRPr>
        </a:p>
      </dgm:t>
    </dgm:pt>
    <dgm:pt modelId="{457C536D-1527-4203-8986-66BE627B9304}" type="parTrans" cxnId="{38CA77EB-2AFA-4CC5-B8AF-9B256405D3EE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653EEC6B-827A-4CB2-883B-D45CD95386CE}" type="sibTrans" cxnId="{38CA77EB-2AFA-4CC5-B8AF-9B256405D3EE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6AE20ECA-C0E4-455B-B10C-DE7761241413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Testing and Commissioning</a:t>
          </a:r>
          <a:endParaRPr lang="en-US" sz="1400" dirty="0">
            <a:solidFill>
              <a:schemeClr val="bg1"/>
            </a:solidFill>
          </a:endParaRPr>
        </a:p>
      </dgm:t>
    </dgm:pt>
    <dgm:pt modelId="{7DD9CCDE-722B-4955-A2E8-0654754AB303}" type="parTrans" cxnId="{0607FE8E-AEA0-4B41-BF5C-AA9712AEC7F1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DE44BC8E-6652-4B9F-88F2-20CB9B4B97BF}" type="sibTrans" cxnId="{0607FE8E-AEA0-4B41-BF5C-AA9712AEC7F1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DEC21674-D3E5-4B33-AA4B-DD045F6E60E8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Facilities Operation &amp; maintenance</a:t>
          </a:r>
          <a:endParaRPr lang="en-US" sz="1400" dirty="0">
            <a:solidFill>
              <a:schemeClr val="bg1"/>
            </a:solidFill>
          </a:endParaRPr>
        </a:p>
      </dgm:t>
    </dgm:pt>
    <dgm:pt modelId="{9CF9D9C3-4371-4E8A-BAE6-84BAA2300E05}" type="parTrans" cxnId="{64C58E86-5AB9-4DC5-87BB-464E4C322863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1325643B-899C-4021-8F79-845078745595}" type="sibTrans" cxnId="{64C58E86-5AB9-4DC5-87BB-464E4C322863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0C29FAE8-AA96-4966-8317-A52758E17B89}">
      <dgm:prSet phldrT="[Text]" custT="1"/>
      <dgm:spPr/>
      <dgm:t>
        <a:bodyPr/>
        <a:lstStyle/>
        <a:p>
          <a:r>
            <a:rPr lang="en-US" sz="1500" dirty="0" smtClean="0">
              <a:solidFill>
                <a:schemeClr val="bg1"/>
              </a:solidFill>
            </a:rPr>
            <a:t>Constructor awarded (</a:t>
          </a:r>
          <a:r>
            <a:rPr lang="en-US" sz="1500" dirty="0" err="1" smtClean="0">
              <a:solidFill>
                <a:schemeClr val="bg1"/>
              </a:solidFill>
            </a:rPr>
            <a:t>Pelelangan</a:t>
          </a:r>
          <a:r>
            <a:rPr lang="en-US" sz="1500" dirty="0" smtClean="0">
              <a:solidFill>
                <a:schemeClr val="bg1"/>
              </a:solidFill>
            </a:rPr>
            <a:t>)</a:t>
          </a:r>
          <a:endParaRPr lang="en-US" sz="1500" dirty="0">
            <a:solidFill>
              <a:schemeClr val="bg1"/>
            </a:solidFill>
          </a:endParaRPr>
        </a:p>
      </dgm:t>
    </dgm:pt>
    <dgm:pt modelId="{21112097-6BF7-4729-AB7F-9A5A1061B837}" type="parTrans" cxnId="{98BA5B30-139C-46B4-B3A3-FA463F68B467}">
      <dgm:prSet/>
      <dgm:spPr/>
      <dgm:t>
        <a:bodyPr/>
        <a:lstStyle/>
        <a:p>
          <a:endParaRPr lang="en-US"/>
        </a:p>
      </dgm:t>
    </dgm:pt>
    <dgm:pt modelId="{FD454050-FF8D-4B35-A843-89F31619184C}" type="sibTrans" cxnId="{98BA5B30-139C-46B4-B3A3-FA463F68B467}">
      <dgm:prSet/>
      <dgm:spPr/>
      <dgm:t>
        <a:bodyPr/>
        <a:lstStyle/>
        <a:p>
          <a:endParaRPr lang="en-US"/>
        </a:p>
      </dgm:t>
    </dgm:pt>
    <dgm:pt modelId="{A621C701-B1F9-498B-9102-E7E227A67B82}" type="pres">
      <dgm:prSet presAssocID="{AB97C8B4-06D9-45D7-BBF0-38B83C8FD595}" presName="linearFlow" presStyleCnt="0">
        <dgm:presLayoutVars>
          <dgm:resizeHandles val="exact"/>
        </dgm:presLayoutVars>
      </dgm:prSet>
      <dgm:spPr/>
    </dgm:pt>
    <dgm:pt modelId="{56E9DF9E-FCDE-4197-BE63-13F4F88E2529}" type="pres">
      <dgm:prSet presAssocID="{EE6FBDBF-0863-46A9-83CB-E28429FD764D}" presName="node" presStyleLbl="node1" presStyleIdx="0" presStyleCnt="7" custScaleX="141040" custLinFactNeighborX="5877" custLinFactNeighborY="-12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7BF07C-25B3-4F4E-8433-FFD844FCFD80}" type="pres">
      <dgm:prSet presAssocID="{80D5A556-B969-4311-B07F-35C8BA7528CF}" presName="sibTrans" presStyleLbl="sibTrans2D1" presStyleIdx="0" presStyleCnt="6"/>
      <dgm:spPr/>
      <dgm:t>
        <a:bodyPr/>
        <a:lstStyle/>
        <a:p>
          <a:endParaRPr lang="en-US"/>
        </a:p>
      </dgm:t>
    </dgm:pt>
    <dgm:pt modelId="{B172A0E4-C5F2-48E9-BA46-9E03FC83C897}" type="pres">
      <dgm:prSet presAssocID="{80D5A556-B969-4311-B07F-35C8BA7528CF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31DE1EE6-40AF-4693-83C8-EF51B6A6D156}" type="pres">
      <dgm:prSet presAssocID="{A47347E8-9D13-49B3-8127-FF78105C70D7}" presName="node" presStyleLbl="node1" presStyleIdx="1" presStyleCnt="7" custScaleX="1322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E7E4A8-129F-474F-93B0-BC0CAF511723}" type="pres">
      <dgm:prSet presAssocID="{65852C87-5DF9-4C0F-96AF-4511DBAD1FB0}" presName="sibTrans" presStyleLbl="sibTrans2D1" presStyleIdx="1" presStyleCnt="6"/>
      <dgm:spPr/>
      <dgm:t>
        <a:bodyPr/>
        <a:lstStyle/>
        <a:p>
          <a:endParaRPr lang="en-US"/>
        </a:p>
      </dgm:t>
    </dgm:pt>
    <dgm:pt modelId="{A44EDE31-096B-46D1-A672-A9521C3E02E9}" type="pres">
      <dgm:prSet presAssocID="{65852C87-5DF9-4C0F-96AF-4511DBAD1FB0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F8848B72-8551-4F06-B432-6CAA3E598CDB}" type="pres">
      <dgm:prSet presAssocID="{1DD844C4-65DF-46D6-946C-C4ED4CF934BA}" presName="node" presStyleLbl="node1" presStyleIdx="2" presStyleCnt="7" custScaleX="124115" custLinFactNeighborX="2553" custLinFactNeighborY="10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EB901-2A9C-4B97-BC31-470508B331F7}" type="pres">
      <dgm:prSet presAssocID="{AB69783C-58E8-42AF-AA7A-4048100D3578}" presName="sibTrans" presStyleLbl="sibTrans2D1" presStyleIdx="2" presStyleCnt="6"/>
      <dgm:spPr/>
      <dgm:t>
        <a:bodyPr/>
        <a:lstStyle/>
        <a:p>
          <a:endParaRPr lang="en-US"/>
        </a:p>
      </dgm:t>
    </dgm:pt>
    <dgm:pt modelId="{03A65DC1-6A72-48BC-A447-037A2530A8E5}" type="pres">
      <dgm:prSet presAssocID="{AB69783C-58E8-42AF-AA7A-4048100D3578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DF38DDCD-A4A9-48A6-A4CE-E73A2AFCC135}" type="pres">
      <dgm:prSet presAssocID="{0C29FAE8-AA96-4966-8317-A52758E17B89}" presName="node" presStyleLbl="node1" presStyleIdx="3" presStyleCnt="7" custScaleX="1527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AB4F2-34B6-4DE3-AC8F-5E1F83457441}" type="pres">
      <dgm:prSet presAssocID="{FD454050-FF8D-4B35-A843-89F31619184C}" presName="sibTrans" presStyleLbl="sibTrans2D1" presStyleIdx="3" presStyleCnt="6"/>
      <dgm:spPr/>
      <dgm:t>
        <a:bodyPr/>
        <a:lstStyle/>
        <a:p>
          <a:endParaRPr lang="en-US"/>
        </a:p>
      </dgm:t>
    </dgm:pt>
    <dgm:pt modelId="{AEA3E5BF-BE47-48C2-8173-445EDD198610}" type="pres">
      <dgm:prSet presAssocID="{FD454050-FF8D-4B35-A843-89F31619184C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33F10614-8221-4FFE-A765-1C3217C237EE}" type="pres">
      <dgm:prSet presAssocID="{1585108E-4B53-4BA4-ADDC-90B917C345F3}" presName="node" presStyleLbl="node1" presStyleIdx="4" presStyleCnt="7" custScaleX="842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44A049-28C6-45B4-B6A3-471BFC934CEB}" type="pres">
      <dgm:prSet presAssocID="{653EEC6B-827A-4CB2-883B-D45CD95386CE}" presName="sibTrans" presStyleLbl="sibTrans2D1" presStyleIdx="4" presStyleCnt="6"/>
      <dgm:spPr/>
      <dgm:t>
        <a:bodyPr/>
        <a:lstStyle/>
        <a:p>
          <a:endParaRPr lang="en-US"/>
        </a:p>
      </dgm:t>
    </dgm:pt>
    <dgm:pt modelId="{5D453DB1-12F9-4626-A7EC-0255AF603F1D}" type="pres">
      <dgm:prSet presAssocID="{653EEC6B-827A-4CB2-883B-D45CD95386CE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917AAFC5-1C6B-4F92-A681-CF4E0C0356CD}" type="pres">
      <dgm:prSet presAssocID="{6AE20ECA-C0E4-455B-B10C-DE7761241413}" presName="node" presStyleLbl="node1" presStyleIdx="5" presStyleCnt="7" custScaleX="1116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9F786-5C9A-4FF3-87A1-A013E44D73FC}" type="pres">
      <dgm:prSet presAssocID="{DE44BC8E-6652-4B9F-88F2-20CB9B4B97BF}" presName="sibTrans" presStyleLbl="sibTrans2D1" presStyleIdx="5" presStyleCnt="6"/>
      <dgm:spPr/>
      <dgm:t>
        <a:bodyPr/>
        <a:lstStyle/>
        <a:p>
          <a:endParaRPr lang="en-US"/>
        </a:p>
      </dgm:t>
    </dgm:pt>
    <dgm:pt modelId="{BC1D95B3-0CF4-4A25-B169-1EFD343CA2DD}" type="pres">
      <dgm:prSet presAssocID="{DE44BC8E-6652-4B9F-88F2-20CB9B4B97BF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93AB65BA-D5D2-485F-8AB7-D3F8B86B671F}" type="pres">
      <dgm:prSet presAssocID="{DEC21674-D3E5-4B33-AA4B-DD045F6E60E8}" presName="node" presStyleLbl="node1" presStyleIdx="6" presStyleCnt="7" custScaleX="144188" custLinFactNeighborX="-836" custLinFactNeighborY="481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07FE8E-AEA0-4B41-BF5C-AA9712AEC7F1}" srcId="{AB97C8B4-06D9-45D7-BBF0-38B83C8FD595}" destId="{6AE20ECA-C0E4-455B-B10C-DE7761241413}" srcOrd="5" destOrd="0" parTransId="{7DD9CCDE-722B-4955-A2E8-0654754AB303}" sibTransId="{DE44BC8E-6652-4B9F-88F2-20CB9B4B97BF}"/>
    <dgm:cxn modelId="{B7495CC2-5238-493F-858E-0E473DDF14C0}" type="presOf" srcId="{AB97C8B4-06D9-45D7-BBF0-38B83C8FD595}" destId="{A621C701-B1F9-498B-9102-E7E227A67B82}" srcOrd="0" destOrd="0" presId="urn:microsoft.com/office/officeart/2005/8/layout/process2"/>
    <dgm:cxn modelId="{F75BEBDB-A1D1-4351-81FA-F8B249056F38}" type="presOf" srcId="{1DD844C4-65DF-46D6-946C-C4ED4CF934BA}" destId="{F8848B72-8551-4F06-B432-6CAA3E598CDB}" srcOrd="0" destOrd="0" presId="urn:microsoft.com/office/officeart/2005/8/layout/process2"/>
    <dgm:cxn modelId="{BD903E00-1C6F-4B42-8543-38A987FCAE6C}" type="presOf" srcId="{EE6FBDBF-0863-46A9-83CB-E28429FD764D}" destId="{56E9DF9E-FCDE-4197-BE63-13F4F88E2529}" srcOrd="0" destOrd="0" presId="urn:microsoft.com/office/officeart/2005/8/layout/process2"/>
    <dgm:cxn modelId="{EC24621E-5719-4F05-B2B7-1E1B1EF15B22}" type="presOf" srcId="{80D5A556-B969-4311-B07F-35C8BA7528CF}" destId="{657BF07C-25B3-4F4E-8433-FFD844FCFD80}" srcOrd="0" destOrd="0" presId="urn:microsoft.com/office/officeart/2005/8/layout/process2"/>
    <dgm:cxn modelId="{3BE55E5E-2AD0-44B0-ABC2-14962476581E}" type="presOf" srcId="{65852C87-5DF9-4C0F-96AF-4511DBAD1FB0}" destId="{29E7E4A8-129F-474F-93B0-BC0CAF511723}" srcOrd="0" destOrd="0" presId="urn:microsoft.com/office/officeart/2005/8/layout/process2"/>
    <dgm:cxn modelId="{29CF56D0-DD34-46B1-9E43-CA8B8AA31E8A}" type="presOf" srcId="{65852C87-5DF9-4C0F-96AF-4511DBAD1FB0}" destId="{A44EDE31-096B-46D1-A672-A9521C3E02E9}" srcOrd="1" destOrd="0" presId="urn:microsoft.com/office/officeart/2005/8/layout/process2"/>
    <dgm:cxn modelId="{5651F178-F1EB-4D20-9928-3616BCE9EDBC}" type="presOf" srcId="{653EEC6B-827A-4CB2-883B-D45CD95386CE}" destId="{5D453DB1-12F9-4626-A7EC-0255AF603F1D}" srcOrd="1" destOrd="0" presId="urn:microsoft.com/office/officeart/2005/8/layout/process2"/>
    <dgm:cxn modelId="{50367233-2E2E-441B-95B0-677FEC1FA6E4}" type="presOf" srcId="{1585108E-4B53-4BA4-ADDC-90B917C345F3}" destId="{33F10614-8221-4FFE-A765-1C3217C237EE}" srcOrd="0" destOrd="0" presId="urn:microsoft.com/office/officeart/2005/8/layout/process2"/>
    <dgm:cxn modelId="{85F262A3-53C1-475D-80A4-8100E755E8B7}" srcId="{AB97C8B4-06D9-45D7-BBF0-38B83C8FD595}" destId="{A47347E8-9D13-49B3-8127-FF78105C70D7}" srcOrd="1" destOrd="0" parTransId="{162E81FF-B248-438D-82C9-1F827DA9F1A7}" sibTransId="{65852C87-5DF9-4C0F-96AF-4511DBAD1FB0}"/>
    <dgm:cxn modelId="{56409635-4B2B-4976-9698-E1B97BFFC042}" type="presOf" srcId="{6AE20ECA-C0E4-455B-B10C-DE7761241413}" destId="{917AAFC5-1C6B-4F92-A681-CF4E0C0356CD}" srcOrd="0" destOrd="0" presId="urn:microsoft.com/office/officeart/2005/8/layout/process2"/>
    <dgm:cxn modelId="{DF6025CF-8B96-4721-AC4F-9D6CBDCEFB34}" type="presOf" srcId="{DE44BC8E-6652-4B9F-88F2-20CB9B4B97BF}" destId="{BC1D95B3-0CF4-4A25-B169-1EFD343CA2DD}" srcOrd="1" destOrd="0" presId="urn:microsoft.com/office/officeart/2005/8/layout/process2"/>
    <dgm:cxn modelId="{CEDF01E8-73B5-4C48-A2AE-2EDFB4CF519D}" type="presOf" srcId="{80D5A556-B969-4311-B07F-35C8BA7528CF}" destId="{B172A0E4-C5F2-48E9-BA46-9E03FC83C897}" srcOrd="1" destOrd="0" presId="urn:microsoft.com/office/officeart/2005/8/layout/process2"/>
    <dgm:cxn modelId="{F40486D0-261A-4202-8633-A60F042F8710}" type="presOf" srcId="{653EEC6B-827A-4CB2-883B-D45CD95386CE}" destId="{D444A049-28C6-45B4-B6A3-471BFC934CEB}" srcOrd="0" destOrd="0" presId="urn:microsoft.com/office/officeart/2005/8/layout/process2"/>
    <dgm:cxn modelId="{4F4F47C3-AFBD-4B7C-8507-81AE4C62168F}" type="presOf" srcId="{DEC21674-D3E5-4B33-AA4B-DD045F6E60E8}" destId="{93AB65BA-D5D2-485F-8AB7-D3F8B86B671F}" srcOrd="0" destOrd="0" presId="urn:microsoft.com/office/officeart/2005/8/layout/process2"/>
    <dgm:cxn modelId="{38CA77EB-2AFA-4CC5-B8AF-9B256405D3EE}" srcId="{AB97C8B4-06D9-45D7-BBF0-38B83C8FD595}" destId="{1585108E-4B53-4BA4-ADDC-90B917C345F3}" srcOrd="4" destOrd="0" parTransId="{457C536D-1527-4203-8986-66BE627B9304}" sibTransId="{653EEC6B-827A-4CB2-883B-D45CD95386CE}"/>
    <dgm:cxn modelId="{507FABA9-7955-4743-9B35-4995E680EBD4}" srcId="{AB97C8B4-06D9-45D7-BBF0-38B83C8FD595}" destId="{1DD844C4-65DF-46D6-946C-C4ED4CF934BA}" srcOrd="2" destOrd="0" parTransId="{D3A5040E-A1C3-4851-9D15-F170F2466AEE}" sibTransId="{AB69783C-58E8-42AF-AA7A-4048100D3578}"/>
    <dgm:cxn modelId="{45766A98-A24F-44AA-ACD8-447FFAD4F59C}" type="presOf" srcId="{DE44BC8E-6652-4B9F-88F2-20CB9B4B97BF}" destId="{1389F786-5C9A-4FF3-87A1-A013E44D73FC}" srcOrd="0" destOrd="0" presId="urn:microsoft.com/office/officeart/2005/8/layout/process2"/>
    <dgm:cxn modelId="{6352107C-D371-4C84-AEF9-0C747BD10184}" type="presOf" srcId="{FD454050-FF8D-4B35-A843-89F31619184C}" destId="{379AB4F2-34B6-4DE3-AC8F-5E1F83457441}" srcOrd="0" destOrd="0" presId="urn:microsoft.com/office/officeart/2005/8/layout/process2"/>
    <dgm:cxn modelId="{DF8FD52A-1E64-44A8-9BE3-F013112D9FCE}" type="presOf" srcId="{AB69783C-58E8-42AF-AA7A-4048100D3578}" destId="{03A65DC1-6A72-48BC-A447-037A2530A8E5}" srcOrd="1" destOrd="0" presId="urn:microsoft.com/office/officeart/2005/8/layout/process2"/>
    <dgm:cxn modelId="{027E586F-ADE4-4E22-8ACC-BFBED65001C6}" srcId="{AB97C8B4-06D9-45D7-BBF0-38B83C8FD595}" destId="{EE6FBDBF-0863-46A9-83CB-E28429FD764D}" srcOrd="0" destOrd="0" parTransId="{37193EED-A1CB-4DB9-9A9C-3945A16252D7}" sibTransId="{80D5A556-B969-4311-B07F-35C8BA7528CF}"/>
    <dgm:cxn modelId="{98BA5B30-139C-46B4-B3A3-FA463F68B467}" srcId="{AB97C8B4-06D9-45D7-BBF0-38B83C8FD595}" destId="{0C29FAE8-AA96-4966-8317-A52758E17B89}" srcOrd="3" destOrd="0" parTransId="{21112097-6BF7-4729-AB7F-9A5A1061B837}" sibTransId="{FD454050-FF8D-4B35-A843-89F31619184C}"/>
    <dgm:cxn modelId="{CCA8283F-E68A-4ED3-8FB6-39F3880F3386}" type="presOf" srcId="{FD454050-FF8D-4B35-A843-89F31619184C}" destId="{AEA3E5BF-BE47-48C2-8173-445EDD198610}" srcOrd="1" destOrd="0" presId="urn:microsoft.com/office/officeart/2005/8/layout/process2"/>
    <dgm:cxn modelId="{DBBEB3B3-C848-4BC2-B450-9BBB7425DE70}" type="presOf" srcId="{AB69783C-58E8-42AF-AA7A-4048100D3578}" destId="{72EEB901-2A9C-4B97-BC31-470508B331F7}" srcOrd="0" destOrd="0" presId="urn:microsoft.com/office/officeart/2005/8/layout/process2"/>
    <dgm:cxn modelId="{39BC1E0F-C8DB-4A28-9F7E-E2C1B3FF639D}" type="presOf" srcId="{A47347E8-9D13-49B3-8127-FF78105C70D7}" destId="{31DE1EE6-40AF-4693-83C8-EF51B6A6D156}" srcOrd="0" destOrd="0" presId="urn:microsoft.com/office/officeart/2005/8/layout/process2"/>
    <dgm:cxn modelId="{64C58E86-5AB9-4DC5-87BB-464E4C322863}" srcId="{AB97C8B4-06D9-45D7-BBF0-38B83C8FD595}" destId="{DEC21674-D3E5-4B33-AA4B-DD045F6E60E8}" srcOrd="6" destOrd="0" parTransId="{9CF9D9C3-4371-4E8A-BAE6-84BAA2300E05}" sibTransId="{1325643B-899C-4021-8F79-845078745595}"/>
    <dgm:cxn modelId="{87F8DCD2-09B9-42CC-ACF6-10233D411094}" type="presOf" srcId="{0C29FAE8-AA96-4966-8317-A52758E17B89}" destId="{DF38DDCD-A4A9-48A6-A4CE-E73A2AFCC135}" srcOrd="0" destOrd="0" presId="urn:microsoft.com/office/officeart/2005/8/layout/process2"/>
    <dgm:cxn modelId="{63D7DF79-8E56-44A0-9567-AB9A78BA41A9}" type="presParOf" srcId="{A621C701-B1F9-498B-9102-E7E227A67B82}" destId="{56E9DF9E-FCDE-4197-BE63-13F4F88E2529}" srcOrd="0" destOrd="0" presId="urn:microsoft.com/office/officeart/2005/8/layout/process2"/>
    <dgm:cxn modelId="{BDB2BFB8-94C5-4DB5-AD21-16B0949580A5}" type="presParOf" srcId="{A621C701-B1F9-498B-9102-E7E227A67B82}" destId="{657BF07C-25B3-4F4E-8433-FFD844FCFD80}" srcOrd="1" destOrd="0" presId="urn:microsoft.com/office/officeart/2005/8/layout/process2"/>
    <dgm:cxn modelId="{A0F95B1E-C73C-41DA-B5DC-B3BD277D5AA8}" type="presParOf" srcId="{657BF07C-25B3-4F4E-8433-FFD844FCFD80}" destId="{B172A0E4-C5F2-48E9-BA46-9E03FC83C897}" srcOrd="0" destOrd="0" presId="urn:microsoft.com/office/officeart/2005/8/layout/process2"/>
    <dgm:cxn modelId="{7C1ACF57-2F1F-47CC-86C3-E66C816E8B12}" type="presParOf" srcId="{A621C701-B1F9-498B-9102-E7E227A67B82}" destId="{31DE1EE6-40AF-4693-83C8-EF51B6A6D156}" srcOrd="2" destOrd="0" presId="urn:microsoft.com/office/officeart/2005/8/layout/process2"/>
    <dgm:cxn modelId="{1289E306-2B14-41D3-8667-178372CC99CC}" type="presParOf" srcId="{A621C701-B1F9-498B-9102-E7E227A67B82}" destId="{29E7E4A8-129F-474F-93B0-BC0CAF511723}" srcOrd="3" destOrd="0" presId="urn:microsoft.com/office/officeart/2005/8/layout/process2"/>
    <dgm:cxn modelId="{3BAE55EB-C3B1-47B4-86BD-288F526518DB}" type="presParOf" srcId="{29E7E4A8-129F-474F-93B0-BC0CAF511723}" destId="{A44EDE31-096B-46D1-A672-A9521C3E02E9}" srcOrd="0" destOrd="0" presId="urn:microsoft.com/office/officeart/2005/8/layout/process2"/>
    <dgm:cxn modelId="{8C9527CD-D4BE-4436-B3F4-9A61D33C21AA}" type="presParOf" srcId="{A621C701-B1F9-498B-9102-E7E227A67B82}" destId="{F8848B72-8551-4F06-B432-6CAA3E598CDB}" srcOrd="4" destOrd="0" presId="urn:microsoft.com/office/officeart/2005/8/layout/process2"/>
    <dgm:cxn modelId="{00570490-F366-41F1-B958-7CAF3A9EEF5D}" type="presParOf" srcId="{A621C701-B1F9-498B-9102-E7E227A67B82}" destId="{72EEB901-2A9C-4B97-BC31-470508B331F7}" srcOrd="5" destOrd="0" presId="urn:microsoft.com/office/officeart/2005/8/layout/process2"/>
    <dgm:cxn modelId="{1C37BA57-8B53-4C79-BDED-AE5E052F34BA}" type="presParOf" srcId="{72EEB901-2A9C-4B97-BC31-470508B331F7}" destId="{03A65DC1-6A72-48BC-A447-037A2530A8E5}" srcOrd="0" destOrd="0" presId="urn:microsoft.com/office/officeart/2005/8/layout/process2"/>
    <dgm:cxn modelId="{FEEF39AF-31DB-445B-B647-09F5EBB34A90}" type="presParOf" srcId="{A621C701-B1F9-498B-9102-E7E227A67B82}" destId="{DF38DDCD-A4A9-48A6-A4CE-E73A2AFCC135}" srcOrd="6" destOrd="0" presId="urn:microsoft.com/office/officeart/2005/8/layout/process2"/>
    <dgm:cxn modelId="{6928CFFB-64C4-4853-B80B-F89B5C982303}" type="presParOf" srcId="{A621C701-B1F9-498B-9102-E7E227A67B82}" destId="{379AB4F2-34B6-4DE3-AC8F-5E1F83457441}" srcOrd="7" destOrd="0" presId="urn:microsoft.com/office/officeart/2005/8/layout/process2"/>
    <dgm:cxn modelId="{F76726D4-7C24-45F1-AD7A-E4626307B8D4}" type="presParOf" srcId="{379AB4F2-34B6-4DE3-AC8F-5E1F83457441}" destId="{AEA3E5BF-BE47-48C2-8173-445EDD198610}" srcOrd="0" destOrd="0" presId="urn:microsoft.com/office/officeart/2005/8/layout/process2"/>
    <dgm:cxn modelId="{C15B976F-60C0-423B-B47D-A3A798B3F7C6}" type="presParOf" srcId="{A621C701-B1F9-498B-9102-E7E227A67B82}" destId="{33F10614-8221-4FFE-A765-1C3217C237EE}" srcOrd="8" destOrd="0" presId="urn:microsoft.com/office/officeart/2005/8/layout/process2"/>
    <dgm:cxn modelId="{3B38C5AC-2C56-494F-966F-BFF44000FEBE}" type="presParOf" srcId="{A621C701-B1F9-498B-9102-E7E227A67B82}" destId="{D444A049-28C6-45B4-B6A3-471BFC934CEB}" srcOrd="9" destOrd="0" presId="urn:microsoft.com/office/officeart/2005/8/layout/process2"/>
    <dgm:cxn modelId="{F44E9B94-97F8-461D-86BA-B87F8CF61557}" type="presParOf" srcId="{D444A049-28C6-45B4-B6A3-471BFC934CEB}" destId="{5D453DB1-12F9-4626-A7EC-0255AF603F1D}" srcOrd="0" destOrd="0" presId="urn:microsoft.com/office/officeart/2005/8/layout/process2"/>
    <dgm:cxn modelId="{C2A5E277-0589-44F4-B9A3-D896629926D0}" type="presParOf" srcId="{A621C701-B1F9-498B-9102-E7E227A67B82}" destId="{917AAFC5-1C6B-4F92-A681-CF4E0C0356CD}" srcOrd="10" destOrd="0" presId="urn:microsoft.com/office/officeart/2005/8/layout/process2"/>
    <dgm:cxn modelId="{293F8F2C-4AFE-4BDD-9161-9F5542E969AF}" type="presParOf" srcId="{A621C701-B1F9-498B-9102-E7E227A67B82}" destId="{1389F786-5C9A-4FF3-87A1-A013E44D73FC}" srcOrd="11" destOrd="0" presId="urn:microsoft.com/office/officeart/2005/8/layout/process2"/>
    <dgm:cxn modelId="{07BD884E-9820-4A99-B631-BB245F8B3E5D}" type="presParOf" srcId="{1389F786-5C9A-4FF3-87A1-A013E44D73FC}" destId="{BC1D95B3-0CF4-4A25-B169-1EFD343CA2DD}" srcOrd="0" destOrd="0" presId="urn:microsoft.com/office/officeart/2005/8/layout/process2"/>
    <dgm:cxn modelId="{41250C77-D6BE-4343-9565-9BF9FCA608FD}" type="presParOf" srcId="{A621C701-B1F9-498B-9102-E7E227A67B82}" destId="{93AB65BA-D5D2-485F-8AB7-D3F8B86B671F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9DF9E-FCDE-4197-BE63-13F4F88E2529}">
      <dsp:nvSpPr>
        <dsp:cNvPr id="0" name=""/>
        <dsp:cNvSpPr/>
      </dsp:nvSpPr>
      <dsp:spPr>
        <a:xfrm>
          <a:off x="2510672" y="0"/>
          <a:ext cx="2961935" cy="525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Need for facilities, identified by client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526049" y="15377"/>
        <a:ext cx="2931181" cy="494262"/>
      </dsp:txXfrm>
    </dsp:sp>
    <dsp:sp modelId="{657BF07C-25B3-4F4E-8433-FFD844FCFD80}">
      <dsp:nvSpPr>
        <dsp:cNvPr id="0" name=""/>
        <dsp:cNvSpPr/>
      </dsp:nvSpPr>
      <dsp:spPr>
        <a:xfrm rot="5932283">
          <a:off x="3829079" y="539746"/>
          <a:ext cx="201700" cy="236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solidFill>
              <a:schemeClr val="bg1"/>
            </a:solidFill>
          </a:endParaRPr>
        </a:p>
      </dsp:txBody>
      <dsp:txXfrm rot="-5400000">
        <a:off x="3863718" y="557386"/>
        <a:ext cx="141755" cy="141190"/>
      </dsp:txXfrm>
    </dsp:sp>
    <dsp:sp modelId="{31DE1EE6-40AF-4693-83C8-EF51B6A6D156}">
      <dsp:nvSpPr>
        <dsp:cNvPr id="0" name=""/>
        <dsp:cNvSpPr/>
      </dsp:nvSpPr>
      <dsp:spPr>
        <a:xfrm>
          <a:off x="2479854" y="790733"/>
          <a:ext cx="2776730" cy="525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Concept design and scope of work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495231" y="806110"/>
        <a:ext cx="2745976" cy="494262"/>
      </dsp:txXfrm>
    </dsp:sp>
    <dsp:sp modelId="{29E7E4A8-129F-474F-93B0-BC0CAF511723}">
      <dsp:nvSpPr>
        <dsp:cNvPr id="0" name=""/>
        <dsp:cNvSpPr/>
      </dsp:nvSpPr>
      <dsp:spPr>
        <a:xfrm rot="5174098">
          <a:off x="3786150" y="1342475"/>
          <a:ext cx="217752" cy="236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solidFill>
              <a:schemeClr val="bg1"/>
            </a:solidFill>
          </a:endParaRPr>
        </a:p>
      </dsp:txBody>
      <dsp:txXfrm rot="-5400000">
        <a:off x="3822003" y="1351798"/>
        <a:ext cx="141755" cy="152426"/>
      </dsp:txXfrm>
    </dsp:sp>
    <dsp:sp modelId="{F8848B72-8551-4F06-B432-6CAA3E598CDB}">
      <dsp:nvSpPr>
        <dsp:cNvPr id="0" name=""/>
        <dsp:cNvSpPr/>
      </dsp:nvSpPr>
      <dsp:spPr>
        <a:xfrm>
          <a:off x="2618584" y="1605459"/>
          <a:ext cx="2606498" cy="525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Final design document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633961" y="1620836"/>
        <a:ext cx="2575744" cy="494262"/>
      </dsp:txXfrm>
    </dsp:sp>
    <dsp:sp modelId="{72EEB901-2A9C-4B97-BC31-470508B331F7}">
      <dsp:nvSpPr>
        <dsp:cNvPr id="0" name=""/>
        <dsp:cNvSpPr/>
      </dsp:nvSpPr>
      <dsp:spPr>
        <a:xfrm rot="5642014">
          <a:off x="3806567" y="2130001"/>
          <a:ext cx="176918" cy="236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solidFill>
              <a:schemeClr val="bg1"/>
            </a:solidFill>
          </a:endParaRPr>
        </a:p>
      </dsp:txBody>
      <dsp:txXfrm rot="-5400000">
        <a:off x="3826015" y="2159736"/>
        <a:ext cx="141755" cy="123843"/>
      </dsp:txXfrm>
    </dsp:sp>
    <dsp:sp modelId="{DF38DDCD-A4A9-48A6-A4CE-E73A2AFCC135}">
      <dsp:nvSpPr>
        <dsp:cNvPr id="0" name=""/>
        <dsp:cNvSpPr/>
      </dsp:nvSpPr>
      <dsp:spPr>
        <a:xfrm>
          <a:off x="2263831" y="2365783"/>
          <a:ext cx="3208776" cy="525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/>
              </a:solidFill>
            </a:rPr>
            <a:t>Constructor awarded (</a:t>
          </a:r>
          <a:r>
            <a:rPr lang="en-US" sz="1500" kern="1200" dirty="0" err="1" smtClean="0">
              <a:solidFill>
                <a:schemeClr val="bg1"/>
              </a:solidFill>
            </a:rPr>
            <a:t>Pelelangan</a:t>
          </a:r>
          <a:r>
            <a:rPr lang="en-US" sz="1500" kern="1200" dirty="0" smtClean="0">
              <a:solidFill>
                <a:schemeClr val="bg1"/>
              </a:solidFill>
            </a:rPr>
            <a:t>)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2279208" y="2381160"/>
        <a:ext cx="3178022" cy="494262"/>
      </dsp:txXfrm>
    </dsp:sp>
    <dsp:sp modelId="{379AB4F2-34B6-4DE3-AC8F-5E1F83457441}">
      <dsp:nvSpPr>
        <dsp:cNvPr id="0" name=""/>
        <dsp:cNvSpPr/>
      </dsp:nvSpPr>
      <dsp:spPr>
        <a:xfrm rot="5400000">
          <a:off x="3769778" y="2903925"/>
          <a:ext cx="196881" cy="236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3797341" y="2923613"/>
        <a:ext cx="141755" cy="137817"/>
      </dsp:txXfrm>
    </dsp:sp>
    <dsp:sp modelId="{33F10614-8221-4FFE-A765-1C3217C237EE}">
      <dsp:nvSpPr>
        <dsp:cNvPr id="0" name=""/>
        <dsp:cNvSpPr/>
      </dsp:nvSpPr>
      <dsp:spPr>
        <a:xfrm>
          <a:off x="2983912" y="3153308"/>
          <a:ext cx="1768613" cy="525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Construction Process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999289" y="3168685"/>
        <a:ext cx="1737859" cy="494262"/>
      </dsp:txXfrm>
    </dsp:sp>
    <dsp:sp modelId="{D444A049-28C6-45B4-B6A3-471BFC934CEB}">
      <dsp:nvSpPr>
        <dsp:cNvPr id="0" name=""/>
        <dsp:cNvSpPr/>
      </dsp:nvSpPr>
      <dsp:spPr>
        <a:xfrm rot="5400000">
          <a:off x="3769778" y="3691451"/>
          <a:ext cx="196881" cy="236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chemeClr val="bg1"/>
            </a:solidFill>
          </a:endParaRPr>
        </a:p>
      </dsp:txBody>
      <dsp:txXfrm rot="-5400000">
        <a:off x="3797341" y="3711139"/>
        <a:ext cx="141755" cy="137817"/>
      </dsp:txXfrm>
    </dsp:sp>
    <dsp:sp modelId="{917AAFC5-1C6B-4F92-A681-CF4E0C0356CD}">
      <dsp:nvSpPr>
        <dsp:cNvPr id="0" name=""/>
        <dsp:cNvSpPr/>
      </dsp:nvSpPr>
      <dsp:spPr>
        <a:xfrm>
          <a:off x="2695877" y="3940834"/>
          <a:ext cx="2344683" cy="525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Testing and Commissioning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711254" y="3956211"/>
        <a:ext cx="2313929" cy="494262"/>
      </dsp:txXfrm>
    </dsp:sp>
    <dsp:sp modelId="{1389F786-5C9A-4FF3-87A1-A013E44D73FC}">
      <dsp:nvSpPr>
        <dsp:cNvPr id="0" name=""/>
        <dsp:cNvSpPr/>
      </dsp:nvSpPr>
      <dsp:spPr>
        <a:xfrm rot="5476315">
          <a:off x="3759773" y="4480580"/>
          <a:ext cx="199336" cy="236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chemeClr val="bg1"/>
            </a:solidFill>
          </a:endParaRPr>
        </a:p>
      </dsp:txBody>
      <dsp:txXfrm rot="-5400000">
        <a:off x="3789227" y="4499048"/>
        <a:ext cx="141755" cy="139535"/>
      </dsp:txXfrm>
    </dsp:sp>
    <dsp:sp modelId="{93AB65BA-D5D2-485F-8AB7-D3F8B86B671F}">
      <dsp:nvSpPr>
        <dsp:cNvPr id="0" name=""/>
        <dsp:cNvSpPr/>
      </dsp:nvSpPr>
      <dsp:spPr>
        <a:xfrm>
          <a:off x="2336640" y="4731567"/>
          <a:ext cx="3028045" cy="525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Facilities Operation &amp; maintenance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352017" y="4746944"/>
        <a:ext cx="2997291" cy="494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1</a:t>
            </a:r>
            <a:br>
              <a:rPr lang="en-US" sz="2500" b="1" dirty="0" smtClean="0"/>
            </a:br>
            <a:r>
              <a:rPr lang="en-US" sz="2500" b="1" dirty="0" smtClean="0"/>
              <a:t>MINGGU KE 1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566499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 smtClean="0"/>
              <a:t>MANAJEMEN KONSTRUKSI</a:t>
            </a:r>
            <a:endParaRPr lang="en-US" sz="6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5040560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500" u="sng" dirty="0" smtClean="0"/>
              <a:t>MANAJEMEN KONSTRUKSI</a:t>
            </a:r>
            <a:endParaRPr lang="en-US" sz="2500" u="sng" dirty="0"/>
          </a:p>
        </p:txBody>
      </p:sp>
      <p:sp>
        <p:nvSpPr>
          <p:cNvPr id="3" name="Rectangle 2"/>
          <p:cNvSpPr/>
          <p:nvPr/>
        </p:nvSpPr>
        <p:spPr>
          <a:xfrm>
            <a:off x="611560" y="1845736"/>
            <a:ext cx="783248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selama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kalangan</a:t>
            </a:r>
            <a:r>
              <a:rPr lang="en-US" sz="2000" dirty="0" smtClean="0"/>
              <a:t> </a:t>
            </a:r>
            <a:r>
              <a:rPr lang="en-US" sz="2000" dirty="0" err="1" smtClean="0"/>
              <a:t>luasa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padanan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istrilah</a:t>
            </a:r>
            <a:r>
              <a:rPr lang="en-US" sz="2000" dirty="0" smtClean="0"/>
              <a:t> </a:t>
            </a:r>
            <a:r>
              <a:rPr lang="en-US" sz="2000" dirty="0" err="1" smtClean="0"/>
              <a:t>Inggris</a:t>
            </a:r>
            <a:r>
              <a:rPr lang="en-US" sz="2000" dirty="0" smtClean="0"/>
              <a:t> </a:t>
            </a:r>
          </a:p>
          <a:p>
            <a:pPr algn="ctr">
              <a:lnSpc>
                <a:spcPct val="150000"/>
              </a:lnSpc>
            </a:pPr>
            <a:endParaRPr lang="en-US" sz="2000" dirty="0" smtClean="0"/>
          </a:p>
          <a:p>
            <a:pPr algn="ctr">
              <a:lnSpc>
                <a:spcPct val="15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“CONSTRUCTION MANAGEMENT”</a:t>
            </a:r>
          </a:p>
        </p:txBody>
      </p:sp>
    </p:spTree>
    <p:extLst>
      <p:ext uri="{BB962C8B-B14F-4D97-AF65-F5344CB8AC3E}">
        <p14:creationId xmlns:p14="http://schemas.microsoft.com/office/powerpoint/2010/main" val="299571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103" y="2564904"/>
            <a:ext cx="831600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Sebagai</a:t>
            </a:r>
            <a:r>
              <a:rPr lang="en-US" dirty="0" smtClean="0"/>
              <a:t> Quality Control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kesesuaian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perencana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endParaRPr lang="en-U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Mengantisipasi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 err="1" smtClean="0"/>
              <a:t>terbatasnya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pelaksaan</a:t>
            </a:r>
            <a:r>
              <a:rPr lang="en-US" dirty="0" smtClean="0"/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Memantau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,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opname</a:t>
            </a:r>
            <a:r>
              <a:rPr lang="en-US" dirty="0" smtClean="0"/>
              <a:t> (</a:t>
            </a:r>
            <a:r>
              <a:rPr lang="en-US" dirty="0" err="1" smtClean="0"/>
              <a:t>laporan</a:t>
            </a:r>
            <a:r>
              <a:rPr lang="en-US" dirty="0" smtClean="0"/>
              <a:t>) </a:t>
            </a:r>
            <a:r>
              <a:rPr lang="en-US" dirty="0" err="1" smtClean="0"/>
              <a:t>harian</a:t>
            </a:r>
            <a:r>
              <a:rPr lang="en-US" dirty="0" smtClean="0"/>
              <a:t>, </a:t>
            </a:r>
            <a:r>
              <a:rPr lang="en-US" dirty="0" err="1" smtClean="0"/>
              <a:t>mingguan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bulanan</a:t>
            </a:r>
            <a:endParaRPr lang="en-U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tindakkan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masalah-masalah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di </a:t>
            </a:r>
            <a:r>
              <a:rPr lang="en-US" dirty="0" err="1" smtClean="0"/>
              <a:t>lapangan</a:t>
            </a:r>
            <a:endParaRPr lang="en-U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performa</a:t>
            </a:r>
            <a:r>
              <a:rPr lang="en-US" dirty="0" smtClean="0"/>
              <a:t> di </a:t>
            </a:r>
            <a:r>
              <a:rPr lang="en-US" dirty="0" err="1" smtClean="0"/>
              <a:t>lapangan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51520" y="908720"/>
            <a:ext cx="83160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err="1" smtClean="0"/>
              <a:t>Mengelola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mengatur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pembangunan</a:t>
            </a:r>
            <a:r>
              <a:rPr lang="en-US" sz="2000" dirty="0" smtClean="0"/>
              <a:t> </a:t>
            </a:r>
            <a:r>
              <a:rPr lang="en-US" sz="2000" dirty="0" err="1" smtClean="0"/>
              <a:t>sedemikian</a:t>
            </a:r>
            <a:r>
              <a:rPr lang="en-US" sz="2000" dirty="0" smtClean="0"/>
              <a:t> </a:t>
            </a:r>
            <a:r>
              <a:rPr lang="en-US" sz="2000" dirty="0" err="1" smtClean="0"/>
              <a:t>rupa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di </a:t>
            </a:r>
            <a:r>
              <a:rPr lang="en-US" sz="2000" dirty="0" err="1" smtClean="0"/>
              <a:t>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optimal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persyaratan</a:t>
            </a:r>
            <a:r>
              <a:rPr lang="en-US" sz="2000" dirty="0" smtClean="0"/>
              <a:t> (</a:t>
            </a:r>
            <a:r>
              <a:rPr lang="en-US" sz="2000" dirty="0" err="1" smtClean="0"/>
              <a:t>spesification</a:t>
            </a:r>
            <a:r>
              <a:rPr lang="en-US" sz="2000" dirty="0" smtClean="0"/>
              <a:t>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138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4654" y="1196752"/>
            <a:ext cx="486742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INDUSTRI KONSTRUKSI</a:t>
            </a:r>
            <a:br>
              <a:rPr lang="en-US" sz="2500" dirty="0" smtClean="0"/>
            </a:br>
            <a:r>
              <a:rPr lang="en-US" sz="2500" dirty="0" smtClean="0"/>
              <a:t> (LPJK , </a:t>
            </a:r>
            <a:r>
              <a:rPr lang="en-US" sz="2500" dirty="0" err="1" smtClean="0"/>
              <a:t>Krisna</a:t>
            </a:r>
            <a:r>
              <a:rPr lang="en-US" sz="2500" dirty="0" smtClean="0"/>
              <a:t> 2011) 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424654" y="2204864"/>
            <a:ext cx="83273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err="1" smtClean="0">
                <a:latin typeface="+mj-lt"/>
                <a:cs typeface="Arial" pitchFamily="34" charset="0"/>
              </a:rPr>
              <a:t>Industri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Konstruksi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secara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luas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terdiri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dari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pelaksanaan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kegiatan</a:t>
            </a:r>
            <a:r>
              <a:rPr lang="en-US" sz="2200" dirty="0" smtClean="0">
                <a:latin typeface="+mj-lt"/>
                <a:cs typeface="Arial" pitchFamily="34" charset="0"/>
              </a:rPr>
              <a:t> di </a:t>
            </a:r>
            <a:r>
              <a:rPr lang="en-US" sz="2200" dirty="0" err="1" smtClean="0">
                <a:latin typeface="+mj-lt"/>
                <a:cs typeface="Arial" pitchFamily="34" charset="0"/>
              </a:rPr>
              <a:t>lapangan</a:t>
            </a:r>
            <a:r>
              <a:rPr lang="en-US" sz="2200" dirty="0" smtClean="0">
                <a:latin typeface="+mj-lt"/>
                <a:cs typeface="Arial" pitchFamily="34" charset="0"/>
              </a:rPr>
              <a:t> yang </a:t>
            </a:r>
            <a:r>
              <a:rPr lang="en-US" sz="2200" dirty="0" err="1" smtClean="0">
                <a:latin typeface="+mj-lt"/>
                <a:cs typeface="Arial" pitchFamily="34" charset="0"/>
              </a:rPr>
              <a:t>melibatkan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pihak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pihak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spt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Kontraktor</a:t>
            </a:r>
            <a:r>
              <a:rPr lang="en-US" sz="2200" dirty="0" smtClean="0">
                <a:latin typeface="+mj-lt"/>
                <a:cs typeface="Arial" pitchFamily="34" charset="0"/>
              </a:rPr>
              <a:t>, </a:t>
            </a:r>
            <a:r>
              <a:rPr lang="en-US" sz="2200" dirty="0" err="1" smtClean="0">
                <a:latin typeface="+mj-lt"/>
                <a:cs typeface="Arial" pitchFamily="34" charset="0"/>
              </a:rPr>
              <a:t>konsultan</a:t>
            </a:r>
            <a:r>
              <a:rPr lang="en-US" sz="2200" dirty="0" smtClean="0">
                <a:latin typeface="+mj-lt"/>
                <a:cs typeface="Arial" pitchFamily="34" charset="0"/>
              </a:rPr>
              <a:t>, material supplier, plant supplier, </a:t>
            </a:r>
            <a:r>
              <a:rPr lang="en-US" sz="2200" dirty="0" err="1" smtClean="0">
                <a:latin typeface="+mj-lt"/>
                <a:cs typeface="Arial" pitchFamily="34" charset="0"/>
              </a:rPr>
              <a:t>tenaga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kerja</a:t>
            </a:r>
            <a:r>
              <a:rPr lang="en-US" sz="2200" dirty="0" smtClean="0">
                <a:latin typeface="+mj-lt"/>
                <a:cs typeface="Arial" pitchFamily="34" charset="0"/>
              </a:rPr>
              <a:t>, </a:t>
            </a:r>
            <a:r>
              <a:rPr lang="en-US" sz="2200" dirty="0" err="1" smtClean="0">
                <a:latin typeface="+mj-lt"/>
                <a:cs typeface="Arial" pitchFamily="34" charset="0"/>
              </a:rPr>
              <a:t>asuransi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dan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perbankan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dalam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suatu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transformasi</a:t>
            </a:r>
            <a:r>
              <a:rPr lang="en-US" sz="2200" dirty="0" smtClean="0">
                <a:latin typeface="+mj-lt"/>
                <a:cs typeface="Arial" pitchFamily="34" charset="0"/>
              </a:rPr>
              <a:t> input </a:t>
            </a:r>
            <a:r>
              <a:rPr lang="en-US" sz="2200" dirty="0" err="1" smtClean="0">
                <a:latin typeface="+mj-lt"/>
                <a:cs typeface="Arial" pitchFamily="34" charset="0"/>
              </a:rPr>
              <a:t>menjadi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suatu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produk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akhir</a:t>
            </a:r>
            <a:r>
              <a:rPr lang="en-US" sz="2200" dirty="0" smtClean="0">
                <a:latin typeface="+mj-lt"/>
                <a:cs typeface="Arial" pitchFamily="34" charset="0"/>
              </a:rPr>
              <a:t>  yang </a:t>
            </a:r>
            <a:r>
              <a:rPr lang="en-US" sz="2200" dirty="0" err="1" smtClean="0">
                <a:latin typeface="+mj-lt"/>
                <a:cs typeface="Arial" pitchFamily="34" charset="0"/>
              </a:rPr>
              <a:t>dipergunakan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untuk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mengakomodasi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kegiatan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sosial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maupun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bisnis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dari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masyarakat</a:t>
            </a:r>
            <a:endParaRPr lang="en-US" sz="2200" dirty="0" smtClean="0">
              <a:latin typeface="+mj-lt"/>
              <a:cs typeface="Arial" pitchFamily="34" charset="0"/>
            </a:endParaRPr>
          </a:p>
          <a:p>
            <a:pPr algn="just"/>
            <a:endParaRPr lang="en-US" sz="2200" dirty="0" smtClean="0">
              <a:latin typeface="+mj-lt"/>
              <a:cs typeface="Arial" pitchFamily="34" charset="0"/>
            </a:endParaRPr>
          </a:p>
          <a:p>
            <a:pPr algn="just"/>
            <a:r>
              <a:rPr lang="en-US" sz="2200" dirty="0" err="1" smtClean="0">
                <a:latin typeface="+mj-lt"/>
                <a:cs typeface="Arial" pitchFamily="34" charset="0"/>
              </a:rPr>
              <a:t>Industri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konstruksi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sangat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essensial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dalam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kontribusi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nya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pada</a:t>
            </a:r>
            <a:r>
              <a:rPr lang="en-US" sz="2200" dirty="0" smtClean="0">
                <a:latin typeface="+mj-lt"/>
                <a:cs typeface="Arial" pitchFamily="34" charset="0"/>
              </a:rPr>
              <a:t> proses </a:t>
            </a:r>
            <a:r>
              <a:rPr lang="en-US" sz="2200" dirty="0" err="1" smtClean="0">
                <a:latin typeface="+mj-lt"/>
                <a:cs typeface="Arial" pitchFamily="34" charset="0"/>
              </a:rPr>
              <a:t>pembangunan</a:t>
            </a:r>
            <a:r>
              <a:rPr lang="en-US" sz="2200" dirty="0" smtClean="0">
                <a:latin typeface="+mj-lt"/>
                <a:cs typeface="Arial" pitchFamily="34" charset="0"/>
              </a:rPr>
              <a:t>. </a:t>
            </a:r>
            <a:r>
              <a:rPr lang="en-US" sz="2200" dirty="0" err="1" smtClean="0">
                <a:latin typeface="+mj-lt"/>
                <a:cs typeface="Arial" pitchFamily="34" charset="0"/>
              </a:rPr>
              <a:t>Hasil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produk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industri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konstruksi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spt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berbagai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sarana</a:t>
            </a:r>
            <a:r>
              <a:rPr lang="en-US" sz="2200" dirty="0" smtClean="0">
                <a:latin typeface="+mj-lt"/>
                <a:cs typeface="Arial" pitchFamily="34" charset="0"/>
              </a:rPr>
              <a:t>, </a:t>
            </a:r>
            <a:r>
              <a:rPr lang="en-US" sz="2200" dirty="0" err="1" smtClean="0">
                <a:latin typeface="+mj-lt"/>
                <a:cs typeface="Arial" pitchFamily="34" charset="0"/>
              </a:rPr>
              <a:t>dan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prasarana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merupakan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kebutuhan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mutlak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pada</a:t>
            </a:r>
            <a:r>
              <a:rPr lang="en-US" sz="2200" dirty="0" smtClean="0">
                <a:latin typeface="+mj-lt"/>
                <a:cs typeface="Arial" pitchFamily="34" charset="0"/>
              </a:rPr>
              <a:t> proses </a:t>
            </a:r>
            <a:r>
              <a:rPr lang="en-US" sz="2200" dirty="0" err="1" smtClean="0">
                <a:latin typeface="+mj-lt"/>
                <a:cs typeface="Arial" pitchFamily="34" charset="0"/>
              </a:rPr>
              <a:t>pembangunan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dan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peningkatan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kualitas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hidup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  <a:r>
              <a:rPr lang="en-US" sz="2200" dirty="0" err="1" smtClean="0">
                <a:latin typeface="+mj-lt"/>
                <a:cs typeface="Arial" pitchFamily="34" charset="0"/>
              </a:rPr>
              <a:t>masyarakat</a:t>
            </a:r>
            <a:r>
              <a:rPr lang="en-US" sz="2200" dirty="0" smtClean="0">
                <a:latin typeface="+mj-lt"/>
                <a:cs typeface="Arial" pitchFamily="34" charset="0"/>
              </a:rPr>
              <a:t> </a:t>
            </a:r>
          </a:p>
          <a:p>
            <a:pPr algn="just"/>
            <a:endParaRPr lang="en-US" sz="2200" dirty="0">
              <a:latin typeface="+mj-lt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4469" y="404664"/>
            <a:ext cx="3850157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CONSTRUCTION INDUSTRY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55385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469" y="404664"/>
            <a:ext cx="5140574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PROJECT DEVELOPMENT SEQUENCE</a:t>
            </a:r>
            <a:endParaRPr lang="en-US" sz="25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78848102"/>
              </p:ext>
            </p:extLst>
          </p:nvPr>
        </p:nvGraphicFramePr>
        <p:xfrm>
          <a:off x="827584" y="1196752"/>
          <a:ext cx="7736439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75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469" y="404664"/>
            <a:ext cx="616643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KEY PLAYERS IN DEVELOPMENT SEQUENCE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509695" y="1031668"/>
            <a:ext cx="8382785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500" u="sng" dirty="0" smtClean="0">
                <a:cs typeface="Arial" pitchFamily="34" charset="0"/>
              </a:rPr>
              <a:t>PEMILIK </a:t>
            </a:r>
            <a:endParaRPr lang="en-US" sz="2500" u="sng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>
                <a:cs typeface="Arial" pitchFamily="34" charset="0"/>
              </a:rPr>
              <a:t>Menunjuk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penyedia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jasa</a:t>
            </a:r>
            <a:endParaRPr lang="en-US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>
                <a:cs typeface="Arial" pitchFamily="34" charset="0"/>
              </a:rPr>
              <a:t>Meminta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laporan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secara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periodiik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mengenai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pelaksana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pekerjaan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yang </a:t>
            </a:r>
            <a:r>
              <a:rPr lang="en-US" dirty="0" err="1">
                <a:cs typeface="Arial" pitchFamily="34" charset="0"/>
              </a:rPr>
              <a:t>telah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dilakukan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pleh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penyedia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jasa</a:t>
            </a:r>
            <a:endParaRPr lang="en-US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cs typeface="Arial" pitchFamily="34" charset="0"/>
              </a:rPr>
              <a:t>Memberikan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fasilitas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sarana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dan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prasarana</a:t>
            </a:r>
            <a:r>
              <a:rPr lang="en-US" dirty="0">
                <a:cs typeface="Arial" pitchFamily="34" charset="0"/>
              </a:rPr>
              <a:t> yang </a:t>
            </a:r>
            <a:r>
              <a:rPr lang="en-US" dirty="0" err="1">
                <a:cs typeface="Arial" pitchFamily="34" charset="0"/>
              </a:rPr>
              <a:t>dibutuhkan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oleh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pihak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penyedia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jasa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untuk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kelancaran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pekerjaan</a:t>
            </a:r>
            <a:endParaRPr lang="en-US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>
                <a:cs typeface="Arial" pitchFamily="34" charset="0"/>
              </a:rPr>
              <a:t>Menyediakan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lahan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untuk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tempat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pekerjaan</a:t>
            </a:r>
            <a:endParaRPr lang="en-US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>
                <a:cs typeface="Arial" pitchFamily="34" charset="0"/>
              </a:rPr>
              <a:t>Menyediakan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Anggraan</a:t>
            </a:r>
            <a:r>
              <a:rPr lang="en-US" dirty="0">
                <a:cs typeface="Arial" pitchFamily="34" charset="0"/>
              </a:rPr>
              <a:t> (</a:t>
            </a:r>
            <a:r>
              <a:rPr lang="en-US" dirty="0" smtClean="0">
                <a:cs typeface="Arial" pitchFamily="34" charset="0"/>
              </a:rPr>
              <a:t>Budget</a:t>
            </a:r>
            <a:r>
              <a:rPr lang="en-US" dirty="0">
                <a:cs typeface="Arial" pitchFamily="34" charset="0"/>
              </a:rPr>
              <a:t>) </a:t>
            </a:r>
            <a:r>
              <a:rPr lang="en-US" dirty="0" err="1">
                <a:cs typeface="Arial" pitchFamily="34" charset="0"/>
              </a:rPr>
              <a:t>perencanaan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dan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pelaksanaan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proyek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dan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membayar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kepada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pihak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penyedia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jasa</a:t>
            </a:r>
            <a:endParaRPr lang="en-US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>
                <a:cs typeface="Arial" pitchFamily="34" charset="0"/>
              </a:rPr>
              <a:t>Pemilik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dapat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sebagai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Individu</a:t>
            </a:r>
            <a:r>
              <a:rPr lang="en-US" dirty="0">
                <a:cs typeface="Arial" pitchFamily="34" charset="0"/>
              </a:rPr>
              <a:t>, Perusahaan </a:t>
            </a:r>
            <a:r>
              <a:rPr lang="en-US" dirty="0" err="1" smtClean="0">
                <a:cs typeface="Arial" pitchFamily="34" charset="0"/>
              </a:rPr>
              <a:t>atau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Pemerintahan</a:t>
            </a:r>
            <a:endParaRPr lang="en-US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>
                <a:cs typeface="Arial" pitchFamily="34" charset="0"/>
              </a:rPr>
              <a:t>Ikut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mengawasi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jalannya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pelaksana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dengan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menunjuk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suatu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badan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atau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orang </a:t>
            </a:r>
            <a:r>
              <a:rPr lang="en-US" dirty="0" err="1">
                <a:cs typeface="Arial" pitchFamily="34" charset="0"/>
              </a:rPr>
              <a:t>untuk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bertindak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atas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nama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pemilik</a:t>
            </a:r>
            <a:endParaRPr lang="en-US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>
                <a:cs typeface="Arial" pitchFamily="34" charset="0"/>
              </a:rPr>
              <a:t>Mengesahkan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perubahan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dalam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pekerjaan</a:t>
            </a:r>
            <a:r>
              <a:rPr lang="en-US" dirty="0">
                <a:cs typeface="Arial" pitchFamily="34" charset="0"/>
              </a:rPr>
              <a:t> (</a:t>
            </a:r>
            <a:r>
              <a:rPr lang="en-US" dirty="0" err="1">
                <a:cs typeface="Arial" pitchFamily="34" charset="0"/>
              </a:rPr>
              <a:t>Apabila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terjadi</a:t>
            </a:r>
            <a:r>
              <a:rPr lang="en-US" dirty="0">
                <a:cs typeface="Arial" pitchFamily="34" charset="0"/>
              </a:rPr>
              <a:t>)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>
                <a:cs typeface="Arial" pitchFamily="34" charset="0"/>
              </a:rPr>
              <a:t>Menerima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dan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mengesahkan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pekerjaan</a:t>
            </a:r>
            <a:r>
              <a:rPr lang="en-US" dirty="0">
                <a:cs typeface="Arial" pitchFamily="34" charset="0"/>
              </a:rPr>
              <a:t> yang </a:t>
            </a:r>
            <a:r>
              <a:rPr lang="en-US" dirty="0" err="1">
                <a:cs typeface="Arial" pitchFamily="34" charset="0"/>
              </a:rPr>
              <a:t>telah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selesai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dilaksanakan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oleh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penyedia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jasa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jika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produknya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telah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sesuai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dengan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apa</a:t>
            </a:r>
            <a:r>
              <a:rPr lang="en-US" dirty="0">
                <a:cs typeface="Arial" pitchFamily="34" charset="0"/>
              </a:rPr>
              <a:t> yang </a:t>
            </a:r>
            <a:r>
              <a:rPr lang="en-US" dirty="0" err="1">
                <a:cs typeface="Arial" pitchFamily="34" charset="0"/>
              </a:rPr>
              <a:t>dikehendaki</a:t>
            </a:r>
            <a:endParaRPr lang="en-US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>
                <a:cs typeface="Arial" pitchFamily="34" charset="0"/>
              </a:rPr>
              <a:t>Proyek</a:t>
            </a:r>
            <a:r>
              <a:rPr lang="en-US" dirty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didanai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oleh</a:t>
            </a:r>
            <a:r>
              <a:rPr lang="en-US" dirty="0">
                <a:cs typeface="Arial" pitchFamily="34" charset="0"/>
              </a:rPr>
              <a:t> Dana </a:t>
            </a:r>
            <a:r>
              <a:rPr lang="en-US" dirty="0" err="1" smtClean="0">
                <a:cs typeface="Arial" pitchFamily="34" charset="0"/>
              </a:rPr>
              <a:t>Masyarakat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>
                <a:cs typeface="Arial" pitchFamily="34" charset="0"/>
              </a:rPr>
              <a:t>Loan, </a:t>
            </a:r>
            <a:r>
              <a:rPr lang="en-US" dirty="0" err="1">
                <a:cs typeface="Arial" pitchFamily="34" charset="0"/>
              </a:rPr>
              <a:t>Hibah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Anggran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Pemerintah</a:t>
            </a:r>
            <a:r>
              <a:rPr lang="en-US" dirty="0">
                <a:cs typeface="Arial" pitchFamily="34" charset="0"/>
              </a:rPr>
              <a:t> Daerah, </a:t>
            </a:r>
            <a:r>
              <a:rPr lang="en-US" dirty="0" err="1">
                <a:cs typeface="Arial" pitchFamily="34" charset="0"/>
              </a:rPr>
              <a:t>Pengguna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Jasa</a:t>
            </a:r>
            <a:r>
              <a:rPr lang="en-US" dirty="0">
                <a:cs typeface="Arial" pitchFamily="34" charset="0"/>
              </a:rPr>
              <a:t>/</a:t>
            </a:r>
            <a:r>
              <a:rPr lang="en-US" dirty="0" err="1">
                <a:cs typeface="Arial" pitchFamily="34" charset="0"/>
              </a:rPr>
              <a:t>Pemilik</a:t>
            </a:r>
            <a:r>
              <a:rPr lang="en-US" dirty="0">
                <a:cs typeface="Arial" pitchFamily="34" charset="0"/>
              </a:rPr>
              <a:t>/Owner </a:t>
            </a:r>
            <a:r>
              <a:rPr lang="en-US" dirty="0" err="1">
                <a:cs typeface="Arial" pitchFamily="34" charset="0"/>
              </a:rPr>
              <a:t>adalah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Pemerintah</a:t>
            </a:r>
            <a:endParaRPr lang="en-US" dirty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5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9693" y="592393"/>
            <a:ext cx="817198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500" u="sng" dirty="0" smtClean="0">
                <a:cs typeface="Arial" pitchFamily="34" charset="0"/>
              </a:rPr>
              <a:t>KONSULTAN PERENCANA (DESIGN ENGINEERING)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cs typeface="Arial" pitchFamily="34" charset="0"/>
              </a:rPr>
              <a:t>Membuat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perencanaan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secara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lengkap</a:t>
            </a:r>
            <a:r>
              <a:rPr lang="en-US" dirty="0" smtClean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terdiri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dari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gambar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rencana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rencana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kerja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syarat-syarat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hitungan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struktur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rencana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anggaran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biaya</a:t>
            </a:r>
            <a:endParaRPr lang="en-US" dirty="0" smtClean="0">
              <a:cs typeface="Arial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cs typeface="Arial" pitchFamily="34" charset="0"/>
              </a:rPr>
              <a:t>Memberikan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usulan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serta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pertimbangan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kepada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pengguna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jasa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pihak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konstraktor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tentang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pelaksaan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pekerjaan</a:t>
            </a:r>
            <a:endParaRPr lang="en-US" dirty="0" smtClean="0">
              <a:cs typeface="Arial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cs typeface="Arial" pitchFamily="34" charset="0"/>
              </a:rPr>
              <a:t>Memberikan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jawaban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penjelasan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kepada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kontraktor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tentang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hal-hal</a:t>
            </a:r>
            <a:r>
              <a:rPr lang="en-US" dirty="0" smtClean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kurang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jelas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dalam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gambar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rencana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rencana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kerja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syarat-syarat</a:t>
            </a:r>
            <a:endParaRPr lang="en-US" dirty="0" smtClean="0">
              <a:cs typeface="Arial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cs typeface="Arial" pitchFamily="34" charset="0"/>
              </a:rPr>
              <a:t>Membuat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gambar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revisi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bila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terjadi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perubahan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rencana</a:t>
            </a:r>
            <a:endParaRPr lang="en-US" dirty="0" smtClean="0">
              <a:cs typeface="Arial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cs typeface="Arial" pitchFamily="34" charset="0"/>
              </a:rPr>
              <a:t>Menghadiri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rapat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koordinasi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pengelolaan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endParaRPr lang="en-US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500" u="sng" dirty="0" smtClean="0">
                <a:cs typeface="Arial" pitchFamily="34" charset="0"/>
              </a:rPr>
              <a:t>KONSULTAN PENGAWAS (SUPERVISION)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cs typeface="Arial" pitchFamily="34" charset="0"/>
              </a:rPr>
              <a:t>Sebagai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wakil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dari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pengguna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jasa</a:t>
            </a:r>
            <a:r>
              <a:rPr lang="en-US" dirty="0" smtClean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bertanggung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jawab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untuk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melakukan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pengawasan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dalam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berbagai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kegiatan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r>
              <a:rPr lang="en-US" dirty="0" smtClean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diharapakn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sesuai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dengan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spesifikasi</a:t>
            </a:r>
            <a:r>
              <a:rPr lang="en-US" dirty="0" smtClean="0">
                <a:cs typeface="Arial" pitchFamily="34" charset="0"/>
              </a:rPr>
              <a:t> (</a:t>
            </a:r>
            <a:r>
              <a:rPr lang="en-US" dirty="0" err="1" smtClean="0">
                <a:cs typeface="Arial" pitchFamily="34" charset="0"/>
              </a:rPr>
              <a:t>Mutu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Biaya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Waktu</a:t>
            </a:r>
            <a:r>
              <a:rPr lang="en-US" dirty="0" smtClean="0">
                <a:cs typeface="Arial" pitchFamily="34" charset="0"/>
              </a:rPr>
              <a:t>)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8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9694" y="548680"/>
            <a:ext cx="817198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500" u="sng" dirty="0" smtClean="0">
                <a:cs typeface="Arial" pitchFamily="34" charset="0"/>
              </a:rPr>
              <a:t>KONTRAKTOR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cs typeface="Arial" pitchFamily="34" charset="0"/>
              </a:rPr>
              <a:t>Penyedia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jasa</a:t>
            </a:r>
            <a:r>
              <a:rPr lang="en-US" dirty="0" smtClean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menyediakan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jasa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untuk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menyelesaikan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pekerjaan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konstruksi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sesuai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dengan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kesepakatan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antara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pemilik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dengan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pelaksana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r>
              <a:rPr lang="en-US" dirty="0" smtClean="0">
                <a:cs typeface="Arial" pitchFamily="34" charset="0"/>
              </a:rPr>
              <a:t> (</a:t>
            </a:r>
            <a:r>
              <a:rPr lang="en-US" dirty="0" err="1" smtClean="0">
                <a:cs typeface="Arial" pitchFamily="34" charset="0"/>
              </a:rPr>
              <a:t>Kontraktor</a:t>
            </a:r>
            <a:r>
              <a:rPr lang="en-US" dirty="0" smtClean="0">
                <a:cs typeface="Arial" pitchFamily="34" charset="0"/>
              </a:rPr>
              <a:t>)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500" u="sng" dirty="0" smtClean="0">
                <a:cs typeface="Arial" pitchFamily="34" charset="0"/>
              </a:rPr>
              <a:t>SUPPLIER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cs typeface="Arial" pitchFamily="34" charset="0"/>
              </a:rPr>
              <a:t>Penyedia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jasa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berupa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pengadaan</a:t>
            </a:r>
            <a:r>
              <a:rPr lang="en-US" dirty="0" smtClean="0">
                <a:cs typeface="Arial" pitchFamily="34" charset="0"/>
              </a:rPr>
              <a:t> material/</a:t>
            </a:r>
            <a:r>
              <a:rPr lang="en-US" dirty="0" err="1" smtClean="0">
                <a:cs typeface="Arial" pitchFamily="34" charset="0"/>
              </a:rPr>
              <a:t>bahan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tenaga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kerja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peralatan</a:t>
            </a:r>
            <a:r>
              <a:rPr lang="en-US" dirty="0" smtClean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akan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digunakan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dalam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pelaksaan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endParaRPr lang="en-US" dirty="0" smtClean="0">
              <a:cs typeface="Arial" pitchFamily="34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500" u="sng" dirty="0" smtClean="0">
                <a:cs typeface="Arial" pitchFamily="34" charset="0"/>
              </a:rPr>
              <a:t>INSTANSI TERKAIT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cs typeface="Arial" pitchFamily="34" charset="0"/>
              </a:rPr>
              <a:t>Terlibat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dalam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perizinan</a:t>
            </a:r>
            <a:r>
              <a:rPr lang="en-US" dirty="0" smtClean="0">
                <a:cs typeface="Arial" pitchFamily="34" charset="0"/>
              </a:rPr>
              <a:t>/regulation, </a:t>
            </a:r>
            <a:r>
              <a:rPr lang="en-US" dirty="0" err="1" smtClean="0">
                <a:cs typeface="Arial" pitchFamily="34" charset="0"/>
              </a:rPr>
              <a:t>masalah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aspek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hukum</a:t>
            </a:r>
            <a:r>
              <a:rPr lang="en-US" dirty="0" smtClean="0">
                <a:cs typeface="Arial" pitchFamily="34" charset="0"/>
              </a:rPr>
              <a:t>  </a:t>
            </a:r>
            <a:r>
              <a:rPr lang="en-US" dirty="0" err="1" smtClean="0">
                <a:cs typeface="Arial" pitchFamily="34" charset="0"/>
              </a:rPr>
              <a:t>seperti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Dinas</a:t>
            </a:r>
            <a:r>
              <a:rPr lang="en-US" dirty="0" smtClean="0">
                <a:cs typeface="Arial" pitchFamily="34" charset="0"/>
              </a:rPr>
              <a:t> Tata Kota </a:t>
            </a:r>
            <a:r>
              <a:rPr lang="en-US" dirty="0" err="1" smtClean="0">
                <a:cs typeface="Arial" pitchFamily="34" charset="0"/>
              </a:rPr>
              <a:t>untuk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perizinan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membangun</a:t>
            </a:r>
            <a:r>
              <a:rPr lang="en-US" dirty="0" smtClean="0">
                <a:cs typeface="Arial" pitchFamily="34" charset="0"/>
              </a:rPr>
              <a:t> (IMB), </a:t>
            </a:r>
            <a:r>
              <a:rPr lang="en-US" dirty="0" err="1" smtClean="0">
                <a:cs typeface="Arial" pitchFamily="34" charset="0"/>
              </a:rPr>
              <a:t>Lembaga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Penegakkan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Hukum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Abitrase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untuk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menyelesaikan</a:t>
            </a:r>
            <a:r>
              <a:rPr lang="en-US" dirty="0" smtClean="0">
                <a:cs typeface="Arial" pitchFamily="34" charset="0"/>
              </a:rPr>
              <a:t> dispute/</a:t>
            </a:r>
            <a:r>
              <a:rPr lang="en-US" dirty="0" err="1" smtClean="0">
                <a:cs typeface="Arial" pitchFamily="34" charset="0"/>
              </a:rPr>
              <a:t>perselisihan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dalam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pelaksanaan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kontrak</a:t>
            </a:r>
            <a:r>
              <a:rPr lang="en-US" dirty="0" smtClean="0">
                <a:cs typeface="Arial" pitchFamily="34" charset="0"/>
              </a:rPr>
              <a:t/>
            </a:r>
            <a:br>
              <a:rPr lang="en-US" dirty="0" smtClean="0">
                <a:cs typeface="Arial" pitchFamily="34" charset="0"/>
              </a:rPr>
            </a:br>
            <a:endParaRPr lang="en-US" dirty="0" smtClean="0"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500" dirty="0" smtClean="0">
                <a:cs typeface="Arial" pitchFamily="34" charset="0"/>
              </a:rPr>
              <a:t>MASYARAKAT (COMMUNITY)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cs typeface="Arial" pitchFamily="34" charset="0"/>
              </a:rPr>
              <a:t>Meningkatkan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akses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masyarakat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keuntungan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sehingga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proporsi</a:t>
            </a:r>
            <a:r>
              <a:rPr lang="en-US" dirty="0" smtClean="0">
                <a:cs typeface="Arial" pitchFamily="34" charset="0"/>
              </a:rPr>
              <a:t>  </a:t>
            </a:r>
            <a:r>
              <a:rPr lang="en-US" dirty="0" err="1" smtClean="0">
                <a:cs typeface="Arial" pitchFamily="34" charset="0"/>
              </a:rPr>
              <a:t>terbesar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keuntungan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langsung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diterima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oleh</a:t>
            </a:r>
            <a:r>
              <a:rPr lang="en-US" dirty="0" smtClean="0">
                <a:cs typeface="Arial" pitchFamily="34" charset="0"/>
              </a:rPr>
              <a:t> target yang </a:t>
            </a:r>
            <a:r>
              <a:rPr lang="en-US" dirty="0" err="1" smtClean="0">
                <a:cs typeface="Arial" pitchFamily="34" charset="0"/>
              </a:rPr>
              <a:t>tepat</a:t>
            </a:r>
            <a:r>
              <a:rPr lang="en-US" dirty="0" smtClean="0">
                <a:cs typeface="Arial" pitchFamily="34" charset="0"/>
              </a:rPr>
              <a:t> (</a:t>
            </a:r>
            <a:r>
              <a:rPr lang="en-US" dirty="0" err="1" smtClean="0">
                <a:cs typeface="Arial" pitchFamily="34" charset="0"/>
              </a:rPr>
              <a:t>Masyarakat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Setempat</a:t>
            </a:r>
            <a:r>
              <a:rPr lang="en-US" dirty="0" smtClean="0"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9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2954" y="908720"/>
            <a:ext cx="819065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500" u="sng" dirty="0" smtClean="0">
                <a:cs typeface="Arial" pitchFamily="34" charset="0"/>
              </a:rPr>
              <a:t>MASYARAKAT (COMMUNITY)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cs typeface="Arial" pitchFamily="34" charset="0"/>
              </a:rPr>
              <a:t>Meningkatkan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akses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masyarakat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keuntungan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sehingga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proporsi</a:t>
            </a:r>
            <a:r>
              <a:rPr lang="en-US" dirty="0" smtClean="0">
                <a:cs typeface="Arial" pitchFamily="34" charset="0"/>
              </a:rPr>
              <a:t>  </a:t>
            </a:r>
            <a:r>
              <a:rPr lang="en-US" dirty="0" err="1" smtClean="0">
                <a:cs typeface="Arial" pitchFamily="34" charset="0"/>
              </a:rPr>
              <a:t>terbesar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keuntungan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langsung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diterima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oleh</a:t>
            </a:r>
            <a:r>
              <a:rPr lang="en-US" dirty="0" smtClean="0">
                <a:cs typeface="Arial" pitchFamily="34" charset="0"/>
              </a:rPr>
              <a:t> target yang </a:t>
            </a:r>
            <a:r>
              <a:rPr lang="en-US" dirty="0" err="1" smtClean="0">
                <a:cs typeface="Arial" pitchFamily="34" charset="0"/>
              </a:rPr>
              <a:t>tepat</a:t>
            </a:r>
            <a:r>
              <a:rPr lang="en-US" dirty="0" smtClean="0">
                <a:cs typeface="Arial" pitchFamily="34" charset="0"/>
              </a:rPr>
              <a:t> (</a:t>
            </a:r>
            <a:r>
              <a:rPr lang="en-US" dirty="0" err="1" smtClean="0">
                <a:cs typeface="Arial" pitchFamily="34" charset="0"/>
              </a:rPr>
              <a:t>Masyarakat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Setempat</a:t>
            </a:r>
            <a:r>
              <a:rPr lang="en-US" dirty="0" smtClean="0">
                <a:cs typeface="Arial" pitchFamily="34" charset="0"/>
              </a:rPr>
              <a:t>)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cs typeface="Arial" pitchFamily="34" charset="0"/>
              </a:rPr>
              <a:t>Adannya</a:t>
            </a:r>
            <a:r>
              <a:rPr lang="en-US" dirty="0" smtClean="0">
                <a:cs typeface="Arial" pitchFamily="34" charset="0"/>
              </a:rPr>
              <a:t> transfer </a:t>
            </a:r>
            <a:r>
              <a:rPr lang="en-US" dirty="0" err="1" smtClean="0">
                <a:cs typeface="Arial" pitchFamily="34" charset="0"/>
              </a:rPr>
              <a:t>keahlian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meningkatkan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kemampuan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masyarakat</a:t>
            </a:r>
            <a:r>
              <a:rPr lang="en-US" dirty="0" smtClean="0">
                <a:cs typeface="Arial" pitchFamily="34" charset="0"/>
              </a:rPr>
              <a:t> di </a:t>
            </a:r>
            <a:r>
              <a:rPr lang="en-US" dirty="0" err="1" smtClean="0">
                <a:cs typeface="Arial" pitchFamily="34" charset="0"/>
              </a:rPr>
              <a:t>sekitar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lokasi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endParaRPr lang="en-US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cs typeface="Arial" pitchFamily="34" charset="0"/>
              </a:rPr>
              <a:t>Meningkatkan</a:t>
            </a:r>
            <a:r>
              <a:rPr lang="en-US" dirty="0" smtClean="0">
                <a:cs typeface="Arial" pitchFamily="34" charset="0"/>
              </a:rPr>
              <a:t> rasa </a:t>
            </a:r>
            <a:r>
              <a:rPr lang="en-US" dirty="0" err="1" smtClean="0">
                <a:cs typeface="Arial" pitchFamily="34" charset="0"/>
              </a:rPr>
              <a:t>memiliki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masyarakat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terhadap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infastruktur</a:t>
            </a:r>
            <a:r>
              <a:rPr lang="en-US" dirty="0" smtClean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berada</a:t>
            </a:r>
            <a:r>
              <a:rPr lang="en-US" dirty="0" smtClean="0">
                <a:cs typeface="Arial" pitchFamily="34" charset="0"/>
              </a:rPr>
              <a:t> di </a:t>
            </a:r>
            <a:r>
              <a:rPr lang="en-US" dirty="0" err="1" smtClean="0">
                <a:cs typeface="Arial" pitchFamily="34" charset="0"/>
              </a:rPr>
              <a:t>seikitar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lingkungannya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dengan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harapan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masyrakat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memelihara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menjaga</a:t>
            </a:r>
            <a:r>
              <a:rPr lang="en-US" dirty="0" smtClean="0">
                <a:cs typeface="Arial" pitchFamily="34" charset="0"/>
              </a:rPr>
              <a:t>  </a:t>
            </a:r>
            <a:r>
              <a:rPr lang="en-US" dirty="0" err="1" smtClean="0">
                <a:cs typeface="Arial" pitchFamily="34" charset="0"/>
              </a:rPr>
              <a:t>infastruktur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tersebut</a:t>
            </a:r>
            <a:endParaRPr lang="en-US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500" u="sng" dirty="0" smtClean="0">
                <a:cs typeface="Arial" pitchFamily="34" charset="0"/>
              </a:rPr>
              <a:t>PENYEDIA PELAYANAN PUBLIK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cs typeface="Arial" pitchFamily="34" charset="0"/>
              </a:rPr>
              <a:t>Perusahaan </a:t>
            </a:r>
            <a:r>
              <a:rPr lang="en-US" dirty="0" err="1" smtClean="0">
                <a:cs typeface="Arial" pitchFamily="34" charset="0"/>
              </a:rPr>
              <a:t>Listrik</a:t>
            </a:r>
            <a:r>
              <a:rPr lang="en-US" dirty="0" smtClean="0">
                <a:cs typeface="Arial" pitchFamily="34" charset="0"/>
              </a:rPr>
              <a:t> Negara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cs typeface="Arial" pitchFamily="34" charset="0"/>
              </a:rPr>
              <a:t>TELKOM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cs typeface="Arial" pitchFamily="34" charset="0"/>
              </a:rPr>
              <a:t>PDAM</a:t>
            </a:r>
          </a:p>
        </p:txBody>
      </p:sp>
    </p:spTree>
    <p:extLst>
      <p:ext uri="{BB962C8B-B14F-4D97-AF65-F5344CB8AC3E}">
        <p14:creationId xmlns:p14="http://schemas.microsoft.com/office/powerpoint/2010/main" val="212565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4"/>
            <a:ext cx="83529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500" dirty="0" smtClean="0">
                <a:cs typeface="Arial" pitchFamily="34" charset="0"/>
              </a:rPr>
              <a:t>LEMBAGA INTERNAL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cs typeface="Arial" pitchFamily="34" charset="0"/>
              </a:rPr>
              <a:t>Lembaga</a:t>
            </a:r>
            <a:r>
              <a:rPr lang="en-US" dirty="0" smtClean="0">
                <a:cs typeface="Arial" pitchFamily="34" charset="0"/>
              </a:rPr>
              <a:t> Internal yang </a:t>
            </a:r>
            <a:r>
              <a:rPr lang="en-US" dirty="0" err="1" smtClean="0">
                <a:cs typeface="Arial" pitchFamily="34" charset="0"/>
              </a:rPr>
              <a:t>akan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memutuskan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suatu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kebijakan</a:t>
            </a:r>
            <a:r>
              <a:rPr lang="en-US" dirty="0" smtClean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dapat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berupa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tentang</a:t>
            </a:r>
            <a:r>
              <a:rPr lang="en-US" dirty="0" smtClean="0">
                <a:cs typeface="Arial" pitchFamily="34" charset="0"/>
              </a:rPr>
              <a:t> :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dirty="0" err="1" smtClean="0">
                <a:cs typeface="Arial" pitchFamily="34" charset="0"/>
              </a:rPr>
              <a:t>Perencanaan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konsep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pembanggunan</a:t>
            </a:r>
            <a:endParaRPr lang="en-US" dirty="0" smtClean="0"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dirty="0" smtClean="0">
                <a:cs typeface="Arial" pitchFamily="34" charset="0"/>
              </a:rPr>
              <a:t>Tata </a:t>
            </a:r>
            <a:r>
              <a:rPr lang="en-US" dirty="0" err="1" smtClean="0">
                <a:cs typeface="Arial" pitchFamily="34" charset="0"/>
              </a:rPr>
              <a:t>ruang</a:t>
            </a:r>
            <a:endParaRPr lang="en-US" dirty="0" smtClean="0"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dirty="0" err="1" smtClean="0">
                <a:cs typeface="Arial" pitchFamily="34" charset="0"/>
              </a:rPr>
              <a:t>Penggunaan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lahan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publik</a:t>
            </a:r>
            <a:endParaRPr lang="en-US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cs typeface="Arial" pitchFamily="34" charset="0"/>
              </a:rPr>
              <a:t>Pada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tingkat</a:t>
            </a:r>
            <a:r>
              <a:rPr lang="en-US" dirty="0" smtClean="0">
                <a:cs typeface="Arial" pitchFamily="34" charset="0"/>
              </a:rPr>
              <a:t> KOTA/</a:t>
            </a:r>
            <a:r>
              <a:rPr lang="en-US" dirty="0" err="1" smtClean="0">
                <a:cs typeface="Arial" pitchFamily="34" charset="0"/>
              </a:rPr>
              <a:t>Kabupaten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adalah</a:t>
            </a:r>
            <a:r>
              <a:rPr lang="en-US" dirty="0" smtClean="0">
                <a:cs typeface="Arial" pitchFamily="34" charset="0"/>
              </a:rPr>
              <a:t> BAPPEDA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tingkat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pusat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dikeloka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oleh</a:t>
            </a:r>
            <a:r>
              <a:rPr lang="en-US" dirty="0" smtClean="0">
                <a:cs typeface="Arial" pitchFamily="34" charset="0"/>
              </a:rPr>
              <a:t> BAPPENAS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500" dirty="0" smtClean="0">
                <a:cs typeface="Arial" pitchFamily="34" charset="0"/>
              </a:rPr>
              <a:t>ORGANISASI NON PEMERINTAH (ORNOP/NGO)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cs typeface="Arial" pitchFamily="34" charset="0"/>
              </a:rPr>
              <a:t>Partisipasi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Organisasi</a:t>
            </a:r>
            <a:r>
              <a:rPr lang="en-US" dirty="0" smtClean="0">
                <a:cs typeface="Arial" pitchFamily="34" charset="0"/>
              </a:rPr>
              <a:t> Non </a:t>
            </a:r>
            <a:r>
              <a:rPr lang="en-US" dirty="0" err="1" smtClean="0">
                <a:cs typeface="Arial" pitchFamily="34" charset="0"/>
              </a:rPr>
              <a:t>Pemerintah</a:t>
            </a:r>
            <a:r>
              <a:rPr lang="en-US" dirty="0" smtClean="0">
                <a:cs typeface="Arial" pitchFamily="34" charset="0"/>
              </a:rPr>
              <a:t> (ORNOP) </a:t>
            </a:r>
            <a:r>
              <a:rPr lang="en-US" dirty="0" err="1" smtClean="0">
                <a:cs typeface="Arial" pitchFamily="34" charset="0"/>
              </a:rPr>
              <a:t>sangat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diharapkan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dalam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melakukan</a:t>
            </a:r>
            <a:r>
              <a:rPr lang="en-US" dirty="0" smtClean="0">
                <a:cs typeface="Arial" pitchFamily="34" charset="0"/>
              </a:rPr>
              <a:t> monitoring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evaluasi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terhadap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pelaksaan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proyek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konstruksi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termasuk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dalam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memantau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dampak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negatif</a:t>
            </a:r>
            <a:r>
              <a:rPr lang="en-US" dirty="0" smtClean="0">
                <a:cs typeface="Arial" pitchFamily="34" charset="0"/>
              </a:rPr>
              <a:t> yang </a:t>
            </a:r>
            <a:r>
              <a:rPr lang="en-US" dirty="0" err="1" smtClean="0">
                <a:cs typeface="Arial" pitchFamily="34" charset="0"/>
              </a:rPr>
              <a:t>dapat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terjadi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terhadap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lingkungan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sekitar</a:t>
            </a:r>
            <a:r>
              <a:rPr lang="en-US" dirty="0" smtClean="0">
                <a:cs typeface="Arial" pitchFamily="34" charset="0"/>
              </a:rPr>
              <a:t>. </a:t>
            </a:r>
            <a:r>
              <a:rPr lang="en-US" dirty="0" err="1" smtClean="0">
                <a:cs typeface="Arial" pitchFamily="34" charset="0"/>
              </a:rPr>
              <a:t>Selain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itu</a:t>
            </a:r>
            <a:r>
              <a:rPr lang="en-US" dirty="0" smtClean="0">
                <a:cs typeface="Arial" pitchFamily="34" charset="0"/>
              </a:rPr>
              <a:t>, ORNOP </a:t>
            </a:r>
            <a:r>
              <a:rPr lang="en-US" dirty="0" err="1" smtClean="0">
                <a:cs typeface="Arial" pitchFamily="34" charset="0"/>
              </a:rPr>
              <a:t>diharapkan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dapat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memberikan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advokasi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pada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masyarakat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setempat</a:t>
            </a:r>
            <a:r>
              <a:rPr lang="en-US" dirty="0" smtClean="0"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31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05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48680"/>
            <a:ext cx="245745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00" y="3429000"/>
            <a:ext cx="245745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047" y="3140968"/>
            <a:ext cx="245745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477" y="2388528"/>
            <a:ext cx="1228725" cy="130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498" y="2260879"/>
            <a:ext cx="1185701" cy="1185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784" y="4629699"/>
            <a:ext cx="2655367" cy="392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03" y="3041237"/>
            <a:ext cx="1622425" cy="150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18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469" y="404664"/>
            <a:ext cx="8099979" cy="8617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CONTRUCTION TECHNOLOGY AND CONTRUCTION MANAGEMENT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438313" y="1484784"/>
            <a:ext cx="81661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Model 5 M + I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Man (</a:t>
            </a:r>
            <a:r>
              <a:rPr lang="en-US" dirty="0" err="1" smtClean="0"/>
              <a:t>Manusia</a:t>
            </a:r>
            <a:r>
              <a:rPr lang="en-US" smtClean="0"/>
              <a:t>) : Man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model 5 m yang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Machines (</a:t>
            </a:r>
            <a:r>
              <a:rPr lang="en-US" dirty="0" err="1" smtClean="0"/>
              <a:t>Mesin</a:t>
            </a:r>
            <a:r>
              <a:rPr lang="en-US" dirty="0" smtClean="0"/>
              <a:t>) : Machines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/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nonoprasional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Money (</a:t>
            </a:r>
            <a:r>
              <a:rPr lang="en-US" dirty="0" err="1" smtClean="0"/>
              <a:t>Uang</a:t>
            </a:r>
            <a:r>
              <a:rPr lang="en-US" dirty="0" smtClean="0"/>
              <a:t>/Modal) :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modal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pembiayaan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Method (</a:t>
            </a:r>
            <a:r>
              <a:rPr lang="en-US" dirty="0" err="1" smtClean="0"/>
              <a:t>Metode</a:t>
            </a:r>
            <a:r>
              <a:rPr lang="en-US" dirty="0" smtClean="0"/>
              <a:t>/</a:t>
            </a:r>
            <a:r>
              <a:rPr lang="en-US" dirty="0" err="1" smtClean="0"/>
              <a:t>Prosedur</a:t>
            </a:r>
            <a:r>
              <a:rPr lang="en-US" dirty="0" smtClean="0"/>
              <a:t>): </a:t>
            </a:r>
            <a:r>
              <a:rPr lang="en-US" dirty="0" err="1"/>
              <a:t>P</a:t>
            </a:r>
            <a:r>
              <a:rPr lang="en-US" dirty="0" err="1" smtClean="0"/>
              <a:t>rosedur</a:t>
            </a:r>
            <a:r>
              <a:rPr lang="en-US" dirty="0" smtClean="0"/>
              <a:t> yang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/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Materials (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) :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diolah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Information :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9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469" y="404664"/>
            <a:ext cx="6371787" cy="8617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STRUCTURE OF THE CONSTRUCTION PROJECT</a:t>
            </a:r>
            <a:endParaRPr lang="en-US" sz="25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12776"/>
            <a:ext cx="577215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55576" y="49411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Keterangan</a:t>
            </a:r>
            <a:r>
              <a:rPr lang="en-US" dirty="0" smtClean="0"/>
              <a:t> :   </a:t>
            </a:r>
          </a:p>
          <a:p>
            <a:r>
              <a:rPr lang="en-US" dirty="0" smtClean="0"/>
              <a:t>- - - - - -  :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Koordinasi</a:t>
            </a:r>
            <a:endParaRPr lang="en-US" dirty="0" smtClean="0"/>
          </a:p>
          <a:p>
            <a:r>
              <a:rPr lang="en-US" dirty="0" smtClean="0"/>
              <a:t>------------ :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5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3954" y="404664"/>
            <a:ext cx="7658446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PROFESSIONAL AFFILIATION AND CERTIFICATE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1331640" y="1196752"/>
            <a:ext cx="63367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UNDANG-UNDANG NO 2 TAHUN 2017 TENTANG JASA KONSTRUKSI</a:t>
            </a:r>
            <a:br>
              <a:rPr lang="en-US" sz="2000" dirty="0" smtClean="0"/>
            </a:br>
            <a:r>
              <a:rPr lang="en-US" sz="2000" dirty="0" smtClean="0"/>
              <a:t>(KEWAJIBAN MEMILIKI SERTIFIKAT KOMPETENSI KERJA)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777414" y="2564904"/>
            <a:ext cx="73949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Pasal</a:t>
            </a:r>
            <a:r>
              <a:rPr lang="en-US" dirty="0" smtClean="0"/>
              <a:t> 70 </a:t>
            </a:r>
            <a:r>
              <a:rPr lang="en-US" dirty="0" err="1" smtClean="0"/>
              <a:t>ayat</a:t>
            </a:r>
            <a:r>
              <a:rPr lang="en-US" dirty="0" smtClean="0"/>
              <a:t> 1 :</a:t>
            </a:r>
          </a:p>
          <a:p>
            <a:pPr algn="ctr"/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yang </a:t>
            </a:r>
            <a:r>
              <a:rPr lang="en-US" dirty="0" err="1" smtClean="0"/>
              <a:t>bekerja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6936" y="3933056"/>
            <a:ext cx="77274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Pasal</a:t>
            </a:r>
            <a:r>
              <a:rPr lang="en-US" dirty="0" smtClean="0"/>
              <a:t> 70 </a:t>
            </a:r>
            <a:r>
              <a:rPr lang="en-US" dirty="0" err="1" smtClean="0"/>
              <a:t>ayat</a:t>
            </a:r>
            <a:r>
              <a:rPr lang="en-US" dirty="0" smtClean="0"/>
              <a:t> 2 : </a:t>
            </a:r>
          </a:p>
          <a:p>
            <a:pPr algn="ctr"/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mempekerjakan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(1).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0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1844" y="620688"/>
            <a:ext cx="7380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UNDANG-UNDANG NO 2 TAHUN 2017 TENTANG JASA KONSTRUKSI</a:t>
            </a:r>
            <a:br>
              <a:rPr lang="en-US" sz="2000" dirty="0" smtClean="0"/>
            </a:br>
            <a:r>
              <a:rPr lang="en-US" sz="2000" dirty="0" smtClean="0"/>
              <a:t>(SANKSI BAGI YANG TIDAK MEMILIKI SERTIFIKAT KOMPETENSI KERJA)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359024" y="2226086"/>
            <a:ext cx="8317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Pasal</a:t>
            </a:r>
            <a:r>
              <a:rPr lang="en-US" dirty="0" smtClean="0"/>
              <a:t> 99 </a:t>
            </a:r>
            <a:r>
              <a:rPr lang="en-US" dirty="0" err="1" smtClean="0"/>
              <a:t>Ayat</a:t>
            </a:r>
            <a:r>
              <a:rPr lang="en-US" dirty="0" smtClean="0"/>
              <a:t> 1 : </a:t>
            </a:r>
          </a:p>
          <a:p>
            <a:pPr algn="ctr"/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yang </a:t>
            </a:r>
            <a:r>
              <a:rPr lang="en-US" dirty="0" err="1" smtClean="0"/>
              <a:t>bekerja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70 </a:t>
            </a:r>
            <a:r>
              <a:rPr lang="en-US" dirty="0" err="1" smtClean="0"/>
              <a:t>ayat</a:t>
            </a:r>
            <a:r>
              <a:rPr lang="en-US" dirty="0" smtClean="0"/>
              <a:t> (1) </a:t>
            </a:r>
            <a:r>
              <a:rPr lang="en-US" dirty="0" err="1" smtClean="0"/>
              <a:t>dikenai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Pemberhentian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237" y="3933056"/>
            <a:ext cx="83182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Pasal</a:t>
            </a:r>
            <a:r>
              <a:rPr lang="en-US" dirty="0" smtClean="0"/>
              <a:t> 99 </a:t>
            </a:r>
            <a:r>
              <a:rPr lang="en-US" dirty="0" err="1" smtClean="0"/>
              <a:t>Ayat</a:t>
            </a:r>
            <a:r>
              <a:rPr lang="en-US" dirty="0" smtClean="0"/>
              <a:t> 2 :</a:t>
            </a:r>
          </a:p>
          <a:p>
            <a:pPr algn="ctr"/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mempekerjakan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Konstuksi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70 </a:t>
            </a:r>
            <a:r>
              <a:rPr lang="en-US" dirty="0" err="1" smtClean="0"/>
              <a:t>ayat</a:t>
            </a:r>
            <a:r>
              <a:rPr lang="en-US" dirty="0" smtClean="0"/>
              <a:t> (2) </a:t>
            </a:r>
            <a:r>
              <a:rPr lang="en-US" dirty="0" err="1" smtClean="0"/>
              <a:t>dikenai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a.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r>
              <a:rPr lang="en-US" dirty="0" smtClean="0"/>
              <a:t>;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b. </a:t>
            </a:r>
            <a:r>
              <a:rPr lang="en-US" dirty="0" err="1" smtClean="0"/>
              <a:t>Penghentian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4467" y="476672"/>
            <a:ext cx="831600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u="sng" dirty="0"/>
              <a:t>S</a:t>
            </a:r>
            <a:r>
              <a:rPr lang="en-US" sz="2500" u="sng" dirty="0" smtClean="0"/>
              <a:t>ERTIFIKAT KEAHLIAN  (SKA) </a:t>
            </a:r>
          </a:p>
          <a:p>
            <a:endParaRPr lang="en-US" sz="2500" u="sng" dirty="0" smtClean="0"/>
          </a:p>
          <a:p>
            <a:pPr algn="just"/>
            <a:r>
              <a:rPr lang="en-US" dirty="0" err="1" smtClean="0"/>
              <a:t>Sertifikat</a:t>
            </a:r>
            <a:r>
              <a:rPr lang="en-US" dirty="0" smtClean="0"/>
              <a:t> yang </a:t>
            </a:r>
            <a:r>
              <a:rPr lang="en-US" dirty="0" err="1" smtClean="0"/>
              <a:t>diterbitkan</a:t>
            </a:r>
            <a:r>
              <a:rPr lang="en-US" dirty="0" smtClean="0"/>
              <a:t> LPJK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keilmuan</a:t>
            </a:r>
            <a:r>
              <a:rPr lang="en-US" dirty="0" smtClean="0"/>
              <a:t>, </a:t>
            </a:r>
            <a:r>
              <a:rPr lang="en-US" dirty="0" err="1" smtClean="0"/>
              <a:t>kefungsian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pelaksana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mengajukan</a:t>
            </a:r>
            <a:r>
              <a:rPr lang="en-US" dirty="0" smtClean="0"/>
              <a:t> </a:t>
            </a:r>
            <a:r>
              <a:rPr lang="en-US" dirty="0" err="1" smtClean="0"/>
              <a:t>permohonan</a:t>
            </a:r>
            <a:r>
              <a:rPr lang="en-US" dirty="0" smtClean="0"/>
              <a:t> </a:t>
            </a:r>
            <a:r>
              <a:rPr lang="en-US" dirty="0" err="1" smtClean="0"/>
              <a:t>sertifikasi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registrasi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Usaha (SBU)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Kecil (K1, K2 </a:t>
            </a:r>
            <a:r>
              <a:rPr lang="en-US" dirty="0" err="1" smtClean="0"/>
              <a:t>atau</a:t>
            </a:r>
            <a:r>
              <a:rPr lang="en-US" dirty="0" smtClean="0"/>
              <a:t> K3)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bersertifikat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(SKT)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(PJT).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SKA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diajukan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instansi</a:t>
            </a:r>
            <a:r>
              <a:rPr lang="en-US" dirty="0" smtClean="0"/>
              <a:t> lain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diakreditasi</a:t>
            </a:r>
            <a:r>
              <a:rPr lang="en-US" dirty="0" smtClean="0"/>
              <a:t> LPJK.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kualifikasi</a:t>
            </a:r>
            <a:r>
              <a:rPr lang="en-US" dirty="0" smtClean="0"/>
              <a:t> SKA di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3 (</a:t>
            </a:r>
            <a:r>
              <a:rPr lang="en-US" dirty="0" err="1" smtClean="0"/>
              <a:t>Tiga</a:t>
            </a:r>
            <a:r>
              <a:rPr lang="en-US" dirty="0" smtClean="0"/>
              <a:t>)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SKA </a:t>
            </a:r>
            <a:r>
              <a:rPr lang="en-US" dirty="0" err="1" smtClean="0"/>
              <a:t>Muda</a:t>
            </a:r>
            <a:r>
              <a:rPr lang="en-US" dirty="0" smtClean="0"/>
              <a:t> (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minimal 3 </a:t>
            </a:r>
            <a:r>
              <a:rPr lang="en-US" dirty="0" err="1" smtClean="0"/>
              <a:t>tahun</a:t>
            </a:r>
            <a:r>
              <a:rPr lang="en-US" dirty="0" smtClean="0"/>
              <a:t>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SKA </a:t>
            </a:r>
            <a:r>
              <a:rPr lang="en-US" dirty="0" err="1" smtClean="0"/>
              <a:t>Madya</a:t>
            </a:r>
            <a:r>
              <a:rPr lang="en-US" dirty="0" smtClean="0"/>
              <a:t> (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minimal 5 </a:t>
            </a:r>
            <a:r>
              <a:rPr lang="en-US" dirty="0" err="1" smtClean="0"/>
              <a:t>tahun</a:t>
            </a:r>
            <a:r>
              <a:rPr lang="en-US" dirty="0" smtClean="0"/>
              <a:t>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SKA </a:t>
            </a:r>
            <a:r>
              <a:rPr lang="en-US" dirty="0" err="1" smtClean="0"/>
              <a:t>Utama</a:t>
            </a:r>
            <a:r>
              <a:rPr lang="en-US" dirty="0" smtClean="0"/>
              <a:t> (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minimal 10 </a:t>
            </a:r>
            <a:r>
              <a:rPr lang="en-US" dirty="0" err="1" smtClean="0"/>
              <a:t>tahun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340768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Menteri</a:t>
            </a:r>
            <a:r>
              <a:rPr lang="en-US" sz="2000" dirty="0" smtClean="0"/>
              <a:t> PUPR </a:t>
            </a:r>
            <a:r>
              <a:rPr lang="en-US" sz="2000" dirty="0" err="1" smtClean="0"/>
              <a:t>Basuki</a:t>
            </a:r>
            <a:r>
              <a:rPr lang="en-US" sz="2000" dirty="0" smtClean="0"/>
              <a:t> </a:t>
            </a:r>
            <a:r>
              <a:rPr lang="en-US" sz="2000" dirty="0" err="1" smtClean="0"/>
              <a:t>Hadimuljono</a:t>
            </a:r>
            <a:r>
              <a:rPr lang="en-US" sz="2000" dirty="0" smtClean="0"/>
              <a:t> :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 "</a:t>
            </a:r>
            <a:r>
              <a:rPr lang="en-US" sz="2000" dirty="0" err="1" smtClean="0"/>
              <a:t>Peran</a:t>
            </a:r>
            <a:r>
              <a:rPr lang="en-US" sz="2000" dirty="0" smtClean="0"/>
              <a:t> </a:t>
            </a:r>
            <a:r>
              <a:rPr lang="en-US" sz="2000" dirty="0" err="1" smtClean="0"/>
              <a:t>tukang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pembangunan</a:t>
            </a:r>
            <a:r>
              <a:rPr lang="en-US" sz="2000" dirty="0" smtClean="0"/>
              <a:t> </a:t>
            </a:r>
            <a:r>
              <a:rPr lang="en-US" sz="2000" dirty="0" err="1" smtClean="0"/>
              <a:t>infrastruktur</a:t>
            </a:r>
            <a:r>
              <a:rPr lang="en-US" sz="2000" dirty="0" smtClean="0"/>
              <a:t> di Indonesia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krusial</a:t>
            </a:r>
            <a:r>
              <a:rPr lang="en-US" sz="2000" dirty="0" smtClean="0"/>
              <a:t>. </a:t>
            </a:r>
            <a:r>
              <a:rPr lang="en-US" sz="2000" dirty="0" err="1" smtClean="0"/>
              <a:t>Tukang</a:t>
            </a:r>
            <a:r>
              <a:rPr lang="en-US" sz="2000" dirty="0" smtClean="0"/>
              <a:t> di </a:t>
            </a:r>
            <a:r>
              <a:rPr lang="en-US" sz="2000" dirty="0" err="1" smtClean="0"/>
              <a:t>lapangan</a:t>
            </a:r>
            <a:r>
              <a:rPr lang="en-US" sz="2000" dirty="0" smtClean="0"/>
              <a:t>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menentukan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kualitas</a:t>
            </a:r>
            <a:r>
              <a:rPr lang="en-US" sz="2000" dirty="0" smtClean="0"/>
              <a:t> </a:t>
            </a:r>
            <a:r>
              <a:rPr lang="en-US" sz="2000" dirty="0" err="1" smtClean="0"/>
              <a:t>bangunan</a:t>
            </a:r>
            <a:r>
              <a:rPr lang="en-US" sz="2000" dirty="0" smtClean="0"/>
              <a:t>.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,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tukang</a:t>
            </a:r>
            <a:r>
              <a:rPr lang="en-US" sz="2000" dirty="0" smtClean="0"/>
              <a:t> </a:t>
            </a:r>
            <a:r>
              <a:rPr lang="en-US" sz="2000" dirty="0" err="1" smtClean="0"/>
              <a:t>seharusnya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bekal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pelatihan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</a:t>
            </a:r>
            <a:r>
              <a:rPr lang="en-US" sz="2000" dirty="0" smtClean="0"/>
              <a:t> </a:t>
            </a:r>
            <a:r>
              <a:rPr lang="en-US" sz="2000" dirty="0" err="1" smtClean="0"/>
              <a:t>sertifikat</a:t>
            </a:r>
            <a:endParaRPr lang="en-US" sz="2000" dirty="0" smtClean="0"/>
          </a:p>
          <a:p>
            <a:endParaRPr lang="en-US" sz="2000" dirty="0"/>
          </a:p>
          <a:p>
            <a:pPr algn="ctr"/>
            <a:r>
              <a:rPr lang="en-US" sz="2000" dirty="0" err="1" smtClean="0"/>
              <a:t>Selain</a:t>
            </a:r>
            <a:r>
              <a:rPr lang="en-US" sz="2000" dirty="0" smtClean="0"/>
              <a:t> </a:t>
            </a:r>
            <a:r>
              <a:rPr lang="en-US" sz="2000" dirty="0" err="1" smtClean="0"/>
              <a:t>bertujuan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kompetensi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r>
              <a:rPr lang="en-US" sz="2000" dirty="0" smtClean="0"/>
              <a:t>, program </a:t>
            </a:r>
            <a:r>
              <a:rPr lang="en-US" sz="2000" dirty="0" err="1" smtClean="0"/>
              <a:t>sertifikasi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memudahkan</a:t>
            </a:r>
            <a:r>
              <a:rPr lang="en-US" sz="2000" dirty="0" smtClean="0"/>
              <a:t> </a:t>
            </a:r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683568" y="548680"/>
            <a:ext cx="480772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 smtClean="0"/>
              <a:t>SERTIFIKASI TUKANG BANGUNAN</a:t>
            </a:r>
            <a:endParaRPr lang="en-US" sz="2500" u="sng" dirty="0"/>
          </a:p>
        </p:txBody>
      </p:sp>
    </p:spTree>
    <p:extLst>
      <p:ext uri="{BB962C8B-B14F-4D97-AF65-F5344CB8AC3E}">
        <p14:creationId xmlns:p14="http://schemas.microsoft.com/office/powerpoint/2010/main" val="16305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3954" y="404664"/>
            <a:ext cx="1393750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DISKUSI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513954" y="1124744"/>
            <a:ext cx="80904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Ketentuan</a:t>
            </a:r>
            <a:r>
              <a:rPr lang="en-US" sz="2000" dirty="0" smtClean="0"/>
              <a:t> 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/>
              <a:t>Kelompok</a:t>
            </a:r>
            <a:r>
              <a:rPr lang="en-US" sz="2000" dirty="0" smtClean="0"/>
              <a:t> 1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terdiri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2 Orang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/>
              <a:t>Buat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selembar</a:t>
            </a:r>
            <a:r>
              <a:rPr lang="en-US" sz="2000" dirty="0" smtClean="0"/>
              <a:t> </a:t>
            </a:r>
            <a:r>
              <a:rPr lang="en-US" sz="2000" dirty="0" err="1" smtClean="0"/>
              <a:t>kertas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tulis</a:t>
            </a:r>
            <a:r>
              <a:rPr lang="en-US" sz="2000" dirty="0" smtClean="0"/>
              <a:t> </a:t>
            </a:r>
            <a:r>
              <a:rPr lang="en-US" sz="2000" dirty="0" err="1" smtClean="0"/>
              <a:t>tangan</a:t>
            </a: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/>
          </a:p>
          <a:p>
            <a:r>
              <a:rPr lang="en-US" sz="2000" dirty="0" err="1" smtClean="0"/>
              <a:t>Bahan</a:t>
            </a:r>
            <a:r>
              <a:rPr lang="en-US" sz="2000" dirty="0" smtClean="0"/>
              <a:t> </a:t>
            </a:r>
            <a:r>
              <a:rPr lang="en-US" sz="2000" dirty="0" err="1" smtClean="0"/>
              <a:t>Diskusi</a:t>
            </a:r>
            <a:r>
              <a:rPr lang="en-US" sz="2000" dirty="0" smtClean="0"/>
              <a:t> :</a:t>
            </a:r>
          </a:p>
          <a:p>
            <a:r>
              <a:rPr lang="en-US" sz="2000" dirty="0" smtClean="0"/>
              <a:t>Residential/</a:t>
            </a:r>
            <a:r>
              <a:rPr lang="en-US" sz="2000" dirty="0" err="1" smtClean="0"/>
              <a:t>Highrise</a:t>
            </a:r>
            <a:r>
              <a:rPr lang="en-US" sz="2000" dirty="0" smtClean="0"/>
              <a:t>/infrastructure</a:t>
            </a:r>
          </a:p>
          <a:p>
            <a:r>
              <a:rPr lang="en-US" sz="2000" dirty="0" err="1" smtClean="0"/>
              <a:t>Deskripsikan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proyeknya</a:t>
            </a:r>
            <a:r>
              <a:rPr lang="en-US" sz="2000" dirty="0" smtClean="0"/>
              <a:t>, </a:t>
            </a:r>
            <a:r>
              <a:rPr lang="en-US" sz="2000" dirty="0" err="1" smtClean="0"/>
              <a:t>sebutkan</a:t>
            </a:r>
            <a:r>
              <a:rPr lang="en-US" sz="2000" dirty="0" smtClean="0"/>
              <a:t> owner, </a:t>
            </a:r>
            <a:r>
              <a:rPr lang="en-US" sz="2000" dirty="0" err="1" smtClean="0"/>
              <a:t>kontraktor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konsultan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terlibat</a:t>
            </a:r>
            <a:r>
              <a:rPr lang="en-US" sz="2000" dirty="0" smtClean="0"/>
              <a:t>, </a:t>
            </a:r>
            <a:r>
              <a:rPr lang="en-US" sz="2000" dirty="0" err="1" smtClean="0"/>
              <a:t>sebutkan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karakterikstik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proyek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70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(</a:t>
            </a:r>
            <a:r>
              <a:rPr lang="en-US" sz="1700" dirty="0" err="1" smtClean="0"/>
              <a:t>Contoh</a:t>
            </a:r>
            <a:r>
              <a:rPr lang="en-US" sz="1700" dirty="0" smtClean="0"/>
              <a:t> </a:t>
            </a:r>
            <a:r>
              <a:rPr lang="en-US" sz="1700" dirty="0" err="1" smtClean="0"/>
              <a:t>Rumah</a:t>
            </a:r>
            <a:r>
              <a:rPr lang="en-US" sz="1700" dirty="0" smtClean="0"/>
              <a:t> </a:t>
            </a:r>
            <a:r>
              <a:rPr lang="en-US" sz="1700" dirty="0" err="1" smtClean="0"/>
              <a:t>Sederhana</a:t>
            </a:r>
            <a:r>
              <a:rPr lang="en-US" sz="1700" dirty="0" smtClean="0"/>
              <a:t>)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/>
              <a:t>Manajemen</a:t>
            </a:r>
            <a:r>
              <a:rPr lang="en-US" sz="1700" dirty="0"/>
              <a:t> </a:t>
            </a:r>
            <a:r>
              <a:rPr lang="en-US" sz="1700" dirty="0" err="1"/>
              <a:t>Pembiayaan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endParaRPr lang="en-US" sz="1700" dirty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 err="1" smtClean="0"/>
              <a:t>Jenis</a:t>
            </a:r>
            <a:r>
              <a:rPr lang="en-US" sz="1700" dirty="0" smtClean="0"/>
              <a:t> 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K3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smtClean="0"/>
              <a:t>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</a:t>
            </a:r>
          </a:p>
          <a:p>
            <a:pPr algn="ctr"/>
            <a:r>
              <a:rPr lang="en-US" sz="3000" b="1" dirty="0" smtClean="0"/>
              <a:t>MINGGU KE - 1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Construction management define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Construction Industry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Project Development Sequence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Key Players in developmental Sequence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Construction technology and Construction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Structure of The Construction Project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Characteristics of Construction Project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Professional Affiliation and Certification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Review Question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25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2613" y="1621054"/>
            <a:ext cx="82063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 smtClean="0"/>
              <a:t>Proyek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Komplek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melibatkan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endParaRPr lang="en-US" sz="2000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Unik</a:t>
            </a:r>
            <a:r>
              <a:rPr lang="en-US" sz="2000" dirty="0" smtClean="0"/>
              <a:t>, </a:t>
            </a:r>
            <a:r>
              <a:rPr lang="en-US" sz="2000" dirty="0" err="1" smtClean="0"/>
              <a:t>dimana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dilaksanakan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kali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tertutup</a:t>
            </a:r>
            <a:endParaRPr lang="en-US" sz="2000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keterbatasan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daya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/>
              <a:t> </a:t>
            </a:r>
            <a:endParaRPr lang="en-US" sz="2000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Melibatkan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disiplin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sekali</a:t>
            </a:r>
            <a:r>
              <a:rPr lang="en-US" sz="2000" dirty="0" smtClean="0"/>
              <a:t> </a:t>
            </a:r>
            <a:r>
              <a:rPr lang="en-US" sz="2000" dirty="0" err="1" smtClean="0"/>
              <a:t>diperlukan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keterlibatan</a:t>
            </a:r>
            <a:r>
              <a:rPr lang="en-US" sz="2000" dirty="0" smtClean="0"/>
              <a:t> </a:t>
            </a:r>
            <a:r>
              <a:rPr lang="en-US" sz="2000" dirty="0" err="1" smtClean="0"/>
              <a:t>bagian-bagian</a:t>
            </a:r>
            <a:r>
              <a:rPr lang="en-US" sz="2000" dirty="0" smtClean="0"/>
              <a:t> lain di </a:t>
            </a:r>
            <a:r>
              <a:rPr lang="en-US" sz="2000" dirty="0" err="1" smtClean="0"/>
              <a:t>luar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/>
              <a:t> </a:t>
            </a:r>
            <a:r>
              <a:rPr lang="en-US" sz="2000" dirty="0" err="1" smtClean="0"/>
              <a:t>proyek</a:t>
            </a:r>
            <a:endParaRPr lang="en-US" sz="2000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 </a:t>
            </a:r>
            <a:r>
              <a:rPr lang="en-US" sz="2000" dirty="0" err="1" smtClean="0"/>
              <a:t>saling</a:t>
            </a:r>
            <a:r>
              <a:rPr lang="en-US" sz="2000" dirty="0" smtClean="0"/>
              <a:t> </a:t>
            </a:r>
            <a:r>
              <a:rPr lang="en-US" sz="2000" dirty="0" err="1" smtClean="0"/>
              <a:t>ketergantungan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proyek</a:t>
            </a:r>
            <a:endParaRPr lang="en-US" sz="2000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Goal oriented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akhir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utama</a:t>
            </a:r>
            <a:r>
              <a:rPr lang="en-US" sz="2000" dirty="0" smtClean="0"/>
              <a:t> </a:t>
            </a:r>
            <a:r>
              <a:rPr lang="en-US" sz="2000" dirty="0" err="1" smtClean="0"/>
              <a:t>proyek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620868" y="404664"/>
            <a:ext cx="5545814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CONSTRUCTION MANAGEMENT DEFINE</a:t>
            </a:r>
            <a:endParaRPr lang="en-US" sz="2500" dirty="0"/>
          </a:p>
        </p:txBody>
      </p:sp>
      <p:sp>
        <p:nvSpPr>
          <p:cNvPr id="10" name="Rectangle 9"/>
          <p:cNvSpPr/>
          <p:nvPr/>
        </p:nvSpPr>
        <p:spPr>
          <a:xfrm>
            <a:off x="552612" y="1067056"/>
            <a:ext cx="2867259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500" u="sng" dirty="0" smtClean="0"/>
              <a:t>PROYEK</a:t>
            </a:r>
            <a:endParaRPr lang="en-US" sz="2500" u="sng" dirty="0"/>
          </a:p>
        </p:txBody>
      </p:sp>
    </p:spTree>
    <p:extLst>
      <p:ext uri="{BB962C8B-B14F-4D97-AF65-F5344CB8AC3E}">
        <p14:creationId xmlns:p14="http://schemas.microsoft.com/office/powerpoint/2010/main" val="42247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0603" y="1124744"/>
            <a:ext cx="705678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dirty="0" err="1" smtClean="0"/>
              <a:t>Pengertian</a:t>
            </a:r>
            <a:r>
              <a:rPr lang="en-US" sz="2300" dirty="0" smtClean="0"/>
              <a:t> </a:t>
            </a:r>
            <a:r>
              <a:rPr lang="en-US" sz="2300" dirty="0" err="1" smtClean="0"/>
              <a:t>konstruksi</a:t>
            </a:r>
            <a:r>
              <a:rPr lang="en-US" sz="2300" dirty="0" smtClean="0"/>
              <a:t> 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masyarakat</a:t>
            </a:r>
            <a:r>
              <a:rPr lang="en-US" sz="2300" dirty="0" smtClean="0"/>
              <a:t> </a:t>
            </a:r>
            <a:r>
              <a:rPr lang="en-US" sz="2300" dirty="0" err="1" smtClean="0"/>
              <a:t>masih</a:t>
            </a:r>
            <a:r>
              <a:rPr lang="en-US" sz="2300" dirty="0" smtClean="0"/>
              <a:t> </a:t>
            </a:r>
            <a:r>
              <a:rPr lang="en-US" sz="2300" dirty="0" err="1" smtClean="0"/>
              <a:t>banyak</a:t>
            </a:r>
            <a:r>
              <a:rPr lang="en-US" sz="2300" dirty="0" smtClean="0"/>
              <a:t> </a:t>
            </a:r>
            <a:r>
              <a:rPr lang="en-US" sz="2300" dirty="0" err="1" smtClean="0"/>
              <a:t>kesalahan</a:t>
            </a:r>
            <a:r>
              <a:rPr lang="en-US" sz="2300" dirty="0" smtClean="0"/>
              <a:t>. </a:t>
            </a:r>
            <a:r>
              <a:rPr lang="en-US" sz="2300" dirty="0" err="1" smtClean="0"/>
              <a:t>Istilah</a:t>
            </a:r>
            <a:r>
              <a:rPr lang="en-US" sz="2300" dirty="0" smtClean="0"/>
              <a:t> </a:t>
            </a:r>
            <a:r>
              <a:rPr lang="en-US" sz="2300" dirty="0" err="1" smtClean="0"/>
              <a:t>konstruksi</a:t>
            </a:r>
            <a:r>
              <a:rPr lang="en-US" sz="2300" dirty="0" smtClean="0"/>
              <a:t> </a:t>
            </a:r>
            <a:r>
              <a:rPr lang="en-US" sz="2300" dirty="0" err="1" smtClean="0"/>
              <a:t>beton</a:t>
            </a:r>
            <a:r>
              <a:rPr lang="en-US" sz="2300" dirty="0" smtClean="0"/>
              <a:t>, </a:t>
            </a:r>
            <a:r>
              <a:rPr lang="en-US" sz="2300" dirty="0" err="1" smtClean="0"/>
              <a:t>konstruksi</a:t>
            </a:r>
            <a:r>
              <a:rPr lang="en-US" sz="2300" dirty="0" smtClean="0"/>
              <a:t> </a:t>
            </a:r>
            <a:r>
              <a:rPr lang="en-US" sz="2300" dirty="0" err="1" smtClean="0"/>
              <a:t>baja</a:t>
            </a:r>
            <a:r>
              <a:rPr lang="en-US" sz="2300" dirty="0" smtClean="0"/>
              <a:t>, </a:t>
            </a:r>
            <a:r>
              <a:rPr lang="en-US" sz="2300" dirty="0" err="1" smtClean="0"/>
              <a:t>konstruksi</a:t>
            </a:r>
            <a:r>
              <a:rPr lang="en-US" sz="2300" dirty="0" smtClean="0"/>
              <a:t> </a:t>
            </a:r>
            <a:r>
              <a:rPr lang="en-US" sz="2300" dirty="0" err="1" smtClean="0"/>
              <a:t>kayu</a:t>
            </a:r>
            <a:r>
              <a:rPr lang="en-US" sz="2300" dirty="0" smtClean="0"/>
              <a:t>. </a:t>
            </a:r>
          </a:p>
          <a:p>
            <a:pPr algn="ctr"/>
            <a:endParaRPr lang="en-US" sz="2300" dirty="0" smtClean="0"/>
          </a:p>
          <a:p>
            <a:pPr algn="ctr"/>
            <a:r>
              <a:rPr lang="en-US" sz="2300" dirty="0" err="1" smtClean="0"/>
              <a:t>Misalnya</a:t>
            </a:r>
            <a:r>
              <a:rPr lang="en-US" sz="2300" dirty="0" smtClean="0"/>
              <a:t> </a:t>
            </a:r>
            <a:r>
              <a:rPr lang="en-US" sz="2300" dirty="0" err="1" smtClean="0"/>
              <a:t>seringkali</a:t>
            </a:r>
            <a:r>
              <a:rPr lang="en-US" sz="2300" dirty="0" smtClean="0"/>
              <a:t> </a:t>
            </a:r>
            <a:r>
              <a:rPr lang="en-US" sz="2300" dirty="0" err="1" smtClean="0"/>
              <a:t>masih</a:t>
            </a:r>
            <a:r>
              <a:rPr lang="en-US" sz="2300" dirty="0" smtClean="0"/>
              <a:t> </a:t>
            </a:r>
            <a:r>
              <a:rPr lang="en-US" sz="2300" dirty="0" err="1" smtClean="0"/>
              <a:t>digunakan</a:t>
            </a:r>
            <a:r>
              <a:rPr lang="en-US" sz="2300" dirty="0" smtClean="0"/>
              <a:t>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maksud</a:t>
            </a:r>
            <a:r>
              <a:rPr lang="en-US" sz="2300" dirty="0" smtClean="0"/>
              <a:t> </a:t>
            </a:r>
            <a:r>
              <a:rPr lang="en-US" sz="2300" dirty="0" err="1" smtClean="0"/>
              <a:t>mengartikan</a:t>
            </a:r>
            <a:r>
              <a:rPr lang="en-US" sz="2300" dirty="0" smtClean="0"/>
              <a:t> </a:t>
            </a:r>
            <a:r>
              <a:rPr lang="en-US" sz="2300" dirty="0" err="1" smtClean="0"/>
              <a:t>struktur</a:t>
            </a:r>
            <a:r>
              <a:rPr lang="en-US" sz="2300" dirty="0" smtClean="0"/>
              <a:t> </a:t>
            </a:r>
            <a:r>
              <a:rPr lang="en-US" sz="2300" dirty="0" err="1" smtClean="0"/>
              <a:t>rangka</a:t>
            </a:r>
            <a:r>
              <a:rPr lang="en-US" sz="2300" dirty="0" smtClean="0"/>
              <a:t> </a:t>
            </a:r>
            <a:r>
              <a:rPr lang="en-US" sz="2300" dirty="0" err="1" smtClean="0"/>
              <a:t>beton</a:t>
            </a:r>
            <a:r>
              <a:rPr lang="en-US" sz="2300" dirty="0" smtClean="0"/>
              <a:t>, </a:t>
            </a:r>
            <a:r>
              <a:rPr lang="en-US" sz="2300" dirty="0" err="1" smtClean="0"/>
              <a:t>struktur</a:t>
            </a:r>
            <a:r>
              <a:rPr lang="en-US" sz="2300" dirty="0" smtClean="0"/>
              <a:t> </a:t>
            </a:r>
            <a:r>
              <a:rPr lang="en-US" sz="2300" dirty="0" err="1" smtClean="0"/>
              <a:t>baja</a:t>
            </a:r>
            <a:r>
              <a:rPr lang="en-US" sz="2300" dirty="0" smtClean="0"/>
              <a:t>, </a:t>
            </a:r>
            <a:r>
              <a:rPr lang="en-US" sz="2300" dirty="0" err="1" smtClean="0"/>
              <a:t>struktur</a:t>
            </a:r>
            <a:r>
              <a:rPr lang="en-US" sz="2300" dirty="0" smtClean="0"/>
              <a:t> </a:t>
            </a:r>
            <a:r>
              <a:rPr lang="en-US" sz="2300" dirty="0" err="1" smtClean="0"/>
              <a:t>kayu</a:t>
            </a:r>
            <a:r>
              <a:rPr lang="en-US" sz="2300" dirty="0" smtClean="0"/>
              <a:t>. </a:t>
            </a:r>
          </a:p>
          <a:p>
            <a:pPr algn="ctr"/>
            <a:endParaRPr lang="en-US" sz="2300" dirty="0" smtClean="0"/>
          </a:p>
          <a:p>
            <a:pPr algn="ctr"/>
            <a:r>
              <a:rPr lang="en-US" sz="2300" dirty="0" err="1" smtClean="0"/>
              <a:t>Kesalahan</a:t>
            </a:r>
            <a:r>
              <a:rPr lang="en-US" sz="2300" dirty="0" smtClean="0"/>
              <a:t> </a:t>
            </a:r>
            <a:r>
              <a:rPr lang="en-US" sz="2300" dirty="0" err="1" smtClean="0"/>
              <a:t>ini</a:t>
            </a:r>
            <a:r>
              <a:rPr lang="en-US" sz="2300" dirty="0" smtClean="0"/>
              <a:t> </a:t>
            </a:r>
            <a:r>
              <a:rPr lang="en-US" sz="2300" dirty="0" err="1" smtClean="0"/>
              <a:t>kemungkinan</a:t>
            </a:r>
            <a:r>
              <a:rPr lang="en-US" sz="2300" dirty="0" smtClean="0"/>
              <a:t> </a:t>
            </a:r>
            <a:r>
              <a:rPr lang="en-US" sz="2300" dirty="0" err="1" smtClean="0"/>
              <a:t>timbul</a:t>
            </a:r>
            <a:r>
              <a:rPr lang="en-US" sz="2300" dirty="0" smtClean="0"/>
              <a:t> </a:t>
            </a:r>
            <a:r>
              <a:rPr lang="en-US" sz="2300" dirty="0" err="1" smtClean="0"/>
              <a:t>karena</a:t>
            </a:r>
            <a:r>
              <a:rPr lang="en-US" sz="2300" dirty="0" smtClean="0"/>
              <a:t> </a:t>
            </a:r>
            <a:r>
              <a:rPr lang="en-US" sz="2300" dirty="0" err="1" smtClean="0"/>
              <a:t>dimasa</a:t>
            </a:r>
            <a:r>
              <a:rPr lang="en-US" sz="2300" dirty="0" smtClean="0"/>
              <a:t> </a:t>
            </a:r>
            <a:r>
              <a:rPr lang="en-US" sz="2300" dirty="0" err="1" smtClean="0"/>
              <a:t>lalu</a:t>
            </a:r>
            <a:r>
              <a:rPr lang="en-US" sz="2300" dirty="0" smtClean="0"/>
              <a:t> </a:t>
            </a:r>
            <a:r>
              <a:rPr lang="en-US" sz="2300" dirty="0" err="1" smtClean="0"/>
              <a:t>kita</a:t>
            </a:r>
            <a:r>
              <a:rPr lang="en-US" sz="2300" dirty="0" smtClean="0"/>
              <a:t> </a:t>
            </a:r>
            <a:r>
              <a:rPr lang="en-US" sz="2300" dirty="0" err="1" smtClean="0"/>
              <a:t>pernah</a:t>
            </a:r>
            <a:r>
              <a:rPr lang="en-US" sz="2300" dirty="0" smtClean="0"/>
              <a:t> </a:t>
            </a:r>
            <a:r>
              <a:rPr lang="en-US" sz="2300" dirty="0" err="1" smtClean="0"/>
              <a:t>mengunakan</a:t>
            </a:r>
            <a:r>
              <a:rPr lang="en-US" sz="2300" dirty="0" smtClean="0"/>
              <a:t> </a:t>
            </a:r>
            <a:r>
              <a:rPr lang="en-US" sz="2300" dirty="0" err="1" smtClean="0"/>
              <a:t>sebagai</a:t>
            </a:r>
            <a:r>
              <a:rPr lang="en-US" sz="2300" dirty="0" smtClean="0"/>
              <a:t> </a:t>
            </a:r>
            <a:r>
              <a:rPr lang="en-US" sz="2300" dirty="0" err="1" smtClean="0"/>
              <a:t>padanan</a:t>
            </a:r>
            <a:r>
              <a:rPr lang="en-US" sz="2300" dirty="0" smtClean="0"/>
              <a:t> kata </a:t>
            </a:r>
            <a:r>
              <a:rPr lang="en-US" sz="2300" i="1" dirty="0" smtClean="0">
                <a:solidFill>
                  <a:srgbClr val="FFFF00"/>
                </a:solidFill>
              </a:rPr>
              <a:t>CONSTRUCTIE</a:t>
            </a:r>
            <a:r>
              <a:rPr lang="en-US" sz="2300" dirty="0" smtClean="0"/>
              <a:t> (</a:t>
            </a:r>
            <a:r>
              <a:rPr lang="en-US" sz="2300" dirty="0" err="1" smtClean="0"/>
              <a:t>Bahasa</a:t>
            </a:r>
            <a:r>
              <a:rPr lang="en-US" sz="2300" dirty="0" smtClean="0"/>
              <a:t> </a:t>
            </a:r>
            <a:r>
              <a:rPr lang="en-US" sz="2300" dirty="0" err="1" smtClean="0"/>
              <a:t>Belanda</a:t>
            </a:r>
            <a:r>
              <a:rPr lang="en-US" sz="2300" dirty="0" smtClean="0"/>
              <a:t> : </a:t>
            </a:r>
            <a:r>
              <a:rPr lang="en-US" sz="2300" dirty="0" err="1" smtClean="0"/>
              <a:t>Struktur</a:t>
            </a:r>
            <a:r>
              <a:rPr lang="en-US" sz="2300" dirty="0" smtClean="0"/>
              <a:t>) yang </a:t>
            </a:r>
            <a:r>
              <a:rPr lang="en-US" sz="2300" dirty="0" err="1" smtClean="0"/>
              <a:t>artinya</a:t>
            </a:r>
            <a:r>
              <a:rPr lang="en-US" sz="2300" dirty="0" smtClean="0"/>
              <a:t> </a:t>
            </a:r>
            <a:r>
              <a:rPr lang="en-US" sz="2300" dirty="0" err="1" smtClean="0"/>
              <a:t>berlainan</a:t>
            </a:r>
            <a:r>
              <a:rPr lang="en-US" sz="2300" dirty="0" smtClean="0"/>
              <a:t> </a:t>
            </a:r>
            <a:r>
              <a:rPr lang="en-US" sz="2300" dirty="0" err="1" smtClean="0"/>
              <a:t>dengan</a:t>
            </a:r>
            <a:r>
              <a:rPr lang="en-US" sz="2300" dirty="0" smtClean="0"/>
              <a:t> </a:t>
            </a:r>
            <a:r>
              <a:rPr lang="en-US" sz="2300" i="1" dirty="0" smtClean="0">
                <a:solidFill>
                  <a:srgbClr val="FFFF00"/>
                </a:solidFill>
              </a:rPr>
              <a:t>CONSTRUCTION</a:t>
            </a:r>
            <a:r>
              <a:rPr lang="en-US" sz="2300" dirty="0" smtClean="0"/>
              <a:t> (</a:t>
            </a:r>
            <a:r>
              <a:rPr lang="en-US" sz="2300" dirty="0" err="1" smtClean="0"/>
              <a:t>Bahasa</a:t>
            </a:r>
            <a:r>
              <a:rPr lang="en-US" sz="2300" dirty="0" smtClean="0"/>
              <a:t> </a:t>
            </a:r>
            <a:r>
              <a:rPr lang="en-US" sz="2300" dirty="0" err="1" smtClean="0"/>
              <a:t>Inggris</a:t>
            </a:r>
            <a:r>
              <a:rPr lang="en-US" sz="2300" dirty="0" smtClean="0"/>
              <a:t> : Pembangunan).</a:t>
            </a:r>
            <a:endParaRPr lang="en-US" sz="2300" dirty="0"/>
          </a:p>
        </p:txBody>
      </p:sp>
      <p:sp>
        <p:nvSpPr>
          <p:cNvPr id="4" name="Rectangle 3"/>
          <p:cNvSpPr/>
          <p:nvPr/>
        </p:nvSpPr>
        <p:spPr>
          <a:xfrm>
            <a:off x="395536" y="404664"/>
            <a:ext cx="198810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 smtClean="0"/>
              <a:t>KONSTRUKS</a:t>
            </a:r>
            <a:r>
              <a:rPr lang="en-US" sz="2500" dirty="0" smtClean="0"/>
              <a:t>I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366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196399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u="sng" dirty="0" smtClean="0"/>
              <a:t>MANAJEMEN</a:t>
            </a:r>
            <a:endParaRPr lang="en-US" sz="2500" u="sng" dirty="0"/>
          </a:p>
        </p:txBody>
      </p:sp>
      <p:sp>
        <p:nvSpPr>
          <p:cNvPr id="3" name="Rectangle 2"/>
          <p:cNvSpPr/>
          <p:nvPr/>
        </p:nvSpPr>
        <p:spPr>
          <a:xfrm>
            <a:off x="397670" y="1124744"/>
            <a:ext cx="827878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proses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pengorganisasian</a:t>
            </a:r>
            <a:r>
              <a:rPr lang="en-US" dirty="0" smtClean="0"/>
              <a:t> (organizing), </a:t>
            </a:r>
            <a:r>
              <a:rPr lang="en-US" dirty="0" err="1" smtClean="0"/>
              <a:t>pelaksanaan</a:t>
            </a:r>
            <a:r>
              <a:rPr lang="en-US" dirty="0" smtClean="0"/>
              <a:t> (</a:t>
            </a:r>
            <a:r>
              <a:rPr lang="en-US" dirty="0" err="1" smtClean="0"/>
              <a:t>controling</a:t>
            </a:r>
            <a:r>
              <a:rPr lang="en-US" dirty="0" smtClean="0"/>
              <a:t>) yang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(science)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(art)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Stone and </a:t>
            </a:r>
            <a:r>
              <a:rPr lang="en-US" dirty="0" err="1" smtClean="0"/>
              <a:t>Wankel</a:t>
            </a:r>
            <a:r>
              <a:rPr lang="en-US" dirty="0" smtClean="0"/>
              <a:t> : </a:t>
            </a:r>
          </a:p>
          <a:p>
            <a:pPr algn="just"/>
            <a:r>
              <a:rPr lang="en-US" dirty="0" smtClean="0"/>
              <a:t>proses </a:t>
            </a:r>
            <a:r>
              <a:rPr lang="en-US" dirty="0" err="1" smtClean="0"/>
              <a:t>merencanakan</a:t>
            </a:r>
            <a:r>
              <a:rPr lang="en-US" dirty="0" smtClean="0"/>
              <a:t>, </a:t>
            </a:r>
            <a:r>
              <a:rPr lang="en-US" dirty="0" err="1" smtClean="0"/>
              <a:t>mengorganisasikan</a:t>
            </a:r>
            <a:r>
              <a:rPr lang="en-US" dirty="0" smtClean="0"/>
              <a:t>, </a:t>
            </a:r>
            <a:r>
              <a:rPr lang="en-US" dirty="0" err="1" smtClean="0"/>
              <a:t>memimpin</a:t>
            </a:r>
            <a:r>
              <a:rPr lang="en-US" dirty="0" smtClean="0"/>
              <a:t>, </a:t>
            </a:r>
            <a:r>
              <a:rPr lang="en-US" dirty="0" err="1" smtClean="0"/>
              <a:t>mengendalikan</a:t>
            </a:r>
            <a:r>
              <a:rPr lang="en-US" dirty="0"/>
              <a:t> </a:t>
            </a:r>
            <a:r>
              <a:rPr lang="en-US" dirty="0" err="1" smtClean="0"/>
              <a:t>usaha-usaha</a:t>
            </a:r>
            <a:r>
              <a:rPr lang="en-US" dirty="0" smtClean="0"/>
              <a:t> </a:t>
            </a:r>
            <a:r>
              <a:rPr lang="en-US" dirty="0" err="1" smtClean="0"/>
              <a:t>angota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proses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tujuan-tujuan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Tery</a:t>
            </a:r>
            <a:r>
              <a:rPr lang="en-US" dirty="0" smtClean="0"/>
              <a:t> :</a:t>
            </a:r>
            <a:endParaRPr lang="en-US" dirty="0"/>
          </a:p>
          <a:p>
            <a:pPr algn="just"/>
            <a:r>
              <a:rPr lang="en-US" dirty="0" smtClean="0"/>
              <a:t>Proses </a:t>
            </a:r>
            <a:r>
              <a:rPr lang="en-US" dirty="0" err="1" smtClean="0"/>
              <a:t>tertentu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merencanakan</a:t>
            </a:r>
            <a:r>
              <a:rPr lang="en-US" dirty="0" smtClean="0"/>
              <a:t>, </a:t>
            </a:r>
            <a:r>
              <a:rPr lang="en-US" dirty="0" err="1" smtClean="0"/>
              <a:t>mengorganisasikan</a:t>
            </a:r>
            <a:r>
              <a:rPr lang="en-US" dirty="0" smtClean="0"/>
              <a:t>, </a:t>
            </a:r>
            <a:r>
              <a:rPr lang="en-US" dirty="0" err="1" smtClean="0"/>
              <a:t>menggerakan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lain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638</TotalTime>
  <Words>1604</Words>
  <Application>Microsoft Office PowerPoint</Application>
  <PresentationFormat>On-screen Show (4:3)</PresentationFormat>
  <Paragraphs>201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Grid</vt:lpstr>
      <vt:lpstr>PERTEMUAN KE 1 MINGGU KE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43</cp:revision>
  <dcterms:created xsi:type="dcterms:W3CDTF">2020-01-04T05:38:09Z</dcterms:created>
  <dcterms:modified xsi:type="dcterms:W3CDTF">2020-04-12T06:49:10Z</dcterms:modified>
</cp:coreProperties>
</file>