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26" r:id="rId3"/>
    <p:sldId id="327" r:id="rId4"/>
    <p:sldId id="328" r:id="rId5"/>
    <p:sldId id="336" r:id="rId6"/>
    <p:sldId id="330" r:id="rId7"/>
    <p:sldId id="331" r:id="rId8"/>
    <p:sldId id="332" r:id="rId9"/>
    <p:sldId id="333" r:id="rId10"/>
    <p:sldId id="334" r:id="rId11"/>
    <p:sldId id="335" r:id="rId12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3637-DF01-49A0-BC87-C36096F26012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2242-CA57-4432-AB07-9B9B2AAF27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642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52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363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71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55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52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29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212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90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56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62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764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896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457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932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162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83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232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511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827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91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4284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807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785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224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365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177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224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777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246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09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760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8722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349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751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387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207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14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6836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9726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36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18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554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529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4716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753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610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933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190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7497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96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4272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488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1901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638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706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724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431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555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215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1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9979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4789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545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png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1" y="3626391"/>
            <a:ext cx="12209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1</a:t>
            </a:r>
            <a:r>
              <a:rPr lang="en-US" sz="4000" dirty="0"/>
              <a:t>5</a:t>
            </a:r>
          </a:p>
          <a:p>
            <a:r>
              <a:rPr lang="id-ID" sz="4000" dirty="0"/>
              <a:t>Metode </a:t>
            </a:r>
            <a:r>
              <a:rPr lang="en-US" sz="4000" dirty="0" err="1"/>
              <a:t>Momen</a:t>
            </a:r>
            <a:r>
              <a:rPr lang="en-US" sz="4000" dirty="0"/>
              <a:t> </a:t>
            </a:r>
            <a:r>
              <a:rPr lang="en-US" sz="4000" dirty="0" err="1"/>
              <a:t>Distribusi</a:t>
            </a:r>
            <a:r>
              <a:rPr lang="en-US" sz="4000" dirty="0"/>
              <a:t> –  Frame</a:t>
            </a:r>
            <a:endParaRPr lang="id-ID" sz="4000" i="1" dirty="0"/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957228"/>
            <a:ext cx="13431282" cy="58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178" noProof="1"/>
              <a:t>Analisis Portal  Bergoyang Dengan Metode Distribusi Momen </a:t>
            </a:r>
            <a:endParaRPr lang="id-ID" sz="3178" noProof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94108" y="7865323"/>
          <a:ext cx="7601478" cy="77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7" name="Equation" r:id="rId3" imgW="2387520" imgH="241200" progId="Equation.3">
                  <p:embed/>
                </p:oleObj>
              </mc:Choice>
              <mc:Fallback>
                <p:oleObj name="Equation" r:id="rId3" imgW="2387520" imgH="2412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4108" y="7865323"/>
                        <a:ext cx="7601478" cy="770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88" y="3022884"/>
            <a:ext cx="4056451" cy="323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69" y="3221783"/>
            <a:ext cx="5096566" cy="369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545" y="3221783"/>
            <a:ext cx="3095625" cy="365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89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782252"/>
            <a:ext cx="12516882" cy="58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178" noProof="1"/>
              <a:t>Analisis Portal  Bergoyang Dengan Metode Distribusi Momen </a:t>
            </a:r>
            <a:endParaRPr lang="id-ID" sz="3178" noProof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71463"/>
              </p:ext>
            </p:extLst>
          </p:nvPr>
        </p:nvGraphicFramePr>
        <p:xfrm>
          <a:off x="3034158" y="2928484"/>
          <a:ext cx="4784532" cy="537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name="Equation" r:id="rId3" imgW="2489040" imgH="2793960" progId="Equation.3">
                  <p:embed/>
                </p:oleObj>
              </mc:Choice>
              <mc:Fallback>
                <p:oleObj name="Equation" r:id="rId3" imgW="2489040" imgH="279396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4158" y="2928484"/>
                        <a:ext cx="4784532" cy="5370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7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49238" y="2352712"/>
            <a:ext cx="13299431" cy="58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178" noProof="1"/>
              <a:t>Analisis Portal Tak Bergoyang Dengan Metode Distribusi Momen </a:t>
            </a:r>
            <a:endParaRPr lang="id-ID" sz="3178" noProof="1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61469" y="3047078"/>
            <a:ext cx="11887200" cy="6537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89" dirty="0">
              <a:sym typeface="Symbol" pitchFamily="18" charset="2"/>
            </a:endParaRPr>
          </a:p>
          <a:p>
            <a:endParaRPr lang="en-US" altLang="zh-TW" sz="2889" dirty="0"/>
          </a:p>
          <a:p>
            <a:endParaRPr lang="en-US" altLang="zh-TW" sz="28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576" y="3684459"/>
            <a:ext cx="14954985" cy="5337419"/>
          </a:xfrm>
        </p:spPr>
        <p:txBody>
          <a:bodyPr>
            <a:normAutofit/>
          </a:bodyPr>
          <a:lstStyle/>
          <a:p>
            <a:r>
              <a:rPr lang="en-US" noProof="1"/>
              <a:t>Metode distribusi momen dapat digunakan pada analisis struktur portal tanpa goyangan, dengan prosedur yang sama seperti pada analisis struktur balok</a:t>
            </a:r>
          </a:p>
          <a:p>
            <a:r>
              <a:rPr lang="en-US" noProof="1"/>
              <a:t>Untuk meminimalkan kesalahan yang terjadi, maka sangat disarankan agar perhitungan dilakukan dalam bentuk tabel</a:t>
            </a:r>
            <a:endParaRPr lang="id-ID" noProof="1"/>
          </a:p>
        </p:txBody>
      </p:sp>
    </p:spTree>
    <p:extLst>
      <p:ext uri="{BB962C8B-B14F-4D97-AF65-F5344CB8AC3E}">
        <p14:creationId xmlns:p14="http://schemas.microsoft.com/office/powerpoint/2010/main" val="172011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811465"/>
            <a:ext cx="12542124" cy="58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178" noProof="1"/>
              <a:t>Analisis Portal Tak Bergoyang Dengan Metode Distribusi Momen </a:t>
            </a:r>
            <a:endParaRPr lang="id-ID" sz="3178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19888" y="2649079"/>
            <a:ext cx="14954985" cy="5337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1"/>
              <a:t>Tentukan momen internal pada tiap titik tumpuan, apabila EI konstan. E dan D sendi, A tumpuan jepit</a:t>
            </a:r>
          </a:p>
          <a:p>
            <a:pPr marL="0" indent="0">
              <a:buNone/>
            </a:pPr>
            <a:endParaRPr lang="en-US" noProof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529818"/>
              </p:ext>
            </p:extLst>
          </p:nvPr>
        </p:nvGraphicFramePr>
        <p:xfrm>
          <a:off x="2137012" y="4107612"/>
          <a:ext cx="6406797" cy="4450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" name="Equation" r:id="rId3" imgW="3822480" imgH="2654280" progId="Equation.3">
                  <p:embed/>
                </p:oleObj>
              </mc:Choice>
              <mc:Fallback>
                <p:oleObj name="Equation" r:id="rId3" imgW="3822480" imgH="265428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7012" y="4107612"/>
                        <a:ext cx="6406797" cy="4450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62" y="3536686"/>
            <a:ext cx="4795847" cy="301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013093" y="7241255"/>
          <a:ext cx="4895674" cy="149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Equation" r:id="rId6" imgW="2920680" imgH="888840" progId="Equation.3">
                  <p:embed/>
                </p:oleObj>
              </mc:Choice>
              <mc:Fallback>
                <p:oleObj name="Equation" r:id="rId6" imgW="2920680" imgH="8888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3093" y="7241255"/>
                        <a:ext cx="4895674" cy="1490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66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808382"/>
            <a:ext cx="13567946" cy="58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178" noProof="1"/>
              <a:t>Analisis Portal Tak Bergoyang Dengan Metode Distribusi Momen </a:t>
            </a:r>
            <a:endParaRPr lang="id-ID" sz="3178" noProof="1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2" y="3042096"/>
            <a:ext cx="9497171" cy="573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351" y="2764948"/>
            <a:ext cx="5468363" cy="33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3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2770" y="3071005"/>
            <a:ext cx="3623095" cy="15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0383330" y="3071005"/>
            <a:ext cx="2790664" cy="15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 rot="5400000">
            <a:off x="1653397" y="6466937"/>
            <a:ext cx="3623095" cy="15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 rot="5400000">
            <a:off x="7637253" y="6466937"/>
            <a:ext cx="3623095" cy="15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584" y="5236875"/>
            <a:ext cx="5162891" cy="311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92571" y="8561847"/>
            <a:ext cx="9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endParaRPr lang="id-ID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87307" y="3226280"/>
            <a:ext cx="9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endParaRPr lang="id-ID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5456" y="3226280"/>
            <a:ext cx="9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id-ID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21885" y="3148642"/>
            <a:ext cx="9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endParaRPr lang="id-ID" sz="2800" dirty="0"/>
          </a:p>
        </p:txBody>
      </p:sp>
      <p:sp>
        <p:nvSpPr>
          <p:cNvPr id="14" name="Rectangle 13"/>
          <p:cNvSpPr/>
          <p:nvPr/>
        </p:nvSpPr>
        <p:spPr>
          <a:xfrm>
            <a:off x="4659329" y="2501661"/>
            <a:ext cx="3656536" cy="431321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9371163" y="8561847"/>
            <a:ext cx="9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45208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18438" y="1878497"/>
            <a:ext cx="11560224" cy="58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178" noProof="1"/>
              <a:t>Analisis Portal Bergoyang Dengan Metode Distribusi Momen </a:t>
            </a:r>
            <a:endParaRPr lang="id-ID" sz="3178" noProof="1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61469" y="3047078"/>
            <a:ext cx="11887200" cy="6537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89" dirty="0">
              <a:sym typeface="Symbol" pitchFamily="18" charset="2"/>
            </a:endParaRPr>
          </a:p>
          <a:p>
            <a:endParaRPr lang="en-US" altLang="zh-TW" sz="2889" dirty="0"/>
          </a:p>
          <a:p>
            <a:endParaRPr lang="en-US" altLang="zh-TW" sz="28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noProof="1"/>
              <a:t>Dalam portal berikut, beban luar </a:t>
            </a:r>
            <a:r>
              <a:rPr lang="id-ID" i="1" noProof="1"/>
              <a:t>P</a:t>
            </a:r>
            <a:r>
              <a:rPr lang="id-ID" noProof="1"/>
              <a:t> akan menimbulkan momen internal di titik B dan C yang tidak sama besar, sehingga menimbulkan perpindahan horizontal sebesar D ke arah kanan.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2" y="4640965"/>
            <a:ext cx="10029825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97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49426" y="1808137"/>
            <a:ext cx="11560224" cy="58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178" noProof="1"/>
              <a:t>Analisis Portal Bergoyang Dengan Metode Distribusi Momen </a:t>
            </a:r>
            <a:endParaRPr lang="id-ID" sz="3178" noProof="1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2861469" y="3047078"/>
            <a:ext cx="11887200" cy="6537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89" dirty="0">
              <a:sym typeface="Symbol" pitchFamily="18" charset="2"/>
            </a:endParaRPr>
          </a:p>
          <a:p>
            <a:endParaRPr lang="en-US" altLang="zh-TW" sz="2889" dirty="0"/>
          </a:p>
          <a:p>
            <a:endParaRPr lang="en-US" altLang="zh-TW" sz="288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000" noProof="1">
                <a:effectLst/>
              </a:rPr>
              <a:t>Untuk menentukan besarnya perpindahan horizontal, </a:t>
            </a:r>
            <a:r>
              <a:rPr lang="id-ID" sz="2000" noProof="1">
                <a:effectLst/>
                <a:latin typeface="Symbol" pitchFamily="18" charset="2"/>
              </a:rPr>
              <a:t>D</a:t>
            </a:r>
            <a:r>
              <a:rPr lang="id-ID" sz="2000" noProof="1">
                <a:effectLst/>
              </a:rPr>
              <a:t>, serta menghitung momen – momen internal yang terjadi pada portal tersebut dengan menggunakan metode momen distribusi, maka akan digunakan metode superposisi </a:t>
            </a:r>
          </a:p>
          <a:p>
            <a:r>
              <a:rPr lang="id-ID" sz="2000" noProof="1">
                <a:effectLst/>
              </a:rPr>
              <a:t>Awalnya portal ditahan terhadap goyangan dengan memberikan tumpuan di titik C,</a:t>
            </a:r>
          </a:p>
          <a:p>
            <a:r>
              <a:rPr lang="id-ID" sz="2000" noProof="1">
                <a:effectLst/>
              </a:rPr>
              <a:t>Kemudian lakukan analisis dengan menggunakan metode momen distribusi serta berdasarkan prinsip kesetimbangan statik, maka besar gaya </a:t>
            </a:r>
            <a:r>
              <a:rPr lang="id-ID" sz="2000" i="1" noProof="1">
                <a:effectLst/>
              </a:rPr>
              <a:t>R</a:t>
            </a:r>
            <a:r>
              <a:rPr lang="id-ID" sz="2000" noProof="1">
                <a:effectLst/>
              </a:rPr>
              <a:t> dapat ditentukan. </a:t>
            </a:r>
          </a:p>
          <a:p>
            <a:r>
              <a:rPr lang="id-ID" sz="2000" noProof="1">
                <a:effectLst/>
              </a:rPr>
              <a:t>Selanjutnya reaksi </a:t>
            </a:r>
            <a:r>
              <a:rPr lang="id-ID" sz="2000" i="1" noProof="1">
                <a:effectLst/>
              </a:rPr>
              <a:t>R</a:t>
            </a:r>
            <a:r>
              <a:rPr lang="id-ID" sz="2000" noProof="1">
                <a:effectLst/>
              </a:rPr>
              <a:t> yang sama besar namun berlawanan arah, diberikan pada portal tersebut</a:t>
            </a:r>
          </a:p>
          <a:p>
            <a:r>
              <a:rPr lang="id-ID" sz="2000" noProof="1">
                <a:effectLst/>
              </a:rPr>
              <a:t>Untuk melakukan analisis tersebut, maka mula – mula dapat diberikan momen internal </a:t>
            </a:r>
            <a:r>
              <a:rPr lang="id-ID" sz="2000" i="1" noProof="1">
                <a:effectLst/>
              </a:rPr>
              <a:t>M</a:t>
            </a:r>
            <a:r>
              <a:rPr lang="id-ID" sz="2000" baseline="-25000" noProof="1">
                <a:effectLst/>
              </a:rPr>
              <a:t>BA</a:t>
            </a:r>
            <a:r>
              <a:rPr lang="id-ID" sz="2000" baseline="30000" noProof="1">
                <a:effectLst/>
              </a:rPr>
              <a:t>/</a:t>
            </a:r>
            <a:r>
              <a:rPr lang="id-ID" sz="2000" noProof="1">
                <a:effectLst/>
              </a:rPr>
              <a:t> dengan besaran tertentu (semisal diambil sebesar 100 kN∙m). </a:t>
            </a:r>
          </a:p>
          <a:p>
            <a:r>
              <a:rPr lang="id-ID" sz="2000" noProof="1">
                <a:effectLst/>
              </a:rPr>
              <a:t>Dengan menggunakan metode momen distribusi, maka besarnya </a:t>
            </a:r>
            <a:r>
              <a:rPr lang="id-ID" sz="2000" noProof="1">
                <a:effectLst/>
                <a:latin typeface="Symbol" pitchFamily="18" charset="2"/>
              </a:rPr>
              <a:t>D</a:t>
            </a:r>
            <a:r>
              <a:rPr lang="id-ID" sz="2000" baseline="30000" noProof="1">
                <a:effectLst/>
              </a:rPr>
              <a:t>/</a:t>
            </a:r>
            <a:r>
              <a:rPr lang="id-ID" sz="2000" noProof="1">
                <a:effectLst/>
              </a:rPr>
              <a:t> dan gaya eksternal </a:t>
            </a:r>
            <a:r>
              <a:rPr lang="id-ID" sz="2000" i="1" noProof="1">
                <a:effectLst/>
              </a:rPr>
              <a:t>R</a:t>
            </a:r>
            <a:r>
              <a:rPr lang="id-ID" sz="2000" baseline="30000" noProof="1">
                <a:effectLst/>
              </a:rPr>
              <a:t>/</a:t>
            </a:r>
            <a:r>
              <a:rPr lang="id-ID" sz="2000" noProof="1">
                <a:effectLst/>
              </a:rPr>
              <a:t> akibat momen </a:t>
            </a:r>
            <a:r>
              <a:rPr lang="id-ID" sz="2000" i="1" noProof="1">
                <a:effectLst/>
              </a:rPr>
              <a:t>M</a:t>
            </a:r>
            <a:r>
              <a:rPr lang="id-ID" sz="2000" baseline="-25000" noProof="1">
                <a:effectLst/>
              </a:rPr>
              <a:t>BA</a:t>
            </a:r>
            <a:r>
              <a:rPr lang="id-ID" sz="2000" baseline="30000" noProof="1">
                <a:effectLst/>
              </a:rPr>
              <a:t>/</a:t>
            </a:r>
            <a:r>
              <a:rPr lang="id-ID" sz="2000" noProof="1">
                <a:effectLst/>
              </a:rPr>
              <a:t> dapat dihitung. </a:t>
            </a:r>
          </a:p>
          <a:p>
            <a:r>
              <a:rPr lang="id-ID" sz="2000" noProof="1">
                <a:effectLst/>
              </a:rPr>
              <a:t>Karena deformasi yang terjadi bersifat elastis linear, maka gaya </a:t>
            </a:r>
            <a:r>
              <a:rPr lang="id-ID" sz="2000" i="1" noProof="1">
                <a:effectLst/>
              </a:rPr>
              <a:t>R</a:t>
            </a:r>
            <a:r>
              <a:rPr lang="id-ID" sz="2000" baseline="30000" noProof="1">
                <a:effectLst/>
              </a:rPr>
              <a:t>/</a:t>
            </a:r>
            <a:r>
              <a:rPr lang="id-ID" sz="2000" noProof="1">
                <a:effectLst/>
              </a:rPr>
              <a:t> menimbulkan momen pada portal yang besarnya proporsional terhadap momen yang ditimbulkan oleh </a:t>
            </a:r>
            <a:r>
              <a:rPr lang="id-ID" sz="2000" i="1" noProof="1">
                <a:effectLst/>
              </a:rPr>
              <a:t>R</a:t>
            </a:r>
            <a:r>
              <a:rPr lang="id-ID" sz="2000" noProof="1">
                <a:effectLst/>
              </a:rPr>
              <a:t>. </a:t>
            </a:r>
          </a:p>
          <a:p>
            <a:r>
              <a:rPr lang="id-ID" sz="2000" noProof="1">
                <a:effectLst/>
              </a:rPr>
              <a:t>Atau apabila </a:t>
            </a:r>
            <a:r>
              <a:rPr lang="id-ID" sz="2000" i="1" noProof="1">
                <a:effectLst/>
              </a:rPr>
              <a:t>M</a:t>
            </a:r>
            <a:r>
              <a:rPr lang="id-ID" sz="2000" baseline="-25000" noProof="1">
                <a:effectLst/>
              </a:rPr>
              <a:t>BA</a:t>
            </a:r>
            <a:r>
              <a:rPr lang="id-ID" sz="2000" baseline="30000" noProof="1">
                <a:effectLst/>
              </a:rPr>
              <a:t>/</a:t>
            </a:r>
            <a:r>
              <a:rPr lang="id-ID" sz="2000" noProof="1">
                <a:effectLst/>
              </a:rPr>
              <a:t> dan </a:t>
            </a:r>
            <a:r>
              <a:rPr lang="id-ID" sz="2000" i="1" noProof="1">
                <a:effectLst/>
              </a:rPr>
              <a:t>R</a:t>
            </a:r>
            <a:r>
              <a:rPr lang="id-ID" sz="2000" baseline="30000" noProof="1">
                <a:effectLst/>
              </a:rPr>
              <a:t>/</a:t>
            </a:r>
            <a:r>
              <a:rPr lang="id-ID" sz="2000" noProof="1">
                <a:effectLst/>
              </a:rPr>
              <a:t> telah dapat dihitung, maka besarnya momen internal di titik B yang ditimbulkan oleh </a:t>
            </a:r>
            <a:r>
              <a:rPr lang="id-ID" sz="2000" i="1" noProof="1">
                <a:effectLst/>
              </a:rPr>
              <a:t>R</a:t>
            </a:r>
            <a:r>
              <a:rPr lang="id-ID" sz="2000" noProof="1">
                <a:effectLst/>
              </a:rPr>
              <a:t> adalah M</a:t>
            </a:r>
            <a:r>
              <a:rPr lang="id-ID" sz="2000" baseline="-25000" noProof="1">
                <a:effectLst/>
              </a:rPr>
              <a:t>BA</a:t>
            </a:r>
            <a:r>
              <a:rPr lang="id-ID" sz="2000" noProof="1">
                <a:effectLst/>
              </a:rPr>
              <a:t> = M</a:t>
            </a:r>
            <a:r>
              <a:rPr lang="id-ID" sz="2000" baseline="-25000" noProof="1">
                <a:effectLst/>
              </a:rPr>
              <a:t>BA</a:t>
            </a:r>
            <a:r>
              <a:rPr lang="id-ID" sz="2000" baseline="30000" noProof="1">
                <a:effectLst/>
              </a:rPr>
              <a:t>/</a:t>
            </a:r>
            <a:r>
              <a:rPr lang="id-ID" sz="2000" noProof="1">
                <a:effectLst/>
              </a:rPr>
              <a:t>(</a:t>
            </a:r>
            <a:r>
              <a:rPr lang="id-ID" sz="2000" i="1" noProof="1">
                <a:effectLst/>
              </a:rPr>
              <a:t>R</a:t>
            </a:r>
            <a:r>
              <a:rPr lang="id-ID" sz="2000" noProof="1">
                <a:effectLst/>
              </a:rPr>
              <a:t>/</a:t>
            </a:r>
            <a:r>
              <a:rPr lang="id-ID" sz="2000" i="1" noProof="1">
                <a:effectLst/>
              </a:rPr>
              <a:t>R</a:t>
            </a:r>
            <a:r>
              <a:rPr lang="id-ID" sz="2000" baseline="30000" noProof="1">
                <a:effectLst/>
              </a:rPr>
              <a:t>/</a:t>
            </a:r>
            <a:r>
              <a:rPr lang="id-ID" sz="2000" noProof="1">
                <a:effectLst/>
              </a:rPr>
              <a:t>). </a:t>
            </a:r>
          </a:p>
          <a:p>
            <a:endParaRPr lang="id-ID" sz="20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27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8" y="1940218"/>
            <a:ext cx="13500293" cy="58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178" noProof="1"/>
              <a:t>Analisis Portal  Bergoyang Dengan Metode Distribusi Momen </a:t>
            </a:r>
            <a:endParaRPr lang="id-ID" sz="3178" noProof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1"/>
              <a:t>Tentukan momen internal pada tiap titik kumpul, apabila EI konstan. </a:t>
            </a:r>
          </a:p>
          <a:p>
            <a:pPr marL="0" indent="0">
              <a:buNone/>
            </a:pPr>
            <a:endParaRPr lang="en-US" noProof="1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24549" y="7449278"/>
          <a:ext cx="4448528" cy="149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9" name="Equation" r:id="rId3" imgW="2654280" imgH="888840" progId="Equation.3">
                  <p:embed/>
                </p:oleObj>
              </mc:Choice>
              <mc:Fallback>
                <p:oleObj name="Equation" r:id="rId3" imgW="2654280" imgH="8888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549" y="7449278"/>
                        <a:ext cx="4448528" cy="1490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604491" y="4120907"/>
            <a:ext cx="9629447" cy="3133893"/>
            <a:chOff x="713772" y="3284984"/>
            <a:chExt cx="6666540" cy="216961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72" y="3284984"/>
              <a:ext cx="1752600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429000"/>
              <a:ext cx="4032448" cy="2025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655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94742" y="1812630"/>
            <a:ext cx="13107854" cy="581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178" noProof="1"/>
              <a:t>Analisis Portal  Bergoyang Dengan Metode Distribusi Momen </a:t>
            </a:r>
            <a:endParaRPr lang="id-ID" sz="3178" noProof="1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80" y="3808873"/>
            <a:ext cx="9135533" cy="378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40596" y="7969335"/>
          <a:ext cx="8332481" cy="72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" name="Equation" r:id="rId4" imgW="2616120" imgH="228600" progId="Equation.3">
                  <p:embed/>
                </p:oleObj>
              </mc:Choice>
              <mc:Fallback>
                <p:oleObj name="Equation" r:id="rId4" imgW="2616120" imgH="2286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0596" y="7969335"/>
                        <a:ext cx="8332481" cy="728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062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517</TotalTime>
  <Words>354</Words>
  <Application>Microsoft Office PowerPoint</Application>
  <PresentationFormat>Custom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59</cp:revision>
  <dcterms:created xsi:type="dcterms:W3CDTF">2020-09-14T03:13:02Z</dcterms:created>
  <dcterms:modified xsi:type="dcterms:W3CDTF">2021-04-05T02:31:10Z</dcterms:modified>
</cp:coreProperties>
</file>