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2" r:id="rId13"/>
    <p:sldId id="323" r:id="rId14"/>
    <p:sldId id="324" r:id="rId15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4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52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63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71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5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5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29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212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90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56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62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64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896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45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932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16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83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232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511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827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91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284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807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785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224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365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177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224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777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246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09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760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872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349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751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387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207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4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683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9726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36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18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554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529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716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753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610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933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190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7497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96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427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488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1901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638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706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724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431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555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215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1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997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478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545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5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1" y="3626391"/>
            <a:ext cx="1220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1</a:t>
            </a:r>
            <a:r>
              <a:rPr lang="en-US" sz="4000" dirty="0"/>
              <a:t>4</a:t>
            </a:r>
          </a:p>
          <a:p>
            <a:r>
              <a:rPr lang="id-ID" sz="4000" dirty="0"/>
              <a:t>Metode </a:t>
            </a:r>
            <a:r>
              <a:rPr lang="en-US" sz="4000" dirty="0" err="1"/>
              <a:t>Distribusi</a:t>
            </a:r>
            <a:r>
              <a:rPr lang="en-US" sz="4000" dirty="0"/>
              <a:t> </a:t>
            </a:r>
            <a:r>
              <a:rPr lang="en-US" sz="4000" dirty="0" err="1"/>
              <a:t>Momen</a:t>
            </a:r>
            <a:r>
              <a:rPr lang="en-US" sz="4000" dirty="0"/>
              <a:t> –  Cont. Beam</a:t>
            </a:r>
            <a:endParaRPr lang="id-ID" sz="4000" i="1" dirty="0"/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52611" y="2035166"/>
            <a:ext cx="102971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Balok Dengan Metode Momen Distribusi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1"/>
              <a:t>Tentukan momen internal pada tiap titik tumpuan, apabila EI konstan</a:t>
            </a:r>
          </a:p>
          <a:p>
            <a:pPr marL="0" indent="0">
              <a:buNone/>
            </a:pPr>
            <a:endParaRPr lang="en-US" noProof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713170"/>
              </p:ext>
            </p:extLst>
          </p:nvPr>
        </p:nvGraphicFramePr>
        <p:xfrm>
          <a:off x="2739872" y="3799871"/>
          <a:ext cx="7537274" cy="421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7" name="Equation" r:id="rId3" imgW="4495680" imgH="2514600" progId="Equation.3">
                  <p:embed/>
                </p:oleObj>
              </mc:Choice>
              <mc:Fallback>
                <p:oleObj name="Equation" r:id="rId3" imgW="4495680" imgH="2514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9872" y="3799871"/>
                        <a:ext cx="7537274" cy="4216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37" y="5473058"/>
            <a:ext cx="5408601" cy="192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1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1346" y="1755566"/>
            <a:ext cx="102971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Balok Dengan Metode Momen Distribusi</a:t>
            </a:r>
            <a:endParaRPr lang="id-ID" sz="3467" noProof="1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53" y="2819429"/>
            <a:ext cx="4264474" cy="575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92" y="4120908"/>
            <a:ext cx="7384820" cy="398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3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35358" y="1907148"/>
            <a:ext cx="102971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Balok Dengan Metode Momen Distribusi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noProof="1"/>
              <a:t>Example </a:t>
            </a:r>
            <a:endParaRPr lang="en-US" b="1" noProof="1"/>
          </a:p>
          <a:p>
            <a:pPr marL="0" indent="0">
              <a:buNone/>
            </a:pPr>
            <a:r>
              <a:rPr lang="en-US" noProof="1"/>
              <a:t>Tentukan momen internal pada tiap titik tumpuan, apabila EI konstan</a:t>
            </a:r>
          </a:p>
          <a:p>
            <a:pPr marL="0" indent="0">
              <a:buNone/>
            </a:pPr>
            <a:endParaRPr lang="en-US" noProof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15560" y="4640965"/>
          <a:ext cx="6876873" cy="374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5" name="Equation" r:id="rId3" imgW="4101840" imgH="2234880" progId="Equation.3">
                  <p:embed/>
                </p:oleObj>
              </mc:Choice>
              <mc:Fallback>
                <p:oleObj name="Equation" r:id="rId3" imgW="4101840" imgH="22348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5560" y="4640965"/>
                        <a:ext cx="6876873" cy="374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953" y="4359170"/>
            <a:ext cx="6232525" cy="204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66" y="6409162"/>
            <a:ext cx="3288242" cy="238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4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87117" y="2012298"/>
            <a:ext cx="102971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Balok Dengan Metode Momen Distribusi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noProof="1"/>
              <a:t>Example 1</a:t>
            </a:r>
            <a:r>
              <a:rPr lang="en-US" b="1" noProof="1"/>
              <a:t>2.4</a:t>
            </a:r>
            <a:endParaRPr lang="id-ID" b="1" noProof="1"/>
          </a:p>
          <a:p>
            <a:pPr marL="0" indent="0">
              <a:buNone/>
            </a:pPr>
            <a:r>
              <a:rPr lang="en-US" noProof="1"/>
              <a:t>Tentukan momen internal pada tiap titik tumpuan, apabila EI konstan</a:t>
            </a:r>
          </a:p>
          <a:p>
            <a:pPr marL="0" indent="0">
              <a:buNone/>
            </a:pPr>
            <a:endParaRPr lang="en-US" noProof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88446" y="4224920"/>
          <a:ext cx="7431792" cy="342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Equation" r:id="rId3" imgW="4431960" imgH="2044440" progId="Equation.3">
                  <p:embed/>
                </p:oleObj>
              </mc:Choice>
              <mc:Fallback>
                <p:oleObj name="Equation" r:id="rId3" imgW="4431960" imgH="20444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8446" y="4224920"/>
                        <a:ext cx="7431792" cy="3428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976" y="6201139"/>
            <a:ext cx="5460607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8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88445" y="2352711"/>
            <a:ext cx="102971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Balok Dengan Metode Momen Distribusi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noProof="1"/>
              <a:t>Example 1</a:t>
            </a:r>
            <a:r>
              <a:rPr lang="en-US" b="1" noProof="1"/>
              <a:t>2.4</a:t>
            </a:r>
            <a:endParaRPr lang="id-ID" b="1" noProof="1"/>
          </a:p>
          <a:p>
            <a:pPr marL="0" indent="0">
              <a:buNone/>
            </a:pPr>
            <a:endParaRPr lang="en-US" noProof="1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46" y="4201759"/>
            <a:ext cx="4661521" cy="291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77" y="3600852"/>
            <a:ext cx="6389348" cy="351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87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64230" y="1858515"/>
            <a:ext cx="11278577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Definisi dan Prinsip Dasar Metode Distribusi Momen </a:t>
            </a:r>
            <a:endParaRPr lang="id-ID" sz="3467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1"/>
              <a:t>Metode Distribusi Momen dikenalkan pertama kali oleh Hardy Cross pada tahun 1930</a:t>
            </a:r>
          </a:p>
          <a:p>
            <a:r>
              <a:rPr lang="en-US" noProof="1"/>
              <a:t>Tiap titik kumpul dianggap merupakan hubungan kaku (jepit)</a:t>
            </a:r>
          </a:p>
          <a:p>
            <a:r>
              <a:rPr lang="en-US" b="1" noProof="1">
                <a:solidFill>
                  <a:srgbClr val="FF0000"/>
                </a:solidFill>
              </a:rPr>
              <a:t>Faktor Kekakuan Batang </a:t>
            </a:r>
          </a:p>
          <a:p>
            <a:pPr marL="497578" indent="0">
              <a:buNone/>
            </a:pPr>
            <a:r>
              <a:rPr lang="id-ID" noProof="1"/>
              <a:t>Perhatikan balok dalam gambar yang memiliki ujung sendi dan jepit. Adanya momen </a:t>
            </a:r>
            <a:r>
              <a:rPr lang="id-ID" i="1" noProof="1"/>
              <a:t>M</a:t>
            </a:r>
            <a:r>
              <a:rPr lang="id-ID" noProof="1"/>
              <a:t>, mengakibatkan ujung A berotasi sebesar </a:t>
            </a:r>
            <a:r>
              <a:rPr lang="id-ID" noProof="1">
                <a:latin typeface="Symbol" pitchFamily="18" charset="2"/>
              </a:rPr>
              <a:t>q</a:t>
            </a:r>
            <a:r>
              <a:rPr lang="id-ID" noProof="1"/>
              <a:t>. Hubungan antara M dan qA dapat dituliskan sebagai : </a:t>
            </a:r>
            <a:r>
              <a:rPr lang="id-ID" i="1" noProof="1"/>
              <a:t>M</a:t>
            </a:r>
            <a:r>
              <a:rPr lang="id-ID" noProof="1"/>
              <a:t> = (4</a:t>
            </a:r>
            <a:r>
              <a:rPr lang="id-ID" i="1" noProof="1"/>
              <a:t>EI</a:t>
            </a:r>
            <a:r>
              <a:rPr lang="id-ID" noProof="1"/>
              <a:t>/</a:t>
            </a:r>
            <a:r>
              <a:rPr lang="id-ID" i="1" noProof="1"/>
              <a:t>L</a:t>
            </a:r>
            <a:r>
              <a:rPr lang="id-ID" noProof="1"/>
              <a:t>)∙</a:t>
            </a:r>
            <a:r>
              <a:rPr lang="id-ID" noProof="1">
                <a:latin typeface="Symbol" pitchFamily="18" charset="2"/>
              </a:rPr>
              <a:t>q</a:t>
            </a:r>
            <a:r>
              <a:rPr lang="id-ID" baseline="-25000" noProof="1"/>
              <a:t>A</a:t>
            </a:r>
            <a:r>
              <a:rPr lang="id-ID" noProof="1"/>
              <a:t>. Atau dapat pula dituliskan </a:t>
            </a:r>
            <a:r>
              <a:rPr lang="id-ID" i="1" noProof="1"/>
              <a:t>M </a:t>
            </a:r>
            <a:r>
              <a:rPr lang="id-ID" noProof="1"/>
              <a:t>= </a:t>
            </a:r>
            <a:r>
              <a:rPr lang="id-ID" i="1" noProof="1"/>
              <a:t>K</a:t>
            </a:r>
            <a:r>
              <a:rPr lang="id-ID" noProof="1"/>
              <a:t>∙</a:t>
            </a:r>
            <a:r>
              <a:rPr lang="id-ID" noProof="1">
                <a:latin typeface="Symbol" pitchFamily="18" charset="2"/>
              </a:rPr>
              <a:t>q</a:t>
            </a:r>
            <a:r>
              <a:rPr lang="id-ID" baseline="-25000" noProof="1"/>
              <a:t>A</a:t>
            </a:r>
            <a:r>
              <a:rPr lang="id-ID" noProof="1"/>
              <a:t>, dengan :</a:t>
            </a:r>
            <a:endParaRPr lang="en-US" noProof="1"/>
          </a:p>
          <a:p>
            <a:pPr marL="497578" indent="0">
              <a:buNone/>
            </a:pPr>
            <a:endParaRPr lang="en-US" noProof="1"/>
          </a:p>
          <a:p>
            <a:pPr marL="497578" indent="0">
              <a:buNone/>
            </a:pPr>
            <a:endParaRPr lang="en-US" noProof="1"/>
          </a:p>
          <a:p>
            <a:pPr marL="497578" indent="0">
              <a:buNone/>
            </a:pPr>
            <a:r>
              <a:rPr lang="en-US" noProof="1"/>
              <a:t>Untuk ujung sendi, maka : </a:t>
            </a:r>
            <a:endParaRPr lang="id-ID" noProof="1"/>
          </a:p>
          <a:p>
            <a:endParaRPr lang="en-US" noProof="1"/>
          </a:p>
          <a:p>
            <a:r>
              <a:rPr lang="en-US" noProof="1"/>
              <a:t>Untuk balok dan beban yang simetris maka </a:t>
            </a:r>
            <a:endParaRPr lang="id-ID" noProof="1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164664" y="6617930"/>
          <a:ext cx="1248139" cy="82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" name="Equation" r:id="rId3" imgW="596880" imgH="393480" progId="Equation.3">
                  <p:embed/>
                </p:oleObj>
              </mc:Choice>
              <mc:Fallback>
                <p:oleObj name="Equation" r:id="rId3" imgW="596880" imgH="3934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4664" y="6617930"/>
                        <a:ext cx="1248139" cy="82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47" y="6513600"/>
            <a:ext cx="3744643" cy="10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725918" y="7345266"/>
          <a:ext cx="1222199" cy="82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Equation" r:id="rId6" imgW="583920" imgH="393480" progId="Equation.3">
                  <p:embed/>
                </p:oleObj>
              </mc:Choice>
              <mc:Fallback>
                <p:oleObj name="Equation" r:id="rId6" imgW="58392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918" y="7345266"/>
                        <a:ext cx="1222199" cy="823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380399" y="8280224"/>
          <a:ext cx="1247422" cy="82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Equation" r:id="rId8" imgW="596880" imgH="393480" progId="Equation.3">
                  <p:embed/>
                </p:oleObj>
              </mc:Choice>
              <mc:Fallback>
                <p:oleObj name="Equation" r:id="rId8" imgW="59688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0399" y="8280224"/>
                        <a:ext cx="1247422" cy="823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52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845846"/>
            <a:ext cx="1142995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Definisi dan Prinsip Dasar Metode Distribusi Momen </a:t>
            </a:r>
            <a:endParaRPr lang="id-ID" sz="3467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1">
                <a:solidFill>
                  <a:srgbClr val="FF0000"/>
                </a:solidFill>
              </a:rPr>
              <a:t>Faktor Kekakuan Ttitik Kumpul</a:t>
            </a:r>
          </a:p>
          <a:p>
            <a:pPr marL="497578" indent="0">
              <a:buNone/>
            </a:pPr>
            <a:r>
              <a:rPr lang="id-ID" noProof="1"/>
              <a:t>Apabila ada beberapa batang yang bertemu pada satu titik kumpul, dan batang – batang tersebut memiliki tumpuan jepit di ujung lainnya, maka dengan menggunakan prinsip superposisi, faktor kekakuan total pada titik tersebut adalah merupakan jumlahan dari masing – masing kekakuan tiap batang, atau dirumuskan </a:t>
            </a:r>
            <a:r>
              <a:rPr lang="id-ID" i="1" noProof="1"/>
              <a:t>K</a:t>
            </a:r>
            <a:r>
              <a:rPr lang="id-ID" baseline="-25000" noProof="1"/>
              <a:t>T</a:t>
            </a:r>
            <a:r>
              <a:rPr lang="id-ID" noProof="1"/>
              <a:t> = </a:t>
            </a:r>
            <a:r>
              <a:rPr lang="id-ID" noProof="1">
                <a:latin typeface="Symbol" pitchFamily="18" charset="2"/>
              </a:rPr>
              <a:t>S</a:t>
            </a:r>
            <a:r>
              <a:rPr lang="id-ID" i="1" noProof="1"/>
              <a:t>K</a:t>
            </a:r>
            <a:r>
              <a:rPr lang="id-ID" noProof="1"/>
              <a:t>. </a:t>
            </a:r>
          </a:p>
          <a:p>
            <a:pPr marL="497578" indent="0">
              <a:buNone/>
            </a:pPr>
            <a:endParaRPr lang="en-US" noProof="1"/>
          </a:p>
          <a:p>
            <a:endParaRPr lang="en-US" noProof="1"/>
          </a:p>
          <a:p>
            <a:endParaRPr lang="id-ID" noProof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1" y="5889105"/>
            <a:ext cx="365971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556930" y="6017729"/>
          <a:ext cx="6341598" cy="59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Equation" r:id="rId4" imgW="2552400" imgH="241200" progId="Equation.3">
                  <p:embed/>
                </p:oleObj>
              </mc:Choice>
              <mc:Fallback>
                <p:oleObj name="Equation" r:id="rId4" imgW="2552400" imgH="241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930" y="6017729"/>
                        <a:ext cx="6341598" cy="59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264208" y="7040596"/>
            <a:ext cx="6604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600" noProof="1"/>
              <a:t>Nilai ini merepresentasikan besarnya momen yang diperlukan untuk mengakibatkan titik A berotasi sebesar 1 radian</a:t>
            </a:r>
            <a:r>
              <a:rPr lang="en-US" sz="2600" dirty="0"/>
              <a:t>.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412672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7" y="1868229"/>
            <a:ext cx="11705999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Definisi dan Prinsip Dasar Metode Distribusi Momen </a:t>
            </a:r>
            <a:endParaRPr lang="id-ID" sz="3467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1">
                <a:solidFill>
                  <a:srgbClr val="FF0000"/>
                </a:solidFill>
              </a:rPr>
              <a:t>Faktor Distribusi (DF)</a:t>
            </a:r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Jika sebuah momen, </a:t>
            </a:r>
            <a:r>
              <a:rPr lang="id-ID" i="1" noProof="1"/>
              <a:t>M</a:t>
            </a:r>
            <a:r>
              <a:rPr lang="id-ID" noProof="1"/>
              <a:t>, bekerja pada suatu titik kumpul, maka semua batang – batang yang berkumpul pada titik tersebut akan memberikan sumbangan momen yang diperlukan untuk memenuhi kesetimbangan di titik tersebut. </a:t>
            </a:r>
            <a:endParaRPr lang="en-US" noProof="1"/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Besarnya sumbangan momen dari tiap batang tersebut ditentukan oleh faktor distribusi (DF). </a:t>
            </a:r>
            <a:endParaRPr lang="en-US" noProof="1"/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Nilai faktor distribusi sangat ditentukan oleh besarnya nilai kekakuan tiap batang</a:t>
            </a:r>
            <a:endParaRPr lang="en-US" noProof="1"/>
          </a:p>
          <a:p>
            <a:pPr marL="497578" indent="0">
              <a:buNone/>
            </a:pPr>
            <a:endParaRPr lang="id-ID" noProof="1"/>
          </a:p>
          <a:p>
            <a:endParaRPr lang="en-US" noProof="1"/>
          </a:p>
          <a:p>
            <a:endParaRPr lang="id-ID" noProof="1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164665" y="7449278"/>
          <a:ext cx="1768196" cy="105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" name="Equation" r:id="rId3" imgW="660240" imgH="393480" progId="Equation.3">
                  <p:embed/>
                </p:oleObj>
              </mc:Choice>
              <mc:Fallback>
                <p:oleObj name="Equation" r:id="rId3" imgW="660240" imgH="3934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4665" y="7449278"/>
                        <a:ext cx="1768196" cy="1054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71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83599" y="1714784"/>
            <a:ext cx="11907782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Definisi dan Prinsip Dasar Metode Distribusi Momen </a:t>
            </a:r>
            <a:endParaRPr lang="id-ID" sz="3467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1">
                <a:solidFill>
                  <a:srgbClr val="FF0000"/>
                </a:solidFill>
              </a:rPr>
              <a:t>Faktor Distribusi (DF)</a:t>
            </a:r>
          </a:p>
          <a:p>
            <a:endParaRPr lang="en-US" b="1" noProof="1">
              <a:solidFill>
                <a:srgbClr val="FF0000"/>
              </a:solidFill>
            </a:endParaRPr>
          </a:p>
          <a:p>
            <a:endParaRPr lang="en-US" b="1" noProof="1">
              <a:solidFill>
                <a:srgbClr val="FF0000"/>
              </a:solidFill>
            </a:endParaRPr>
          </a:p>
          <a:p>
            <a:endParaRPr lang="en-US" b="1" noProof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noProof="1"/>
              <a:t>Bila ada di titik A ada momen sebesar 2.000 N.m, maka :</a:t>
            </a:r>
          </a:p>
          <a:p>
            <a:pPr marL="497578" indent="0">
              <a:buNone/>
            </a:pPr>
            <a:endParaRPr lang="id-ID" noProof="1"/>
          </a:p>
          <a:p>
            <a:endParaRPr lang="en-US" noProof="1"/>
          </a:p>
          <a:p>
            <a:endParaRPr lang="id-ID" noProof="1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68" y="3559335"/>
            <a:ext cx="3417688" cy="235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440996"/>
              </p:ext>
            </p:extLst>
          </p:nvPr>
        </p:nvGraphicFramePr>
        <p:xfrm>
          <a:off x="8242675" y="3047078"/>
          <a:ext cx="3290964" cy="199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" name="Equation" r:id="rId4" imgW="1676160" imgH="1015920" progId="Equation.3">
                  <p:embed/>
                </p:oleObj>
              </mc:Choice>
              <mc:Fallback>
                <p:oleObj name="Equation" r:id="rId4" imgW="1676160" imgH="101592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2675" y="3047078"/>
                        <a:ext cx="3290964" cy="1994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67" y="6825208"/>
            <a:ext cx="3728508" cy="233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868965" y="7137243"/>
          <a:ext cx="3664674" cy="14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Equation" r:id="rId7" imgW="1917360" imgH="761760" progId="Equation.3">
                  <p:embed/>
                </p:oleObj>
              </mc:Choice>
              <mc:Fallback>
                <p:oleObj name="Equation" r:id="rId7" imgW="1917360" imgH="76176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68965" y="7137243"/>
                        <a:ext cx="3664674" cy="145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901529"/>
              </p:ext>
            </p:extLst>
          </p:nvPr>
        </p:nvGraphicFramePr>
        <p:xfrm>
          <a:off x="8055951" y="5334919"/>
          <a:ext cx="3911233" cy="54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Equation" r:id="rId9" imgW="1650960" imgH="228600" progId="Equation.3">
                  <p:embed/>
                </p:oleObj>
              </mc:Choice>
              <mc:Fallback>
                <p:oleObj name="Equation" r:id="rId9" imgW="1650960" imgH="2286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55951" y="5334919"/>
                        <a:ext cx="3911233" cy="54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184" y="6825209"/>
            <a:ext cx="2765425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1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7" y="1808137"/>
            <a:ext cx="12171825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Definisi dan Prinsip Dasar Metode Distribusi Momen </a:t>
            </a:r>
            <a:endParaRPr lang="id-ID" sz="3467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noProof="1">
                <a:solidFill>
                  <a:srgbClr val="FF0000"/>
                </a:solidFill>
              </a:rPr>
              <a:t>Faktor Pemidahan/Carry Over (CO)</a:t>
            </a:r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Perhatikan kembali balok dalam gambar. </a:t>
            </a:r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Seperti telah dijelaskan bahwa </a:t>
            </a:r>
            <a:r>
              <a:rPr lang="id-ID" i="1" noProof="1"/>
              <a:t>M</a:t>
            </a:r>
            <a:r>
              <a:rPr lang="id-ID" baseline="-25000" noProof="1"/>
              <a:t>AB</a:t>
            </a:r>
            <a:r>
              <a:rPr lang="id-ID" noProof="1"/>
              <a:t> = (4</a:t>
            </a:r>
            <a:r>
              <a:rPr lang="id-ID" i="1" noProof="1"/>
              <a:t>EI</a:t>
            </a:r>
            <a:r>
              <a:rPr lang="id-ID" noProof="1"/>
              <a:t>/</a:t>
            </a:r>
            <a:r>
              <a:rPr lang="id-ID" i="1" noProof="1"/>
              <a:t>L</a:t>
            </a:r>
            <a:r>
              <a:rPr lang="id-ID" noProof="1"/>
              <a:t>)</a:t>
            </a:r>
            <a:r>
              <a:rPr lang="id-ID" noProof="1">
                <a:latin typeface="Symbol" pitchFamily="18" charset="2"/>
              </a:rPr>
              <a:t>q</a:t>
            </a:r>
            <a:r>
              <a:rPr lang="id-ID" baseline="-25000" noProof="1"/>
              <a:t>A</a:t>
            </a:r>
            <a:r>
              <a:rPr lang="id-ID" noProof="1"/>
              <a:t> dan </a:t>
            </a:r>
            <a:r>
              <a:rPr lang="id-ID" i="1" noProof="1"/>
              <a:t>M</a:t>
            </a:r>
            <a:r>
              <a:rPr lang="id-ID" baseline="-25000" noProof="1"/>
              <a:t>BA</a:t>
            </a:r>
            <a:r>
              <a:rPr lang="id-ID" noProof="1"/>
              <a:t> = (2</a:t>
            </a:r>
            <a:r>
              <a:rPr lang="id-ID" i="1" noProof="1"/>
              <a:t>EI</a:t>
            </a:r>
            <a:r>
              <a:rPr lang="id-ID" noProof="1"/>
              <a:t>/</a:t>
            </a:r>
            <a:r>
              <a:rPr lang="id-ID" i="1" noProof="1"/>
              <a:t>L</a:t>
            </a:r>
            <a:r>
              <a:rPr lang="id-ID" noProof="1"/>
              <a:t>)</a:t>
            </a:r>
            <a:r>
              <a:rPr lang="id-ID" noProof="1">
                <a:latin typeface="Symbol" pitchFamily="18" charset="2"/>
              </a:rPr>
              <a:t>q</a:t>
            </a:r>
            <a:r>
              <a:rPr lang="id-ID" baseline="-25000" noProof="1"/>
              <a:t>A</a:t>
            </a:r>
            <a:r>
              <a:rPr lang="id-ID" noProof="1"/>
              <a:t> </a:t>
            </a:r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Dari keduanya dapat diperoleh hubungan : </a:t>
            </a:r>
            <a:r>
              <a:rPr lang="id-ID" i="1" noProof="1"/>
              <a:t>M</a:t>
            </a:r>
            <a:r>
              <a:rPr lang="id-ID" baseline="-25000" noProof="1"/>
              <a:t>BA</a:t>
            </a:r>
            <a:r>
              <a:rPr lang="id-ID" noProof="1"/>
              <a:t> = ½ </a:t>
            </a:r>
            <a:r>
              <a:rPr lang="id-ID" i="1" noProof="1"/>
              <a:t>M</a:t>
            </a:r>
            <a:r>
              <a:rPr lang="id-ID" baseline="-25000" noProof="1"/>
              <a:t>AB</a:t>
            </a:r>
            <a:r>
              <a:rPr lang="id-ID" noProof="1"/>
              <a:t> </a:t>
            </a:r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Atau dapat disimpulkan bahwa, </a:t>
            </a:r>
            <a:r>
              <a:rPr lang="id-ID" i="1" noProof="1"/>
              <a:t>M</a:t>
            </a:r>
            <a:r>
              <a:rPr lang="id-ID" noProof="1"/>
              <a:t> pada tumpuan sendi menimbulkan momen pada ujung jepit yang besarnya </a:t>
            </a:r>
            <a:r>
              <a:rPr lang="id-ID" i="1" noProof="1"/>
              <a:t>M </a:t>
            </a:r>
            <a:r>
              <a:rPr lang="id-ID" baseline="30000" noProof="1"/>
              <a:t>/</a:t>
            </a:r>
            <a:r>
              <a:rPr lang="id-ID" noProof="1"/>
              <a:t> = ½ </a:t>
            </a:r>
            <a:r>
              <a:rPr lang="id-ID" i="1" noProof="1"/>
              <a:t>M</a:t>
            </a:r>
            <a:endParaRPr lang="id-ID" noProof="1"/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Secara umum dapat dinyatakan bahwa untuk balok – balok dengan ujung jepit, mempunyai faktor pemindahan (CO) yang besarnya + ½</a:t>
            </a:r>
          </a:p>
          <a:p>
            <a:pPr marL="1157958" indent="-660380">
              <a:buFont typeface="+mj-lt"/>
              <a:buAutoNum type="arabicPeriod"/>
            </a:pPr>
            <a:r>
              <a:rPr lang="id-ID" noProof="1"/>
              <a:t>Tanda positif menunjukkan bahwa kedua momen memiliki arah putar yang sama.</a:t>
            </a:r>
          </a:p>
          <a:p>
            <a:pPr marL="0" indent="0">
              <a:buNone/>
            </a:pPr>
            <a:endParaRPr lang="en-US" b="1" noProof="1">
              <a:solidFill>
                <a:srgbClr val="FF0000"/>
              </a:solidFill>
            </a:endParaRPr>
          </a:p>
          <a:p>
            <a:endParaRPr lang="en-US" b="1" noProof="1">
              <a:solidFill>
                <a:srgbClr val="FF0000"/>
              </a:solidFill>
            </a:endParaRPr>
          </a:p>
          <a:p>
            <a:endParaRPr lang="en-US" b="1" noProof="1">
              <a:solidFill>
                <a:srgbClr val="FF0000"/>
              </a:solidFill>
            </a:endParaRPr>
          </a:p>
          <a:p>
            <a:endParaRPr lang="en-US" b="1" noProof="1">
              <a:solidFill>
                <a:srgbClr val="FF0000"/>
              </a:solidFill>
            </a:endParaRPr>
          </a:p>
          <a:p>
            <a:endParaRPr lang="en-US" b="1" noProof="1">
              <a:solidFill>
                <a:srgbClr val="FF0000"/>
              </a:solidFill>
            </a:endParaRPr>
          </a:p>
          <a:p>
            <a:pPr marL="497578" indent="0">
              <a:buNone/>
            </a:pPr>
            <a:endParaRPr lang="id-ID" noProof="1"/>
          </a:p>
          <a:p>
            <a:endParaRPr lang="en-US" noProof="1"/>
          </a:p>
          <a:p>
            <a:endParaRPr lang="id-ID" noProof="1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02" y="7969336"/>
            <a:ext cx="4787900" cy="11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9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4856" y="1804459"/>
            <a:ext cx="102971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Balok Dengan Metode Momen Distribusi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1"/>
              <a:t>Tentukan momen internal pada tiap titik tumpuan, apabila EI konstan</a:t>
            </a:r>
          </a:p>
          <a:p>
            <a:pPr marL="0" indent="0">
              <a:buNone/>
            </a:pPr>
            <a:endParaRPr lang="en-US" noProof="1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537" y="3961576"/>
            <a:ext cx="44577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3054"/>
              </p:ext>
            </p:extLst>
          </p:nvPr>
        </p:nvGraphicFramePr>
        <p:xfrm>
          <a:off x="2089311" y="3961576"/>
          <a:ext cx="9048233" cy="381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name="Equation" r:id="rId4" imgW="5397480" imgH="2273040" progId="Equation.3">
                  <p:embed/>
                </p:oleObj>
              </mc:Choice>
              <mc:Fallback>
                <p:oleObj name="Equation" r:id="rId4" imgW="5397480" imgH="22730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9311" y="3961576"/>
                        <a:ext cx="9048233" cy="3810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37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71376" y="1854081"/>
            <a:ext cx="102971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Balok Dengan Metode Momen Distribusi</a:t>
            </a:r>
            <a:endParaRPr lang="id-ID" sz="3467" noProof="1"/>
          </a:p>
        </p:txBody>
      </p:sp>
      <p:grpSp>
        <p:nvGrpSpPr>
          <p:cNvPr id="13" name="Group 12"/>
          <p:cNvGrpSpPr/>
          <p:nvPr/>
        </p:nvGrpSpPr>
        <p:grpSpPr>
          <a:xfrm>
            <a:off x="2668388" y="3604670"/>
            <a:ext cx="11540662" cy="6522565"/>
            <a:chOff x="89893" y="2599072"/>
            <a:chExt cx="7989689" cy="451562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599072"/>
              <a:ext cx="5739830" cy="3638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1763688" y="3717032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23528" y="3532366"/>
              <a:ext cx="2016224" cy="34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noProof="1"/>
                <a:t>Dari nilai FEM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763688" y="4005064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3528" y="3890393"/>
              <a:ext cx="1547664" cy="172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noProof="1">
                  <a:latin typeface="Symbol" panose="05050102010706020507" pitchFamily="18" charset="2"/>
                </a:rPr>
                <a:t>S</a:t>
              </a:r>
              <a:r>
                <a:rPr lang="en-US" sz="2600" noProof="1"/>
                <a:t> momen di satu titik, dikali DF di atasnya, dan dirubah tanda</a:t>
              </a:r>
              <a:endParaRPr lang="id-ID" sz="2600" noProof="1"/>
            </a:p>
          </p:txBody>
        </p:sp>
        <p:cxnSp>
          <p:nvCxnSpPr>
            <p:cNvPr id="7" name="Straight Arrow Connector 6"/>
            <p:cNvCxnSpPr>
              <a:stCxn id="11" idx="3"/>
            </p:cNvCxnSpPr>
            <p:nvPr/>
          </p:nvCxnSpPr>
          <p:spPr>
            <a:xfrm flipH="1">
              <a:off x="1547664" y="4195406"/>
              <a:ext cx="2278927" cy="20419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773864" y="3913140"/>
              <a:ext cx="360040" cy="3306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893" y="6219774"/>
              <a:ext cx="1781299" cy="89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noProof="1"/>
                <a:t>Bagi ½ ke batang yang sama </a:t>
              </a:r>
              <a:endParaRPr lang="id-ID" sz="26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9067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802233"/>
            <a:ext cx="102971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Balok Dengan Metode Momen Distribusi</a:t>
            </a:r>
            <a:endParaRPr lang="id-ID" sz="3467" noProof="1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81" y="2651945"/>
            <a:ext cx="10609179" cy="588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73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586</TotalTime>
  <Words>495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61</cp:revision>
  <dcterms:created xsi:type="dcterms:W3CDTF">2020-09-14T03:13:02Z</dcterms:created>
  <dcterms:modified xsi:type="dcterms:W3CDTF">2021-04-05T02:30:55Z</dcterms:modified>
</cp:coreProperties>
</file>