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4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52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63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71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5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5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29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212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90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56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62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64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896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45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932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16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83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232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511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827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91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284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807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785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224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365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177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224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777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246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09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760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872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349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751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387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207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4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68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1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png"/><Relationship Id="rId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2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7.png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1" y="3626391"/>
            <a:ext cx="1220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1</a:t>
            </a:r>
            <a:r>
              <a:rPr lang="en-US" sz="4000" dirty="0"/>
              <a:t>3</a:t>
            </a:r>
          </a:p>
          <a:p>
            <a:r>
              <a:rPr lang="id-ID" sz="4000" dirty="0"/>
              <a:t>Metode </a:t>
            </a:r>
            <a:r>
              <a:rPr lang="en-US" sz="4000" dirty="0"/>
              <a:t>Slope-Deflection Equation – Frame</a:t>
            </a:r>
            <a:endParaRPr lang="id-ID" sz="4000" i="1" dirty="0"/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806567"/>
            <a:ext cx="1106764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noProof="1"/>
          </a:p>
          <a:p>
            <a:pPr marL="0" indent="0">
              <a:buNone/>
            </a:pPr>
            <a:endParaRPr lang="en-US" b="1" noProof="1"/>
          </a:p>
          <a:p>
            <a:pPr marL="0" indent="0">
              <a:buNone/>
            </a:pPr>
            <a:endParaRPr lang="en-US" b="1" noProof="1"/>
          </a:p>
          <a:p>
            <a:pPr marL="0" indent="0">
              <a:buNone/>
            </a:pPr>
            <a:r>
              <a:rPr lang="en-US" b="1" noProof="1"/>
              <a:t>			</a:t>
            </a:r>
            <a:r>
              <a:rPr lang="en-US" sz="2022" b="1" noProof="1"/>
              <a:t>Sehingga diperoleh 3 buah persamaan :</a:t>
            </a:r>
            <a:r>
              <a:rPr lang="id-ID" sz="2022" b="1" noProof="1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60" y="3184804"/>
            <a:ext cx="3687233" cy="430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036873" y="3184804"/>
          <a:ext cx="7667829" cy="2080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Equation" r:id="rId4" imgW="4025880" imgH="1091880" progId="Equation.3">
                  <p:embed/>
                </p:oleObj>
              </mc:Choice>
              <mc:Fallback>
                <p:oleObj name="Equation" r:id="rId4" imgW="4025880" imgH="109188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6873" y="3184804"/>
                        <a:ext cx="7667829" cy="2080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43164" y="5785093"/>
          <a:ext cx="6434402" cy="181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Equation" r:id="rId6" imgW="2933640" imgH="825480" progId="Equation.3">
                  <p:embed/>
                </p:oleObj>
              </mc:Choice>
              <mc:Fallback>
                <p:oleObj name="Equation" r:id="rId6" imgW="2933640" imgH="825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43164" y="5785093"/>
                        <a:ext cx="6434402" cy="1810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40885" y="7657301"/>
          <a:ext cx="5416197" cy="1531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Equation" r:id="rId8" imgW="2286000" imgH="647640" progId="Equation.3">
                  <p:embed/>
                </p:oleObj>
              </mc:Choice>
              <mc:Fallback>
                <p:oleObj name="Equation" r:id="rId8" imgW="2286000" imgH="647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885" y="7657301"/>
                        <a:ext cx="5416197" cy="1531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2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543731"/>
            <a:ext cx="11084897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9118" y="2348728"/>
            <a:ext cx="14954985" cy="533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1"/>
              <a:t>Tentukan momen pada tiap titik kumpul, anggaplah  EI konstan. A dan D jepit, serta C adalah berupa sendi</a:t>
            </a:r>
          </a:p>
          <a:p>
            <a:r>
              <a:rPr lang="en-US" sz="2600" noProof="1">
                <a:latin typeface="Symbol" pitchFamily="18" charset="2"/>
              </a:rPr>
              <a:t>y = y</a:t>
            </a:r>
            <a:r>
              <a:rPr lang="en-US" sz="2600" baseline="-25000" noProof="1"/>
              <a:t>AB</a:t>
            </a:r>
            <a:r>
              <a:rPr lang="en-US" sz="2600" noProof="1"/>
              <a:t> = </a:t>
            </a:r>
            <a:r>
              <a:rPr lang="en-US" sz="2600" noProof="1">
                <a:latin typeface="Symbol" pitchFamily="18" charset="2"/>
              </a:rPr>
              <a:t>y</a:t>
            </a:r>
            <a:r>
              <a:rPr lang="en-US" sz="2600" baseline="-25000" noProof="1"/>
              <a:t>DC</a:t>
            </a:r>
            <a:r>
              <a:rPr lang="en-US" sz="2600" noProof="1"/>
              <a:t> = </a:t>
            </a:r>
            <a:r>
              <a:rPr lang="en-US" sz="2600" noProof="1">
                <a:latin typeface="Symbol" pitchFamily="18" charset="2"/>
              </a:rPr>
              <a:t>D</a:t>
            </a:r>
            <a:r>
              <a:rPr lang="en-US" sz="2600" noProof="1"/>
              <a:t>/4</a:t>
            </a:r>
          </a:p>
          <a:p>
            <a:r>
              <a:rPr lang="en-US" sz="2600" noProof="1">
                <a:latin typeface="Symbol" pitchFamily="18" charset="2"/>
              </a:rPr>
              <a:t>q</a:t>
            </a:r>
            <a:r>
              <a:rPr lang="en-US" sz="2600" baseline="-25000" noProof="1"/>
              <a:t>A</a:t>
            </a:r>
            <a:r>
              <a:rPr lang="en-US" sz="2600" noProof="1"/>
              <a:t> = </a:t>
            </a:r>
            <a:r>
              <a:rPr lang="en-US" sz="2600" noProof="1">
                <a:latin typeface="Symbol" pitchFamily="18" charset="2"/>
              </a:rPr>
              <a:t>q</a:t>
            </a:r>
            <a:r>
              <a:rPr lang="en-US" sz="2600" baseline="-25000" noProof="1"/>
              <a:t>D</a:t>
            </a:r>
            <a:r>
              <a:rPr lang="en-US" sz="2600" noProof="1"/>
              <a:t> = 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43" y="3024010"/>
            <a:ext cx="3350413" cy="343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89" y="6460067"/>
            <a:ext cx="3115424" cy="314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94007"/>
              </p:ext>
            </p:extLst>
          </p:nvPr>
        </p:nvGraphicFramePr>
        <p:xfrm>
          <a:off x="3483228" y="4696758"/>
          <a:ext cx="5513704" cy="316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Equation" r:id="rId5" imgW="2806560" imgH="1612800" progId="Equation.3">
                  <p:embed/>
                </p:oleObj>
              </mc:Choice>
              <mc:Fallback>
                <p:oleObj name="Equation" r:id="rId5" imgW="2806560" imgH="16128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3228" y="4696758"/>
                        <a:ext cx="5513704" cy="3168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00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680816"/>
            <a:ext cx="11654240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6635" y="6239170"/>
            <a:ext cx="14954985" cy="14706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noProof="1"/>
          </a:p>
          <a:p>
            <a:pPr marL="0" indent="0">
              <a:buNone/>
            </a:pPr>
            <a:r>
              <a:rPr lang="en-US" b="1" noProof="1"/>
              <a:t> Substitusikan nilai M</a:t>
            </a:r>
            <a:r>
              <a:rPr lang="en-US" b="1" baseline="-25000" noProof="1"/>
              <a:t>AB</a:t>
            </a:r>
            <a:r>
              <a:rPr lang="en-US" b="1" noProof="1"/>
              <a:t>, M</a:t>
            </a:r>
            <a:r>
              <a:rPr lang="en-US" b="1" baseline="-25000" noProof="1"/>
              <a:t>BA</a:t>
            </a:r>
            <a:r>
              <a:rPr lang="en-US" b="1" noProof="1"/>
              <a:t>, M</a:t>
            </a:r>
            <a:r>
              <a:rPr lang="en-US" b="1" baseline="-25000" noProof="1"/>
              <a:t>BC</a:t>
            </a:r>
            <a:r>
              <a:rPr lang="en-US" b="1" noProof="1"/>
              <a:t> dan M</a:t>
            </a:r>
            <a:r>
              <a:rPr lang="en-US" b="1" baseline="-25000" noProof="1"/>
              <a:t>DC</a:t>
            </a:r>
            <a:r>
              <a:rPr lang="en-US" b="1" noProof="1"/>
              <a:t>  sehingga diperoleh </a:t>
            </a:r>
            <a:r>
              <a:rPr lang="id-ID" b="1" noProof="1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72" y="2620231"/>
            <a:ext cx="2531533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20" y="4707766"/>
            <a:ext cx="3126403" cy="365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103885" y="4170604"/>
          <a:ext cx="2129121" cy="46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name="Equation" r:id="rId5" imgW="876240" imgH="190440" progId="Equation.3">
                  <p:embed/>
                </p:oleObj>
              </mc:Choice>
              <mc:Fallback>
                <p:oleObj name="Equation" r:id="rId5" imgW="876240" imgH="1904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885" y="4170604"/>
                        <a:ext cx="2129121" cy="462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75811" y="4648485"/>
          <a:ext cx="6652153" cy="207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Equation" r:id="rId7" imgW="3492360" imgH="1091880" progId="Equation.3">
                  <p:embed/>
                </p:oleObj>
              </mc:Choice>
              <mc:Fallback>
                <p:oleObj name="Equation" r:id="rId7" imgW="3492360" imgH="10918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811" y="4648485"/>
                        <a:ext cx="6652153" cy="2079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16815" y="7865324"/>
          <a:ext cx="4754814" cy="166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Equation" r:id="rId9" imgW="2286000" imgH="799920" progId="Equation.3">
                  <p:embed/>
                </p:oleObj>
              </mc:Choice>
              <mc:Fallback>
                <p:oleObj name="Equation" r:id="rId9" imgW="2286000" imgH="79992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16815" y="7865324"/>
                        <a:ext cx="4754814" cy="166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77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45577" y="2111171"/>
            <a:ext cx="12132068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80" y="3600850"/>
            <a:ext cx="10673104" cy="5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5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6491" y="2352711"/>
            <a:ext cx="11811075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Tak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noProof="1"/>
              <a:t>Example 1</a:t>
            </a:r>
            <a:r>
              <a:rPr lang="en-US" b="1" noProof="1"/>
              <a:t>1</a:t>
            </a:r>
            <a:r>
              <a:rPr lang="id-ID" b="1" noProof="1"/>
              <a:t>.</a:t>
            </a:r>
            <a:r>
              <a:rPr lang="en-US" b="1" noProof="1"/>
              <a:t>10</a:t>
            </a:r>
            <a:r>
              <a:rPr lang="id-ID" b="1" noProof="1"/>
              <a:t> </a:t>
            </a:r>
          </a:p>
          <a:p>
            <a:pPr marL="0" indent="0">
              <a:buNone/>
            </a:pPr>
            <a:r>
              <a:rPr lang="en-US" noProof="1"/>
              <a:t>Tentukan momen pada tiap titik kumpul, anggaplah  EI konstan.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219" y="3496839"/>
            <a:ext cx="3848428" cy="430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88446" y="4862553"/>
          <a:ext cx="8493479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Equation" r:id="rId4" imgW="3352680" imgH="1384200" progId="Equation.3">
                  <p:embed/>
                </p:oleObj>
              </mc:Choice>
              <mc:Fallback>
                <p:oleObj name="Equation" r:id="rId4" imgW="3352680" imgH="1384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446" y="4862553"/>
                        <a:ext cx="8493479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15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2375434"/>
            <a:ext cx="11276238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b="1" noProof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04492" y="4016897"/>
          <a:ext cx="4914019" cy="486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7" name="Equation" r:id="rId3" imgW="2501640" imgH="2476440" progId="Equation.3">
                  <p:embed/>
                </p:oleObj>
              </mc:Choice>
              <mc:Fallback>
                <p:oleObj name="Equation" r:id="rId3" imgW="2501640" imgH="247644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4492" y="4016897"/>
                        <a:ext cx="4914019" cy="4865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50" y="3600850"/>
            <a:ext cx="4784532" cy="484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465" y="6617184"/>
            <a:ext cx="1698574" cy="125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67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2078496"/>
            <a:ext cx="11345249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noProof="1"/>
              <a:t>Dari kesetimbangan momen di titik B dan C :</a:t>
            </a:r>
          </a:p>
          <a:p>
            <a:pPr marL="0" indent="0">
              <a:buNone/>
            </a:pPr>
            <a:endParaRPr lang="en-US" sz="2600" b="1" noProof="1"/>
          </a:p>
          <a:p>
            <a:pPr marL="0" indent="0">
              <a:buNone/>
            </a:pPr>
            <a:endParaRPr lang="en-US" sz="2600" b="1" noProof="1"/>
          </a:p>
          <a:p>
            <a:pPr marL="0" indent="0">
              <a:buNone/>
            </a:pPr>
            <a:endParaRPr lang="en-US" sz="2600" b="1" noProof="1"/>
          </a:p>
          <a:p>
            <a:pPr marL="0" indent="0">
              <a:buNone/>
            </a:pPr>
            <a:r>
              <a:rPr lang="en-US" sz="2600" noProof="1"/>
              <a:t>Persamaan ketiga diperoleh dengan mengambil jumlahan momen terhadap O</a:t>
            </a:r>
            <a:r>
              <a:rPr lang="id-ID" noProof="1"/>
              <a:t>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66" y="3288816"/>
            <a:ext cx="3571299" cy="59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24550" y="4224920"/>
          <a:ext cx="2130248" cy="101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" name="Equation" r:id="rId4" imgW="876240" imgH="419040" progId="Equation.3">
                  <p:embed/>
                </p:oleObj>
              </mc:Choice>
              <mc:Fallback>
                <p:oleObj name="Equation" r:id="rId4" imgW="876240" imgH="4190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550" y="4224920"/>
                        <a:ext cx="2130248" cy="1015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88446" y="6513174"/>
          <a:ext cx="7272808" cy="156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Equation" r:id="rId6" imgW="3848040" imgH="825480" progId="Equation.3">
                  <p:embed/>
                </p:oleObj>
              </mc:Choice>
              <mc:Fallback>
                <p:oleObj name="Equation" r:id="rId6" imgW="3848040" imgH="82548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88446" y="6513174"/>
                        <a:ext cx="7272808" cy="1560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32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2111171"/>
            <a:ext cx="12080225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noProof="1"/>
              <a:t>Diperoleh 3 buah persamaan :</a:t>
            </a:r>
          </a:p>
          <a:p>
            <a:pPr marL="0" indent="0">
              <a:buNone/>
            </a:pPr>
            <a:endParaRPr lang="id-ID" noProof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88444" y="4224919"/>
          <a:ext cx="10211669" cy="384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" name="Equation" r:id="rId3" imgW="3403440" imgH="1282680" progId="Equation.3">
                  <p:embed/>
                </p:oleObj>
              </mc:Choice>
              <mc:Fallback>
                <p:oleObj name="Equation" r:id="rId3" imgW="3403440" imgH="12826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8444" y="4224919"/>
                        <a:ext cx="10211669" cy="3848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9094" y="1702512"/>
            <a:ext cx="11959540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Tak Bergoyang Metode Slope-Deflection </a:t>
            </a:r>
            <a:endParaRPr lang="id-ID" sz="3467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094" y="2697572"/>
            <a:ext cx="14954985" cy="5337419"/>
          </a:xfrm>
        </p:spPr>
        <p:txBody>
          <a:bodyPr>
            <a:normAutofit/>
          </a:bodyPr>
          <a:lstStyle/>
          <a:p>
            <a:r>
              <a:rPr lang="en-US" noProof="1"/>
              <a:t>Suatu portal dikategorikan sebagai portal tak bergoyang apabila :</a:t>
            </a:r>
          </a:p>
          <a:p>
            <a:pPr marL="1320759" indent="-660380">
              <a:buFont typeface="+mj-lt"/>
              <a:buAutoNum type="arabicPeriod"/>
            </a:pPr>
            <a:r>
              <a:rPr lang="en-US" noProof="1"/>
              <a:t>Disediakan tumpuan yang cukup untuk menahan goyangan</a:t>
            </a:r>
          </a:p>
          <a:p>
            <a:pPr marL="1320759" indent="-660380">
              <a:buFont typeface="+mj-lt"/>
              <a:buAutoNum type="arabicPeriod"/>
            </a:pPr>
            <a:r>
              <a:rPr lang="en-US" noProof="1"/>
              <a:t>Memiliki geometri dan pola pembebanan yang simetris</a:t>
            </a:r>
            <a:endParaRPr lang="id-ID" noProof="1"/>
          </a:p>
        </p:txBody>
      </p:sp>
      <p:grpSp>
        <p:nvGrpSpPr>
          <p:cNvPr id="5" name="Group 4"/>
          <p:cNvGrpSpPr/>
          <p:nvPr/>
        </p:nvGrpSpPr>
        <p:grpSpPr>
          <a:xfrm>
            <a:off x="3188445" y="4743939"/>
            <a:ext cx="11332166" cy="3143778"/>
            <a:chOff x="683568" y="3284265"/>
            <a:chExt cx="7845346" cy="2176462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284265"/>
              <a:ext cx="1300162" cy="2176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91" y="3384798"/>
              <a:ext cx="2135073" cy="1820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476178"/>
              <a:ext cx="4100930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476699" y="7887717"/>
            <a:ext cx="7176797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2600" noProof="1"/>
              <a:t>Contoh-contoh Portal Tak Bergoyang (No Sidesway)</a:t>
            </a:r>
          </a:p>
        </p:txBody>
      </p:sp>
    </p:spTree>
    <p:extLst>
      <p:ext uri="{BB962C8B-B14F-4D97-AF65-F5344CB8AC3E}">
        <p14:creationId xmlns:p14="http://schemas.microsoft.com/office/powerpoint/2010/main" val="228925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3161" y="1728638"/>
            <a:ext cx="11648990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Tak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1"/>
              <a:t>Tentukan momen pada tiap titik kumpul, apabila EI konstan</a:t>
            </a:r>
          </a:p>
          <a:p>
            <a:pPr marL="0" indent="0">
              <a:buNone/>
            </a:pPr>
            <a:endParaRPr lang="en-US" noProof="1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42" y="3704861"/>
            <a:ext cx="4127500" cy="537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40182" y="4953000"/>
          <a:ext cx="6144187" cy="312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Equation" r:id="rId4" imgW="2425680" imgH="1231560" progId="Equation.3">
                  <p:embed/>
                </p:oleObj>
              </mc:Choice>
              <mc:Fallback>
                <p:oleObj name="Equation" r:id="rId4" imgW="2425680" imgH="123156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0182" y="4953000"/>
                        <a:ext cx="6144187" cy="312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3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0218" y="1764218"/>
            <a:ext cx="11969185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Tak Bergoyang Metode Slope-Deflection </a:t>
            </a:r>
            <a:endParaRPr lang="id-ID" sz="3467" noProof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76410" y="3704862"/>
          <a:ext cx="6864763" cy="559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Equation" r:id="rId3" imgW="3288960" imgH="2679480" progId="Equation.3">
                  <p:embed/>
                </p:oleObj>
              </mc:Choice>
              <mc:Fallback>
                <p:oleObj name="Equation" r:id="rId3" imgW="3288960" imgH="267948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6410" y="3704862"/>
                        <a:ext cx="6864763" cy="5591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43" y="3045430"/>
            <a:ext cx="4182533" cy="196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045888" y="4848988"/>
          <a:ext cx="4821242" cy="166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6" imgW="2501640" imgH="863280" progId="Equation.3">
                  <p:embed/>
                </p:oleObj>
              </mc:Choice>
              <mc:Fallback>
                <p:oleObj name="Equation" r:id="rId6" imgW="2501640" imgH="863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45888" y="4848988"/>
                        <a:ext cx="4821242" cy="166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15" y="6617184"/>
            <a:ext cx="3294297" cy="27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5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835302"/>
            <a:ext cx="11878527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Tak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1"/>
              <a:t>Tentukan momen pada tiap titik kumpul, gunakan E = 200 GPa</a:t>
            </a:r>
          </a:p>
          <a:p>
            <a:pPr marL="0" indent="0">
              <a:buNone/>
            </a:pPr>
            <a:endParaRPr lang="en-US" noProof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96469" y="4432943"/>
          <a:ext cx="4561872" cy="357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Equation" r:id="rId3" imgW="2120760" imgH="1663560" progId="Equation.3">
                  <p:embed/>
                </p:oleObj>
              </mc:Choice>
              <mc:Fallback>
                <p:oleObj name="Equation" r:id="rId3" imgW="2120760" imgH="166356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6469" y="4432943"/>
                        <a:ext cx="4561872" cy="3572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77" y="4224919"/>
            <a:ext cx="6326672" cy="384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7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7" y="1913954"/>
            <a:ext cx="11378195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Tak Bergoyang Metode Slope-Deflection </a:t>
            </a:r>
            <a:endParaRPr lang="id-ID" sz="3467" noProof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39" y="3288815"/>
            <a:ext cx="4416425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88445" y="7137243"/>
          <a:ext cx="6723421" cy="202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Equation" r:id="rId4" imgW="2869920" imgH="863280" progId="Equation.3">
                  <p:embed/>
                </p:oleObj>
              </mc:Choice>
              <mc:Fallback>
                <p:oleObj name="Equation" r:id="rId4" imgW="2869920" imgH="86328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8445" y="7137243"/>
                        <a:ext cx="6723421" cy="202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885300" y="5993115"/>
          <a:ext cx="2704300" cy="309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Equation" r:id="rId6" imgW="1143000" imgH="1307880" progId="Equation.3">
                  <p:embed/>
                </p:oleObj>
              </mc:Choice>
              <mc:Fallback>
                <p:oleObj name="Equation" r:id="rId6" imgW="1143000" imgH="13078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85300" y="5993115"/>
                        <a:ext cx="2704300" cy="309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88445" y="3704861"/>
          <a:ext cx="4785606" cy="310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Equation" r:id="rId8" imgW="2425680" imgH="1574640" progId="Equation.3">
                  <p:embed/>
                </p:oleObj>
              </mc:Choice>
              <mc:Fallback>
                <p:oleObj name="Equation" r:id="rId8" imgW="2425680" imgH="1574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445" y="3704861"/>
                        <a:ext cx="4785606" cy="3102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18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14589" y="1737646"/>
            <a:ext cx="11062392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9889" y="3027649"/>
            <a:ext cx="9066316" cy="5337419"/>
          </a:xfrm>
        </p:spPr>
        <p:txBody>
          <a:bodyPr>
            <a:normAutofit fontScale="92500" lnSpcReduction="20000"/>
          </a:bodyPr>
          <a:lstStyle/>
          <a:p>
            <a:r>
              <a:rPr lang="id-ID" noProof="1"/>
              <a:t>Suatu struktur portal akan bergoyang ke samping apabila geometri atau pembebanan yang terjadi tidak simetri</a:t>
            </a:r>
          </a:p>
          <a:p>
            <a:r>
              <a:rPr lang="id-ID" noProof="1"/>
              <a:t>Pada portal di samping beban </a:t>
            </a:r>
            <a:r>
              <a:rPr lang="id-ID" i="1" noProof="1"/>
              <a:t>P</a:t>
            </a:r>
            <a:r>
              <a:rPr lang="id-ID" noProof="1"/>
              <a:t> menimbulkan momen </a:t>
            </a:r>
            <a:r>
              <a:rPr lang="id-ID" i="1" noProof="1"/>
              <a:t>M</a:t>
            </a:r>
            <a:r>
              <a:rPr lang="id-ID" i="1" baseline="-25000" noProof="1"/>
              <a:t>BC</a:t>
            </a:r>
            <a:r>
              <a:rPr lang="id-ID" noProof="1"/>
              <a:t> dan </a:t>
            </a:r>
            <a:r>
              <a:rPr lang="id-ID" i="1" noProof="1"/>
              <a:t>M</a:t>
            </a:r>
            <a:r>
              <a:rPr lang="id-ID" i="1" baseline="-25000" noProof="1"/>
              <a:t>CB</a:t>
            </a:r>
            <a:r>
              <a:rPr lang="id-ID" noProof="1"/>
              <a:t> pada titik kumpul B dan C</a:t>
            </a:r>
          </a:p>
          <a:p>
            <a:r>
              <a:rPr lang="id-ID" i="1" noProof="1"/>
              <a:t>M</a:t>
            </a:r>
            <a:r>
              <a:rPr lang="id-ID" i="1" baseline="-25000" noProof="1"/>
              <a:t>BC</a:t>
            </a:r>
            <a:r>
              <a:rPr lang="id-ID" noProof="1"/>
              <a:t> cenderung memindahkan titik B ke kanan, sedangkan </a:t>
            </a:r>
            <a:r>
              <a:rPr lang="id-ID" i="1" noProof="1"/>
              <a:t>M</a:t>
            </a:r>
            <a:r>
              <a:rPr lang="id-ID" i="1" baseline="-25000" noProof="1"/>
              <a:t>CB</a:t>
            </a:r>
            <a:r>
              <a:rPr lang="id-ID" noProof="1"/>
              <a:t> cenderung memindahkan titik C ke kiri</a:t>
            </a:r>
          </a:p>
          <a:p>
            <a:r>
              <a:rPr lang="id-ID" noProof="1"/>
              <a:t>Karena </a:t>
            </a:r>
            <a:r>
              <a:rPr lang="id-ID" i="1" noProof="1"/>
              <a:t>M</a:t>
            </a:r>
            <a:r>
              <a:rPr lang="id-ID" i="1" baseline="-25000" noProof="1"/>
              <a:t>BC</a:t>
            </a:r>
            <a:r>
              <a:rPr lang="id-ID" noProof="1"/>
              <a:t> lebih besar daripada </a:t>
            </a:r>
            <a:r>
              <a:rPr lang="id-ID" i="1" noProof="1"/>
              <a:t>M</a:t>
            </a:r>
            <a:r>
              <a:rPr lang="id-ID" i="1" baseline="-25000" noProof="1"/>
              <a:t>CB</a:t>
            </a:r>
            <a:r>
              <a:rPr lang="id-ID" noProof="1"/>
              <a:t> sebagai hasilnya portal akan timbul simpangan sebesar D ke arah kanan, pada titik B maupun 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939" y="2748444"/>
            <a:ext cx="437177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96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768087"/>
            <a:ext cx="11619735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9889" y="3027649"/>
            <a:ext cx="10739840" cy="5337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noProof="1"/>
              <a:t>Tentukan momen pada tiap titik kumpul, anggaplah  EI konstan.</a:t>
            </a:r>
          </a:p>
          <a:p>
            <a:r>
              <a:rPr lang="en-US" sz="2600" noProof="1"/>
              <a:t>Struktur termasuk portal bergoyang karena baik geometri dan beban tidak simetri</a:t>
            </a:r>
          </a:p>
          <a:p>
            <a:r>
              <a:rPr lang="en-US" sz="2600" noProof="1"/>
              <a:t>Beban bekerja pada titik B, sehingga tidak ada FEM</a:t>
            </a:r>
          </a:p>
          <a:p>
            <a:r>
              <a:rPr lang="en-US" sz="2600" noProof="1"/>
              <a:t>Titik B dan C mengalami simpangan sama besar yaitu </a:t>
            </a:r>
            <a:r>
              <a:rPr lang="en-US" sz="2600" noProof="1">
                <a:latin typeface="Symbol" pitchFamily="18" charset="2"/>
              </a:rPr>
              <a:t>D</a:t>
            </a:r>
          </a:p>
          <a:p>
            <a:r>
              <a:rPr lang="en-US" sz="2600" noProof="1"/>
              <a:t>Sehingga </a:t>
            </a:r>
            <a:r>
              <a:rPr lang="en-US" sz="2600" noProof="1">
                <a:latin typeface="Symbol" pitchFamily="18" charset="2"/>
              </a:rPr>
              <a:t>y</a:t>
            </a:r>
            <a:r>
              <a:rPr lang="en-US" sz="2600" baseline="-25000" noProof="1"/>
              <a:t>AB</a:t>
            </a:r>
            <a:r>
              <a:rPr lang="en-US" sz="2600" noProof="1"/>
              <a:t> = </a:t>
            </a:r>
            <a:r>
              <a:rPr lang="en-US" sz="2600" noProof="1">
                <a:latin typeface="Symbol" pitchFamily="18" charset="2"/>
              </a:rPr>
              <a:t>D</a:t>
            </a:r>
            <a:r>
              <a:rPr lang="en-US" sz="2600" noProof="1"/>
              <a:t>/4 dan </a:t>
            </a:r>
            <a:r>
              <a:rPr lang="en-US" sz="2600" noProof="1">
                <a:latin typeface="Symbol" pitchFamily="18" charset="2"/>
              </a:rPr>
              <a:t>y</a:t>
            </a:r>
            <a:r>
              <a:rPr lang="en-US" sz="2600" baseline="-25000" noProof="1"/>
              <a:t>DC</a:t>
            </a:r>
            <a:r>
              <a:rPr lang="en-US" sz="2600" noProof="1"/>
              <a:t> = </a:t>
            </a:r>
            <a:r>
              <a:rPr lang="en-US" sz="2600" noProof="1">
                <a:latin typeface="Symbol" pitchFamily="18" charset="2"/>
              </a:rPr>
              <a:t>D</a:t>
            </a:r>
            <a:r>
              <a:rPr lang="en-US" sz="2600" noProof="1"/>
              <a:t>/6</a:t>
            </a:r>
          </a:p>
          <a:p>
            <a:r>
              <a:rPr lang="en-US" sz="2600" noProof="1"/>
              <a:t>Keduanya positif karena batang AB dan CD berotasi searah jarum jam</a:t>
            </a:r>
          </a:p>
          <a:p>
            <a:r>
              <a:rPr lang="en-US" sz="2600" noProof="1">
                <a:latin typeface="Symbol" pitchFamily="18" charset="2"/>
              </a:rPr>
              <a:t>y</a:t>
            </a:r>
            <a:r>
              <a:rPr lang="en-US" sz="2600" baseline="-25000" noProof="1"/>
              <a:t>AB</a:t>
            </a:r>
            <a:r>
              <a:rPr lang="en-US" sz="2600" noProof="1"/>
              <a:t> = (6/4)</a:t>
            </a:r>
            <a:r>
              <a:rPr lang="en-US" sz="2600" noProof="1">
                <a:latin typeface="Symbol" pitchFamily="18" charset="2"/>
              </a:rPr>
              <a:t>y</a:t>
            </a:r>
            <a:r>
              <a:rPr lang="en-US" sz="2600" baseline="-25000" noProof="1"/>
              <a:t>DC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732" y="4497999"/>
            <a:ext cx="513185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5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744406"/>
            <a:ext cx="11033138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Analisis Portal Bergoyang Metode Slope-Deflection </a:t>
            </a:r>
            <a:endParaRPr lang="id-ID" sz="3467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b="1" noProof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88445" y="3704861"/>
          <a:ext cx="5824647" cy="42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Equation" r:id="rId3" imgW="3403440" imgH="2501640" progId="Equation.3">
                  <p:embed/>
                </p:oleObj>
              </mc:Choice>
              <mc:Fallback>
                <p:oleObj name="Equation" r:id="rId3" imgW="3403440" imgH="250164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8445" y="3704861"/>
                        <a:ext cx="5824647" cy="428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50" y="3496838"/>
            <a:ext cx="4680520" cy="18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885300" y="5577069"/>
          <a:ext cx="2609744" cy="124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Equation" r:id="rId6" imgW="876240" imgH="419040" progId="Equation.3">
                  <p:embed/>
                </p:oleObj>
              </mc:Choice>
              <mc:Fallback>
                <p:oleObj name="Equation" r:id="rId6" imgW="876240" imgH="4190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85300" y="5577069"/>
                        <a:ext cx="2609744" cy="124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947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500</TotalTime>
  <Words>362</Words>
  <Application>Microsoft Office PowerPoint</Application>
  <PresentationFormat>Custom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53</cp:revision>
  <dcterms:created xsi:type="dcterms:W3CDTF">2020-09-14T03:13:02Z</dcterms:created>
  <dcterms:modified xsi:type="dcterms:W3CDTF">2021-04-05T02:30:40Z</dcterms:modified>
</cp:coreProperties>
</file>