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308" r:id="rId3"/>
    <p:sldId id="309" r:id="rId4"/>
    <p:sldId id="310" r:id="rId5"/>
    <p:sldId id="311" r:id="rId6"/>
    <p:sldId id="312" r:id="rId7"/>
  </p:sldIdLst>
  <p:sldSz cx="17610138" cy="9906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83637-DF01-49A0-BC87-C36096F26012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42242-CA57-4432-AB07-9B9B2AAF273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664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8191500" y="235456"/>
            <a:ext cx="8940636" cy="774193"/>
            <a:chOff x="5964917" y="5913489"/>
            <a:chExt cx="5949177" cy="67585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5490422" y="1374014"/>
            <a:ext cx="1164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400" dirty="0">
                <a:latin typeface="Arial Black" panose="020B0A04020102020204" pitchFamily="34" charset="0"/>
              </a:rPr>
              <a:t>UPJ kampus MERDEKA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095749" y="9258299"/>
            <a:ext cx="11909259" cy="611125"/>
            <a:chOff x="113103" y="4838883"/>
            <a:chExt cx="7828452" cy="818309"/>
          </a:xfrm>
        </p:grpSpPr>
        <p:grpSp>
          <p:nvGrpSpPr>
            <p:cNvPr id="45" name="Group 44"/>
            <p:cNvGrpSpPr/>
            <p:nvPr/>
          </p:nvGrpSpPr>
          <p:grpSpPr>
            <a:xfrm>
              <a:off x="2166899" y="5071993"/>
              <a:ext cx="3170969" cy="494543"/>
              <a:chOff x="2370123" y="5518707"/>
              <a:chExt cx="3170969" cy="494543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893" t="33654" r="37430" b="32595"/>
              <a:stretch/>
            </p:blipFill>
            <p:spPr>
              <a:xfrm>
                <a:off x="2370123" y="5522724"/>
                <a:ext cx="261510" cy="307777"/>
              </a:xfrm>
              <a:prstGeom prst="rect">
                <a:avLst/>
              </a:prstGeom>
            </p:spPr>
          </p:pic>
          <p:sp>
            <p:nvSpPr>
              <p:cNvPr id="56" name="Rectangle 55"/>
              <p:cNvSpPr/>
              <p:nvPr/>
            </p:nvSpPr>
            <p:spPr>
              <a:xfrm>
                <a:off x="2631632" y="5518707"/>
                <a:ext cx="2909460" cy="494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1800" dirty="0"/>
                  <a:t>universitas.pembangunan.jaya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212062" y="5111921"/>
              <a:ext cx="1186085" cy="494543"/>
              <a:chOff x="2370123" y="5880346"/>
              <a:chExt cx="1186085" cy="494543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9"/>
              <a:srcRect l="31113" t="12848" r="26150" b="17802"/>
              <a:stretch/>
            </p:blipFill>
            <p:spPr>
              <a:xfrm>
                <a:off x="2370123" y="5913489"/>
                <a:ext cx="252931" cy="238722"/>
              </a:xfrm>
              <a:prstGeom prst="rect">
                <a:avLst/>
              </a:prstGeom>
            </p:spPr>
          </p:pic>
          <p:sp>
            <p:nvSpPr>
              <p:cNvPr id="54" name="Rectangle 53"/>
              <p:cNvSpPr/>
              <p:nvPr/>
            </p:nvSpPr>
            <p:spPr>
              <a:xfrm>
                <a:off x="2631631" y="5880346"/>
                <a:ext cx="924577" cy="49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1800" dirty="0"/>
                  <a:t>UPJ_Bintaro</a:t>
                </a: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689785" y="5103911"/>
              <a:ext cx="1251770" cy="494543"/>
              <a:chOff x="2361087" y="6233380"/>
              <a:chExt cx="1251770" cy="494543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flipH="1">
                <a:off x="2361087" y="6249678"/>
                <a:ext cx="270546" cy="270546"/>
              </a:xfrm>
              <a:prstGeom prst="rect">
                <a:avLst/>
              </a:prstGeom>
            </p:spPr>
          </p:pic>
          <p:sp>
            <p:nvSpPr>
              <p:cNvPr id="52" name="Rectangle 51"/>
              <p:cNvSpPr/>
              <p:nvPr/>
            </p:nvSpPr>
            <p:spPr>
              <a:xfrm>
                <a:off x="2631633" y="6233380"/>
                <a:ext cx="981224" cy="49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1800" b="1" dirty="0"/>
                  <a:t>upj_bintaro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13103" y="4838883"/>
              <a:ext cx="1781096" cy="818309"/>
              <a:chOff x="113103" y="4838883"/>
              <a:chExt cx="1781096" cy="818309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3103" y="4838883"/>
                <a:ext cx="818309" cy="818309"/>
              </a:xfrm>
              <a:prstGeom prst="rect">
                <a:avLst/>
              </a:prstGeom>
            </p:spPr>
          </p:pic>
          <p:sp>
            <p:nvSpPr>
              <p:cNvPr id="50" name="Rectangle 49"/>
              <p:cNvSpPr/>
              <p:nvPr/>
            </p:nvSpPr>
            <p:spPr>
              <a:xfrm>
                <a:off x="645329" y="5063371"/>
                <a:ext cx="1248870" cy="49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1800" dirty="0"/>
                  <a:t>http://upj.ac.id/</a:t>
                </a:r>
              </a:p>
            </p:txBody>
          </p:sp>
        </p:grpSp>
      </p:grpSp>
      <p:grpSp>
        <p:nvGrpSpPr>
          <p:cNvPr id="59" name="Group 58"/>
          <p:cNvGrpSpPr/>
          <p:nvPr userDrawn="1"/>
        </p:nvGrpSpPr>
        <p:grpSpPr>
          <a:xfrm>
            <a:off x="818207" y="254543"/>
            <a:ext cx="4672215" cy="1463753"/>
            <a:chOff x="315570" y="860612"/>
            <a:chExt cx="4193554" cy="1475489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15570" y="860612"/>
              <a:ext cx="1287522" cy="1378480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1056742" y="1715613"/>
              <a:ext cx="3452382" cy="620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dirty="0">
                  <a:latin typeface="Arial Rounded MT Bold" panose="020F0704030504030204" pitchFamily="34" charset="0"/>
                </a:rPr>
                <a:t>Universitas</a:t>
              </a:r>
            </a:p>
            <a:p>
              <a:r>
                <a:rPr lang="id-ID" sz="1800" dirty="0">
                  <a:latin typeface="Arial Rounded MT Bold" panose="020F0704030504030204" pitchFamily="34" charset="0"/>
                </a:rPr>
                <a:t>Pembangunan Jaya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6809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904" y="6195763"/>
            <a:ext cx="14974921" cy="1183513"/>
          </a:xfrm>
        </p:spPr>
        <p:txBody>
          <a:bodyPr anchor="b">
            <a:normAutofit/>
          </a:bodyPr>
          <a:lstStyle>
            <a:lvl1pPr>
              <a:defRPr sz="40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19904" y="897466"/>
            <a:ext cx="14974921" cy="4881839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4622"/>
            </a:lvl1pPr>
            <a:lvl2pPr marL="660388" indent="0">
              <a:buNone/>
              <a:defRPr sz="4044"/>
            </a:lvl2pPr>
            <a:lvl3pPr marL="1320775" indent="0">
              <a:buNone/>
              <a:defRPr sz="3467"/>
            </a:lvl3pPr>
            <a:lvl4pPr marL="1981164" indent="0">
              <a:buNone/>
              <a:defRPr sz="2889"/>
            </a:lvl4pPr>
            <a:lvl5pPr marL="2641552" indent="0">
              <a:buNone/>
              <a:defRPr sz="2889"/>
            </a:lvl5pPr>
            <a:lvl6pPr marL="3301940" indent="0">
              <a:buNone/>
              <a:defRPr sz="2889"/>
            </a:lvl6pPr>
            <a:lvl7pPr marL="3962327" indent="0">
              <a:buNone/>
              <a:defRPr sz="2889"/>
            </a:lvl7pPr>
            <a:lvl8pPr marL="4622716" indent="0">
              <a:buNone/>
              <a:defRPr sz="2889"/>
            </a:lvl8pPr>
            <a:lvl9pPr marL="5283104" indent="0">
              <a:buNone/>
              <a:defRPr sz="288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7" y="7379275"/>
            <a:ext cx="14972659" cy="985793"/>
          </a:xfrm>
        </p:spPr>
        <p:txBody>
          <a:bodyPr>
            <a:normAutofit/>
          </a:bodyPr>
          <a:lstStyle>
            <a:lvl1pPr marL="0" indent="0" algn="ctr">
              <a:buNone/>
              <a:defRPr sz="260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053694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888" y="880535"/>
            <a:ext cx="14954985" cy="4947019"/>
          </a:xfrm>
        </p:spPr>
        <p:txBody>
          <a:bodyPr anchor="ctr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8" y="6073630"/>
            <a:ext cx="14954985" cy="2299824"/>
          </a:xfrm>
        </p:spPr>
        <p:txBody>
          <a:bodyPr anchor="ctr"/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300855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10" y="880533"/>
            <a:ext cx="13436905" cy="4323084"/>
          </a:xfrm>
        </p:spPr>
        <p:txBody>
          <a:bodyPr anchor="ctr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485302" y="5214492"/>
            <a:ext cx="12641830" cy="616506"/>
          </a:xfrm>
        </p:spPr>
        <p:txBody>
          <a:bodyPr anchor="t">
            <a:normAutofit/>
          </a:bodyPr>
          <a:lstStyle>
            <a:lvl1pPr marL="0" indent="0" algn="r">
              <a:buNone/>
              <a:defRPr sz="2024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8" y="6073630"/>
            <a:ext cx="14954985" cy="22914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1208403" y="1062015"/>
            <a:ext cx="880507" cy="844676"/>
          </a:xfrm>
          <a:prstGeom prst="rect">
            <a:avLst/>
          </a:prstGeom>
        </p:spPr>
        <p:txBody>
          <a:bodyPr vert="horz" lIns="132080" tIns="66041" rIns="132080" bIns="6604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55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394362" y="4293023"/>
            <a:ext cx="880507" cy="844676"/>
          </a:xfrm>
          <a:prstGeom prst="rect">
            <a:avLst/>
          </a:prstGeom>
        </p:spPr>
        <p:txBody>
          <a:bodyPr vert="horz" lIns="132080" tIns="66041" rIns="132080" bIns="6604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55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829652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904" y="3072250"/>
            <a:ext cx="14957244" cy="3628206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5" y="6717470"/>
            <a:ext cx="14954987" cy="1647597"/>
          </a:xfrm>
        </p:spPr>
        <p:txBody>
          <a:bodyPr anchor="t"/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070849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19888" y="880534"/>
            <a:ext cx="1495498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19889" y="3016463"/>
            <a:ext cx="4765016" cy="118921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467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19889" y="4205679"/>
            <a:ext cx="4765016" cy="4159388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0188" y="3016463"/>
            <a:ext cx="4764441" cy="118921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467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420188" y="4205679"/>
            <a:ext cx="4766264" cy="4159388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516643" y="3016463"/>
            <a:ext cx="4753828" cy="118921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467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521046" y="4205679"/>
            <a:ext cx="4753828" cy="4159388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13" name="Group 12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912500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319888" y="880534"/>
            <a:ext cx="1495498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19887" y="6060743"/>
            <a:ext cx="4765014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9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577314" y="3320760"/>
            <a:ext cx="4246611" cy="220133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311"/>
            </a:lvl2pPr>
            <a:lvl3pPr marL="1320775" indent="0">
              <a:buNone/>
              <a:defRPr sz="2311"/>
            </a:lvl3pPr>
            <a:lvl4pPr marL="1981164" indent="0">
              <a:buNone/>
              <a:defRPr sz="2311"/>
            </a:lvl4pPr>
            <a:lvl5pPr marL="2641552" indent="0">
              <a:buNone/>
              <a:defRPr sz="2311"/>
            </a:lvl5pPr>
            <a:lvl6pPr marL="3301940" indent="0">
              <a:buNone/>
              <a:defRPr sz="2311"/>
            </a:lvl6pPr>
            <a:lvl7pPr marL="3962327" indent="0">
              <a:buNone/>
              <a:defRPr sz="2311"/>
            </a:lvl7pPr>
            <a:lvl8pPr marL="4622716" indent="0">
              <a:buNone/>
              <a:defRPr sz="2311"/>
            </a:lvl8pPr>
            <a:lvl9pPr marL="5283104" indent="0">
              <a:buNone/>
              <a:defRPr sz="23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19887" y="6893121"/>
            <a:ext cx="4765014" cy="1471944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7044" y="6060743"/>
            <a:ext cx="4765055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9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599465" y="3320760"/>
            <a:ext cx="4232853" cy="220133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311"/>
            </a:lvl2pPr>
            <a:lvl3pPr marL="1320775" indent="0">
              <a:buNone/>
              <a:defRPr sz="2311"/>
            </a:lvl3pPr>
            <a:lvl4pPr marL="1981164" indent="0">
              <a:buNone/>
              <a:defRPr sz="2311"/>
            </a:lvl4pPr>
            <a:lvl5pPr marL="2641552" indent="0">
              <a:buNone/>
              <a:defRPr sz="2311"/>
            </a:lvl5pPr>
            <a:lvl6pPr marL="3301940" indent="0">
              <a:buNone/>
              <a:defRPr sz="2311"/>
            </a:lvl6pPr>
            <a:lvl7pPr marL="3962327" indent="0">
              <a:buNone/>
              <a:defRPr sz="2311"/>
            </a:lvl7pPr>
            <a:lvl8pPr marL="4622716" indent="0">
              <a:buNone/>
              <a:defRPr sz="2311"/>
            </a:lvl8pPr>
            <a:lvl9pPr marL="5283104" indent="0">
              <a:buNone/>
              <a:defRPr sz="23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415088" y="6893120"/>
            <a:ext cx="4767009" cy="1471944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516821" y="6060743"/>
            <a:ext cx="4751936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9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1775918" y="3320760"/>
            <a:ext cx="4235148" cy="220133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311"/>
            </a:lvl2pPr>
            <a:lvl3pPr marL="1320775" indent="0">
              <a:buNone/>
              <a:defRPr sz="2311"/>
            </a:lvl3pPr>
            <a:lvl4pPr marL="1981164" indent="0">
              <a:buNone/>
              <a:defRPr sz="2311"/>
            </a:lvl4pPr>
            <a:lvl5pPr marL="2641552" indent="0">
              <a:buNone/>
              <a:defRPr sz="2311"/>
            </a:lvl5pPr>
            <a:lvl6pPr marL="3301940" indent="0">
              <a:buNone/>
              <a:defRPr sz="2311"/>
            </a:lvl6pPr>
            <a:lvl7pPr marL="3962327" indent="0">
              <a:buNone/>
              <a:defRPr sz="2311"/>
            </a:lvl7pPr>
            <a:lvl8pPr marL="4622716" indent="0">
              <a:buNone/>
              <a:defRPr sz="2311"/>
            </a:lvl8pPr>
            <a:lvl9pPr marL="5283104" indent="0">
              <a:buNone/>
              <a:defRPr sz="23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516640" y="6893124"/>
            <a:ext cx="4758230" cy="1471942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15" name="Group 14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533670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686037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02255" y="880535"/>
            <a:ext cx="3672618" cy="748453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9885" y="880535"/>
            <a:ext cx="11062243" cy="74845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646882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3642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64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600467" y="169128"/>
            <a:ext cx="6265411" cy="500371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85" y="181286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27519" y="827149"/>
            <a:ext cx="4808264" cy="492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1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533040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6" y="949329"/>
            <a:ext cx="14059097" cy="4120620"/>
          </a:xfrm>
        </p:spPr>
        <p:txBody>
          <a:bodyPr anchor="b">
            <a:normAutofit/>
          </a:bodyPr>
          <a:lstStyle>
            <a:lvl1pPr>
              <a:defRPr sz="49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5526" y="5202947"/>
            <a:ext cx="14059097" cy="2166937"/>
          </a:xfrm>
        </p:spPr>
        <p:txBody>
          <a:bodyPr/>
          <a:lstStyle>
            <a:lvl1pPr marL="0" indent="0" algn="ctr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8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75" indent="0">
              <a:buNone/>
              <a:defRPr sz="2601">
                <a:solidFill>
                  <a:schemeClr val="tx1">
                    <a:tint val="75000"/>
                  </a:schemeClr>
                </a:solidFill>
              </a:defRPr>
            </a:lvl3pPr>
            <a:lvl4pPr marL="1981164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52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940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32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716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104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82704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888" y="880535"/>
            <a:ext cx="14954985" cy="19157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9889" y="3016463"/>
            <a:ext cx="7375117" cy="5348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6872" y="3016463"/>
            <a:ext cx="7358003" cy="5348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982090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888" y="880534"/>
            <a:ext cx="1495498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9225" y="3016463"/>
            <a:ext cx="7047519" cy="119009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3467" b="1"/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9889" y="4206557"/>
            <a:ext cx="7376858" cy="41585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47061" y="3016463"/>
            <a:ext cx="7027811" cy="119009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3467" b="1"/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5134" y="4206557"/>
            <a:ext cx="7359738" cy="41585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10" name="Group 9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22692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6" name="Group 5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591949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5" name="Group 4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4279604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849" y="880533"/>
            <a:ext cx="5679727" cy="3412067"/>
          </a:xfrm>
        </p:spPr>
        <p:txBody>
          <a:bodyPr anchor="b">
            <a:normAutofit/>
          </a:bodyPr>
          <a:lstStyle>
            <a:lvl1pPr>
              <a:defRPr sz="40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765" y="880536"/>
            <a:ext cx="8940108" cy="748453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4849" y="4292603"/>
            <a:ext cx="5679727" cy="4072465"/>
          </a:xfrm>
        </p:spPr>
        <p:txBody>
          <a:bodyPr/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001214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849" y="880533"/>
            <a:ext cx="8564970" cy="3412067"/>
          </a:xfrm>
        </p:spPr>
        <p:txBody>
          <a:bodyPr anchor="b">
            <a:normAutofit/>
          </a:bodyPr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24394" y="1096163"/>
            <a:ext cx="4702040" cy="7053277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4622"/>
            </a:lvl1pPr>
            <a:lvl2pPr marL="660388" indent="0">
              <a:buNone/>
              <a:defRPr sz="4044"/>
            </a:lvl2pPr>
            <a:lvl3pPr marL="1320775" indent="0">
              <a:buNone/>
              <a:defRPr sz="3467"/>
            </a:lvl3pPr>
            <a:lvl4pPr marL="1981164" indent="0">
              <a:buNone/>
              <a:defRPr sz="2889"/>
            </a:lvl4pPr>
            <a:lvl5pPr marL="2641552" indent="0">
              <a:buNone/>
              <a:defRPr sz="2889"/>
            </a:lvl5pPr>
            <a:lvl6pPr marL="3301940" indent="0">
              <a:buNone/>
              <a:defRPr sz="2889"/>
            </a:lvl6pPr>
            <a:lvl7pPr marL="3962327" indent="0">
              <a:buNone/>
              <a:defRPr sz="2889"/>
            </a:lvl7pPr>
            <a:lvl8pPr marL="4622716" indent="0">
              <a:buNone/>
              <a:defRPr sz="2889"/>
            </a:lvl8pPr>
            <a:lvl9pPr marL="5283104" indent="0">
              <a:buNone/>
              <a:defRPr sz="288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9" y="4292601"/>
            <a:ext cx="8572447" cy="4072467"/>
          </a:xfrm>
        </p:spPr>
        <p:txBody>
          <a:bodyPr>
            <a:normAutofit/>
          </a:bodyPr>
          <a:lstStyle>
            <a:lvl1pPr marL="0" indent="0" algn="ctr">
              <a:buNone/>
              <a:defRPr sz="260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991542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9888" y="880535"/>
            <a:ext cx="14954985" cy="1915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9888" y="3027649"/>
            <a:ext cx="14954985" cy="5337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91175" y="8498067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9888" y="8498067"/>
            <a:ext cx="963829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86455" y="8498067"/>
            <a:ext cx="108842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140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ctr" defTabSz="1320775" rtl="0" eaLnBrk="1" latinLnBrk="0" hangingPunct="1">
        <a:lnSpc>
          <a:spcPct val="90000"/>
        </a:lnSpc>
        <a:spcBef>
          <a:spcPct val="0"/>
        </a:spcBef>
        <a:buNone/>
        <a:defRPr sz="4912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30196" indent="-330196" algn="l" defTabSz="1320775" rtl="0" eaLnBrk="1" latinLnBrk="0" hangingPunct="1">
        <a:lnSpc>
          <a:spcPct val="120000"/>
        </a:lnSpc>
        <a:spcBef>
          <a:spcPts val="1446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990583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2601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650971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2311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2311359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971748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3632134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4292523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4952911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5613298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1pPr>
      <a:lvl2pPr marL="660388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2pPr>
      <a:lvl3pPr marL="1320775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3pPr>
      <a:lvl4pPr marL="1981164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4pPr>
      <a:lvl5pPr marL="2641552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5pPr>
      <a:lvl6pPr marL="3301940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6pPr>
      <a:lvl7pPr marL="3962327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7pPr>
      <a:lvl8pPr marL="4622716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8pPr>
      <a:lvl9pPr marL="5283104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Word_Document2.docx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6431" y="3626391"/>
            <a:ext cx="122090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/>
              <a:t>Analisis Struktur CVL208	(3 sks)</a:t>
            </a:r>
          </a:p>
          <a:p>
            <a:r>
              <a:rPr lang="id-ID" sz="4000" dirty="0"/>
              <a:t>Pertemuan 11</a:t>
            </a:r>
          </a:p>
          <a:p>
            <a:r>
              <a:rPr lang="id-ID" sz="4000" dirty="0"/>
              <a:t>Metode Gaya – Rangka Batang Statis Tak Tentu</a:t>
            </a:r>
            <a:endParaRPr lang="id-ID" sz="4000" i="1" dirty="0"/>
          </a:p>
        </p:txBody>
      </p:sp>
    </p:spTree>
    <p:extLst>
      <p:ext uri="{BB962C8B-B14F-4D97-AF65-F5344CB8AC3E}">
        <p14:creationId xmlns:p14="http://schemas.microsoft.com/office/powerpoint/2010/main" val="1922629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335" y="1911667"/>
            <a:ext cx="14954985" cy="1915797"/>
          </a:xfrm>
        </p:spPr>
        <p:txBody>
          <a:bodyPr/>
          <a:lstStyle/>
          <a:p>
            <a:pPr lvl="0" algn="l"/>
            <a:r>
              <a:rPr lang="id-ID" b="1" noProof="1"/>
              <a:t>Rangka Batang Statis Tak Tentu</a:t>
            </a:r>
            <a:endParaRPr lang="id-ID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335" y="4058781"/>
            <a:ext cx="14954985" cy="5337419"/>
          </a:xfrm>
        </p:spPr>
        <p:txBody>
          <a:bodyPr>
            <a:normAutofit lnSpcReduction="10000"/>
          </a:bodyPr>
          <a:lstStyle/>
          <a:p>
            <a:r>
              <a:rPr lang="id-ID" sz="3467" dirty="0"/>
              <a:t>Suatu struktur rangka batang dapat dikategorikan sebagai suatu struktur statis tak tentu apabila dipenuhi persyaratan : </a:t>
            </a:r>
            <a:endParaRPr lang="en-US" sz="3467" dirty="0"/>
          </a:p>
          <a:p>
            <a:pPr marL="0" indent="0">
              <a:buNone/>
            </a:pPr>
            <a:r>
              <a:rPr lang="en-US" sz="3467" i="1" dirty="0"/>
              <a:t>	</a:t>
            </a:r>
            <a:r>
              <a:rPr lang="id-ID" sz="5200" b="1" i="1" dirty="0">
                <a:solidFill>
                  <a:srgbClr val="7030A0"/>
                </a:solidFill>
              </a:rPr>
              <a:t>b</a:t>
            </a:r>
            <a:r>
              <a:rPr lang="id-ID" sz="5200" b="1" dirty="0">
                <a:solidFill>
                  <a:srgbClr val="7030A0"/>
                </a:solidFill>
              </a:rPr>
              <a:t> + </a:t>
            </a:r>
            <a:r>
              <a:rPr lang="id-ID" sz="5200" b="1" i="1" dirty="0">
                <a:solidFill>
                  <a:srgbClr val="7030A0"/>
                </a:solidFill>
              </a:rPr>
              <a:t>r</a:t>
            </a:r>
            <a:r>
              <a:rPr lang="id-ID" sz="5200" b="1" dirty="0">
                <a:solidFill>
                  <a:srgbClr val="7030A0"/>
                </a:solidFill>
              </a:rPr>
              <a:t> &gt; 2</a:t>
            </a:r>
            <a:r>
              <a:rPr lang="id-ID" sz="5200" b="1" i="1" dirty="0">
                <a:solidFill>
                  <a:srgbClr val="7030A0"/>
                </a:solidFill>
              </a:rPr>
              <a:t>j</a:t>
            </a:r>
            <a:endParaRPr lang="en-US" sz="5200" b="1" dirty="0">
              <a:solidFill>
                <a:srgbClr val="7030A0"/>
              </a:solidFill>
            </a:endParaRPr>
          </a:p>
          <a:p>
            <a:r>
              <a:rPr lang="id-ID" sz="3467" dirty="0"/>
              <a:t>Variabel </a:t>
            </a:r>
            <a:r>
              <a:rPr lang="id-ID" sz="3467" i="1" dirty="0"/>
              <a:t>b</a:t>
            </a:r>
            <a:r>
              <a:rPr lang="id-ID" sz="3467" dirty="0"/>
              <a:t> adalah jumlah gaya batang, </a:t>
            </a:r>
            <a:r>
              <a:rPr lang="id-ID" sz="3467" i="1" dirty="0"/>
              <a:t>r </a:t>
            </a:r>
            <a:r>
              <a:rPr lang="id-ID" sz="3467" dirty="0"/>
              <a:t>adalah jumlah reaksi perletakan dan </a:t>
            </a:r>
            <a:r>
              <a:rPr lang="id-ID" sz="3467" i="1" dirty="0"/>
              <a:t>j</a:t>
            </a:r>
            <a:r>
              <a:rPr lang="id-ID" sz="3467" dirty="0"/>
              <a:t> adalah jumlah titik kumpul. </a:t>
            </a:r>
            <a:endParaRPr lang="en-US" sz="3467" dirty="0"/>
          </a:p>
          <a:p>
            <a:r>
              <a:rPr lang="id-ID" sz="3467" dirty="0"/>
              <a:t>Metode gaya dapat digunakan untuk menganalisis suatu struktur rangka batang statis tak tentu. </a:t>
            </a:r>
          </a:p>
        </p:txBody>
      </p:sp>
    </p:spTree>
    <p:extLst>
      <p:ext uri="{BB962C8B-B14F-4D97-AF65-F5344CB8AC3E}">
        <p14:creationId xmlns:p14="http://schemas.microsoft.com/office/powerpoint/2010/main" val="1176092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746" y="1840249"/>
            <a:ext cx="14723981" cy="6537502"/>
          </a:xfrm>
        </p:spPr>
        <p:txBody>
          <a:bodyPr/>
          <a:lstStyle/>
          <a:p>
            <a:pPr algn="just"/>
            <a:r>
              <a:rPr lang="id-ID" sz="3467" dirty="0"/>
              <a:t>Hitunglah besarnya masing – masing gaya batang dari suatu struktur rangka batang dalam Gambar berikut ini, dengan menggunakan metode gaya. Nilai </a:t>
            </a:r>
            <a:r>
              <a:rPr lang="id-ID" sz="3467" i="1" dirty="0"/>
              <a:t>AE</a:t>
            </a:r>
            <a:r>
              <a:rPr lang="id-ID" sz="3467" dirty="0"/>
              <a:t> dapat dianggap konstan.</a:t>
            </a:r>
          </a:p>
          <a:p>
            <a:endParaRPr lang="id-ID" dirty="0"/>
          </a:p>
        </p:txBody>
      </p:sp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5371359" y="4720121"/>
            <a:ext cx="6888440" cy="4570738"/>
            <a:chOff x="3166" y="4647"/>
            <a:chExt cx="5848" cy="3873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3166" y="4650"/>
              <a:ext cx="5848" cy="3870"/>
              <a:chOff x="2686" y="4650"/>
              <a:chExt cx="5848" cy="3870"/>
            </a:xfrm>
          </p:grpSpPr>
          <p:grpSp>
            <p:nvGrpSpPr>
              <p:cNvPr id="11" name="Group 19"/>
              <p:cNvGrpSpPr>
                <a:grpSpLocks/>
              </p:cNvGrpSpPr>
              <p:nvPr/>
            </p:nvGrpSpPr>
            <p:grpSpPr bwMode="auto">
              <a:xfrm>
                <a:off x="2850" y="4650"/>
                <a:ext cx="4414" cy="3420"/>
                <a:chOff x="2850" y="4650"/>
                <a:chExt cx="4414" cy="3420"/>
              </a:xfrm>
            </p:grpSpPr>
            <p:grpSp>
              <p:nvGrpSpPr>
                <p:cNvPr id="24" name="Group 37"/>
                <p:cNvGrpSpPr>
                  <a:grpSpLocks/>
                </p:cNvGrpSpPr>
                <p:nvPr/>
              </p:nvGrpSpPr>
              <p:grpSpPr bwMode="auto">
                <a:xfrm>
                  <a:off x="3540" y="7020"/>
                  <a:ext cx="705" cy="413"/>
                  <a:chOff x="2670" y="6435"/>
                  <a:chExt cx="705" cy="413"/>
                </a:xfrm>
              </p:grpSpPr>
              <p:grpSp>
                <p:nvGrpSpPr>
                  <p:cNvPr id="42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670" y="6705"/>
                    <a:ext cx="705" cy="143"/>
                    <a:chOff x="2670" y="6705"/>
                    <a:chExt cx="705" cy="143"/>
                  </a:xfrm>
                </p:grpSpPr>
                <p:sp>
                  <p:nvSpPr>
                    <p:cNvPr id="44" name="Rectangle 41" descr="Light upward diagonal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70" y="6705"/>
                      <a:ext cx="705" cy="143"/>
                    </a:xfrm>
                    <a:prstGeom prst="rect">
                      <a:avLst/>
                    </a:prstGeom>
                    <a:pattFill prst="ltUp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 type="none" w="sm" len="lg"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  <p:sp>
                  <p:nvSpPr>
                    <p:cNvPr id="45" name="AutoShap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0" y="6705"/>
                      <a:ext cx="70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none" w="sm" len="lg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</p:grpSp>
              <p:sp>
                <p:nvSpPr>
                  <p:cNvPr id="43" name="AutoShape 38"/>
                  <p:cNvSpPr>
                    <a:spLocks noChangeArrowheads="1"/>
                  </p:cNvSpPr>
                  <p:nvPr/>
                </p:nvSpPr>
                <p:spPr bwMode="auto">
                  <a:xfrm>
                    <a:off x="2850" y="6435"/>
                    <a:ext cx="345" cy="270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 type="none" w="sm" len="lg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</p:grpSp>
            <p:grpSp>
              <p:nvGrpSpPr>
                <p:cNvPr id="25" name="Group 29"/>
                <p:cNvGrpSpPr>
                  <a:grpSpLocks/>
                </p:cNvGrpSpPr>
                <p:nvPr/>
              </p:nvGrpSpPr>
              <p:grpSpPr bwMode="auto">
                <a:xfrm>
                  <a:off x="6690" y="4650"/>
                  <a:ext cx="574" cy="705"/>
                  <a:chOff x="5415" y="5790"/>
                  <a:chExt cx="574" cy="705"/>
                </a:xfrm>
              </p:grpSpPr>
              <p:grpSp>
                <p:nvGrpSpPr>
                  <p:cNvPr id="35" name="Group 34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5565" y="6071"/>
                    <a:ext cx="705" cy="143"/>
                    <a:chOff x="2670" y="6705"/>
                    <a:chExt cx="705" cy="143"/>
                  </a:xfrm>
                </p:grpSpPr>
                <p:sp>
                  <p:nvSpPr>
                    <p:cNvPr id="40" name="Rectangle 36" descr="Light upward diagonal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70" y="6705"/>
                      <a:ext cx="705" cy="143"/>
                    </a:xfrm>
                    <a:prstGeom prst="rect">
                      <a:avLst/>
                    </a:prstGeom>
                    <a:pattFill prst="ltUp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 type="none" w="sm" len="lg"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  <p:sp>
                  <p:nvSpPr>
                    <p:cNvPr id="41" name="AutoShap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0" y="6705"/>
                      <a:ext cx="70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none" w="sm" len="lg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</p:grpSp>
              <p:sp>
                <p:nvSpPr>
                  <p:cNvPr id="36" name="AutoShape 3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351" y="5989"/>
                    <a:ext cx="397" cy="270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 type="none" w="sm" len="lg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37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5685" y="5977"/>
                    <a:ext cx="157" cy="143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none" w="sm" len="lg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38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5685" y="6120"/>
                    <a:ext cx="157" cy="143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none" w="sm" len="lg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39" name="AutoShape 30"/>
                  <p:cNvSpPr>
                    <a:spLocks noChangeShapeType="1"/>
                  </p:cNvSpPr>
                  <p:nvPr/>
                </p:nvSpPr>
                <p:spPr bwMode="auto">
                  <a:xfrm>
                    <a:off x="5685" y="5790"/>
                    <a:ext cx="0" cy="64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none" w="sm" len="lg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</p:grpSp>
            <p:grpSp>
              <p:nvGrpSpPr>
                <p:cNvPr id="26" name="Group 22"/>
                <p:cNvGrpSpPr>
                  <a:grpSpLocks/>
                </p:cNvGrpSpPr>
                <p:nvPr/>
              </p:nvGrpSpPr>
              <p:grpSpPr bwMode="auto">
                <a:xfrm>
                  <a:off x="3900" y="4995"/>
                  <a:ext cx="2790" cy="2025"/>
                  <a:chOff x="3900" y="4995"/>
                  <a:chExt cx="2790" cy="2025"/>
                </a:xfrm>
              </p:grpSpPr>
              <p:sp>
                <p:nvSpPr>
                  <p:cNvPr id="29" name="AutoShape 28"/>
                  <p:cNvSpPr>
                    <a:spLocks noChangeShapeType="1"/>
                  </p:cNvSpPr>
                  <p:nvPr/>
                </p:nvSpPr>
                <p:spPr bwMode="auto">
                  <a:xfrm>
                    <a:off x="3900" y="4995"/>
                    <a:ext cx="0" cy="2025"/>
                  </a:xfrm>
                  <a:prstGeom prst="straightConnector1">
                    <a:avLst/>
                  </a:prstGeom>
                  <a:noFill/>
                  <a:ln w="34925">
                    <a:solidFill>
                      <a:schemeClr val="accent6">
                        <a:lumMod val="75000"/>
                      </a:schemeClr>
                    </a:solidFill>
                    <a:round/>
                    <a:headEnd type="none" w="sm" len="lg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30" name="AutoShape 27"/>
                  <p:cNvSpPr>
                    <a:spLocks noChangeShapeType="1"/>
                  </p:cNvSpPr>
                  <p:nvPr/>
                </p:nvSpPr>
                <p:spPr bwMode="auto">
                  <a:xfrm>
                    <a:off x="6690" y="4995"/>
                    <a:ext cx="0" cy="2025"/>
                  </a:xfrm>
                  <a:prstGeom prst="straightConnector1">
                    <a:avLst/>
                  </a:prstGeom>
                  <a:noFill/>
                  <a:ln w="34925">
                    <a:solidFill>
                      <a:schemeClr val="accent6">
                        <a:lumMod val="75000"/>
                      </a:schemeClr>
                    </a:solidFill>
                    <a:round/>
                    <a:headEnd type="none" w="sm" len="lg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31" name="AutoShape 26"/>
                  <p:cNvSpPr>
                    <a:spLocks noChangeShapeType="1"/>
                  </p:cNvSpPr>
                  <p:nvPr/>
                </p:nvSpPr>
                <p:spPr bwMode="auto">
                  <a:xfrm>
                    <a:off x="3900" y="4995"/>
                    <a:ext cx="2790" cy="0"/>
                  </a:xfrm>
                  <a:prstGeom prst="straightConnector1">
                    <a:avLst/>
                  </a:prstGeom>
                  <a:noFill/>
                  <a:ln w="34925">
                    <a:solidFill>
                      <a:schemeClr val="accent6">
                        <a:lumMod val="75000"/>
                      </a:schemeClr>
                    </a:solidFill>
                    <a:round/>
                    <a:headEnd type="none" w="sm" len="lg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32" name="AutoShape 25"/>
                  <p:cNvSpPr>
                    <a:spLocks noChangeShapeType="1"/>
                  </p:cNvSpPr>
                  <p:nvPr/>
                </p:nvSpPr>
                <p:spPr bwMode="auto">
                  <a:xfrm>
                    <a:off x="3900" y="7020"/>
                    <a:ext cx="2790" cy="0"/>
                  </a:xfrm>
                  <a:prstGeom prst="straightConnector1">
                    <a:avLst/>
                  </a:prstGeom>
                  <a:noFill/>
                  <a:ln w="34925">
                    <a:solidFill>
                      <a:schemeClr val="accent6">
                        <a:lumMod val="75000"/>
                      </a:schemeClr>
                    </a:solidFill>
                    <a:round/>
                    <a:headEnd type="none" w="sm" len="lg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33" name="AutoShape 24"/>
                  <p:cNvSpPr>
                    <a:spLocks noChangeShapeType="1"/>
                  </p:cNvSpPr>
                  <p:nvPr/>
                </p:nvSpPr>
                <p:spPr bwMode="auto">
                  <a:xfrm>
                    <a:off x="3900" y="4995"/>
                    <a:ext cx="2790" cy="2025"/>
                  </a:xfrm>
                  <a:prstGeom prst="straightConnector1">
                    <a:avLst/>
                  </a:prstGeom>
                  <a:noFill/>
                  <a:ln w="34925">
                    <a:solidFill>
                      <a:schemeClr val="accent6">
                        <a:lumMod val="75000"/>
                      </a:schemeClr>
                    </a:solidFill>
                    <a:round/>
                    <a:headEnd type="none" w="sm" len="lg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34" name="AutoShap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00" y="4995"/>
                    <a:ext cx="2790" cy="2025"/>
                  </a:xfrm>
                  <a:prstGeom prst="straightConnector1">
                    <a:avLst/>
                  </a:prstGeom>
                  <a:noFill/>
                  <a:ln w="34925">
                    <a:solidFill>
                      <a:schemeClr val="accent6">
                        <a:lumMod val="75000"/>
                      </a:schemeClr>
                    </a:solidFill>
                    <a:round/>
                    <a:headEnd type="none" w="sm" len="lg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</p:grpSp>
            <p:sp>
              <p:nvSpPr>
                <p:cNvPr id="27" name="AutoShape 21"/>
                <p:cNvSpPr>
                  <a:spLocks noChangeShapeType="1"/>
                </p:cNvSpPr>
                <p:nvPr/>
              </p:nvSpPr>
              <p:spPr bwMode="auto">
                <a:xfrm>
                  <a:off x="2850" y="4995"/>
                  <a:ext cx="1050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lg"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044"/>
                </a:p>
              </p:txBody>
            </p:sp>
            <p:sp>
              <p:nvSpPr>
                <p:cNvPr id="28" name="AutoShape 20"/>
                <p:cNvSpPr>
                  <a:spLocks noChangeShapeType="1"/>
                </p:cNvSpPr>
                <p:nvPr/>
              </p:nvSpPr>
              <p:spPr bwMode="auto">
                <a:xfrm rot="5400000">
                  <a:off x="6165" y="7545"/>
                  <a:ext cx="1050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lg"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044"/>
                </a:p>
              </p:txBody>
            </p:sp>
          </p:grpSp>
          <p:grpSp>
            <p:nvGrpSpPr>
              <p:cNvPr id="12" name="Group 15"/>
              <p:cNvGrpSpPr>
                <a:grpSpLocks/>
              </p:cNvGrpSpPr>
              <p:nvPr/>
            </p:nvGrpSpPr>
            <p:grpSpPr bwMode="auto">
              <a:xfrm>
                <a:off x="7455" y="4995"/>
                <a:ext cx="450" cy="2025"/>
                <a:chOff x="7455" y="4995"/>
                <a:chExt cx="450" cy="2025"/>
              </a:xfrm>
            </p:grpSpPr>
            <p:sp>
              <p:nvSpPr>
                <p:cNvPr id="21" name="AutoShape 18"/>
                <p:cNvSpPr>
                  <a:spLocks noChangeShapeType="1"/>
                </p:cNvSpPr>
                <p:nvPr/>
              </p:nvSpPr>
              <p:spPr bwMode="auto">
                <a:xfrm>
                  <a:off x="7455" y="4995"/>
                  <a:ext cx="45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044"/>
                </a:p>
              </p:txBody>
            </p:sp>
            <p:sp>
              <p:nvSpPr>
                <p:cNvPr id="22" name="AutoShape 17"/>
                <p:cNvSpPr>
                  <a:spLocks noChangeShapeType="1"/>
                </p:cNvSpPr>
                <p:nvPr/>
              </p:nvSpPr>
              <p:spPr bwMode="auto">
                <a:xfrm>
                  <a:off x="7455" y="7020"/>
                  <a:ext cx="45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044"/>
                </a:p>
              </p:txBody>
            </p:sp>
            <p:sp>
              <p:nvSpPr>
                <p:cNvPr id="23" name="AutoShape 16"/>
                <p:cNvSpPr>
                  <a:spLocks noChangeShapeType="1"/>
                </p:cNvSpPr>
                <p:nvPr/>
              </p:nvSpPr>
              <p:spPr bwMode="auto">
                <a:xfrm>
                  <a:off x="7680" y="4995"/>
                  <a:ext cx="0" cy="202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044"/>
                </a:p>
              </p:txBody>
            </p:sp>
          </p:grpSp>
          <p:grpSp>
            <p:nvGrpSpPr>
              <p:cNvPr id="13" name="Group 11"/>
              <p:cNvGrpSpPr>
                <a:grpSpLocks/>
              </p:cNvGrpSpPr>
              <p:nvPr/>
            </p:nvGrpSpPr>
            <p:grpSpPr bwMode="auto">
              <a:xfrm rot="5400000">
                <a:off x="5070" y="6900"/>
                <a:ext cx="450" cy="2790"/>
                <a:chOff x="7455" y="4995"/>
                <a:chExt cx="450" cy="2025"/>
              </a:xfrm>
            </p:grpSpPr>
            <p:sp>
              <p:nvSpPr>
                <p:cNvPr id="18" name="AutoShape 14"/>
                <p:cNvSpPr>
                  <a:spLocks noChangeShapeType="1"/>
                </p:cNvSpPr>
                <p:nvPr/>
              </p:nvSpPr>
              <p:spPr bwMode="auto">
                <a:xfrm>
                  <a:off x="7455" y="4995"/>
                  <a:ext cx="45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044"/>
                </a:p>
              </p:txBody>
            </p:sp>
            <p:sp>
              <p:nvSpPr>
                <p:cNvPr id="19" name="AutoShape 13"/>
                <p:cNvSpPr>
                  <a:spLocks noChangeShapeType="1"/>
                </p:cNvSpPr>
                <p:nvPr/>
              </p:nvSpPr>
              <p:spPr bwMode="auto">
                <a:xfrm>
                  <a:off x="7455" y="7020"/>
                  <a:ext cx="45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044"/>
                </a:p>
              </p:txBody>
            </p:sp>
            <p:sp>
              <p:nvSpPr>
                <p:cNvPr id="20" name="AutoShape 12"/>
                <p:cNvSpPr>
                  <a:spLocks noChangeShapeType="1"/>
                </p:cNvSpPr>
                <p:nvPr/>
              </p:nvSpPr>
              <p:spPr bwMode="auto">
                <a:xfrm>
                  <a:off x="7680" y="4995"/>
                  <a:ext cx="0" cy="202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044"/>
                </a:p>
              </p:txBody>
            </p:sp>
          </p:grpSp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7680" y="5745"/>
                <a:ext cx="854" cy="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31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3 m</a:t>
                </a:r>
                <a:endParaRPr lang="en-US" altLang="id-ID" sz="4044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4891" y="7965"/>
                <a:ext cx="854" cy="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31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4 m</a:t>
                </a:r>
                <a:endParaRPr lang="en-US" altLang="id-ID" sz="4044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 Box 8"/>
              <p:cNvSpPr txBox="1">
                <a:spLocks noChangeArrowheads="1"/>
              </p:cNvSpPr>
              <p:nvPr/>
            </p:nvSpPr>
            <p:spPr bwMode="auto">
              <a:xfrm>
                <a:off x="2686" y="4650"/>
                <a:ext cx="854" cy="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31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 kN</a:t>
                </a:r>
                <a:endParaRPr lang="en-US" altLang="id-ID" sz="4044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 Box 7"/>
              <p:cNvSpPr txBox="1">
                <a:spLocks noChangeArrowheads="1"/>
              </p:cNvSpPr>
              <p:nvPr/>
            </p:nvSpPr>
            <p:spPr bwMode="auto">
              <a:xfrm>
                <a:off x="6690" y="7544"/>
                <a:ext cx="854" cy="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31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5 kN</a:t>
                </a:r>
                <a:endParaRPr lang="en-US" altLang="id-ID" sz="4044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976" y="6750"/>
              <a:ext cx="569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31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</a:t>
              </a:r>
              <a:endParaRPr lang="en-US" altLang="id-ID" sz="4044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4156" y="4647"/>
              <a:ext cx="569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31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B</a:t>
              </a:r>
              <a:endParaRPr lang="en-US" altLang="id-ID" sz="4044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6766" y="4650"/>
              <a:ext cx="569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31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</a:t>
              </a:r>
              <a:endParaRPr lang="en-US" altLang="id-ID" sz="4044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7170" y="6750"/>
              <a:ext cx="569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31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</a:t>
              </a:r>
              <a:endParaRPr lang="en-US" altLang="id-ID" sz="4044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Rectangle 51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698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72897" y="2171240"/>
            <a:ext cx="7949172" cy="6537502"/>
          </a:xfrm>
        </p:spPr>
        <p:txBody>
          <a:bodyPr>
            <a:noAutofit/>
          </a:bodyPr>
          <a:lstStyle/>
          <a:p>
            <a:r>
              <a:rPr lang="id-ID" sz="2800" noProof="1"/>
              <a:t>Struktur rangka batang tersebut memiliki 6 buah batang (</a:t>
            </a:r>
            <a:r>
              <a:rPr lang="id-ID" sz="2800" i="1" noProof="1"/>
              <a:t>b</a:t>
            </a:r>
            <a:r>
              <a:rPr lang="id-ID" sz="2800" noProof="1"/>
              <a:t> = 6), 3 buah reaksi tumpuan (</a:t>
            </a:r>
            <a:r>
              <a:rPr lang="id-ID" sz="2800" i="1" noProof="1"/>
              <a:t>r</a:t>
            </a:r>
            <a:r>
              <a:rPr lang="id-ID" sz="2800" noProof="1"/>
              <a:t> = 3) dan empat buah titik kumpul (</a:t>
            </a:r>
            <a:r>
              <a:rPr lang="id-ID" sz="2800" i="1" noProof="1"/>
              <a:t>j</a:t>
            </a:r>
            <a:r>
              <a:rPr lang="id-ID" sz="2800" noProof="1"/>
              <a:t> = 4), maka dapat disimpulkan bahwa </a:t>
            </a:r>
            <a:r>
              <a:rPr lang="id-ID" sz="2800" i="1" noProof="1"/>
              <a:t>b</a:t>
            </a:r>
            <a:r>
              <a:rPr lang="id-ID" sz="2800" noProof="1"/>
              <a:t> + </a:t>
            </a:r>
            <a:r>
              <a:rPr lang="id-ID" sz="2800" i="1" noProof="1"/>
              <a:t>r</a:t>
            </a:r>
            <a:r>
              <a:rPr lang="id-ID" sz="2800" noProof="1"/>
              <a:t> &gt; 2</a:t>
            </a:r>
            <a:r>
              <a:rPr lang="id-ID" sz="2800" i="1" noProof="1"/>
              <a:t>j</a:t>
            </a:r>
            <a:r>
              <a:rPr lang="id-ID" sz="2800" noProof="1"/>
              <a:t>, sehingga struktur tersebut dapat dikategorikan sebagai suatu struktur rangka batang statis tak tentu.</a:t>
            </a:r>
          </a:p>
          <a:p>
            <a:r>
              <a:rPr lang="id-ID" sz="2800" noProof="1"/>
              <a:t>Metode gaya diaplikasikan pada struktur ini dengan memotong batang BD sehingga struktur menjadi statis tertentu. </a:t>
            </a:r>
          </a:p>
          <a:p>
            <a:r>
              <a:rPr lang="id-ID" sz="2800" noProof="1"/>
              <a:t>Selanjutnya  ditambahkan gaya aksial tarik sebesar 1 (satu) satuan searah batang BD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9530595" y="2064576"/>
            <a:ext cx="4456114" cy="3250162"/>
            <a:chOff x="4932040" y="1314981"/>
            <a:chExt cx="3085002" cy="2250112"/>
          </a:xfrm>
        </p:grpSpPr>
        <p:sp>
          <p:nvSpPr>
            <p:cNvPr id="9" name="Text Box 69"/>
            <p:cNvSpPr txBox="1">
              <a:spLocks noChangeArrowheads="1"/>
            </p:cNvSpPr>
            <p:nvPr/>
          </p:nvSpPr>
          <p:spPr bwMode="auto">
            <a:xfrm>
              <a:off x="5951673" y="1846251"/>
              <a:ext cx="562641" cy="267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id-ID" sz="2022" noProof="1">
                  <a:latin typeface="Symbol" pitchFamily="18" charset="2"/>
                  <a:ea typeface="Calibri" pitchFamily="34" charset="0"/>
                  <a:cs typeface="Times New Roman" pitchFamily="18" charset="0"/>
                </a:rPr>
                <a:t>D</a:t>
              </a:r>
              <a:r>
                <a:rPr lang="id-ID" altLang="id-ID" sz="2022" baseline="-30000" noProof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BD</a:t>
              </a:r>
              <a:endParaRPr lang="id-ID" altLang="id-ID" sz="3467" noProof="1">
                <a:latin typeface="Arial" pitchFamily="34" charset="0"/>
              </a:endParaRPr>
            </a:p>
          </p:txBody>
        </p:sp>
        <p:grpSp>
          <p:nvGrpSpPr>
            <p:cNvPr id="11" name="Group 36"/>
            <p:cNvGrpSpPr>
              <a:grpSpLocks/>
            </p:cNvGrpSpPr>
            <p:nvPr/>
          </p:nvGrpSpPr>
          <p:grpSpPr bwMode="auto">
            <a:xfrm>
              <a:off x="4932040" y="1314981"/>
              <a:ext cx="3085002" cy="2250112"/>
              <a:chOff x="738" y="11109"/>
              <a:chExt cx="4858" cy="3544"/>
            </a:xfrm>
          </p:grpSpPr>
          <p:sp>
            <p:nvSpPr>
              <p:cNvPr id="45" name="Text Box 68"/>
              <p:cNvSpPr txBox="1">
                <a:spLocks noChangeArrowheads="1"/>
              </p:cNvSpPr>
              <p:nvPr/>
            </p:nvSpPr>
            <p:spPr bwMode="auto">
              <a:xfrm>
                <a:off x="1548" y="13333"/>
                <a:ext cx="569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altLang="id-ID" sz="2022" noProof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A</a:t>
                </a:r>
                <a:endParaRPr lang="id-ID" altLang="id-ID" sz="3467" noProof="1">
                  <a:latin typeface="Arial" pitchFamily="34" charset="0"/>
                </a:endParaRPr>
              </a:p>
            </p:txBody>
          </p:sp>
          <p:sp>
            <p:nvSpPr>
              <p:cNvPr id="46" name="Text Box 67"/>
              <p:cNvSpPr txBox="1">
                <a:spLocks noChangeArrowheads="1"/>
              </p:cNvSpPr>
              <p:nvPr/>
            </p:nvSpPr>
            <p:spPr bwMode="auto">
              <a:xfrm>
                <a:off x="1728" y="11230"/>
                <a:ext cx="569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altLang="id-ID" sz="2022" noProof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B</a:t>
                </a:r>
                <a:endParaRPr lang="id-ID" altLang="id-ID" sz="3467" noProof="1">
                  <a:latin typeface="Arial" pitchFamily="34" charset="0"/>
                </a:endParaRPr>
              </a:p>
            </p:txBody>
          </p:sp>
          <p:sp>
            <p:nvSpPr>
              <p:cNvPr id="47" name="Text Box 66"/>
              <p:cNvSpPr txBox="1">
                <a:spLocks noChangeArrowheads="1"/>
              </p:cNvSpPr>
              <p:nvPr/>
            </p:nvSpPr>
            <p:spPr bwMode="auto">
              <a:xfrm>
                <a:off x="4338" y="11233"/>
                <a:ext cx="569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altLang="id-ID" sz="2022" noProof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</a:t>
                </a:r>
                <a:endParaRPr lang="id-ID" altLang="id-ID" sz="3467" noProof="1">
                  <a:latin typeface="Arial" pitchFamily="34" charset="0"/>
                </a:endParaRPr>
              </a:p>
            </p:txBody>
          </p:sp>
          <p:sp>
            <p:nvSpPr>
              <p:cNvPr id="48" name="Text Box 65"/>
              <p:cNvSpPr txBox="1">
                <a:spLocks noChangeArrowheads="1"/>
              </p:cNvSpPr>
              <p:nvPr/>
            </p:nvSpPr>
            <p:spPr bwMode="auto">
              <a:xfrm>
                <a:off x="4742" y="13333"/>
                <a:ext cx="569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altLang="id-ID" sz="2022" noProof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D</a:t>
                </a:r>
                <a:endParaRPr lang="id-ID" altLang="id-ID" sz="3467" noProof="1">
                  <a:latin typeface="Arial" pitchFamily="34" charset="0"/>
                </a:endParaRPr>
              </a:p>
            </p:txBody>
          </p:sp>
          <p:sp>
            <p:nvSpPr>
              <p:cNvPr id="49" name="Text Box 64"/>
              <p:cNvSpPr txBox="1">
                <a:spLocks noChangeArrowheads="1"/>
              </p:cNvSpPr>
              <p:nvPr/>
            </p:nvSpPr>
            <p:spPr bwMode="auto">
              <a:xfrm>
                <a:off x="738" y="11109"/>
                <a:ext cx="854" cy="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altLang="id-ID" sz="2022" noProof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 kN</a:t>
                </a:r>
                <a:endParaRPr lang="id-ID" altLang="id-ID" sz="3467" noProof="1">
                  <a:latin typeface="Arial" pitchFamily="34" charset="0"/>
                </a:endParaRPr>
              </a:p>
            </p:txBody>
          </p:sp>
          <p:sp>
            <p:nvSpPr>
              <p:cNvPr id="50" name="Text Box 63"/>
              <p:cNvSpPr txBox="1">
                <a:spLocks noChangeArrowheads="1"/>
              </p:cNvSpPr>
              <p:nvPr/>
            </p:nvSpPr>
            <p:spPr bwMode="auto">
              <a:xfrm>
                <a:off x="4742" y="14127"/>
                <a:ext cx="854" cy="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altLang="id-ID" sz="2022" noProof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5 kN</a:t>
                </a:r>
                <a:endParaRPr lang="id-ID" altLang="id-ID" sz="3467" noProof="1">
                  <a:latin typeface="Arial" pitchFamily="34" charset="0"/>
                </a:endParaRPr>
              </a:p>
            </p:txBody>
          </p:sp>
          <p:grpSp>
            <p:nvGrpSpPr>
              <p:cNvPr id="51" name="Group 58"/>
              <p:cNvGrpSpPr>
                <a:grpSpLocks/>
              </p:cNvGrpSpPr>
              <p:nvPr/>
            </p:nvGrpSpPr>
            <p:grpSpPr bwMode="auto">
              <a:xfrm>
                <a:off x="1592" y="13603"/>
                <a:ext cx="705" cy="413"/>
                <a:chOff x="2670" y="6435"/>
                <a:chExt cx="705" cy="413"/>
              </a:xfrm>
            </p:grpSpPr>
            <p:grpSp>
              <p:nvGrpSpPr>
                <p:cNvPr id="73" name="Group 60"/>
                <p:cNvGrpSpPr>
                  <a:grpSpLocks/>
                </p:cNvGrpSpPr>
                <p:nvPr/>
              </p:nvGrpSpPr>
              <p:grpSpPr bwMode="auto">
                <a:xfrm>
                  <a:off x="2670" y="6705"/>
                  <a:ext cx="705" cy="143"/>
                  <a:chOff x="2670" y="6705"/>
                  <a:chExt cx="705" cy="143"/>
                </a:xfrm>
              </p:grpSpPr>
              <p:sp>
                <p:nvSpPr>
                  <p:cNvPr id="75" name="Rectangle 62" descr="Light upward diagonal"/>
                  <p:cNvSpPr>
                    <a:spLocks noChangeArrowheads="1"/>
                  </p:cNvSpPr>
                  <p:nvPr/>
                </p:nvSpPr>
                <p:spPr bwMode="auto">
                  <a:xfrm>
                    <a:off x="2670" y="6705"/>
                    <a:ext cx="705" cy="143"/>
                  </a:xfrm>
                  <a:prstGeom prst="rect">
                    <a:avLst/>
                  </a:prstGeom>
                  <a:pattFill prst="lt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 type="none" w="sm" len="lg"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 noProof="1"/>
                  </a:p>
                </p:txBody>
              </p:sp>
              <p:sp>
                <p:nvSpPr>
                  <p:cNvPr id="76" name="AutoShape 61"/>
                  <p:cNvSpPr>
                    <a:spLocks noChangeShapeType="1"/>
                  </p:cNvSpPr>
                  <p:nvPr/>
                </p:nvSpPr>
                <p:spPr bwMode="auto">
                  <a:xfrm>
                    <a:off x="2670" y="6705"/>
                    <a:ext cx="70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none" w="sm" len="lg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 noProof="1"/>
                  </a:p>
                </p:txBody>
              </p:sp>
            </p:grpSp>
            <p:sp>
              <p:nvSpPr>
                <p:cNvPr id="74" name="AutoShape 59"/>
                <p:cNvSpPr>
                  <a:spLocks noChangeArrowheads="1"/>
                </p:cNvSpPr>
                <p:nvPr/>
              </p:nvSpPr>
              <p:spPr bwMode="auto">
                <a:xfrm>
                  <a:off x="2850" y="6435"/>
                  <a:ext cx="345" cy="270"/>
                </a:xfrm>
                <a:prstGeom prst="triangle">
                  <a:avLst>
                    <a:gd name="adj" fmla="val 50000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 noProof="1"/>
                </a:p>
              </p:txBody>
            </p:sp>
          </p:grpSp>
          <p:grpSp>
            <p:nvGrpSpPr>
              <p:cNvPr id="52" name="Group 50"/>
              <p:cNvGrpSpPr>
                <a:grpSpLocks/>
              </p:cNvGrpSpPr>
              <p:nvPr/>
            </p:nvGrpSpPr>
            <p:grpSpPr bwMode="auto">
              <a:xfrm>
                <a:off x="4742" y="11233"/>
                <a:ext cx="574" cy="705"/>
                <a:chOff x="5415" y="5790"/>
                <a:chExt cx="574" cy="705"/>
              </a:xfrm>
            </p:grpSpPr>
            <p:grpSp>
              <p:nvGrpSpPr>
                <p:cNvPr id="66" name="Group 55"/>
                <p:cNvGrpSpPr>
                  <a:grpSpLocks/>
                </p:cNvGrpSpPr>
                <p:nvPr/>
              </p:nvGrpSpPr>
              <p:grpSpPr bwMode="auto">
                <a:xfrm rot="-5400000">
                  <a:off x="5565" y="6071"/>
                  <a:ext cx="705" cy="143"/>
                  <a:chOff x="2670" y="6705"/>
                  <a:chExt cx="705" cy="143"/>
                </a:xfrm>
              </p:grpSpPr>
              <p:sp>
                <p:nvSpPr>
                  <p:cNvPr id="71" name="Rectangle 57" descr="Light upward diagonal"/>
                  <p:cNvSpPr>
                    <a:spLocks noChangeArrowheads="1"/>
                  </p:cNvSpPr>
                  <p:nvPr/>
                </p:nvSpPr>
                <p:spPr bwMode="auto">
                  <a:xfrm>
                    <a:off x="2670" y="6705"/>
                    <a:ext cx="705" cy="143"/>
                  </a:xfrm>
                  <a:prstGeom prst="rect">
                    <a:avLst/>
                  </a:prstGeom>
                  <a:pattFill prst="lt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 type="none" w="sm" len="lg"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 noProof="1"/>
                  </a:p>
                </p:txBody>
              </p:sp>
              <p:sp>
                <p:nvSpPr>
                  <p:cNvPr id="72" name="AutoShape 56"/>
                  <p:cNvSpPr>
                    <a:spLocks noChangeShapeType="1"/>
                  </p:cNvSpPr>
                  <p:nvPr/>
                </p:nvSpPr>
                <p:spPr bwMode="auto">
                  <a:xfrm>
                    <a:off x="2670" y="6705"/>
                    <a:ext cx="70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none" w="sm" len="lg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 noProof="1"/>
                  </a:p>
                </p:txBody>
              </p:sp>
            </p:grpSp>
            <p:sp>
              <p:nvSpPr>
                <p:cNvPr id="67" name="AutoShape 54"/>
                <p:cNvSpPr>
                  <a:spLocks noChangeArrowheads="1"/>
                </p:cNvSpPr>
                <p:nvPr/>
              </p:nvSpPr>
              <p:spPr bwMode="auto">
                <a:xfrm rot="-5400000">
                  <a:off x="5351" y="5989"/>
                  <a:ext cx="397" cy="270"/>
                </a:xfrm>
                <a:prstGeom prst="triangle">
                  <a:avLst>
                    <a:gd name="adj" fmla="val 50000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 noProof="1"/>
                </a:p>
              </p:txBody>
            </p:sp>
            <p:sp>
              <p:nvSpPr>
                <p:cNvPr id="68" name="Oval 53"/>
                <p:cNvSpPr>
                  <a:spLocks noChangeArrowheads="1"/>
                </p:cNvSpPr>
                <p:nvPr/>
              </p:nvSpPr>
              <p:spPr bwMode="auto">
                <a:xfrm>
                  <a:off x="5685" y="5977"/>
                  <a:ext cx="157" cy="143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 noProof="1"/>
                </a:p>
              </p:txBody>
            </p:sp>
            <p:sp>
              <p:nvSpPr>
                <p:cNvPr id="69" name="Oval 52"/>
                <p:cNvSpPr>
                  <a:spLocks noChangeArrowheads="1"/>
                </p:cNvSpPr>
                <p:nvPr/>
              </p:nvSpPr>
              <p:spPr bwMode="auto">
                <a:xfrm>
                  <a:off x="5685" y="6120"/>
                  <a:ext cx="157" cy="143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 noProof="1"/>
                </a:p>
              </p:txBody>
            </p:sp>
            <p:sp>
              <p:nvSpPr>
                <p:cNvPr id="70" name="AutoShape 51"/>
                <p:cNvSpPr>
                  <a:spLocks noChangeShapeType="1"/>
                </p:cNvSpPr>
                <p:nvPr/>
              </p:nvSpPr>
              <p:spPr bwMode="auto">
                <a:xfrm>
                  <a:off x="5685" y="5790"/>
                  <a:ext cx="0" cy="64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 noProof="1"/>
                </a:p>
              </p:txBody>
            </p:sp>
          </p:grpSp>
          <p:sp>
            <p:nvSpPr>
              <p:cNvPr id="53" name="AutoShape 49"/>
              <p:cNvSpPr>
                <a:spLocks noChangeShapeType="1"/>
              </p:cNvSpPr>
              <p:nvPr/>
            </p:nvSpPr>
            <p:spPr bwMode="auto">
              <a:xfrm>
                <a:off x="902" y="11578"/>
                <a:ext cx="1050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lg"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 noProof="1"/>
              </a:p>
            </p:txBody>
          </p:sp>
          <p:sp>
            <p:nvSpPr>
              <p:cNvPr id="54" name="AutoShape 48"/>
              <p:cNvSpPr>
                <a:spLocks noChangeShapeType="1"/>
              </p:cNvSpPr>
              <p:nvPr/>
            </p:nvSpPr>
            <p:spPr bwMode="auto">
              <a:xfrm rot="5400000">
                <a:off x="4217" y="14128"/>
                <a:ext cx="1050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lg"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 noProof="1"/>
              </a:p>
            </p:txBody>
          </p:sp>
          <p:grpSp>
            <p:nvGrpSpPr>
              <p:cNvPr id="55" name="Group 37"/>
              <p:cNvGrpSpPr>
                <a:grpSpLocks/>
              </p:cNvGrpSpPr>
              <p:nvPr/>
            </p:nvGrpSpPr>
            <p:grpSpPr bwMode="auto">
              <a:xfrm>
                <a:off x="1952" y="11578"/>
                <a:ext cx="2790" cy="2025"/>
                <a:chOff x="1952" y="11578"/>
                <a:chExt cx="2790" cy="2025"/>
              </a:xfrm>
            </p:grpSpPr>
            <p:sp>
              <p:nvSpPr>
                <p:cNvPr id="56" name="AutoShape 47"/>
                <p:cNvSpPr>
                  <a:spLocks noChangeShapeType="1"/>
                </p:cNvSpPr>
                <p:nvPr/>
              </p:nvSpPr>
              <p:spPr bwMode="auto">
                <a:xfrm>
                  <a:off x="1952" y="11578"/>
                  <a:ext cx="0" cy="2025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 noProof="1"/>
                </a:p>
              </p:txBody>
            </p:sp>
            <p:sp>
              <p:nvSpPr>
                <p:cNvPr id="57" name="AutoShape 46"/>
                <p:cNvSpPr>
                  <a:spLocks noChangeShapeType="1"/>
                </p:cNvSpPr>
                <p:nvPr/>
              </p:nvSpPr>
              <p:spPr bwMode="auto">
                <a:xfrm>
                  <a:off x="4742" y="11578"/>
                  <a:ext cx="0" cy="2025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 noProof="1"/>
                </a:p>
              </p:txBody>
            </p:sp>
            <p:sp>
              <p:nvSpPr>
                <p:cNvPr id="58" name="AutoShape 45"/>
                <p:cNvSpPr>
                  <a:spLocks noChangeShapeType="1"/>
                </p:cNvSpPr>
                <p:nvPr/>
              </p:nvSpPr>
              <p:spPr bwMode="auto">
                <a:xfrm>
                  <a:off x="1952" y="11578"/>
                  <a:ext cx="279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 noProof="1"/>
                </a:p>
              </p:txBody>
            </p:sp>
            <p:sp>
              <p:nvSpPr>
                <p:cNvPr id="59" name="AutoShape 44"/>
                <p:cNvSpPr>
                  <a:spLocks noChangeShapeType="1"/>
                </p:cNvSpPr>
                <p:nvPr/>
              </p:nvSpPr>
              <p:spPr bwMode="auto">
                <a:xfrm>
                  <a:off x="1952" y="13603"/>
                  <a:ext cx="279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 noProof="1"/>
                </a:p>
              </p:txBody>
            </p:sp>
            <p:sp>
              <p:nvSpPr>
                <p:cNvPr id="60" name="AutoShape 43"/>
                <p:cNvSpPr>
                  <a:spLocks noChangeShapeType="1"/>
                </p:cNvSpPr>
                <p:nvPr/>
              </p:nvSpPr>
              <p:spPr bwMode="auto">
                <a:xfrm>
                  <a:off x="1952" y="11578"/>
                  <a:ext cx="523" cy="36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 noProof="1"/>
                </a:p>
              </p:txBody>
            </p:sp>
            <p:sp>
              <p:nvSpPr>
                <p:cNvPr id="61" name="AutoShape 42"/>
                <p:cNvSpPr>
                  <a:spLocks noChangeShapeType="1"/>
                </p:cNvSpPr>
                <p:nvPr/>
              </p:nvSpPr>
              <p:spPr bwMode="auto">
                <a:xfrm flipV="1">
                  <a:off x="1952" y="11578"/>
                  <a:ext cx="2790" cy="2025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 noProof="1"/>
                </a:p>
              </p:txBody>
            </p:sp>
            <p:sp>
              <p:nvSpPr>
                <p:cNvPr id="62" name="AutoShape 41"/>
                <p:cNvSpPr>
                  <a:spLocks noChangeShapeType="1"/>
                </p:cNvSpPr>
                <p:nvPr/>
              </p:nvSpPr>
              <p:spPr bwMode="auto">
                <a:xfrm>
                  <a:off x="2880" y="12210"/>
                  <a:ext cx="1845" cy="139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 noProof="1"/>
                </a:p>
              </p:txBody>
            </p:sp>
            <p:sp>
              <p:nvSpPr>
                <p:cNvPr id="63" name="AutoShape 40"/>
                <p:cNvSpPr>
                  <a:spLocks noChangeShapeType="1"/>
                </p:cNvSpPr>
                <p:nvPr/>
              </p:nvSpPr>
              <p:spPr bwMode="auto">
                <a:xfrm flipH="1">
                  <a:off x="2183" y="12016"/>
                  <a:ext cx="217" cy="31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 noProof="1"/>
                </a:p>
              </p:txBody>
            </p:sp>
            <p:sp>
              <p:nvSpPr>
                <p:cNvPr id="64" name="AutoShape 39"/>
                <p:cNvSpPr>
                  <a:spLocks noChangeShapeType="1"/>
                </p:cNvSpPr>
                <p:nvPr/>
              </p:nvSpPr>
              <p:spPr bwMode="auto">
                <a:xfrm flipH="1">
                  <a:off x="2535" y="12328"/>
                  <a:ext cx="225" cy="31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 noProof="1"/>
                </a:p>
              </p:txBody>
            </p:sp>
            <p:sp>
              <p:nvSpPr>
                <p:cNvPr id="65" name="AutoShape 38"/>
                <p:cNvSpPr>
                  <a:spLocks noChangeShapeType="1"/>
                </p:cNvSpPr>
                <p:nvPr/>
              </p:nvSpPr>
              <p:spPr bwMode="auto">
                <a:xfrm>
                  <a:off x="2297" y="12210"/>
                  <a:ext cx="383" cy="27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 noProof="1"/>
                </a:p>
              </p:txBody>
            </p:sp>
          </p:grpSp>
        </p:grpSp>
      </p:grp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10273587" y="6099879"/>
            <a:ext cx="3511322" cy="2555008"/>
            <a:chOff x="5897" y="11233"/>
            <a:chExt cx="3828" cy="2786"/>
          </a:xfrm>
        </p:grpSpPr>
        <p:sp>
          <p:nvSpPr>
            <p:cNvPr id="13" name="Text Box 35"/>
            <p:cNvSpPr txBox="1">
              <a:spLocks noChangeArrowheads="1"/>
            </p:cNvSpPr>
            <p:nvPr/>
          </p:nvSpPr>
          <p:spPr bwMode="auto">
            <a:xfrm>
              <a:off x="6265" y="12382"/>
              <a:ext cx="905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id-ID" sz="2022" i="1" noProof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f</a:t>
              </a:r>
              <a:r>
                <a:rPr lang="id-ID" altLang="id-ID" sz="2022" baseline="-30000" noProof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BDBD</a:t>
              </a:r>
              <a:endParaRPr lang="id-ID" altLang="id-ID" sz="3467" noProof="1">
                <a:latin typeface="Arial" pitchFamily="34" charset="0"/>
              </a:endParaRPr>
            </a:p>
          </p:txBody>
        </p:sp>
        <p:grpSp>
          <p:nvGrpSpPr>
            <p:cNvPr id="14" name="Group 6"/>
            <p:cNvGrpSpPr>
              <a:grpSpLocks/>
            </p:cNvGrpSpPr>
            <p:nvPr/>
          </p:nvGrpSpPr>
          <p:grpSpPr bwMode="auto">
            <a:xfrm>
              <a:off x="5957" y="11233"/>
              <a:ext cx="3768" cy="2786"/>
              <a:chOff x="5957" y="11233"/>
              <a:chExt cx="3768" cy="2786"/>
            </a:xfrm>
          </p:grpSpPr>
          <p:sp>
            <p:nvSpPr>
              <p:cNvPr id="17" name="Text Box 34"/>
              <p:cNvSpPr txBox="1">
                <a:spLocks noChangeArrowheads="1"/>
              </p:cNvSpPr>
              <p:nvPr/>
            </p:nvSpPr>
            <p:spPr bwMode="auto">
              <a:xfrm>
                <a:off x="5957" y="13336"/>
                <a:ext cx="569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altLang="id-ID" sz="2022" noProof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A</a:t>
                </a:r>
                <a:endParaRPr lang="id-ID" altLang="id-ID" sz="3467" noProof="1">
                  <a:latin typeface="Arial" pitchFamily="34" charset="0"/>
                </a:endParaRPr>
              </a:p>
            </p:txBody>
          </p:sp>
          <p:sp>
            <p:nvSpPr>
              <p:cNvPr id="18" name="Text Box 33"/>
              <p:cNvSpPr txBox="1">
                <a:spLocks noChangeArrowheads="1"/>
              </p:cNvSpPr>
              <p:nvPr/>
            </p:nvSpPr>
            <p:spPr bwMode="auto">
              <a:xfrm>
                <a:off x="6137" y="11233"/>
                <a:ext cx="569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altLang="id-ID" sz="2022" noProof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B</a:t>
                </a:r>
                <a:endParaRPr lang="id-ID" altLang="id-ID" sz="3467" noProof="1">
                  <a:latin typeface="Arial" pitchFamily="34" charset="0"/>
                </a:endParaRPr>
              </a:p>
            </p:txBody>
          </p:sp>
          <p:sp>
            <p:nvSpPr>
              <p:cNvPr id="19" name="Text Box 32"/>
              <p:cNvSpPr txBox="1">
                <a:spLocks noChangeArrowheads="1"/>
              </p:cNvSpPr>
              <p:nvPr/>
            </p:nvSpPr>
            <p:spPr bwMode="auto">
              <a:xfrm>
                <a:off x="8747" y="11236"/>
                <a:ext cx="569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altLang="id-ID" sz="2022" noProof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</a:t>
                </a:r>
                <a:endParaRPr lang="id-ID" altLang="id-ID" sz="3467" noProof="1">
                  <a:latin typeface="Arial" pitchFamily="34" charset="0"/>
                </a:endParaRPr>
              </a:p>
            </p:txBody>
          </p:sp>
          <p:sp>
            <p:nvSpPr>
              <p:cNvPr id="20" name="Text Box 31"/>
              <p:cNvSpPr txBox="1">
                <a:spLocks noChangeArrowheads="1"/>
              </p:cNvSpPr>
              <p:nvPr/>
            </p:nvSpPr>
            <p:spPr bwMode="auto">
              <a:xfrm>
                <a:off x="9151" y="13336"/>
                <a:ext cx="569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altLang="id-ID" sz="2022" noProof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D</a:t>
                </a:r>
                <a:endParaRPr lang="id-ID" altLang="id-ID" sz="3467" noProof="1">
                  <a:latin typeface="Arial" pitchFamily="34" charset="0"/>
                </a:endParaRPr>
              </a:p>
            </p:txBody>
          </p:sp>
          <p:grpSp>
            <p:nvGrpSpPr>
              <p:cNvPr id="21" name="Group 26"/>
              <p:cNvGrpSpPr>
                <a:grpSpLocks/>
              </p:cNvGrpSpPr>
              <p:nvPr/>
            </p:nvGrpSpPr>
            <p:grpSpPr bwMode="auto">
              <a:xfrm>
                <a:off x="6001" y="13606"/>
                <a:ext cx="705" cy="413"/>
                <a:chOff x="2670" y="6435"/>
                <a:chExt cx="705" cy="413"/>
              </a:xfrm>
            </p:grpSpPr>
            <p:grpSp>
              <p:nvGrpSpPr>
                <p:cNvPr id="41" name="Group 28"/>
                <p:cNvGrpSpPr>
                  <a:grpSpLocks/>
                </p:cNvGrpSpPr>
                <p:nvPr/>
              </p:nvGrpSpPr>
              <p:grpSpPr bwMode="auto">
                <a:xfrm>
                  <a:off x="2670" y="6705"/>
                  <a:ext cx="705" cy="143"/>
                  <a:chOff x="2670" y="6705"/>
                  <a:chExt cx="705" cy="143"/>
                </a:xfrm>
              </p:grpSpPr>
              <p:sp>
                <p:nvSpPr>
                  <p:cNvPr id="43" name="Rectangle 30" descr="Light upward diagonal"/>
                  <p:cNvSpPr>
                    <a:spLocks noChangeArrowheads="1"/>
                  </p:cNvSpPr>
                  <p:nvPr/>
                </p:nvSpPr>
                <p:spPr bwMode="auto">
                  <a:xfrm>
                    <a:off x="2670" y="6705"/>
                    <a:ext cx="705" cy="143"/>
                  </a:xfrm>
                  <a:prstGeom prst="rect">
                    <a:avLst/>
                  </a:prstGeom>
                  <a:pattFill prst="lt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 type="none" w="sm" len="lg"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 noProof="1"/>
                  </a:p>
                </p:txBody>
              </p:sp>
              <p:sp>
                <p:nvSpPr>
                  <p:cNvPr id="44" name="AutoShape 29"/>
                  <p:cNvSpPr>
                    <a:spLocks noChangeShapeType="1"/>
                  </p:cNvSpPr>
                  <p:nvPr/>
                </p:nvSpPr>
                <p:spPr bwMode="auto">
                  <a:xfrm>
                    <a:off x="2670" y="6705"/>
                    <a:ext cx="70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none" w="sm" len="lg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 noProof="1"/>
                  </a:p>
                </p:txBody>
              </p:sp>
            </p:grpSp>
            <p:sp>
              <p:nvSpPr>
                <p:cNvPr id="42" name="AutoShape 27"/>
                <p:cNvSpPr>
                  <a:spLocks noChangeArrowheads="1"/>
                </p:cNvSpPr>
                <p:nvPr/>
              </p:nvSpPr>
              <p:spPr bwMode="auto">
                <a:xfrm>
                  <a:off x="2850" y="6435"/>
                  <a:ext cx="345" cy="270"/>
                </a:xfrm>
                <a:prstGeom prst="triangle">
                  <a:avLst>
                    <a:gd name="adj" fmla="val 50000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 noProof="1"/>
                </a:p>
              </p:txBody>
            </p:sp>
          </p:grpSp>
          <p:grpSp>
            <p:nvGrpSpPr>
              <p:cNvPr id="22" name="Group 18"/>
              <p:cNvGrpSpPr>
                <a:grpSpLocks/>
              </p:cNvGrpSpPr>
              <p:nvPr/>
            </p:nvGrpSpPr>
            <p:grpSpPr bwMode="auto">
              <a:xfrm>
                <a:off x="9151" y="11236"/>
                <a:ext cx="574" cy="705"/>
                <a:chOff x="5415" y="5790"/>
                <a:chExt cx="574" cy="705"/>
              </a:xfrm>
            </p:grpSpPr>
            <p:grpSp>
              <p:nvGrpSpPr>
                <p:cNvPr id="34" name="Group 23"/>
                <p:cNvGrpSpPr>
                  <a:grpSpLocks/>
                </p:cNvGrpSpPr>
                <p:nvPr/>
              </p:nvGrpSpPr>
              <p:grpSpPr bwMode="auto">
                <a:xfrm rot="-5400000">
                  <a:off x="5565" y="6071"/>
                  <a:ext cx="705" cy="143"/>
                  <a:chOff x="2670" y="6705"/>
                  <a:chExt cx="705" cy="143"/>
                </a:xfrm>
              </p:grpSpPr>
              <p:sp>
                <p:nvSpPr>
                  <p:cNvPr id="39" name="Rectangle 25" descr="Light upward diagonal"/>
                  <p:cNvSpPr>
                    <a:spLocks noChangeArrowheads="1"/>
                  </p:cNvSpPr>
                  <p:nvPr/>
                </p:nvSpPr>
                <p:spPr bwMode="auto">
                  <a:xfrm>
                    <a:off x="2670" y="6705"/>
                    <a:ext cx="705" cy="143"/>
                  </a:xfrm>
                  <a:prstGeom prst="rect">
                    <a:avLst/>
                  </a:prstGeom>
                  <a:pattFill prst="lt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 type="none" w="sm" len="lg"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 noProof="1"/>
                  </a:p>
                </p:txBody>
              </p:sp>
              <p:sp>
                <p:nvSpPr>
                  <p:cNvPr id="40" name="AutoShape 24"/>
                  <p:cNvSpPr>
                    <a:spLocks noChangeShapeType="1"/>
                  </p:cNvSpPr>
                  <p:nvPr/>
                </p:nvSpPr>
                <p:spPr bwMode="auto">
                  <a:xfrm>
                    <a:off x="2670" y="6705"/>
                    <a:ext cx="70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none" w="sm" len="lg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 noProof="1"/>
                  </a:p>
                </p:txBody>
              </p:sp>
            </p:grpSp>
            <p:sp>
              <p:nvSpPr>
                <p:cNvPr id="35" name="AutoShape 22"/>
                <p:cNvSpPr>
                  <a:spLocks noChangeArrowheads="1"/>
                </p:cNvSpPr>
                <p:nvPr/>
              </p:nvSpPr>
              <p:spPr bwMode="auto">
                <a:xfrm rot="-5400000">
                  <a:off x="5351" y="5989"/>
                  <a:ext cx="397" cy="270"/>
                </a:xfrm>
                <a:prstGeom prst="triangle">
                  <a:avLst>
                    <a:gd name="adj" fmla="val 50000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 noProof="1"/>
                </a:p>
              </p:txBody>
            </p:sp>
            <p:sp>
              <p:nvSpPr>
                <p:cNvPr id="36" name="Oval 21"/>
                <p:cNvSpPr>
                  <a:spLocks noChangeArrowheads="1"/>
                </p:cNvSpPr>
                <p:nvPr/>
              </p:nvSpPr>
              <p:spPr bwMode="auto">
                <a:xfrm>
                  <a:off x="5685" y="5977"/>
                  <a:ext cx="157" cy="143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 noProof="1"/>
                </a:p>
              </p:txBody>
            </p:sp>
            <p:sp>
              <p:nvSpPr>
                <p:cNvPr id="37" name="Oval 20"/>
                <p:cNvSpPr>
                  <a:spLocks noChangeArrowheads="1"/>
                </p:cNvSpPr>
                <p:nvPr/>
              </p:nvSpPr>
              <p:spPr bwMode="auto">
                <a:xfrm>
                  <a:off x="5685" y="6120"/>
                  <a:ext cx="157" cy="143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 noProof="1"/>
                </a:p>
              </p:txBody>
            </p:sp>
            <p:sp>
              <p:nvSpPr>
                <p:cNvPr id="38" name="AutoShape 19"/>
                <p:cNvSpPr>
                  <a:spLocks noChangeShapeType="1"/>
                </p:cNvSpPr>
                <p:nvPr/>
              </p:nvSpPr>
              <p:spPr bwMode="auto">
                <a:xfrm>
                  <a:off x="5685" y="5790"/>
                  <a:ext cx="0" cy="64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 noProof="1"/>
                </a:p>
              </p:txBody>
            </p:sp>
          </p:grpSp>
          <p:sp>
            <p:nvSpPr>
              <p:cNvPr id="23" name="AutoShape 17"/>
              <p:cNvSpPr>
                <a:spLocks noChangeShapeType="1"/>
              </p:cNvSpPr>
              <p:nvPr/>
            </p:nvSpPr>
            <p:spPr bwMode="auto">
              <a:xfrm>
                <a:off x="6361" y="11581"/>
                <a:ext cx="0" cy="202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 noProof="1"/>
              </a:p>
            </p:txBody>
          </p:sp>
          <p:sp>
            <p:nvSpPr>
              <p:cNvPr id="24" name="AutoShape 16"/>
              <p:cNvSpPr>
                <a:spLocks noChangeShapeType="1"/>
              </p:cNvSpPr>
              <p:nvPr/>
            </p:nvSpPr>
            <p:spPr bwMode="auto">
              <a:xfrm>
                <a:off x="9151" y="11581"/>
                <a:ext cx="0" cy="202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 noProof="1"/>
              </a:p>
            </p:txBody>
          </p:sp>
          <p:sp>
            <p:nvSpPr>
              <p:cNvPr id="25" name="AutoShape 15"/>
              <p:cNvSpPr>
                <a:spLocks noChangeShapeType="1"/>
              </p:cNvSpPr>
              <p:nvPr/>
            </p:nvSpPr>
            <p:spPr bwMode="auto">
              <a:xfrm>
                <a:off x="6361" y="11581"/>
                <a:ext cx="279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 noProof="1"/>
              </a:p>
            </p:txBody>
          </p:sp>
          <p:sp>
            <p:nvSpPr>
              <p:cNvPr id="26" name="AutoShape 14"/>
              <p:cNvSpPr>
                <a:spLocks noChangeShapeType="1"/>
              </p:cNvSpPr>
              <p:nvPr/>
            </p:nvSpPr>
            <p:spPr bwMode="auto">
              <a:xfrm>
                <a:off x="6361" y="13606"/>
                <a:ext cx="279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 noProof="1"/>
              </a:p>
            </p:txBody>
          </p:sp>
          <p:sp>
            <p:nvSpPr>
              <p:cNvPr id="27" name="AutoShape 13"/>
              <p:cNvSpPr>
                <a:spLocks noChangeShapeType="1"/>
              </p:cNvSpPr>
              <p:nvPr/>
            </p:nvSpPr>
            <p:spPr bwMode="auto">
              <a:xfrm>
                <a:off x="6361" y="11581"/>
                <a:ext cx="974" cy="63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lg"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 noProof="1"/>
              </a:p>
            </p:txBody>
          </p:sp>
          <p:sp>
            <p:nvSpPr>
              <p:cNvPr id="28" name="AutoShape 12"/>
              <p:cNvSpPr>
                <a:spLocks noChangeShapeType="1"/>
              </p:cNvSpPr>
              <p:nvPr/>
            </p:nvSpPr>
            <p:spPr bwMode="auto">
              <a:xfrm flipV="1">
                <a:off x="6361" y="11581"/>
                <a:ext cx="2790" cy="202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 noProof="1"/>
              </a:p>
            </p:txBody>
          </p:sp>
          <p:sp>
            <p:nvSpPr>
              <p:cNvPr id="29" name="AutoShape 11"/>
              <p:cNvSpPr>
                <a:spLocks noChangeShapeType="1"/>
              </p:cNvSpPr>
              <p:nvPr/>
            </p:nvSpPr>
            <p:spPr bwMode="auto">
              <a:xfrm>
                <a:off x="6706" y="11878"/>
                <a:ext cx="2428" cy="1728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sm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 noProof="1"/>
              </a:p>
            </p:txBody>
          </p:sp>
          <p:grpSp>
            <p:nvGrpSpPr>
              <p:cNvPr id="30" name="Group 7"/>
              <p:cNvGrpSpPr>
                <a:grpSpLocks/>
              </p:cNvGrpSpPr>
              <p:nvPr/>
            </p:nvGrpSpPr>
            <p:grpSpPr bwMode="auto">
              <a:xfrm>
                <a:off x="6412" y="11941"/>
                <a:ext cx="758" cy="862"/>
                <a:chOff x="6412" y="11941"/>
                <a:chExt cx="758" cy="862"/>
              </a:xfrm>
            </p:grpSpPr>
            <p:sp>
              <p:nvSpPr>
                <p:cNvPr id="31" name="AutoShape 10"/>
                <p:cNvSpPr>
                  <a:spLocks noChangeShapeType="1"/>
                </p:cNvSpPr>
                <p:nvPr/>
              </p:nvSpPr>
              <p:spPr bwMode="auto">
                <a:xfrm flipH="1">
                  <a:off x="6412" y="11941"/>
                  <a:ext cx="294" cy="39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 noProof="1"/>
                </a:p>
              </p:txBody>
            </p:sp>
            <p:sp>
              <p:nvSpPr>
                <p:cNvPr id="32" name="AutoShape 9"/>
                <p:cNvSpPr>
                  <a:spLocks noChangeShapeType="1"/>
                </p:cNvSpPr>
                <p:nvPr/>
              </p:nvSpPr>
              <p:spPr bwMode="auto">
                <a:xfrm flipH="1">
                  <a:off x="6865" y="12408"/>
                  <a:ext cx="305" cy="39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 noProof="1"/>
                </a:p>
              </p:txBody>
            </p:sp>
            <p:sp>
              <p:nvSpPr>
                <p:cNvPr id="33" name="AutoShape 8"/>
                <p:cNvSpPr>
                  <a:spLocks noChangeShapeType="1"/>
                </p:cNvSpPr>
                <p:nvPr/>
              </p:nvSpPr>
              <p:spPr bwMode="auto">
                <a:xfrm>
                  <a:off x="6526" y="12210"/>
                  <a:ext cx="519" cy="34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 noProof="1"/>
                </a:p>
              </p:txBody>
            </p:sp>
          </p:grpSp>
        </p:grp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7170" y="11792"/>
              <a:ext cx="905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id-ID" sz="2022" noProof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 kN</a:t>
              </a:r>
              <a:endParaRPr lang="id-ID" altLang="id-ID" sz="3467" noProof="1">
                <a:latin typeface="Arial" pitchFamily="34" charset="0"/>
              </a:endParaRP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5897" y="11722"/>
              <a:ext cx="905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id-ID" sz="2022" noProof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 kN</a:t>
              </a:r>
              <a:endParaRPr lang="id-ID" altLang="id-ID" sz="3467" noProof="1">
                <a:latin typeface="Arial" pitchFamily="34" charset="0"/>
              </a:endParaRPr>
            </a:p>
          </p:txBody>
        </p:sp>
      </p:grpSp>
      <p:sp>
        <p:nvSpPr>
          <p:cNvPr id="77" name="Rectangle 85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008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9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3641865" y="2117308"/>
            <a:ext cx="10735616" cy="4575322"/>
            <a:chOff x="1063" y="2095"/>
            <a:chExt cx="9548" cy="3435"/>
          </a:xfrm>
        </p:grpSpPr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1063" y="2095"/>
              <a:ext cx="4858" cy="3435"/>
              <a:chOff x="1228" y="2095"/>
              <a:chExt cx="4858" cy="3435"/>
            </a:xfrm>
          </p:grpSpPr>
          <p:grpSp>
            <p:nvGrpSpPr>
              <p:cNvPr id="39" name="Group 40"/>
              <p:cNvGrpSpPr>
                <a:grpSpLocks/>
              </p:cNvGrpSpPr>
              <p:nvPr/>
            </p:nvGrpSpPr>
            <p:grpSpPr bwMode="auto">
              <a:xfrm>
                <a:off x="1228" y="2107"/>
                <a:ext cx="4858" cy="3423"/>
                <a:chOff x="1228" y="2107"/>
                <a:chExt cx="4858" cy="3423"/>
              </a:xfrm>
            </p:grpSpPr>
            <p:sp>
              <p:nvSpPr>
                <p:cNvPr id="46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2038" y="4210"/>
                  <a:ext cx="569" cy="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A</a:t>
                  </a:r>
                  <a:endParaRPr lang="en-US" altLang="id-ID" sz="3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2218" y="2107"/>
                  <a:ext cx="569" cy="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B</a:t>
                  </a:r>
                  <a:endParaRPr lang="en-US" altLang="id-ID" sz="3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4828" y="2110"/>
                  <a:ext cx="569" cy="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C</a:t>
                  </a:r>
                  <a:endParaRPr lang="en-US" altLang="id-ID" sz="3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9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5232" y="4210"/>
                  <a:ext cx="569" cy="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D</a:t>
                  </a:r>
                  <a:endParaRPr lang="en-US" altLang="id-ID" sz="3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1228" y="2110"/>
                  <a:ext cx="854" cy="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2 kN</a:t>
                  </a:r>
                  <a:endParaRPr lang="en-US" altLang="id-ID" sz="3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5232" y="5004"/>
                  <a:ext cx="854" cy="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5 kN</a:t>
                  </a:r>
                  <a:endParaRPr lang="en-US" altLang="id-ID" sz="3600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52" name="Group 58"/>
                <p:cNvGrpSpPr>
                  <a:grpSpLocks/>
                </p:cNvGrpSpPr>
                <p:nvPr/>
              </p:nvGrpSpPr>
              <p:grpSpPr bwMode="auto">
                <a:xfrm>
                  <a:off x="2082" y="4480"/>
                  <a:ext cx="705" cy="413"/>
                  <a:chOff x="2670" y="6435"/>
                  <a:chExt cx="705" cy="413"/>
                </a:xfrm>
              </p:grpSpPr>
              <p:grpSp>
                <p:nvGrpSpPr>
                  <p:cNvPr id="70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2670" y="6705"/>
                    <a:ext cx="705" cy="143"/>
                    <a:chOff x="2670" y="6705"/>
                    <a:chExt cx="705" cy="143"/>
                  </a:xfrm>
                </p:grpSpPr>
                <p:sp>
                  <p:nvSpPr>
                    <p:cNvPr id="72" name="Rectangle 62" descr="Light upward diagonal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70" y="6705"/>
                      <a:ext cx="705" cy="143"/>
                    </a:xfrm>
                    <a:prstGeom prst="rect">
                      <a:avLst/>
                    </a:prstGeom>
                    <a:pattFill prst="ltUp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 type="none" w="sm" len="lg"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600"/>
                    </a:p>
                  </p:txBody>
                </p:sp>
                <p:sp>
                  <p:nvSpPr>
                    <p:cNvPr id="73" name="AutoShap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0" y="6705"/>
                      <a:ext cx="70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none" w="sm" len="lg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600"/>
                    </a:p>
                  </p:txBody>
                </p:sp>
              </p:grpSp>
              <p:sp>
                <p:nvSpPr>
                  <p:cNvPr id="71" name="AutoShape 59"/>
                  <p:cNvSpPr>
                    <a:spLocks noChangeArrowheads="1"/>
                  </p:cNvSpPr>
                  <p:nvPr/>
                </p:nvSpPr>
                <p:spPr bwMode="auto">
                  <a:xfrm>
                    <a:off x="2850" y="6435"/>
                    <a:ext cx="345" cy="270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 type="none" w="sm" len="lg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600"/>
                  </a:p>
                </p:txBody>
              </p:sp>
            </p:grpSp>
            <p:grpSp>
              <p:nvGrpSpPr>
                <p:cNvPr id="53" name="Group 50"/>
                <p:cNvGrpSpPr>
                  <a:grpSpLocks/>
                </p:cNvGrpSpPr>
                <p:nvPr/>
              </p:nvGrpSpPr>
              <p:grpSpPr bwMode="auto">
                <a:xfrm>
                  <a:off x="5232" y="2110"/>
                  <a:ext cx="574" cy="705"/>
                  <a:chOff x="5415" y="5790"/>
                  <a:chExt cx="574" cy="705"/>
                </a:xfrm>
              </p:grpSpPr>
              <p:grpSp>
                <p:nvGrpSpPr>
                  <p:cNvPr id="63" name="Group 55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5565" y="6071"/>
                    <a:ext cx="705" cy="143"/>
                    <a:chOff x="2670" y="6705"/>
                    <a:chExt cx="705" cy="143"/>
                  </a:xfrm>
                </p:grpSpPr>
                <p:sp>
                  <p:nvSpPr>
                    <p:cNvPr id="68" name="Rectangle 57" descr="Light upward diagonal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70" y="6705"/>
                      <a:ext cx="705" cy="143"/>
                    </a:xfrm>
                    <a:prstGeom prst="rect">
                      <a:avLst/>
                    </a:prstGeom>
                    <a:pattFill prst="ltUp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 type="none" w="sm" len="lg"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600"/>
                    </a:p>
                  </p:txBody>
                </p:sp>
                <p:sp>
                  <p:nvSpPr>
                    <p:cNvPr id="69" name="AutoShap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0" y="6705"/>
                      <a:ext cx="70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none" w="sm" len="lg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600"/>
                    </a:p>
                  </p:txBody>
                </p:sp>
              </p:grpSp>
              <p:sp>
                <p:nvSpPr>
                  <p:cNvPr id="64" name="AutoShape 54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5351" y="5989"/>
                    <a:ext cx="397" cy="270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 type="none" w="sm" len="lg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600"/>
                  </a:p>
                </p:txBody>
              </p:sp>
              <p:sp>
                <p:nvSpPr>
                  <p:cNvPr id="65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5685" y="5977"/>
                    <a:ext cx="157" cy="143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none" w="sm" len="lg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600"/>
                  </a:p>
                </p:txBody>
              </p:sp>
              <p:sp>
                <p:nvSpPr>
                  <p:cNvPr id="66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5685" y="6120"/>
                    <a:ext cx="157" cy="143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none" w="sm" len="lg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600"/>
                  </a:p>
                </p:txBody>
              </p:sp>
              <p:sp>
                <p:nvSpPr>
                  <p:cNvPr id="67" name="AutoShape 51"/>
                  <p:cNvSpPr>
                    <a:spLocks noChangeShapeType="1"/>
                  </p:cNvSpPr>
                  <p:nvPr/>
                </p:nvSpPr>
                <p:spPr bwMode="auto">
                  <a:xfrm>
                    <a:off x="5685" y="5790"/>
                    <a:ext cx="0" cy="64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none" w="sm" len="lg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600"/>
                  </a:p>
                </p:txBody>
              </p:sp>
            </p:grpSp>
            <p:sp>
              <p:nvSpPr>
                <p:cNvPr id="54" name="AutoShape 49"/>
                <p:cNvSpPr>
                  <a:spLocks noChangeShapeType="1"/>
                </p:cNvSpPr>
                <p:nvPr/>
              </p:nvSpPr>
              <p:spPr bwMode="auto">
                <a:xfrm>
                  <a:off x="1392" y="2455"/>
                  <a:ext cx="1050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lg"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600"/>
                </a:p>
              </p:txBody>
            </p:sp>
            <p:sp>
              <p:nvSpPr>
                <p:cNvPr id="55" name="AutoShape 48"/>
                <p:cNvSpPr>
                  <a:spLocks noChangeShapeType="1"/>
                </p:cNvSpPr>
                <p:nvPr/>
              </p:nvSpPr>
              <p:spPr bwMode="auto">
                <a:xfrm rot="5400000">
                  <a:off x="4707" y="5005"/>
                  <a:ext cx="1050" cy="0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lg"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600"/>
                </a:p>
              </p:txBody>
            </p:sp>
            <p:sp>
              <p:nvSpPr>
                <p:cNvPr id="56" name="AutoShape 47"/>
                <p:cNvSpPr>
                  <a:spLocks noChangeShapeType="1"/>
                </p:cNvSpPr>
                <p:nvPr/>
              </p:nvSpPr>
              <p:spPr bwMode="auto">
                <a:xfrm>
                  <a:off x="2442" y="2455"/>
                  <a:ext cx="0" cy="2025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600"/>
                </a:p>
              </p:txBody>
            </p:sp>
            <p:sp>
              <p:nvSpPr>
                <p:cNvPr id="57" name="AutoShape 46"/>
                <p:cNvSpPr>
                  <a:spLocks noChangeShapeType="1"/>
                </p:cNvSpPr>
                <p:nvPr/>
              </p:nvSpPr>
              <p:spPr bwMode="auto">
                <a:xfrm>
                  <a:off x="5232" y="2455"/>
                  <a:ext cx="0" cy="2025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600"/>
                </a:p>
              </p:txBody>
            </p:sp>
            <p:sp>
              <p:nvSpPr>
                <p:cNvPr id="58" name="AutoShape 45"/>
                <p:cNvSpPr>
                  <a:spLocks noChangeShapeType="1"/>
                </p:cNvSpPr>
                <p:nvPr/>
              </p:nvSpPr>
              <p:spPr bwMode="auto">
                <a:xfrm>
                  <a:off x="2442" y="2455"/>
                  <a:ext cx="279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600"/>
                </a:p>
              </p:txBody>
            </p:sp>
            <p:sp>
              <p:nvSpPr>
                <p:cNvPr id="59" name="AutoShape 44"/>
                <p:cNvSpPr>
                  <a:spLocks noChangeShapeType="1"/>
                </p:cNvSpPr>
                <p:nvPr/>
              </p:nvSpPr>
              <p:spPr bwMode="auto">
                <a:xfrm>
                  <a:off x="2442" y="4480"/>
                  <a:ext cx="279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600"/>
                </a:p>
              </p:txBody>
            </p:sp>
            <p:sp>
              <p:nvSpPr>
                <p:cNvPr id="60" name="AutoShape 43"/>
                <p:cNvSpPr>
                  <a:spLocks noChangeShapeType="1"/>
                </p:cNvSpPr>
                <p:nvPr/>
              </p:nvSpPr>
              <p:spPr bwMode="auto">
                <a:xfrm>
                  <a:off x="2442" y="2455"/>
                  <a:ext cx="523" cy="36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600"/>
                </a:p>
              </p:txBody>
            </p:sp>
            <p:sp>
              <p:nvSpPr>
                <p:cNvPr id="61" name="AutoShape 42"/>
                <p:cNvSpPr>
                  <a:spLocks noChangeShapeType="1"/>
                </p:cNvSpPr>
                <p:nvPr/>
              </p:nvSpPr>
              <p:spPr bwMode="auto">
                <a:xfrm flipV="1">
                  <a:off x="2442" y="2455"/>
                  <a:ext cx="2790" cy="2025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600"/>
                </a:p>
              </p:txBody>
            </p:sp>
            <p:sp>
              <p:nvSpPr>
                <p:cNvPr id="62" name="AutoShape 41"/>
                <p:cNvSpPr>
                  <a:spLocks noChangeShapeType="1"/>
                </p:cNvSpPr>
                <p:nvPr/>
              </p:nvSpPr>
              <p:spPr bwMode="auto">
                <a:xfrm>
                  <a:off x="3370" y="3087"/>
                  <a:ext cx="1845" cy="139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600"/>
                </a:p>
              </p:txBody>
            </p:sp>
          </p:grpSp>
          <p:sp>
            <p:nvSpPr>
              <p:cNvPr id="40" name="Text Box 39"/>
              <p:cNvSpPr txBox="1">
                <a:spLocks noChangeArrowheads="1"/>
              </p:cNvSpPr>
              <p:nvPr/>
            </p:nvSpPr>
            <p:spPr bwMode="auto">
              <a:xfrm>
                <a:off x="3295" y="2095"/>
                <a:ext cx="1145" cy="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altLang="id-ID" sz="2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−</a:t>
                </a:r>
                <a:r>
                  <a:rPr lang="en-US" altLang="id-ID" sz="2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2 kN</a:t>
                </a:r>
                <a:endParaRPr lang="en-US" altLang="id-ID" sz="3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Text Box 38"/>
              <p:cNvSpPr txBox="1">
                <a:spLocks noChangeArrowheads="1"/>
              </p:cNvSpPr>
              <p:nvPr/>
            </p:nvSpPr>
            <p:spPr bwMode="auto">
              <a:xfrm>
                <a:off x="1720" y="3210"/>
                <a:ext cx="800" cy="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0 kN</a:t>
                </a:r>
                <a:endParaRPr lang="en-US" altLang="id-ID" sz="3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Text Box 37"/>
              <p:cNvSpPr txBox="1">
                <a:spLocks noChangeArrowheads="1"/>
              </p:cNvSpPr>
              <p:nvPr/>
            </p:nvSpPr>
            <p:spPr bwMode="auto">
              <a:xfrm>
                <a:off x="3370" y="4457"/>
                <a:ext cx="800" cy="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0 kN</a:t>
                </a:r>
                <a:endParaRPr lang="en-US" altLang="id-ID" sz="3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Text Box 36"/>
              <p:cNvSpPr txBox="1">
                <a:spLocks noChangeArrowheads="1"/>
              </p:cNvSpPr>
              <p:nvPr/>
            </p:nvSpPr>
            <p:spPr bwMode="auto">
              <a:xfrm>
                <a:off x="2870" y="2669"/>
                <a:ext cx="800" cy="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0 kN</a:t>
                </a:r>
                <a:endParaRPr lang="en-US" altLang="id-ID" sz="3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Text Box 35"/>
              <p:cNvSpPr txBox="1">
                <a:spLocks noChangeArrowheads="1"/>
              </p:cNvSpPr>
              <p:nvPr/>
            </p:nvSpPr>
            <p:spPr bwMode="auto">
              <a:xfrm>
                <a:off x="3670" y="2849"/>
                <a:ext cx="1570" cy="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− 8,3375 kN</a:t>
                </a:r>
                <a:endParaRPr lang="en-US" altLang="id-ID" sz="3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Text Box 34"/>
              <p:cNvSpPr txBox="1">
                <a:spLocks noChangeArrowheads="1"/>
              </p:cNvSpPr>
              <p:nvPr/>
            </p:nvSpPr>
            <p:spPr bwMode="auto">
              <a:xfrm>
                <a:off x="5098" y="3285"/>
                <a:ext cx="988" cy="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+ 5 kN</a:t>
                </a:r>
                <a:endParaRPr lang="en-US" altLang="id-ID" sz="360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oup 2"/>
            <p:cNvGrpSpPr>
              <a:grpSpLocks/>
            </p:cNvGrpSpPr>
            <p:nvPr/>
          </p:nvGrpSpPr>
          <p:grpSpPr bwMode="auto">
            <a:xfrm>
              <a:off x="6108" y="2095"/>
              <a:ext cx="4503" cy="2821"/>
              <a:chOff x="6108" y="2095"/>
              <a:chExt cx="4503" cy="2821"/>
            </a:xfrm>
          </p:grpSpPr>
          <p:sp>
            <p:nvSpPr>
              <p:cNvPr id="9" name="Text Box 32"/>
              <p:cNvSpPr txBox="1">
                <a:spLocks noChangeArrowheads="1"/>
              </p:cNvSpPr>
              <p:nvPr/>
            </p:nvSpPr>
            <p:spPr bwMode="auto">
              <a:xfrm>
                <a:off x="7738" y="4480"/>
                <a:ext cx="1088" cy="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− 0,8 kN</a:t>
                </a:r>
                <a:endParaRPr lang="en-US" altLang="id-ID" sz="3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 Box 31"/>
              <p:cNvSpPr txBox="1">
                <a:spLocks noChangeArrowheads="1"/>
              </p:cNvSpPr>
              <p:nvPr/>
            </p:nvSpPr>
            <p:spPr bwMode="auto">
              <a:xfrm>
                <a:off x="7660" y="2669"/>
                <a:ext cx="905" cy="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 kN</a:t>
                </a:r>
                <a:endParaRPr lang="en-US" altLang="id-ID" sz="3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 Box 30"/>
              <p:cNvSpPr txBox="1">
                <a:spLocks noChangeArrowheads="1"/>
              </p:cNvSpPr>
              <p:nvPr/>
            </p:nvSpPr>
            <p:spPr bwMode="auto">
              <a:xfrm>
                <a:off x="6491" y="2583"/>
                <a:ext cx="905" cy="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 kN</a:t>
                </a:r>
                <a:endParaRPr lang="en-US" altLang="id-ID" sz="3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 Box 29"/>
              <p:cNvSpPr txBox="1">
                <a:spLocks noChangeArrowheads="1"/>
              </p:cNvSpPr>
              <p:nvPr/>
            </p:nvSpPr>
            <p:spPr bwMode="auto">
              <a:xfrm>
                <a:off x="6447" y="4213"/>
                <a:ext cx="569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A</a:t>
                </a:r>
                <a:endParaRPr lang="en-US" altLang="id-ID" sz="3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 Box 28"/>
              <p:cNvSpPr txBox="1">
                <a:spLocks noChangeArrowheads="1"/>
              </p:cNvSpPr>
              <p:nvPr/>
            </p:nvSpPr>
            <p:spPr bwMode="auto">
              <a:xfrm>
                <a:off x="6627" y="2110"/>
                <a:ext cx="569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B</a:t>
                </a:r>
                <a:endParaRPr lang="en-US" altLang="id-ID" sz="3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 Box 27"/>
              <p:cNvSpPr txBox="1">
                <a:spLocks noChangeArrowheads="1"/>
              </p:cNvSpPr>
              <p:nvPr/>
            </p:nvSpPr>
            <p:spPr bwMode="auto">
              <a:xfrm>
                <a:off x="9237" y="2113"/>
                <a:ext cx="569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</a:t>
                </a:r>
                <a:endParaRPr lang="en-US" altLang="id-ID" sz="3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 Box 26"/>
              <p:cNvSpPr txBox="1">
                <a:spLocks noChangeArrowheads="1"/>
              </p:cNvSpPr>
              <p:nvPr/>
            </p:nvSpPr>
            <p:spPr bwMode="auto">
              <a:xfrm>
                <a:off x="9641" y="4213"/>
                <a:ext cx="569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D</a:t>
                </a:r>
                <a:endParaRPr lang="en-US" altLang="id-ID" sz="360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6" name="Group 21"/>
              <p:cNvGrpSpPr>
                <a:grpSpLocks/>
              </p:cNvGrpSpPr>
              <p:nvPr/>
            </p:nvGrpSpPr>
            <p:grpSpPr bwMode="auto">
              <a:xfrm>
                <a:off x="6491" y="4483"/>
                <a:ext cx="705" cy="413"/>
                <a:chOff x="2670" y="6435"/>
                <a:chExt cx="705" cy="413"/>
              </a:xfrm>
            </p:grpSpPr>
            <p:grpSp>
              <p:nvGrpSpPr>
                <p:cNvPr id="35" name="Group 23"/>
                <p:cNvGrpSpPr>
                  <a:grpSpLocks/>
                </p:cNvGrpSpPr>
                <p:nvPr/>
              </p:nvGrpSpPr>
              <p:grpSpPr bwMode="auto">
                <a:xfrm>
                  <a:off x="2670" y="6705"/>
                  <a:ext cx="705" cy="143"/>
                  <a:chOff x="2670" y="6705"/>
                  <a:chExt cx="705" cy="143"/>
                </a:xfrm>
              </p:grpSpPr>
              <p:sp>
                <p:nvSpPr>
                  <p:cNvPr id="37" name="Rectangle 25" descr="Light upward diagonal"/>
                  <p:cNvSpPr>
                    <a:spLocks noChangeArrowheads="1"/>
                  </p:cNvSpPr>
                  <p:nvPr/>
                </p:nvSpPr>
                <p:spPr bwMode="auto">
                  <a:xfrm>
                    <a:off x="2670" y="6705"/>
                    <a:ext cx="705" cy="143"/>
                  </a:xfrm>
                  <a:prstGeom prst="rect">
                    <a:avLst/>
                  </a:prstGeom>
                  <a:pattFill prst="lt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 type="none" w="sm" len="lg"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600"/>
                  </a:p>
                </p:txBody>
              </p:sp>
              <p:sp>
                <p:nvSpPr>
                  <p:cNvPr id="38" name="AutoShape 24"/>
                  <p:cNvSpPr>
                    <a:spLocks noChangeShapeType="1"/>
                  </p:cNvSpPr>
                  <p:nvPr/>
                </p:nvSpPr>
                <p:spPr bwMode="auto">
                  <a:xfrm>
                    <a:off x="2670" y="6705"/>
                    <a:ext cx="70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none" w="sm" len="lg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600"/>
                  </a:p>
                </p:txBody>
              </p:sp>
            </p:grpSp>
            <p:sp>
              <p:nvSpPr>
                <p:cNvPr id="36" name="AutoShape 22"/>
                <p:cNvSpPr>
                  <a:spLocks noChangeArrowheads="1"/>
                </p:cNvSpPr>
                <p:nvPr/>
              </p:nvSpPr>
              <p:spPr bwMode="auto">
                <a:xfrm>
                  <a:off x="2850" y="6435"/>
                  <a:ext cx="345" cy="270"/>
                </a:xfrm>
                <a:prstGeom prst="triangle">
                  <a:avLst>
                    <a:gd name="adj" fmla="val 50000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600"/>
                </a:p>
              </p:txBody>
            </p:sp>
          </p:grpSp>
          <p:grpSp>
            <p:nvGrpSpPr>
              <p:cNvPr id="17" name="Group 13"/>
              <p:cNvGrpSpPr>
                <a:grpSpLocks/>
              </p:cNvGrpSpPr>
              <p:nvPr/>
            </p:nvGrpSpPr>
            <p:grpSpPr bwMode="auto">
              <a:xfrm>
                <a:off x="9641" y="2113"/>
                <a:ext cx="574" cy="705"/>
                <a:chOff x="5415" y="5790"/>
                <a:chExt cx="574" cy="705"/>
              </a:xfrm>
            </p:grpSpPr>
            <p:grpSp>
              <p:nvGrpSpPr>
                <p:cNvPr id="28" name="Group 18"/>
                <p:cNvGrpSpPr>
                  <a:grpSpLocks/>
                </p:cNvGrpSpPr>
                <p:nvPr/>
              </p:nvGrpSpPr>
              <p:grpSpPr bwMode="auto">
                <a:xfrm rot="-5400000">
                  <a:off x="5565" y="6071"/>
                  <a:ext cx="705" cy="143"/>
                  <a:chOff x="2670" y="6705"/>
                  <a:chExt cx="705" cy="143"/>
                </a:xfrm>
              </p:grpSpPr>
              <p:sp>
                <p:nvSpPr>
                  <p:cNvPr id="33" name="Rectangle 20" descr="Light upward diagonal"/>
                  <p:cNvSpPr>
                    <a:spLocks noChangeArrowheads="1"/>
                  </p:cNvSpPr>
                  <p:nvPr/>
                </p:nvSpPr>
                <p:spPr bwMode="auto">
                  <a:xfrm>
                    <a:off x="2670" y="6705"/>
                    <a:ext cx="705" cy="143"/>
                  </a:xfrm>
                  <a:prstGeom prst="rect">
                    <a:avLst/>
                  </a:prstGeom>
                  <a:pattFill prst="lt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 type="none" w="sm" len="lg"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600"/>
                  </a:p>
                </p:txBody>
              </p:sp>
              <p:sp>
                <p:nvSpPr>
                  <p:cNvPr id="34" name="AutoShape 19"/>
                  <p:cNvSpPr>
                    <a:spLocks noChangeShapeType="1"/>
                  </p:cNvSpPr>
                  <p:nvPr/>
                </p:nvSpPr>
                <p:spPr bwMode="auto">
                  <a:xfrm>
                    <a:off x="2670" y="6705"/>
                    <a:ext cx="70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none" w="sm" len="lg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600"/>
                  </a:p>
                </p:txBody>
              </p:sp>
            </p:grpSp>
            <p:sp>
              <p:nvSpPr>
                <p:cNvPr id="29" name="AutoShape 17"/>
                <p:cNvSpPr>
                  <a:spLocks noChangeArrowheads="1"/>
                </p:cNvSpPr>
                <p:nvPr/>
              </p:nvSpPr>
              <p:spPr bwMode="auto">
                <a:xfrm rot="-5400000">
                  <a:off x="5351" y="5989"/>
                  <a:ext cx="397" cy="270"/>
                </a:xfrm>
                <a:prstGeom prst="triangle">
                  <a:avLst>
                    <a:gd name="adj" fmla="val 50000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600"/>
                </a:p>
              </p:txBody>
            </p:sp>
            <p:sp>
              <p:nvSpPr>
                <p:cNvPr id="30" name="Oval 16"/>
                <p:cNvSpPr>
                  <a:spLocks noChangeArrowheads="1"/>
                </p:cNvSpPr>
                <p:nvPr/>
              </p:nvSpPr>
              <p:spPr bwMode="auto">
                <a:xfrm>
                  <a:off x="5685" y="5977"/>
                  <a:ext cx="157" cy="143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600"/>
                </a:p>
              </p:txBody>
            </p:sp>
            <p:sp>
              <p:nvSpPr>
                <p:cNvPr id="31" name="Oval 15"/>
                <p:cNvSpPr>
                  <a:spLocks noChangeArrowheads="1"/>
                </p:cNvSpPr>
                <p:nvPr/>
              </p:nvSpPr>
              <p:spPr bwMode="auto">
                <a:xfrm>
                  <a:off x="5685" y="6120"/>
                  <a:ext cx="157" cy="143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600"/>
                </a:p>
              </p:txBody>
            </p:sp>
            <p:sp>
              <p:nvSpPr>
                <p:cNvPr id="32" name="AutoShape 14"/>
                <p:cNvSpPr>
                  <a:spLocks noChangeShapeType="1"/>
                </p:cNvSpPr>
                <p:nvPr/>
              </p:nvSpPr>
              <p:spPr bwMode="auto">
                <a:xfrm>
                  <a:off x="5685" y="5790"/>
                  <a:ext cx="0" cy="64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600"/>
                </a:p>
              </p:txBody>
            </p:sp>
          </p:grpSp>
          <p:sp>
            <p:nvSpPr>
              <p:cNvPr id="18" name="AutoShape 12"/>
              <p:cNvSpPr>
                <a:spLocks noChangeShapeType="1"/>
              </p:cNvSpPr>
              <p:nvPr/>
            </p:nvSpPr>
            <p:spPr bwMode="auto">
              <a:xfrm>
                <a:off x="6851" y="2458"/>
                <a:ext cx="0" cy="202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600"/>
              </a:p>
            </p:txBody>
          </p:sp>
          <p:sp>
            <p:nvSpPr>
              <p:cNvPr id="19" name="AutoShape 11"/>
              <p:cNvSpPr>
                <a:spLocks noChangeShapeType="1"/>
              </p:cNvSpPr>
              <p:nvPr/>
            </p:nvSpPr>
            <p:spPr bwMode="auto">
              <a:xfrm>
                <a:off x="9641" y="2458"/>
                <a:ext cx="0" cy="202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600"/>
              </a:p>
            </p:txBody>
          </p:sp>
          <p:sp>
            <p:nvSpPr>
              <p:cNvPr id="20" name="AutoShape 10"/>
              <p:cNvSpPr>
                <a:spLocks noChangeShapeType="1"/>
              </p:cNvSpPr>
              <p:nvPr/>
            </p:nvSpPr>
            <p:spPr bwMode="auto">
              <a:xfrm>
                <a:off x="6851" y="2458"/>
                <a:ext cx="279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600"/>
              </a:p>
            </p:txBody>
          </p:sp>
          <p:sp>
            <p:nvSpPr>
              <p:cNvPr id="21" name="AutoShape 9"/>
              <p:cNvSpPr>
                <a:spLocks noChangeShapeType="1"/>
              </p:cNvSpPr>
              <p:nvPr/>
            </p:nvSpPr>
            <p:spPr bwMode="auto">
              <a:xfrm>
                <a:off x="6851" y="4483"/>
                <a:ext cx="279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600"/>
              </a:p>
            </p:txBody>
          </p:sp>
          <p:sp>
            <p:nvSpPr>
              <p:cNvPr id="22" name="AutoShape 8"/>
              <p:cNvSpPr>
                <a:spLocks noChangeShapeType="1"/>
              </p:cNvSpPr>
              <p:nvPr/>
            </p:nvSpPr>
            <p:spPr bwMode="auto">
              <a:xfrm>
                <a:off x="6851" y="2458"/>
                <a:ext cx="974" cy="63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lg"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600"/>
              </a:p>
            </p:txBody>
          </p:sp>
          <p:sp>
            <p:nvSpPr>
              <p:cNvPr id="23" name="AutoShape 7"/>
              <p:cNvSpPr>
                <a:spLocks noChangeShapeType="1"/>
              </p:cNvSpPr>
              <p:nvPr/>
            </p:nvSpPr>
            <p:spPr bwMode="auto">
              <a:xfrm flipV="1">
                <a:off x="6851" y="2458"/>
                <a:ext cx="2790" cy="202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600"/>
              </a:p>
            </p:txBody>
          </p:sp>
          <p:sp>
            <p:nvSpPr>
              <p:cNvPr id="24" name="AutoShape 6"/>
              <p:cNvSpPr>
                <a:spLocks noChangeShapeType="1"/>
              </p:cNvSpPr>
              <p:nvPr/>
            </p:nvSpPr>
            <p:spPr bwMode="auto">
              <a:xfrm>
                <a:off x="7196" y="2755"/>
                <a:ext cx="2428" cy="1728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sm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600"/>
              </a:p>
            </p:txBody>
          </p:sp>
          <p:sp>
            <p:nvSpPr>
              <p:cNvPr id="25" name="Text Box 5"/>
              <p:cNvSpPr txBox="1">
                <a:spLocks noChangeArrowheads="1"/>
              </p:cNvSpPr>
              <p:nvPr/>
            </p:nvSpPr>
            <p:spPr bwMode="auto">
              <a:xfrm>
                <a:off x="7738" y="2095"/>
                <a:ext cx="1088" cy="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− 0,8 kN</a:t>
                </a:r>
                <a:endParaRPr lang="en-US" altLang="id-ID" sz="3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Text Box 4"/>
              <p:cNvSpPr txBox="1">
                <a:spLocks noChangeArrowheads="1"/>
              </p:cNvSpPr>
              <p:nvPr/>
            </p:nvSpPr>
            <p:spPr bwMode="auto">
              <a:xfrm>
                <a:off x="6108" y="3285"/>
                <a:ext cx="1088" cy="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− 0,6 kN</a:t>
                </a:r>
                <a:endParaRPr lang="en-US" altLang="id-ID" sz="3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Text Box 3"/>
              <p:cNvSpPr txBox="1">
                <a:spLocks noChangeArrowheads="1"/>
              </p:cNvSpPr>
              <p:nvPr/>
            </p:nvSpPr>
            <p:spPr bwMode="auto">
              <a:xfrm>
                <a:off x="9523" y="3210"/>
                <a:ext cx="1088" cy="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− 0,6 kN</a:t>
                </a:r>
                <a:endParaRPr lang="en-US" altLang="id-ID" sz="36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74" name="Rectangle 92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793151" y="7246461"/>
            <a:ext cx="3831498" cy="892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467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0 </a:t>
            </a:r>
            <a:r>
              <a:rPr lang="id-ID" sz="3467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= </a:t>
            </a:r>
            <a:r>
              <a:rPr lang="id-ID" sz="3467" b="1" dirty="0">
                <a:solidFill>
                  <a:srgbClr val="002060"/>
                </a:solidFill>
                <a:latin typeface="Symbol"/>
                <a:ea typeface="Calibri"/>
                <a:cs typeface="Times New Roman"/>
              </a:rPr>
              <a:t>D</a:t>
            </a:r>
            <a:r>
              <a:rPr lang="id-ID" sz="3467" b="1" baseline="-25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BD</a:t>
            </a:r>
            <a:r>
              <a:rPr lang="id-ID" sz="3467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+ </a:t>
            </a:r>
            <a:r>
              <a:rPr lang="id-ID" sz="3467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F</a:t>
            </a:r>
            <a:r>
              <a:rPr lang="id-ID" sz="3467" b="1" baseline="-25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BD</a:t>
            </a:r>
            <a:r>
              <a:rPr lang="id-ID" sz="3467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∙</a:t>
            </a:r>
            <a:r>
              <a:rPr lang="id-ID" sz="3467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f</a:t>
            </a:r>
            <a:r>
              <a:rPr lang="id-ID" sz="3467" b="1" baseline="-25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BDBD</a:t>
            </a:r>
            <a:endParaRPr lang="id-ID" sz="2889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1078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9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92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358820"/>
              </p:ext>
            </p:extLst>
          </p:nvPr>
        </p:nvGraphicFramePr>
        <p:xfrm>
          <a:off x="3396469" y="1832653"/>
          <a:ext cx="10064544" cy="3952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" name="Document" r:id="rId3" imgW="5724769" imgH="2254183" progId="Word.Document.12">
                  <p:embed/>
                </p:oleObj>
              </mc:Choice>
              <mc:Fallback>
                <p:oleObj name="Document" r:id="rId3" imgW="5724769" imgH="2254183" progId="Word.Document.12">
                  <p:embed/>
                  <p:pic>
                    <p:nvPicPr>
                      <p:cNvPr id="86" name="Object 8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96469" y="1832653"/>
                        <a:ext cx="10064544" cy="3952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132558"/>
              </p:ext>
            </p:extLst>
          </p:nvPr>
        </p:nvGraphicFramePr>
        <p:xfrm>
          <a:off x="3396468" y="5993115"/>
          <a:ext cx="10563895" cy="2392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Document" r:id="rId5" imgW="5724769" imgH="1300850" progId="Word.Document.12">
                  <p:embed/>
                </p:oleObj>
              </mc:Choice>
              <mc:Fallback>
                <p:oleObj name="Document" r:id="rId5" imgW="5724769" imgH="1300850" progId="Word.Document.12">
                  <p:embed/>
                  <p:pic>
                    <p:nvPicPr>
                      <p:cNvPr id="87" name="Object 8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96468" y="5993115"/>
                        <a:ext cx="10563895" cy="2392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1130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CEB473C-6D01-46C4-B77C-A9094144D0D8}" vid="{0BAB276F-F277-4616-9926-C6FF6DE5F1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476</TotalTime>
  <Words>218</Words>
  <Application>Microsoft Office PowerPoint</Application>
  <PresentationFormat>Custom</PresentationFormat>
  <Paragraphs>57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Theme1</vt:lpstr>
      <vt:lpstr>PowerPoint Presentation</vt:lpstr>
      <vt:lpstr>Rangka Batang Statis Tak Tentu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Agustinus Agus Setiawan</dc:creator>
  <cp:lastModifiedBy>Agustinus Agus Setiawan</cp:lastModifiedBy>
  <cp:revision>46</cp:revision>
  <dcterms:created xsi:type="dcterms:W3CDTF">2020-09-14T03:13:02Z</dcterms:created>
  <dcterms:modified xsi:type="dcterms:W3CDTF">2021-04-05T02:30:06Z</dcterms:modified>
</cp:coreProperties>
</file>