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7" r:id="rId3"/>
    <p:sldId id="280" r:id="rId4"/>
    <p:sldId id="281" r:id="rId5"/>
    <p:sldId id="278" r:id="rId6"/>
    <p:sldId id="282" r:id="rId7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7 </a:t>
            </a:r>
          </a:p>
          <a:p>
            <a:r>
              <a:rPr lang="id-ID" sz="4000" dirty="0"/>
              <a:t>Lendutan Rangka Batang  – Metode </a:t>
            </a:r>
            <a:r>
              <a:rPr lang="id-ID" sz="4000" i="1" dirty="0"/>
              <a:t>Castigliano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61939" y="1529590"/>
                <a:ext cx="14954985" cy="5337419"/>
              </a:xfrm>
            </p:spPr>
            <p:txBody>
              <a:bodyPr>
                <a:noAutofit/>
              </a:bodyPr>
              <a:lstStyle/>
              <a:p>
                <a:endParaRPr lang="id-ID" sz="2000" noProof="1">
                  <a:effectLst/>
                </a:endParaRPr>
              </a:p>
              <a:p>
                <a:endParaRPr lang="id-ID" sz="2000" noProof="1">
                  <a:effectLst/>
                </a:endParaRPr>
              </a:p>
              <a:p>
                <a:pPr marL="0" indent="0">
                  <a:buNone/>
                </a:pPr>
                <a:endParaRPr lang="id-ID" sz="2800" noProof="1">
                  <a:effectLst/>
                </a:endParaRPr>
              </a:p>
              <a:p>
                <a:pPr marL="0" indent="0">
                  <a:buNone/>
                </a:pPr>
                <a:endParaRPr lang="id-ID" sz="2800" noProof="1">
                  <a:effectLst/>
                </a:endParaRPr>
              </a:p>
              <a:p>
                <a:pPr marL="0" indent="0">
                  <a:buNone/>
                </a:pPr>
                <a:r>
                  <a:rPr lang="id-ID" sz="2800" noProof="1">
                    <a:effectLst/>
                  </a:rPr>
                  <a:t>Dimana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d-ID" sz="2800" i="1" noProof="1" dirty="0">
                        <a:effectLst/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id-ID" sz="2800" noProof="1">
                    <a:effectLst/>
                  </a:rPr>
                  <a:t> 	= perpindahan yang disebabkan oleh beban nyata</a:t>
                </a:r>
              </a:p>
              <a:p>
                <a:pPr marL="0" indent="0">
                  <a:buNone/>
                </a:pPr>
                <a:r>
                  <a:rPr lang="id-ID" sz="2800" noProof="1">
                    <a:effectLst/>
                  </a:rPr>
                  <a:t>P	= Gaya eksternal yang diberikan searah </a:t>
                </a:r>
                <a:r>
                  <a:rPr lang="id-ID" sz="2800" noProof="1">
                    <a:effectLst/>
                    <a:latin typeface="Symbol" panose="05050102010706020507" pitchFamily="18" charset="2"/>
                  </a:rPr>
                  <a:t>D</a:t>
                </a:r>
                <a:endParaRPr lang="id-ID" sz="2800" i="1" noProof="1">
                  <a:effectLst/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id-ID" sz="2800" i="1" noProof="1">
                    <a:effectLst/>
                  </a:rPr>
                  <a:t>N	= </a:t>
                </a:r>
                <a:r>
                  <a:rPr lang="id-ID" sz="2800" noProof="1">
                    <a:effectLst/>
                  </a:rPr>
                  <a:t>Gaya dalam Normal pada member rangka batang akibat beban Nyata dan    </a:t>
                </a:r>
              </a:p>
              <a:p>
                <a:pPr marL="0" indent="0">
                  <a:buNone/>
                </a:pPr>
                <a:r>
                  <a:rPr lang="id-ID" sz="2800" noProof="1">
                    <a:effectLst/>
                  </a:rPr>
                  <a:t>                   beban P</a:t>
                </a:r>
              </a:p>
              <a:p>
                <a:pPr marL="0" indent="0">
                  <a:buNone/>
                </a:pPr>
                <a:r>
                  <a:rPr lang="id-ID" sz="2800" noProof="1">
                    <a:effectLst/>
                  </a:rPr>
                  <a:t>L	= Panjang batang</a:t>
                </a:r>
              </a:p>
              <a:p>
                <a:pPr marL="0" indent="0">
                  <a:buNone/>
                </a:pPr>
                <a:r>
                  <a:rPr lang="id-ID" sz="2800" noProof="1">
                    <a:effectLst/>
                  </a:rPr>
                  <a:t>A 	= Luas penampang batang</a:t>
                </a:r>
              </a:p>
              <a:p>
                <a:pPr marL="0" indent="0">
                  <a:buNone/>
                </a:pPr>
                <a:r>
                  <a:rPr lang="id-ID" sz="2800" noProof="1">
                    <a:effectLst/>
                  </a:rPr>
                  <a:t>E	= Modulus Elastisitas batang</a:t>
                </a:r>
              </a:p>
              <a:p>
                <a:endParaRPr lang="id-ID" sz="2000" noProof="1">
                  <a:effectLst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1939" y="1529590"/>
                <a:ext cx="14954985" cy="5337419"/>
              </a:xfrm>
              <a:blipFill rotWithShape="0">
                <a:blip r:embed="rId3"/>
                <a:stretch>
                  <a:fillRect l="-856" b="-504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67428"/>
              </p:ext>
            </p:extLst>
          </p:nvPr>
        </p:nvGraphicFramePr>
        <p:xfrm>
          <a:off x="3558107" y="2750801"/>
          <a:ext cx="2746686" cy="101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4" imgW="1066680" imgH="393480" progId="Equation.3">
                  <p:embed/>
                </p:oleObj>
              </mc:Choice>
              <mc:Fallback>
                <p:oleObj name="Equation" r:id="rId4" imgW="1066680" imgH="39348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8107" y="2750801"/>
                        <a:ext cx="2746686" cy="1013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1939" y="1069459"/>
            <a:ext cx="14954985" cy="1915797"/>
          </a:xfrm>
        </p:spPr>
        <p:txBody>
          <a:bodyPr/>
          <a:lstStyle/>
          <a:p>
            <a:pPr algn="l"/>
            <a:r>
              <a:rPr lang="en-US" b="1" dirty="0"/>
              <a:t>TEOREMA CASTIGLIANO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820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34" y="1643935"/>
            <a:ext cx="15678734" cy="6537502"/>
          </a:xfrm>
        </p:spPr>
        <p:txBody>
          <a:bodyPr>
            <a:normAutofit/>
          </a:bodyPr>
          <a:lstStyle/>
          <a:p>
            <a:r>
              <a:rPr lang="id-ID" sz="2800" dirty="0"/>
              <a:t>Hitunglah perpindahan horizontal di titik 2 dari struktur rangka dalam Gambar berikut ini dengan menggunakan teorema Castigliano.</a:t>
            </a:r>
            <a:r>
              <a:rPr lang="en-US" sz="2800" dirty="0"/>
              <a:t> </a:t>
            </a:r>
            <a:r>
              <a:rPr lang="id-ID" sz="2800" dirty="0"/>
              <a:t>Asumsikan bahwa seluruh elemen batang memiliki penampang seragam sebesar 400 mm</a:t>
            </a:r>
            <a:r>
              <a:rPr lang="id-ID" sz="2800" baseline="30000" dirty="0"/>
              <a:t>2</a:t>
            </a:r>
            <a:r>
              <a:rPr lang="id-ID" sz="2800" dirty="0"/>
              <a:t> dan modulus elastisitas material sebesar 200 GPa.</a:t>
            </a:r>
          </a:p>
          <a:p>
            <a:endParaRPr lang="id-ID" sz="2400" dirty="0"/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334472" y="4084991"/>
            <a:ext cx="5542183" cy="4784532"/>
            <a:chOff x="2690" y="11734"/>
            <a:chExt cx="4370" cy="3574"/>
          </a:xfrm>
        </p:grpSpPr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6300" y="13275"/>
              <a:ext cx="7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 m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870" y="11835"/>
              <a:ext cx="1350" cy="314"/>
              <a:chOff x="3870" y="11835"/>
              <a:chExt cx="1350" cy="314"/>
            </a:xfrm>
          </p:grpSpPr>
          <p:sp>
            <p:nvSpPr>
              <p:cNvPr id="41" name="AutoShape 38"/>
              <p:cNvSpPr>
                <a:spLocks noChangeShapeType="1"/>
              </p:cNvSpPr>
              <p:nvPr/>
            </p:nvSpPr>
            <p:spPr bwMode="auto">
              <a:xfrm>
                <a:off x="3870" y="11835"/>
                <a:ext cx="1" cy="3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42" name="AutoShape 37"/>
              <p:cNvSpPr>
                <a:spLocks noChangeShapeType="1"/>
              </p:cNvSpPr>
              <p:nvPr/>
            </p:nvSpPr>
            <p:spPr bwMode="auto">
              <a:xfrm>
                <a:off x="5220" y="11835"/>
                <a:ext cx="0" cy="3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43" name="AutoShape 36"/>
              <p:cNvSpPr>
                <a:spLocks noChangeShapeType="1"/>
              </p:cNvSpPr>
              <p:nvPr/>
            </p:nvSpPr>
            <p:spPr bwMode="auto">
              <a:xfrm>
                <a:off x="3870" y="12008"/>
                <a:ext cx="13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4106" y="11734"/>
              <a:ext cx="10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1,5 m</a:t>
              </a:r>
              <a:endParaRPr lang="id-ID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2690" y="12025"/>
              <a:ext cx="77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3852" y="14849"/>
              <a:ext cx="9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00" y="11870"/>
              <a:ext cx="3073" cy="3438"/>
              <a:chOff x="2520" y="11697"/>
              <a:chExt cx="3375" cy="3828"/>
            </a:xfrm>
          </p:grpSpPr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3675" y="11697"/>
                <a:ext cx="2220" cy="3598"/>
                <a:chOff x="3675" y="11822"/>
                <a:chExt cx="2220" cy="3598"/>
              </a:xfrm>
            </p:grpSpPr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5220" y="11822"/>
                  <a:ext cx="474" cy="1154"/>
                  <a:chOff x="6129" y="13250"/>
                  <a:chExt cx="382" cy="780"/>
                </a:xfrm>
              </p:grpSpPr>
              <p:sp>
                <p:nvSpPr>
                  <p:cNvPr id="37" name="AutoShape 3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6044" y="13545"/>
                    <a:ext cx="380" cy="21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3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6339" y="13250"/>
                    <a:ext cx="172" cy="780"/>
                    <a:chOff x="6511" y="13250"/>
                    <a:chExt cx="172" cy="780"/>
                  </a:xfrm>
                </p:grpSpPr>
                <p:sp>
                  <p:nvSpPr>
                    <p:cNvPr id="39" name="Rectangle 30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11" y="13250"/>
                      <a:ext cx="172" cy="78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40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11" y="13250"/>
                      <a:ext cx="0" cy="7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grpSp>
              <p:nvGrpSpPr>
                <p:cNvPr id="24" name="Group 20"/>
                <p:cNvGrpSpPr>
                  <a:grpSpLocks/>
                </p:cNvGrpSpPr>
                <p:nvPr/>
              </p:nvGrpSpPr>
              <p:grpSpPr bwMode="auto">
                <a:xfrm>
                  <a:off x="5220" y="14266"/>
                  <a:ext cx="675" cy="1154"/>
                  <a:chOff x="7103" y="13250"/>
                  <a:chExt cx="544" cy="780"/>
                </a:xfrm>
              </p:grpSpPr>
              <p:grpSp>
                <p:nvGrpSpPr>
                  <p:cNvPr id="3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475" y="13250"/>
                    <a:ext cx="172" cy="780"/>
                    <a:chOff x="6511" y="13250"/>
                    <a:chExt cx="172" cy="780"/>
                  </a:xfrm>
                </p:grpSpPr>
                <p:sp>
                  <p:nvSpPr>
                    <p:cNvPr id="35" name="Rectangle 26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11" y="13250"/>
                      <a:ext cx="172" cy="78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6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11" y="13250"/>
                      <a:ext cx="0" cy="7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32" name="AutoShape 2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7018" y="13545"/>
                    <a:ext cx="380" cy="21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7313" y="13590"/>
                    <a:ext cx="143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4" name="AutoShape 21"/>
                  <p:cNvSpPr>
                    <a:spLocks noChangeShapeType="1"/>
                  </p:cNvSpPr>
                  <p:nvPr/>
                </p:nvSpPr>
                <p:spPr bwMode="auto">
                  <a:xfrm>
                    <a:off x="7313" y="13335"/>
                    <a:ext cx="0" cy="6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3675" y="12407"/>
                  <a:ext cx="1545" cy="2441"/>
                  <a:chOff x="3675" y="12407"/>
                  <a:chExt cx="1545" cy="2441"/>
                </a:xfrm>
              </p:grpSpPr>
              <p:sp>
                <p:nvSpPr>
                  <p:cNvPr id="26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2407"/>
                    <a:ext cx="0" cy="244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7" name="AutoShape 18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2407"/>
                    <a:ext cx="154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8" name="AutoShape 17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4848"/>
                    <a:ext cx="154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9" name="AutoShape 16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12407"/>
                    <a:ext cx="0" cy="244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0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3675" y="12407"/>
                    <a:ext cx="1545" cy="244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703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sp>
            <p:nvSpPr>
              <p:cNvPr id="21" name="AutoShape 12"/>
              <p:cNvSpPr>
                <a:spLocks noChangeShapeType="1"/>
              </p:cNvSpPr>
              <p:nvPr/>
            </p:nvSpPr>
            <p:spPr bwMode="auto">
              <a:xfrm flipH="1">
                <a:off x="2520" y="12282"/>
                <a:ext cx="1155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2" name="AutoShape 11"/>
              <p:cNvSpPr>
                <a:spLocks noChangeShapeType="1"/>
              </p:cNvSpPr>
              <p:nvPr/>
            </p:nvSpPr>
            <p:spPr bwMode="auto">
              <a:xfrm>
                <a:off x="3675" y="14723"/>
                <a:ext cx="0" cy="80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5970" y="12395"/>
              <a:ext cx="621" cy="2193"/>
              <a:chOff x="6001" y="12282"/>
              <a:chExt cx="682" cy="2441"/>
            </a:xfrm>
          </p:grpSpPr>
          <p:sp>
            <p:nvSpPr>
              <p:cNvPr id="17" name="AutoShape 9"/>
              <p:cNvSpPr>
                <a:spLocks noChangeShapeType="1"/>
              </p:cNvSpPr>
              <p:nvPr/>
            </p:nvSpPr>
            <p:spPr bwMode="auto">
              <a:xfrm>
                <a:off x="6001" y="12282"/>
                <a:ext cx="59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18" name="AutoShape 8"/>
              <p:cNvSpPr>
                <a:spLocks noChangeShapeType="1"/>
              </p:cNvSpPr>
              <p:nvPr/>
            </p:nvSpPr>
            <p:spPr bwMode="auto">
              <a:xfrm>
                <a:off x="6060" y="14723"/>
                <a:ext cx="6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19" name="AutoShape 7"/>
              <p:cNvSpPr>
                <a:spLocks noChangeShapeType="1"/>
              </p:cNvSpPr>
              <p:nvPr/>
            </p:nvSpPr>
            <p:spPr bwMode="auto">
              <a:xfrm>
                <a:off x="6300" y="12282"/>
                <a:ext cx="0" cy="24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550" y="14479"/>
              <a:ext cx="47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469" y="12395"/>
              <a:ext cx="47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875" y="12395"/>
              <a:ext cx="47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5025" y="14588"/>
              <a:ext cx="47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72484" y="4701386"/>
            <a:ext cx="50965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37" indent="-412737" algn="just">
              <a:buFont typeface="Arial" panose="020B0604020202020204" pitchFamily="34" charset="0"/>
              <a:buChar char="•"/>
            </a:pPr>
            <a:r>
              <a:rPr lang="id-ID" sz="2600" dirty="0">
                <a:solidFill>
                  <a:srgbClr val="0070C0"/>
                </a:solidFill>
              </a:rPr>
              <a:t>Untuk menyelesaikan permasalahan tersebut, maka gantikan beban 5 kN (←) dengan beban fiktif </a:t>
            </a:r>
            <a:r>
              <a:rPr lang="id-ID" sz="2600" i="1" dirty="0">
                <a:solidFill>
                  <a:srgbClr val="0070C0"/>
                </a:solidFill>
              </a:rPr>
              <a:t>P</a:t>
            </a:r>
            <a:r>
              <a:rPr lang="id-ID" sz="2600" dirty="0">
                <a:solidFill>
                  <a:srgbClr val="0070C0"/>
                </a:solidFill>
              </a:rPr>
              <a:t> (←). </a:t>
            </a:r>
            <a:endParaRPr lang="en-US" sz="2600" dirty="0">
              <a:solidFill>
                <a:srgbClr val="0070C0"/>
              </a:solidFill>
            </a:endParaRPr>
          </a:p>
          <a:p>
            <a:pPr marL="412737" indent="-412737" algn="just">
              <a:buFont typeface="Arial" panose="020B0604020202020204" pitchFamily="34" charset="0"/>
              <a:buChar char="•"/>
            </a:pPr>
            <a:r>
              <a:rPr lang="id-ID" sz="2600" dirty="0">
                <a:solidFill>
                  <a:srgbClr val="0070C0"/>
                </a:solidFill>
              </a:rPr>
              <a:t>Kemudian hitunglah besar gaya batang yang terjadi akibat beban </a:t>
            </a:r>
            <a:r>
              <a:rPr lang="id-ID" sz="2600" i="1" dirty="0">
                <a:solidFill>
                  <a:srgbClr val="0070C0"/>
                </a:solidFill>
              </a:rPr>
              <a:t>P</a:t>
            </a:r>
            <a:r>
              <a:rPr lang="id-ID" sz="2600" dirty="0">
                <a:solidFill>
                  <a:srgbClr val="0070C0"/>
                </a:solidFill>
              </a:rPr>
              <a:t> tersebut. </a:t>
            </a:r>
          </a:p>
        </p:txBody>
      </p:sp>
    </p:spTree>
    <p:extLst>
      <p:ext uri="{BB962C8B-B14F-4D97-AF65-F5344CB8AC3E}">
        <p14:creationId xmlns:p14="http://schemas.microsoft.com/office/powerpoint/2010/main" val="99515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871908" y="3138625"/>
            <a:ext cx="4688963" cy="4751855"/>
            <a:chOff x="2020" y="7513"/>
            <a:chExt cx="3696" cy="3909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020" y="7513"/>
              <a:ext cx="3696" cy="3909"/>
              <a:chOff x="2130" y="3429"/>
              <a:chExt cx="3073" cy="3459"/>
            </a:xfrm>
          </p:grpSpPr>
          <p:sp>
            <p:nvSpPr>
              <p:cNvPr id="13" name="Text Box 35"/>
              <p:cNvSpPr txBox="1">
                <a:spLocks noChangeArrowheads="1"/>
              </p:cNvSpPr>
              <p:nvPr/>
            </p:nvSpPr>
            <p:spPr bwMode="auto">
              <a:xfrm>
                <a:off x="2300" y="3449"/>
                <a:ext cx="464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34"/>
              <p:cNvSpPr txBox="1">
                <a:spLocks noChangeArrowheads="1"/>
              </p:cNvSpPr>
              <p:nvPr/>
            </p:nvSpPr>
            <p:spPr bwMode="auto">
              <a:xfrm>
                <a:off x="3182" y="6429"/>
                <a:ext cx="901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 kN</a:t>
                </a:r>
                <a:endParaRPr lang="id-ID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2130" y="3450"/>
                <a:ext cx="3073" cy="3438"/>
                <a:chOff x="2520" y="11697"/>
                <a:chExt cx="3375" cy="3828"/>
              </a:xfrm>
            </p:grpSpPr>
            <p:grpSp>
              <p:nvGrpSpPr>
                <p:cNvPr id="20" name="Group 15"/>
                <p:cNvGrpSpPr>
                  <a:grpSpLocks/>
                </p:cNvGrpSpPr>
                <p:nvPr/>
              </p:nvGrpSpPr>
              <p:grpSpPr bwMode="auto">
                <a:xfrm>
                  <a:off x="3675" y="11697"/>
                  <a:ext cx="2220" cy="3598"/>
                  <a:chOff x="3675" y="11822"/>
                  <a:chExt cx="2220" cy="3598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220" y="11822"/>
                    <a:ext cx="474" cy="1154"/>
                    <a:chOff x="6129" y="13250"/>
                    <a:chExt cx="382" cy="780"/>
                  </a:xfrm>
                </p:grpSpPr>
                <p:sp>
                  <p:nvSpPr>
                    <p:cNvPr id="37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044" y="13545"/>
                      <a:ext cx="380" cy="21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grpSp>
                  <p:nvGrpSpPr>
                    <p:cNvPr id="3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39" y="13250"/>
                      <a:ext cx="172" cy="780"/>
                      <a:chOff x="6511" y="13250"/>
                      <a:chExt cx="172" cy="780"/>
                    </a:xfrm>
                  </p:grpSpPr>
                  <p:sp>
                    <p:nvSpPr>
                      <p:cNvPr id="39" name="Rectangle 32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1" y="13250"/>
                        <a:ext cx="172" cy="78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40" name="AutoShap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11" y="13250"/>
                        <a:ext cx="0" cy="78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grpSp>
                <p:nvGrpSpPr>
                  <p:cNvPr id="2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220" y="14266"/>
                    <a:ext cx="675" cy="1154"/>
                    <a:chOff x="7103" y="13250"/>
                    <a:chExt cx="544" cy="780"/>
                  </a:xfrm>
                </p:grpSpPr>
                <p:grpSp>
                  <p:nvGrpSpPr>
                    <p:cNvPr id="3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75" y="13250"/>
                      <a:ext cx="172" cy="780"/>
                      <a:chOff x="6511" y="13250"/>
                      <a:chExt cx="172" cy="780"/>
                    </a:xfrm>
                  </p:grpSpPr>
                  <p:sp>
                    <p:nvSpPr>
                      <p:cNvPr id="35" name="Rectangle 28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1" y="13250"/>
                        <a:ext cx="172" cy="78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36" name="AutoShap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11" y="13250"/>
                        <a:ext cx="0" cy="78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sp>
                  <p:nvSpPr>
                    <p:cNvPr id="32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018" y="13545"/>
                      <a:ext cx="380" cy="21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3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3" y="13590"/>
                      <a:ext cx="143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4" name="AutoShap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13" y="13335"/>
                      <a:ext cx="0" cy="69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grpSp>
                <p:nvGrpSpPr>
                  <p:cNvPr id="2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675" y="12407"/>
                    <a:ext cx="1545" cy="2441"/>
                    <a:chOff x="3675" y="12407"/>
                    <a:chExt cx="1545" cy="2441"/>
                  </a:xfrm>
                </p:grpSpPr>
                <p:sp>
                  <p:nvSpPr>
                    <p:cNvPr id="26" name="AutoShap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2407"/>
                      <a:ext cx="0" cy="244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7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2407"/>
                      <a:ext cx="15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8" name="AutoShap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4848"/>
                      <a:ext cx="15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9" name="AutoShap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0" y="12407"/>
                      <a:ext cx="0" cy="244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0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" y="12407"/>
                      <a:ext cx="1545" cy="244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</p:grpSp>
            <p:sp>
              <p:nvSpPr>
                <p:cNvPr id="21" name="AutoShape 14"/>
                <p:cNvSpPr>
                  <a:spLocks noChangeShapeType="1"/>
                </p:cNvSpPr>
                <p:nvPr/>
              </p:nvSpPr>
              <p:spPr bwMode="auto">
                <a:xfrm flipH="1">
                  <a:off x="2520" y="12282"/>
                  <a:ext cx="115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2" name="AutoShape 13"/>
                <p:cNvSpPr>
                  <a:spLocks noChangeShapeType="1"/>
                </p:cNvSpPr>
                <p:nvPr/>
              </p:nvSpPr>
              <p:spPr bwMode="auto">
                <a:xfrm>
                  <a:off x="3675" y="14723"/>
                  <a:ext cx="0" cy="80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2880" y="5908"/>
                <a:ext cx="472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2880" y="3783"/>
                <a:ext cx="472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4389" y="3429"/>
                <a:ext cx="471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4299" y="6054"/>
                <a:ext cx="471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54" y="7756"/>
              <a:ext cx="1549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 + 7.5 kN (+)</a:t>
              </a:r>
              <a:endParaRPr lang="id-ID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818" y="8854"/>
              <a:ext cx="672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 kN (+)</a:t>
              </a:r>
              <a:endParaRPr lang="id-ID" altLang="id-ID" sz="4622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903" y="8779"/>
              <a:ext cx="553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kN  (+)</a:t>
              </a:r>
              <a:endParaRPr lang="id-ID" altLang="id-ID" sz="4622" noProof="1">
                <a:latin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3952" y="10320"/>
              <a:ext cx="417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 rot="3098549">
              <a:off x="3513" y="8906"/>
              <a:ext cx="129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b="1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12,5 kN (−)</a:t>
              </a:r>
              <a:endParaRPr lang="id-ID" altLang="id-ID" sz="4622" noProof="1">
                <a:latin typeface="Arial" pitchFamily="34" charset="0"/>
              </a:endParaRPr>
            </a:p>
          </p:txBody>
        </p: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18666"/>
              </p:ext>
            </p:extLst>
          </p:nvPr>
        </p:nvGraphicFramePr>
        <p:xfrm>
          <a:off x="7556930" y="3048701"/>
          <a:ext cx="8182423" cy="462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Batang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∂N/∂P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 (P = 5 kN)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N(∂N/∂P)L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1-2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2-3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 + 7,5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+ 12,5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1.5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18.75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3-4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+ 10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+10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1-4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1.5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2-4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-12,5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-12,5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2.5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endParaRPr lang="id-ID" sz="1700">
                        <a:solidFill>
                          <a:srgbClr val="943634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d-ID" sz="2000" dirty="0">
                          <a:effectLst/>
                        </a:rPr>
                        <a:t>N(∂N/∂P)L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18.75</a:t>
                      </a:r>
                      <a:endParaRPr lang="id-ID" sz="17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140590" y="7723437"/>
                <a:ext cx="6604000" cy="18499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sz="2600" i="1" dirty="0"/>
                  <a:t>y</a:t>
                </a:r>
                <a:r>
                  <a:rPr lang="id-ID" sz="2600" baseline="-25000" dirty="0"/>
                  <a:t>2,h</a:t>
                </a:r>
                <a:r>
                  <a:rPr lang="id-ID" sz="2600" dirty="0"/>
                  <a:t> 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d-ID" sz="2600" i="1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6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id-ID" sz="26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18,75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id-ID" sz="2600" dirty="0"/>
                  <a:t> kN.m</a:t>
                </a:r>
              </a:p>
              <a:p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18,75</m:t>
                        </m:r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400×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  <m:r>
                          <a:rPr lang="id-ID" sz="2600" i="1">
                            <a:latin typeface="Cambria Math"/>
                          </a:rPr>
                          <m:t>(200×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endParaRPr lang="en-US" sz="2600" dirty="0"/>
              </a:p>
              <a:p>
                <a:r>
                  <a:rPr lang="en-US" sz="2600" dirty="0"/>
                  <a:t>	</a:t>
                </a:r>
                <a:r>
                  <a:rPr lang="id-ID" sz="2600" dirty="0"/>
                  <a:t>= 0,234∙10</a:t>
                </a:r>
                <a:r>
                  <a:rPr lang="id-ID" sz="2600" baseline="30000" dirty="0"/>
                  <a:t>– 3</a:t>
                </a:r>
                <a:r>
                  <a:rPr lang="id-ID" sz="2600" dirty="0"/>
                  <a:t> m = </a:t>
                </a:r>
                <a:r>
                  <a:rPr lang="id-ID" sz="3467" b="1" dirty="0">
                    <a:solidFill>
                      <a:srgbClr val="FF0000"/>
                    </a:solidFill>
                  </a:rPr>
                  <a:t>0,234 mm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590" y="7723437"/>
                <a:ext cx="6604000" cy="1849930"/>
              </a:xfrm>
              <a:prstGeom prst="rect">
                <a:avLst/>
              </a:prstGeom>
              <a:blipFill rotWithShape="0">
                <a:blip r:embed="rId2"/>
                <a:stretch>
                  <a:fillRect l="-1661" b="-108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7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3701" y="2074338"/>
            <a:ext cx="14954985" cy="5337419"/>
          </a:xfrm>
        </p:spPr>
        <p:txBody>
          <a:bodyPr>
            <a:normAutofit/>
          </a:bodyPr>
          <a:lstStyle/>
          <a:p>
            <a:pPr algn="just"/>
            <a:r>
              <a:rPr lang="en-US" sz="3467" noProof="1"/>
              <a:t>Determine the vertical displacement of joint C of the truss shown in figure. The cross sectional area of each member is A = 400 mm</a:t>
            </a:r>
            <a:r>
              <a:rPr lang="en-US" sz="3467" baseline="30000" noProof="1"/>
              <a:t>2</a:t>
            </a:r>
            <a:r>
              <a:rPr lang="en-US" sz="3467" noProof="1"/>
              <a:t>, and E = 200 GPa.</a:t>
            </a:r>
            <a:endParaRPr lang="id-ID" sz="3467" noProof="1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53" y="4116749"/>
            <a:ext cx="5324027" cy="290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83" y="6647839"/>
            <a:ext cx="5096566" cy="325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698" y="3913641"/>
            <a:ext cx="5301236" cy="57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08" y="1932937"/>
            <a:ext cx="10684355" cy="3456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1408" y="5415782"/>
            <a:ext cx="13905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Since P does not actually exist as a real load on the truss, we require P = 0 in the table above.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54" y="6219696"/>
            <a:ext cx="9148190" cy="33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2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375</TotalTime>
  <Words>240</Words>
  <Application>Microsoft Office PowerPoint</Application>
  <PresentationFormat>Custom</PresentationFormat>
  <Paragraphs>81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Theme1</vt:lpstr>
      <vt:lpstr>PowerPoint Presentation</vt:lpstr>
      <vt:lpstr>TEOREMA CASTIGLIANO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42</cp:revision>
  <dcterms:created xsi:type="dcterms:W3CDTF">2020-09-14T03:13:02Z</dcterms:created>
  <dcterms:modified xsi:type="dcterms:W3CDTF">2021-04-05T02:29:22Z</dcterms:modified>
</cp:coreProperties>
</file>