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3637-DF01-49A0-BC87-C36096F26012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2242-CA57-4432-AB07-9B9B2AAF27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191500" y="235456"/>
            <a:ext cx="8940636" cy="774193"/>
            <a:chOff x="5964917" y="5913489"/>
            <a:chExt cx="5949177" cy="6758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490422" y="1374014"/>
            <a:ext cx="116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>
                <a:latin typeface="Arial Black" panose="020B0A04020102020204" pitchFamily="34" charset="0"/>
              </a:rPr>
              <a:t>UPJ kampus MERDEKA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5749" y="9258299"/>
            <a:ext cx="11909259" cy="611125"/>
            <a:chOff x="113103" y="4838883"/>
            <a:chExt cx="7828452" cy="818309"/>
          </a:xfrm>
        </p:grpSpPr>
        <p:grpSp>
          <p:nvGrpSpPr>
            <p:cNvPr id="45" name="Group 44"/>
            <p:cNvGrpSpPr/>
            <p:nvPr/>
          </p:nvGrpSpPr>
          <p:grpSpPr>
            <a:xfrm>
              <a:off x="2166899" y="5071993"/>
              <a:ext cx="3170969" cy="494543"/>
              <a:chOff x="2370123" y="5518707"/>
              <a:chExt cx="3170969" cy="49454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3" t="33654" r="37430" b="32595"/>
              <a:stretch/>
            </p:blipFill>
            <p:spPr>
              <a:xfrm>
                <a:off x="2370123" y="5522724"/>
                <a:ext cx="261510" cy="307777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2631632" y="5518707"/>
                <a:ext cx="2909460" cy="494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/>
                  <a:t>universitas.pembangunan.jaya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12062" y="5111921"/>
              <a:ext cx="1186085" cy="494543"/>
              <a:chOff x="2370123" y="5880346"/>
              <a:chExt cx="1186085" cy="49454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9"/>
              <a:srcRect l="31113" t="12848" r="26150" b="17802"/>
              <a:stretch/>
            </p:blipFill>
            <p:spPr>
              <a:xfrm>
                <a:off x="2370123" y="5913489"/>
                <a:ext cx="252931" cy="238722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2631631" y="5880346"/>
                <a:ext cx="924577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UPJ_Bintaro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89785" y="5103911"/>
              <a:ext cx="1251770" cy="494543"/>
              <a:chOff x="2361087" y="6233380"/>
              <a:chExt cx="1251770" cy="49454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61087" y="6249678"/>
                <a:ext cx="270546" cy="27054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2631633" y="6233380"/>
                <a:ext cx="981224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b="1" dirty="0"/>
                  <a:t>upj_bintaro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3103" y="4838883"/>
              <a:ext cx="1781096" cy="818309"/>
              <a:chOff x="113103" y="4838883"/>
              <a:chExt cx="1781096" cy="81830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103" y="4838883"/>
                <a:ext cx="818309" cy="818309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45329" y="5063371"/>
                <a:ext cx="1248870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http://upj.ac.id/</a:t>
                </a:r>
              </a:p>
            </p:txBody>
          </p:sp>
        </p:grpSp>
      </p:grpSp>
      <p:grpSp>
        <p:nvGrpSpPr>
          <p:cNvPr id="59" name="Group 58"/>
          <p:cNvGrpSpPr/>
          <p:nvPr userDrawn="1"/>
        </p:nvGrpSpPr>
        <p:grpSpPr>
          <a:xfrm>
            <a:off x="818207" y="254543"/>
            <a:ext cx="4672215" cy="1463753"/>
            <a:chOff x="315570" y="860612"/>
            <a:chExt cx="4193554" cy="14754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570" y="860612"/>
              <a:ext cx="1287522" cy="13784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56742" y="1715613"/>
              <a:ext cx="3452382" cy="62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Arial Rounded MT Bold" panose="020F0704030504030204" pitchFamily="34" charset="0"/>
                </a:rPr>
                <a:t>Universitas</a:t>
              </a:r>
            </a:p>
            <a:p>
              <a:r>
                <a:rPr lang="id-ID" sz="1800" dirty="0">
                  <a:latin typeface="Arial Rounded MT Bold" panose="020F0704030504030204" pitchFamily="34" charset="0"/>
                </a:rPr>
                <a:t>Pembangunan Jaya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8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6195763"/>
            <a:ext cx="14974921" cy="1183513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9904" y="897466"/>
            <a:ext cx="14974921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7" y="7379275"/>
            <a:ext cx="14972659" cy="985793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4947019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9824"/>
          </a:xfrm>
        </p:spPr>
        <p:txBody>
          <a:bodyPr anchor="ctr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3008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0" y="880533"/>
            <a:ext cx="13436905" cy="4323084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5302" y="5214492"/>
            <a:ext cx="12641830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2024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08403" y="1062015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4362" y="4293023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82965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3072250"/>
            <a:ext cx="14957244" cy="3628206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5" y="6717470"/>
            <a:ext cx="14954987" cy="1647597"/>
          </a:xfrm>
        </p:spPr>
        <p:txBody>
          <a:bodyPr anchor="t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07084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19889" y="3016463"/>
            <a:ext cx="4765016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19889" y="4205679"/>
            <a:ext cx="476501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0188" y="3016463"/>
            <a:ext cx="4764441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20188" y="4205679"/>
            <a:ext cx="4766264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643" y="3016463"/>
            <a:ext cx="4753828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521046" y="4205679"/>
            <a:ext cx="4753828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91250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19887" y="6060743"/>
            <a:ext cx="476501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77314" y="3320760"/>
            <a:ext cx="424661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19887" y="6893121"/>
            <a:ext cx="4765014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7044" y="6060743"/>
            <a:ext cx="4765055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99465" y="3320760"/>
            <a:ext cx="4232853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15088" y="6893120"/>
            <a:ext cx="4767009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821" y="6060743"/>
            <a:ext cx="4751936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5918" y="3320760"/>
            <a:ext cx="4235148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516640" y="6893124"/>
            <a:ext cx="4758230" cy="1471942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53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6860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880535"/>
            <a:ext cx="3672618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885" y="880535"/>
            <a:ext cx="11062243" cy="74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64688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600467" y="169128"/>
            <a:ext cx="6265411" cy="500371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" y="181286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7519" y="827149"/>
            <a:ext cx="480826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1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330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6" y="949329"/>
            <a:ext cx="14059097" cy="4120620"/>
          </a:xfrm>
        </p:spPr>
        <p:txBody>
          <a:bodyPr anchor="b">
            <a:normAutofit/>
          </a:bodyPr>
          <a:lstStyle>
            <a:lvl1pPr>
              <a:defRPr sz="4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6" y="5202947"/>
            <a:ext cx="14059097" cy="2166937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75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19811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0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8270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889" y="3016463"/>
            <a:ext cx="7375117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6872" y="3016463"/>
            <a:ext cx="7358003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98209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225" y="3016463"/>
            <a:ext cx="7047519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889" y="4206557"/>
            <a:ext cx="737685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7061" y="3016463"/>
            <a:ext cx="7027811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4206557"/>
            <a:ext cx="735973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226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9194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427960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5679727" cy="3412067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765" y="880536"/>
            <a:ext cx="8940108" cy="748453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849" y="4292603"/>
            <a:ext cx="5679727" cy="4072465"/>
          </a:xfrm>
        </p:spPr>
        <p:txBody>
          <a:bodyPr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00121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8564970" cy="3412067"/>
          </a:xfrm>
        </p:spPr>
        <p:txBody>
          <a:bodyPr anchor="b">
            <a:normAutofit/>
          </a:bodyPr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24394" y="1096163"/>
            <a:ext cx="4702040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9" y="4292601"/>
            <a:ext cx="8572447" cy="4072467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99154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888" y="3027649"/>
            <a:ext cx="14954985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1175" y="8498067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9888" y="8498067"/>
            <a:ext cx="963829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86455" y="8498067"/>
            <a:ext cx="108842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14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1320775" rtl="0" eaLnBrk="1" latinLnBrk="0" hangingPunct="1">
        <a:lnSpc>
          <a:spcPct val="90000"/>
        </a:lnSpc>
        <a:spcBef>
          <a:spcPct val="0"/>
        </a:spcBef>
        <a:buNone/>
        <a:defRPr sz="491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0196" indent="-330196" algn="l" defTabSz="1320775" rtl="0" eaLnBrk="1" latinLnBrk="0" hangingPunct="1">
        <a:lnSpc>
          <a:spcPct val="120000"/>
        </a:lnSpc>
        <a:spcBef>
          <a:spcPts val="1446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99058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65097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311359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97174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632134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29252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95291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61329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88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75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6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552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94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716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310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31" y="3626391"/>
            <a:ext cx="12209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Analisis Struktur CVL208	(3 sks)</a:t>
            </a:r>
          </a:p>
          <a:p>
            <a:r>
              <a:rPr lang="id-ID" sz="4000" dirty="0"/>
              <a:t>Pertemuan 6</a:t>
            </a:r>
          </a:p>
          <a:p>
            <a:r>
              <a:rPr lang="id-ID" sz="4000" dirty="0"/>
              <a:t>Lendutan Rangka Batang  – Metode </a:t>
            </a:r>
            <a:r>
              <a:rPr lang="id-ID" sz="4000" i="1" dirty="0"/>
              <a:t>Virtual Load</a:t>
            </a:r>
          </a:p>
        </p:txBody>
      </p:sp>
    </p:spTree>
    <p:extLst>
      <p:ext uri="{BB962C8B-B14F-4D97-AF65-F5344CB8AC3E}">
        <p14:creationId xmlns:p14="http://schemas.microsoft.com/office/powerpoint/2010/main" val="192262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6411" y="584514"/>
            <a:ext cx="328327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622" b="1" dirty="0"/>
              <a:t>Contoh 6.7</a:t>
            </a:r>
            <a:endParaRPr lang="id-ID" sz="4622" dirty="0"/>
          </a:p>
        </p:txBody>
      </p:sp>
      <p:sp>
        <p:nvSpPr>
          <p:cNvPr id="5" name="Rectangle 4"/>
          <p:cNvSpPr/>
          <p:nvPr/>
        </p:nvSpPr>
        <p:spPr>
          <a:xfrm>
            <a:off x="2798522" y="1429190"/>
            <a:ext cx="111292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dirty="0"/>
              <a:t>Untuk menghitung lendutan di titik 2 akibat adanya kenaikan temperatur, maka dapat diberikan beban sebesar 1 kN di titik 2 dalam arah vertikal. </a:t>
            </a: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86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9"/>
          <p:cNvGrpSpPr>
            <a:grpSpLocks/>
          </p:cNvGrpSpPr>
          <p:nvPr/>
        </p:nvGrpSpPr>
        <p:grpSpPr bwMode="auto">
          <a:xfrm>
            <a:off x="2676091" y="3397743"/>
            <a:ext cx="5399486" cy="3980060"/>
            <a:chOff x="3021" y="5675"/>
            <a:chExt cx="4291" cy="3156"/>
          </a:xfrm>
        </p:grpSpPr>
        <p:sp>
          <p:nvSpPr>
            <p:cNvPr id="45" name="Text Box 85"/>
            <p:cNvSpPr txBox="1">
              <a:spLocks noChangeArrowheads="1"/>
            </p:cNvSpPr>
            <p:nvPr/>
          </p:nvSpPr>
          <p:spPr bwMode="auto">
            <a:xfrm>
              <a:off x="5236" y="8373"/>
              <a:ext cx="783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 kN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6" name="Group 50"/>
            <p:cNvGrpSpPr>
              <a:grpSpLocks/>
            </p:cNvGrpSpPr>
            <p:nvPr/>
          </p:nvGrpSpPr>
          <p:grpSpPr bwMode="auto">
            <a:xfrm>
              <a:off x="3021" y="5675"/>
              <a:ext cx="4291" cy="3150"/>
              <a:chOff x="3021" y="7815"/>
              <a:chExt cx="4291" cy="3150"/>
            </a:xfrm>
          </p:grpSpPr>
          <p:grpSp>
            <p:nvGrpSpPr>
              <p:cNvPr id="47" name="Group 57"/>
              <p:cNvGrpSpPr>
                <a:grpSpLocks/>
              </p:cNvGrpSpPr>
              <p:nvPr/>
            </p:nvGrpSpPr>
            <p:grpSpPr bwMode="auto">
              <a:xfrm>
                <a:off x="3021" y="7815"/>
                <a:ext cx="4291" cy="3150"/>
                <a:chOff x="3021" y="7815"/>
                <a:chExt cx="4291" cy="3150"/>
              </a:xfrm>
            </p:grpSpPr>
            <p:sp>
              <p:nvSpPr>
                <p:cNvPr id="54" name="AutoShape 84"/>
                <p:cNvSpPr>
                  <a:spLocks noChangeShapeType="1"/>
                </p:cNvSpPr>
                <p:nvPr/>
              </p:nvSpPr>
              <p:spPr bwMode="auto">
                <a:xfrm>
                  <a:off x="5236" y="9975"/>
                  <a:ext cx="0" cy="99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856" y="10010"/>
                  <a:ext cx="457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6" name="Group 58"/>
                <p:cNvGrpSpPr>
                  <a:grpSpLocks/>
                </p:cNvGrpSpPr>
                <p:nvPr/>
              </p:nvGrpSpPr>
              <p:grpSpPr bwMode="auto">
                <a:xfrm>
                  <a:off x="3021" y="7815"/>
                  <a:ext cx="4291" cy="2565"/>
                  <a:chOff x="3021" y="7815"/>
                  <a:chExt cx="4291" cy="2565"/>
                </a:xfrm>
              </p:grpSpPr>
              <p:grpSp>
                <p:nvGrpSpPr>
                  <p:cNvPr id="5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3021" y="7815"/>
                    <a:ext cx="3985" cy="2565"/>
                    <a:chOff x="2180" y="2670"/>
                    <a:chExt cx="3985" cy="2565"/>
                  </a:xfrm>
                </p:grpSpPr>
                <p:grpSp>
                  <p:nvGrpSpPr>
                    <p:cNvPr id="62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25" y="3060"/>
                      <a:ext cx="3540" cy="1770"/>
                      <a:chOff x="2625" y="3060"/>
                      <a:chExt cx="3540" cy="1770"/>
                    </a:xfrm>
                  </p:grpSpPr>
                  <p:sp>
                    <p:nvSpPr>
                      <p:cNvPr id="75" name="AutoShape 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5" y="3060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76" name="AutoShape 8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510" y="3945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77" name="AutoShap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5" y="4830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78" name="AutoShap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5" y="4830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79" name="AutoShap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5" y="3060"/>
                        <a:ext cx="1770" cy="177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80" name="AutoShap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5" y="3060"/>
                        <a:ext cx="1770" cy="177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  <p:grpSp>
                  <p:nvGrpSpPr>
                    <p:cNvPr id="63" name="Group 71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2057" y="2929"/>
                      <a:ext cx="825" cy="308"/>
                      <a:chOff x="6705" y="3457"/>
                      <a:chExt cx="825" cy="308"/>
                    </a:xfrm>
                  </p:grpSpPr>
                  <p:sp>
                    <p:nvSpPr>
                      <p:cNvPr id="71" name="AutoShap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15" y="3457"/>
                        <a:ext cx="375" cy="16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grpSp>
                    <p:nvGrpSpPr>
                      <p:cNvPr id="72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05" y="3622"/>
                        <a:ext cx="825" cy="143"/>
                        <a:chOff x="6705" y="3622"/>
                        <a:chExt cx="825" cy="143"/>
                      </a:xfrm>
                    </p:grpSpPr>
                    <p:sp>
                      <p:nvSpPr>
                        <p:cNvPr id="73" name="Rectangle 74" descr="Light down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143"/>
                        </a:xfrm>
                        <a:prstGeom prst="rect">
                          <a:avLst/>
                        </a:prstGeom>
                        <a:pattFill prst="ltDn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sp>
                      <p:nvSpPr>
                        <p:cNvPr id="74" name="AutoShap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</p:grpSp>
                </p:grpSp>
                <p:grpSp>
                  <p:nvGrpSpPr>
                    <p:cNvPr id="64" name="Group 64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989" y="4601"/>
                      <a:ext cx="825" cy="443"/>
                      <a:chOff x="8640" y="3825"/>
                      <a:chExt cx="825" cy="443"/>
                    </a:xfrm>
                  </p:grpSpPr>
                  <p:grpSp>
                    <p:nvGrpSpPr>
                      <p:cNvPr id="65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640" y="4125"/>
                        <a:ext cx="825" cy="143"/>
                        <a:chOff x="6705" y="3622"/>
                        <a:chExt cx="825" cy="143"/>
                      </a:xfrm>
                    </p:grpSpPr>
                    <p:sp>
                      <p:nvSpPr>
                        <p:cNvPr id="69" name="Rectangle 70" descr="Light down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143"/>
                        </a:xfrm>
                        <a:prstGeom prst="rect">
                          <a:avLst/>
                        </a:prstGeom>
                        <a:pattFill prst="ltDn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sp>
                      <p:nvSpPr>
                        <p:cNvPr id="70" name="AutoShap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</p:grpSp>
                  <p:sp>
                    <p:nvSpPr>
                      <p:cNvPr id="66" name="AutoShap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65" y="3825"/>
                        <a:ext cx="375" cy="16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67" name="Oval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77" y="3982"/>
                        <a:ext cx="143" cy="14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68" name="AutoShap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45" y="3982"/>
                        <a:ext cx="58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</p:grpSp>
              <p:sp>
                <p:nvSpPr>
                  <p:cNvPr id="58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8" y="9975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55" y="9975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3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41" y="7905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5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8" y="7905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4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8" name="Text Box 56"/>
              <p:cNvSpPr txBox="1">
                <a:spLocks noChangeArrowheads="1"/>
              </p:cNvSpPr>
              <p:nvPr/>
            </p:nvSpPr>
            <p:spPr bwMode="auto">
              <a:xfrm>
                <a:off x="3848" y="9660"/>
                <a:ext cx="100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− 1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 Box 55"/>
              <p:cNvSpPr txBox="1">
                <a:spLocks noChangeArrowheads="1"/>
              </p:cNvSpPr>
              <p:nvPr/>
            </p:nvSpPr>
            <p:spPr bwMode="auto">
              <a:xfrm>
                <a:off x="3534" y="8640"/>
                <a:ext cx="1322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+1,4142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 Box 54"/>
              <p:cNvSpPr txBox="1">
                <a:spLocks noChangeArrowheads="1"/>
              </p:cNvSpPr>
              <p:nvPr/>
            </p:nvSpPr>
            <p:spPr bwMode="auto">
              <a:xfrm>
                <a:off x="4033" y="7815"/>
                <a:ext cx="100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Text Box 53"/>
              <p:cNvSpPr txBox="1">
                <a:spLocks noChangeArrowheads="1"/>
              </p:cNvSpPr>
              <p:nvPr/>
            </p:nvSpPr>
            <p:spPr bwMode="auto">
              <a:xfrm>
                <a:off x="5998" y="8640"/>
                <a:ext cx="100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 Box 52"/>
              <p:cNvSpPr txBox="1">
                <a:spLocks noChangeArrowheads="1"/>
              </p:cNvSpPr>
              <p:nvPr/>
            </p:nvSpPr>
            <p:spPr bwMode="auto">
              <a:xfrm>
                <a:off x="5063" y="8970"/>
                <a:ext cx="100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 Box 51"/>
              <p:cNvSpPr txBox="1">
                <a:spLocks noChangeArrowheads="1"/>
              </p:cNvSpPr>
              <p:nvPr/>
            </p:nvSpPr>
            <p:spPr bwMode="auto">
              <a:xfrm>
                <a:off x="5667" y="9660"/>
                <a:ext cx="1008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1" name="Rectangle 99"/>
          <p:cNvSpPr>
            <a:spLocks noChangeArrowheads="1"/>
          </p:cNvSpPr>
          <p:nvPr/>
        </p:nvSpPr>
        <p:spPr bwMode="auto">
          <a:xfrm>
            <a:off x="24212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085150" y="2334326"/>
            <a:ext cx="714633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600" dirty="0"/>
              <a:t>Dengan menggunakan persamaan 6.28 :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1∙</a:t>
            </a:r>
            <a:r>
              <a:rPr lang="id-ID" sz="2600" i="1" dirty="0"/>
              <a:t>y</a:t>
            </a:r>
            <a:r>
              <a:rPr lang="id-ID" sz="2600" dirty="0"/>
              <a:t> = ∑</a:t>
            </a:r>
            <a:r>
              <a:rPr lang="id-ID" sz="2600" i="1" dirty="0"/>
              <a:t>n</a:t>
            </a:r>
            <a:r>
              <a:rPr lang="id-ID" sz="2600" dirty="0"/>
              <a:t>∙a∙</a:t>
            </a:r>
            <a:r>
              <a:rPr lang="id-ID" sz="2600" dirty="0">
                <a:latin typeface="Symbol" panose="05050102010706020507" pitchFamily="18" charset="2"/>
              </a:rPr>
              <a:t>D</a:t>
            </a:r>
            <a:r>
              <a:rPr lang="id-ID" sz="2600" i="1" dirty="0"/>
              <a:t>T</a:t>
            </a:r>
            <a:r>
              <a:rPr lang="id-ID" sz="2600" dirty="0"/>
              <a:t>∙</a:t>
            </a:r>
            <a:r>
              <a:rPr lang="id-ID" sz="2600" i="1" dirty="0"/>
              <a:t>L</a:t>
            </a:r>
            <a:r>
              <a:rPr lang="id-ID" sz="2600" dirty="0"/>
              <a:t>	</a:t>
            </a:r>
          </a:p>
          <a:p>
            <a:pPr>
              <a:lnSpc>
                <a:spcPct val="150000"/>
              </a:lnSpc>
            </a:pPr>
            <a:r>
              <a:rPr lang="id-ID" sz="2600" i="1" dirty="0"/>
              <a:t>y</a:t>
            </a:r>
            <a:r>
              <a:rPr lang="id-ID" sz="2600" baseline="-25000" dirty="0"/>
              <a:t>2v</a:t>
            </a:r>
            <a:r>
              <a:rPr lang="id-ID" sz="2600" dirty="0"/>
              <a:t> 	= </a:t>
            </a:r>
            <a:r>
              <a:rPr lang="id-ID" sz="2600" i="1" dirty="0"/>
              <a:t>n</a:t>
            </a:r>
            <a:r>
              <a:rPr lang="id-ID" sz="2600" baseline="-25000" dirty="0"/>
              <a:t>1-2</a:t>
            </a:r>
            <a:r>
              <a:rPr lang="id-ID" sz="2600" dirty="0"/>
              <a:t>∙a∙</a:t>
            </a:r>
            <a:r>
              <a:rPr lang="id-ID" sz="2600" dirty="0">
                <a:latin typeface="Symbol" panose="05050102010706020507" pitchFamily="18" charset="2"/>
              </a:rPr>
              <a:t>D</a:t>
            </a:r>
            <a:r>
              <a:rPr lang="id-ID" sz="2600" i="1" dirty="0"/>
              <a:t>T</a:t>
            </a:r>
            <a:r>
              <a:rPr lang="id-ID" sz="2600" dirty="0"/>
              <a:t>∙</a:t>
            </a:r>
            <a:r>
              <a:rPr lang="id-ID" sz="2600" i="1" dirty="0"/>
              <a:t>L</a:t>
            </a:r>
            <a:r>
              <a:rPr lang="id-ID" sz="2600" baseline="-25000" dirty="0"/>
              <a:t>1-2</a:t>
            </a:r>
            <a:r>
              <a:rPr lang="id-ID" sz="2600" i="1" dirty="0"/>
              <a:t> + n</a:t>
            </a:r>
            <a:r>
              <a:rPr lang="id-ID" sz="2600" baseline="-25000" dirty="0"/>
              <a:t>2-3</a:t>
            </a:r>
            <a:r>
              <a:rPr lang="id-ID" sz="2600" dirty="0"/>
              <a:t>∙a∙</a:t>
            </a:r>
            <a:r>
              <a:rPr lang="id-ID" sz="2600" dirty="0">
                <a:latin typeface="Symbol" panose="05050102010706020507" pitchFamily="18" charset="2"/>
              </a:rPr>
              <a:t>D</a:t>
            </a:r>
            <a:r>
              <a:rPr lang="id-ID" sz="2600" i="1" dirty="0"/>
              <a:t>T</a:t>
            </a:r>
            <a:r>
              <a:rPr lang="id-ID" sz="2600" dirty="0"/>
              <a:t>∙</a:t>
            </a:r>
            <a:r>
              <a:rPr lang="id-ID" sz="2600" i="1" dirty="0"/>
              <a:t>L</a:t>
            </a:r>
            <a:r>
              <a:rPr lang="id-ID" sz="2600" baseline="-25000" dirty="0"/>
              <a:t>2-3</a:t>
            </a:r>
            <a:endParaRPr lang="id-ID" sz="2600" dirty="0"/>
          </a:p>
          <a:p>
            <a:pPr>
              <a:lnSpc>
                <a:spcPct val="150000"/>
              </a:lnSpc>
            </a:pPr>
            <a:r>
              <a:rPr lang="id-ID" sz="2600" dirty="0"/>
              <a:t>	= − 1(1,8∙10</a:t>
            </a:r>
            <a:r>
              <a:rPr lang="id-ID" sz="2600" baseline="30000" dirty="0"/>
              <a:t>– 6</a:t>
            </a:r>
            <a:r>
              <a:rPr lang="id-ID" sz="2600" dirty="0"/>
              <a:t> /</a:t>
            </a:r>
            <a:r>
              <a:rPr lang="id-ID" sz="2600" baseline="30000" dirty="0"/>
              <a:t>o</a:t>
            </a:r>
            <a:r>
              <a:rPr lang="id-ID" sz="2600" dirty="0"/>
              <a:t>C)(110</a:t>
            </a:r>
            <a:r>
              <a:rPr lang="id-ID" sz="2600" baseline="30000" dirty="0"/>
              <a:t>o</a:t>
            </a:r>
            <a:r>
              <a:rPr lang="id-ID" sz="2600" dirty="0"/>
              <a:t>C)(1,2 m) + 0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	= 237,6∙10 </a:t>
            </a:r>
            <a:r>
              <a:rPr lang="id-ID" sz="2600" baseline="30000" dirty="0"/>
              <a:t>–6</a:t>
            </a:r>
            <a:r>
              <a:rPr lang="id-ID" sz="2600" dirty="0"/>
              <a:t> m = </a:t>
            </a:r>
            <a:r>
              <a:rPr lang="id-ID" sz="2600" b="1" dirty="0"/>
              <a:t>0,2376 mm</a:t>
            </a:r>
            <a:r>
              <a:rPr lang="id-ID" sz="2600" dirty="0"/>
              <a:t> ( ↑ )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Selanjutnya untuk menghitung lendutan di titik 2 akibat kesalahan fabrikasi berupa pemotongan batang 2-4 yang terlalu panjang 19 mm, dapat digunakan persamaan 6.29 :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1∙</a:t>
            </a:r>
            <a:r>
              <a:rPr lang="id-ID" sz="2600" i="1" dirty="0"/>
              <a:t>y</a:t>
            </a:r>
            <a:r>
              <a:rPr lang="id-ID" sz="2600" dirty="0"/>
              <a:t> = ∑</a:t>
            </a:r>
            <a:r>
              <a:rPr lang="id-ID" sz="2600" i="1" dirty="0"/>
              <a:t>n</a:t>
            </a:r>
            <a:r>
              <a:rPr lang="id-ID" sz="2600" dirty="0"/>
              <a:t>∙</a:t>
            </a:r>
            <a:r>
              <a:rPr lang="id-ID" sz="2600" dirty="0">
                <a:latin typeface="Symbol" panose="05050102010706020507" pitchFamily="18" charset="2"/>
              </a:rPr>
              <a:t>D</a:t>
            </a:r>
            <a:r>
              <a:rPr lang="id-ID" sz="2600" i="1" dirty="0"/>
              <a:t>L</a:t>
            </a:r>
            <a:endParaRPr lang="id-ID" sz="2600" dirty="0"/>
          </a:p>
          <a:p>
            <a:pPr>
              <a:lnSpc>
                <a:spcPct val="150000"/>
              </a:lnSpc>
            </a:pPr>
            <a:r>
              <a:rPr lang="id-ID" sz="2600" i="1" dirty="0"/>
              <a:t>y</a:t>
            </a:r>
            <a:r>
              <a:rPr lang="id-ID" sz="2600" baseline="-25000" dirty="0"/>
              <a:t>2v</a:t>
            </a:r>
            <a:r>
              <a:rPr lang="id-ID" sz="2600" i="1" dirty="0"/>
              <a:t> </a:t>
            </a:r>
            <a:r>
              <a:rPr lang="en-US" sz="2600" i="1" dirty="0"/>
              <a:t>	</a:t>
            </a:r>
            <a:r>
              <a:rPr lang="id-ID" sz="2600" i="1" dirty="0"/>
              <a:t>= n</a:t>
            </a:r>
            <a:r>
              <a:rPr lang="id-ID" sz="2600" baseline="-25000" dirty="0"/>
              <a:t>2-4</a:t>
            </a:r>
            <a:r>
              <a:rPr lang="id-ID" sz="2600" i="1" dirty="0"/>
              <a:t>∙</a:t>
            </a:r>
            <a:r>
              <a:rPr lang="id-ID" sz="2600" dirty="0">
                <a:latin typeface="Symbol" panose="05050102010706020507" pitchFamily="18" charset="2"/>
              </a:rPr>
              <a:t>D</a:t>
            </a:r>
            <a:r>
              <a:rPr lang="id-ID" sz="2600" i="1" dirty="0"/>
              <a:t>L</a:t>
            </a:r>
            <a:r>
              <a:rPr lang="id-ID" sz="2600" baseline="-25000" dirty="0"/>
              <a:t>2-4</a:t>
            </a:r>
            <a:r>
              <a:rPr lang="id-ID" sz="2600" i="1" dirty="0"/>
              <a:t> = </a:t>
            </a:r>
            <a:r>
              <a:rPr lang="id-ID" sz="2600" dirty="0"/>
              <a:t>1,4142(19 mm) 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	</a:t>
            </a:r>
            <a:r>
              <a:rPr lang="id-ID" sz="2600" dirty="0"/>
              <a:t>= </a:t>
            </a:r>
            <a:r>
              <a:rPr lang="id-ID" sz="2600" b="1" dirty="0"/>
              <a:t>26,87 mm</a:t>
            </a:r>
            <a:r>
              <a:rPr lang="id-ID" sz="2600" dirty="0"/>
              <a:t> ( ↓ )</a:t>
            </a:r>
            <a:r>
              <a:rPr lang="id-ID" sz="2600" i="1" dirty="0"/>
              <a:t> </a:t>
            </a:r>
            <a:r>
              <a:rPr lang="id-ID" sz="2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55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2" y="1541917"/>
            <a:ext cx="14954985" cy="1915797"/>
          </a:xfrm>
        </p:spPr>
        <p:txBody>
          <a:bodyPr/>
          <a:lstStyle/>
          <a:p>
            <a:pPr lvl="0" algn="l"/>
            <a:r>
              <a:rPr lang="id-ID" sz="4044" noProof="1"/>
              <a:t>Metode Kerja Virtual Pada Struktur Rangka Batang</a:t>
            </a:r>
            <a:br>
              <a:rPr lang="id-ID" sz="4044" noProof="1"/>
            </a:br>
            <a:endParaRPr lang="id-ID" sz="4044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774" y="3152565"/>
            <a:ext cx="11887200" cy="6537502"/>
          </a:xfrm>
        </p:spPr>
        <p:txBody>
          <a:bodyPr>
            <a:normAutofit fontScale="77500" lnSpcReduction="20000"/>
          </a:bodyPr>
          <a:lstStyle/>
          <a:p>
            <a:r>
              <a:rPr lang="id-ID" b="1" noProof="1">
                <a:effectLst/>
              </a:rPr>
              <a:t>Akibat Beban Eksternal</a:t>
            </a:r>
            <a:endParaRPr lang="id-ID" noProof="1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						</a:t>
            </a:r>
            <a:endParaRPr lang="id-ID" dirty="0">
              <a:effectLst/>
            </a:endParaRPr>
          </a:p>
          <a:p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id-ID" dirty="0">
                <a:effectLst/>
              </a:rPr>
              <a:t>dengan</a:t>
            </a:r>
          </a:p>
          <a:p>
            <a:pPr marL="0" indent="0">
              <a:buNone/>
            </a:pPr>
            <a:r>
              <a:rPr lang="id-ID" dirty="0">
                <a:effectLst/>
              </a:rPr>
              <a:t>1	adalah beban virtual 1(satu) satuan yang diberikan pada titik yang </a:t>
            </a:r>
            <a:r>
              <a:rPr lang="en-US" dirty="0">
                <a:effectLst/>
              </a:rPr>
              <a:t>	</a:t>
            </a:r>
            <a:r>
              <a:rPr lang="id-ID" dirty="0">
                <a:effectLst/>
              </a:rPr>
              <a:t>hendak dihitung</a:t>
            </a:r>
            <a:r>
              <a:rPr lang="en-US" dirty="0">
                <a:effectLst/>
              </a:rPr>
              <a:t> </a:t>
            </a:r>
            <a:r>
              <a:rPr lang="id-ID" dirty="0">
                <a:effectLst/>
              </a:rPr>
              <a:t>perpindahannya</a:t>
            </a:r>
          </a:p>
          <a:p>
            <a:pPr marL="0" indent="0">
              <a:buNone/>
            </a:pPr>
            <a:r>
              <a:rPr lang="id-ID" i="1" dirty="0">
                <a:effectLst/>
              </a:rPr>
              <a:t>n</a:t>
            </a:r>
            <a:r>
              <a:rPr lang="id-ID" dirty="0">
                <a:effectLst/>
              </a:rPr>
              <a:t>	adalah gaya aksial/gaya batang virtual akibat beban virtual 1(satu) </a:t>
            </a:r>
            <a:r>
              <a:rPr lang="en-US" dirty="0">
                <a:effectLst/>
              </a:rPr>
              <a:t>	</a:t>
            </a:r>
            <a:r>
              <a:rPr lang="id-ID" dirty="0">
                <a:effectLst/>
              </a:rPr>
              <a:t>satuan</a:t>
            </a:r>
          </a:p>
          <a:p>
            <a:pPr marL="0" indent="0">
              <a:buNone/>
            </a:pPr>
            <a:r>
              <a:rPr lang="id-ID" i="1" dirty="0">
                <a:effectLst/>
              </a:rPr>
              <a:t>y</a:t>
            </a:r>
            <a:r>
              <a:rPr lang="id-ID" dirty="0">
                <a:effectLst/>
              </a:rPr>
              <a:t>	adalah perpindahan titik kumpul akibat beban nyata</a:t>
            </a:r>
          </a:p>
          <a:p>
            <a:pPr marL="0" indent="0">
              <a:buNone/>
            </a:pPr>
            <a:r>
              <a:rPr lang="id-ID" i="1" dirty="0">
                <a:effectLst/>
              </a:rPr>
              <a:t>N</a:t>
            </a:r>
            <a:r>
              <a:rPr lang="id-ID" dirty="0">
                <a:effectLst/>
              </a:rPr>
              <a:t>	adalah gaya aksial/gaya batang akibat beban nyata</a:t>
            </a:r>
          </a:p>
          <a:p>
            <a:pPr marL="0" indent="0">
              <a:buNone/>
            </a:pPr>
            <a:r>
              <a:rPr lang="id-ID" i="1" dirty="0">
                <a:effectLst/>
              </a:rPr>
              <a:t>L</a:t>
            </a:r>
            <a:r>
              <a:rPr lang="id-ID" dirty="0">
                <a:effectLst/>
              </a:rPr>
              <a:t>	adalah panjang batang</a:t>
            </a:r>
          </a:p>
          <a:p>
            <a:pPr marL="0" indent="0">
              <a:buNone/>
            </a:pPr>
            <a:r>
              <a:rPr lang="id-ID" i="1" dirty="0">
                <a:effectLst/>
              </a:rPr>
              <a:t>A</a:t>
            </a:r>
            <a:r>
              <a:rPr lang="id-ID" dirty="0">
                <a:effectLst/>
              </a:rPr>
              <a:t>	adalah penampang melintang batang</a:t>
            </a:r>
          </a:p>
          <a:p>
            <a:pPr marL="0" indent="0">
              <a:buNone/>
            </a:pPr>
            <a:r>
              <a:rPr lang="id-ID" i="1" dirty="0">
                <a:effectLst/>
              </a:rPr>
              <a:t>E</a:t>
            </a:r>
            <a:r>
              <a:rPr lang="id-ID" dirty="0">
                <a:effectLst/>
              </a:rPr>
              <a:t>	adalah modulus elastisitas batang</a:t>
            </a:r>
          </a:p>
          <a:p>
            <a:endParaRPr lang="id-ID" dirty="0">
              <a:effectLst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926423" y="4022264"/>
            <a:ext cx="1539524" cy="68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∙ </a:t>
            </a:r>
            <a:r>
              <a:rPr lang="id-ID" altLang="id-ID" sz="36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id-ID" altLang="id-ID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endParaRPr lang="id-ID" altLang="id-ID" sz="5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733627"/>
              </p:ext>
            </p:extLst>
          </p:nvPr>
        </p:nvGraphicFramePr>
        <p:xfrm>
          <a:off x="4465947" y="3663531"/>
          <a:ext cx="1956728" cy="140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3" imgW="469800" imgH="342720" progId="Equation.3">
                  <p:embed/>
                </p:oleObj>
              </mc:Choice>
              <mc:Fallback>
                <p:oleObj name="Equation" r:id="rId3" imgW="469800" imgH="34272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947" y="3663531"/>
                        <a:ext cx="1956728" cy="140483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43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90" y="1760430"/>
            <a:ext cx="14954985" cy="1915797"/>
          </a:xfrm>
        </p:spPr>
        <p:txBody>
          <a:bodyPr/>
          <a:lstStyle/>
          <a:p>
            <a:pPr lvl="0" algn="l"/>
            <a:r>
              <a:rPr lang="id-ID" sz="4044" noProof="1"/>
              <a:t>Metode Kerja Virtual Pada Struktur Rangka Batang</a:t>
            </a:r>
            <a:br>
              <a:rPr lang="id-ID" sz="4044" noProof="1"/>
            </a:br>
            <a:endParaRPr lang="id-ID" sz="4044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055" y="3143870"/>
            <a:ext cx="11887200" cy="6537502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id-ID" b="1" noProof="1"/>
              <a:t>Akibat </a:t>
            </a:r>
            <a:r>
              <a:rPr lang="id-ID" b="1" dirty="0"/>
              <a:t>Temperatur</a:t>
            </a:r>
            <a:endParaRPr lang="en-US" b="1" dirty="0"/>
          </a:p>
          <a:p>
            <a:pPr marL="0" indent="0">
              <a:buNone/>
            </a:pPr>
            <a:r>
              <a:rPr lang="en-US" sz="3467" dirty="0"/>
              <a:t>	</a:t>
            </a:r>
            <a:r>
              <a:rPr lang="id-ID" b="1" dirty="0">
                <a:solidFill>
                  <a:srgbClr val="0070C0"/>
                </a:solidFill>
              </a:rPr>
              <a:t>1∙</a:t>
            </a:r>
            <a:r>
              <a:rPr lang="id-ID" b="1" i="1" dirty="0">
                <a:solidFill>
                  <a:srgbClr val="0070C0"/>
                </a:solidFill>
              </a:rPr>
              <a:t>y</a:t>
            </a:r>
            <a:r>
              <a:rPr lang="id-ID" b="1" dirty="0">
                <a:solidFill>
                  <a:srgbClr val="0070C0"/>
                </a:solidFill>
              </a:rPr>
              <a:t> = ∑</a:t>
            </a:r>
            <a:r>
              <a:rPr lang="id-ID" b="1" i="1" dirty="0">
                <a:solidFill>
                  <a:srgbClr val="0070C0"/>
                </a:solidFill>
              </a:rPr>
              <a:t>n</a:t>
            </a:r>
            <a:r>
              <a:rPr lang="id-ID" b="1" dirty="0">
                <a:solidFill>
                  <a:srgbClr val="0070C0"/>
                </a:solidFill>
              </a:rPr>
              <a:t>∙</a:t>
            </a:r>
            <a:r>
              <a:rPr lang="id-ID" b="1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id-ID" b="1" dirty="0">
                <a:solidFill>
                  <a:srgbClr val="0070C0"/>
                </a:solidFill>
              </a:rPr>
              <a:t>∙</a:t>
            </a:r>
            <a:r>
              <a:rPr lang="id-ID" b="1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id-ID" b="1" i="1" dirty="0">
                <a:solidFill>
                  <a:srgbClr val="0070C0"/>
                </a:solidFill>
              </a:rPr>
              <a:t>T</a:t>
            </a:r>
            <a:r>
              <a:rPr lang="id-ID" b="1" dirty="0">
                <a:solidFill>
                  <a:srgbClr val="0070C0"/>
                </a:solidFill>
              </a:rPr>
              <a:t>∙</a:t>
            </a:r>
            <a:r>
              <a:rPr lang="id-ID" b="1" i="1" dirty="0">
                <a:solidFill>
                  <a:srgbClr val="0070C0"/>
                </a:solidFill>
              </a:rPr>
              <a:t>L</a:t>
            </a:r>
            <a:r>
              <a:rPr lang="id-ID" sz="3467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id-ID" dirty="0"/>
              <a:t>dengan </a:t>
            </a:r>
          </a:p>
          <a:p>
            <a:pPr marL="0" indent="0">
              <a:buNone/>
            </a:pPr>
            <a:r>
              <a:rPr lang="id-ID" dirty="0"/>
              <a:t>1	adalah beban virtual 1(satu) satuan yang diberikan pada </a:t>
            </a:r>
            <a:r>
              <a:rPr lang="en-US" dirty="0"/>
              <a:t>	</a:t>
            </a:r>
            <a:r>
              <a:rPr lang="id-ID" dirty="0"/>
              <a:t>titik </a:t>
            </a:r>
            <a:r>
              <a:rPr lang="en-US" dirty="0"/>
              <a:t>	</a:t>
            </a:r>
            <a:r>
              <a:rPr lang="id-ID" dirty="0"/>
              <a:t>yang hendak dihitung</a:t>
            </a:r>
            <a:r>
              <a:rPr lang="en-US" dirty="0"/>
              <a:t> </a:t>
            </a:r>
            <a:r>
              <a:rPr lang="id-ID" dirty="0"/>
              <a:t>perpindahannya</a:t>
            </a:r>
          </a:p>
          <a:p>
            <a:pPr marL="0" indent="0">
              <a:buNone/>
            </a:pPr>
            <a:r>
              <a:rPr lang="id-ID" i="1" dirty="0"/>
              <a:t>n</a:t>
            </a:r>
            <a:r>
              <a:rPr lang="id-ID" dirty="0"/>
              <a:t>	adalah gaya aksial/gaya batang virtual akibat beban </a:t>
            </a:r>
            <a:r>
              <a:rPr lang="en-US" dirty="0"/>
              <a:t> </a:t>
            </a:r>
            <a:r>
              <a:rPr lang="id-ID" dirty="0"/>
              <a:t>virtual 1(satu) </a:t>
            </a:r>
            <a:r>
              <a:rPr lang="en-US" dirty="0"/>
              <a:t>	</a:t>
            </a:r>
            <a:r>
              <a:rPr lang="id-ID" dirty="0"/>
              <a:t>satuan</a:t>
            </a:r>
          </a:p>
          <a:p>
            <a:pPr marL="0" indent="0">
              <a:buNone/>
            </a:pPr>
            <a:r>
              <a:rPr lang="id-ID" i="1" dirty="0"/>
              <a:t>y</a:t>
            </a:r>
            <a:r>
              <a:rPr lang="id-ID" dirty="0"/>
              <a:t>	adalah perpindahan titik kumpul akibat perubahan temperatur</a:t>
            </a:r>
          </a:p>
          <a:p>
            <a:pPr marL="0" indent="0">
              <a:buNone/>
            </a:pPr>
            <a:r>
              <a:rPr lang="id-ID" i="1" dirty="0">
                <a:latin typeface="Symbol" panose="05050102010706020507" pitchFamily="18" charset="2"/>
              </a:rPr>
              <a:t>a</a:t>
            </a:r>
            <a:r>
              <a:rPr lang="id-ID" dirty="0"/>
              <a:t>	adalah koefisien muai panjang dari elemen batang</a:t>
            </a:r>
          </a:p>
          <a:p>
            <a:pPr marL="0" indent="0">
              <a:buNone/>
            </a:pPr>
            <a:r>
              <a:rPr lang="id-ID" dirty="0">
                <a:latin typeface="Symbol" panose="05050102010706020507" pitchFamily="18" charset="2"/>
              </a:rPr>
              <a:t>D</a:t>
            </a:r>
            <a:r>
              <a:rPr lang="id-ID" i="1" dirty="0"/>
              <a:t>T</a:t>
            </a:r>
            <a:r>
              <a:rPr lang="id-ID" dirty="0"/>
              <a:t>	adalah perubahan temperatur</a:t>
            </a:r>
          </a:p>
          <a:p>
            <a:pPr marL="0" indent="0">
              <a:buNone/>
            </a:pPr>
            <a:r>
              <a:rPr lang="id-ID" i="1" dirty="0"/>
              <a:t>L</a:t>
            </a:r>
            <a:r>
              <a:rPr lang="id-ID" dirty="0"/>
              <a:t>	adalah panjang batang</a:t>
            </a:r>
            <a:endParaRPr lang="id-ID" sz="4044" dirty="0"/>
          </a:p>
          <a:p>
            <a:pPr marL="0" indent="0">
              <a:buNone/>
            </a:pPr>
            <a:r>
              <a:rPr lang="en-US" dirty="0"/>
              <a:t>						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463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578" y="1881199"/>
            <a:ext cx="14954985" cy="1915797"/>
          </a:xfrm>
        </p:spPr>
        <p:txBody>
          <a:bodyPr/>
          <a:lstStyle/>
          <a:p>
            <a:pPr lvl="0" algn="l"/>
            <a:r>
              <a:rPr lang="id-ID" sz="4044" noProof="1"/>
              <a:t>Metode Kerja Virtual Pada Struktur Rangka Batang</a:t>
            </a:r>
            <a:br>
              <a:rPr lang="id-ID" sz="4044" noProof="1"/>
            </a:br>
            <a:endParaRPr lang="id-ID" sz="4044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84" y="3368498"/>
            <a:ext cx="14963511" cy="6537502"/>
          </a:xfrm>
          <a:ln>
            <a:noFill/>
          </a:ln>
        </p:spPr>
        <p:txBody>
          <a:bodyPr>
            <a:normAutofit/>
          </a:bodyPr>
          <a:lstStyle/>
          <a:p>
            <a:r>
              <a:rPr lang="id-ID" sz="4044" b="1" noProof="1"/>
              <a:t>Akibat Kesalahan Fabrikasi dan Lawan Lendut</a:t>
            </a:r>
            <a:endParaRPr lang="id-ID" sz="4044" noProof="1"/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b="1" dirty="0">
                <a:solidFill>
                  <a:schemeClr val="accent2">
                    <a:lumMod val="75000"/>
                  </a:schemeClr>
                </a:solidFill>
              </a:rPr>
              <a:t>1∙</a:t>
            </a:r>
            <a:r>
              <a:rPr lang="id-ID" b="1" i="1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id-ID" b="1" dirty="0">
                <a:solidFill>
                  <a:schemeClr val="accent2">
                    <a:lumMod val="75000"/>
                  </a:schemeClr>
                </a:solidFill>
              </a:rPr>
              <a:t> = ∑</a:t>
            </a:r>
            <a:r>
              <a:rPr lang="id-ID" b="1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d-ID" b="1" dirty="0">
                <a:solidFill>
                  <a:schemeClr val="accent2">
                    <a:lumMod val="75000"/>
                  </a:schemeClr>
                </a:solidFill>
              </a:rPr>
              <a:t>∙</a:t>
            </a:r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id-ID" b="1" i="1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d-ID" dirty="0"/>
              <a:t>				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dengan </a:t>
            </a:r>
          </a:p>
          <a:p>
            <a:pPr marL="0" indent="0">
              <a:buNone/>
            </a:pPr>
            <a:r>
              <a:rPr lang="id-ID" dirty="0"/>
              <a:t>1	adalah beban virtual 1(satu) satuan yang diberikan pada titik yang </a:t>
            </a:r>
            <a:r>
              <a:rPr lang="en-US" dirty="0"/>
              <a:t>	</a:t>
            </a:r>
            <a:r>
              <a:rPr lang="id-ID" dirty="0"/>
              <a:t>hendak dihitung</a:t>
            </a:r>
            <a:r>
              <a:rPr lang="en-US" dirty="0"/>
              <a:t> </a:t>
            </a:r>
            <a:r>
              <a:rPr lang="id-ID" dirty="0"/>
              <a:t>perpindahannya</a:t>
            </a:r>
          </a:p>
          <a:p>
            <a:pPr marL="0" indent="0">
              <a:buNone/>
            </a:pPr>
            <a:r>
              <a:rPr lang="id-ID" i="1" dirty="0"/>
              <a:t>n</a:t>
            </a:r>
            <a:r>
              <a:rPr lang="id-ID" dirty="0"/>
              <a:t>	adalah gaya aksial/gaya batang virtual akibat beban virtual 1(satu) </a:t>
            </a:r>
            <a:r>
              <a:rPr lang="en-US" dirty="0"/>
              <a:t>	</a:t>
            </a:r>
            <a:r>
              <a:rPr lang="id-ID" dirty="0"/>
              <a:t>satuan</a:t>
            </a:r>
          </a:p>
          <a:p>
            <a:pPr marL="0" indent="0">
              <a:buNone/>
            </a:pPr>
            <a:r>
              <a:rPr lang="id-ID" i="1" dirty="0"/>
              <a:t>y</a:t>
            </a:r>
            <a:r>
              <a:rPr lang="id-ID" dirty="0"/>
              <a:t>	adalah perpindahan titik kumpul akibat kesalahan fabrikasi</a:t>
            </a:r>
          </a:p>
          <a:p>
            <a:pPr marL="0" indent="0">
              <a:buNone/>
            </a:pPr>
            <a:r>
              <a:rPr lang="id-ID" dirty="0">
                <a:latin typeface="Symbol" panose="05050102010706020507" pitchFamily="18" charset="2"/>
              </a:rPr>
              <a:t>D</a:t>
            </a:r>
            <a:r>
              <a:rPr lang="id-ID" i="1" dirty="0"/>
              <a:t>L</a:t>
            </a:r>
            <a:r>
              <a:rPr lang="id-ID" dirty="0"/>
              <a:t>	adalah pebedaan panjang batang akibat kesalahan fabrikasi</a:t>
            </a:r>
          </a:p>
          <a:p>
            <a:pPr marL="0" indent="0">
              <a:buNone/>
            </a:pPr>
            <a:r>
              <a:rPr lang="id-ID" noProof="1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23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970" y="1963503"/>
            <a:ext cx="16045255" cy="6537502"/>
          </a:xfrm>
        </p:spPr>
        <p:txBody>
          <a:bodyPr/>
          <a:lstStyle/>
          <a:p>
            <a:pPr algn="just"/>
            <a:r>
              <a:rPr lang="id-ID" sz="3467" dirty="0"/>
              <a:t>Suatu struktur rangka batang statis tertentu dengan beban – beban seperti ditunjukkan dalam Gambar 6.13a. Asumsikan semua elemen batang memiliki luas penampang seragam 400 mm</a:t>
            </a:r>
            <a:r>
              <a:rPr lang="id-ID" sz="3467" baseline="30000" dirty="0"/>
              <a:t>2</a:t>
            </a:r>
            <a:r>
              <a:rPr lang="id-ID" sz="3467" dirty="0"/>
              <a:t> dan Modulus Elastisitas material sebesar 200 GPa. Hitunglah :</a:t>
            </a:r>
          </a:p>
          <a:p>
            <a:pPr lvl="1" algn="just"/>
            <a:r>
              <a:rPr lang="id-ID" sz="2600" dirty="0"/>
              <a:t>Perpindahan vertikal/lendutan di titik 3</a:t>
            </a:r>
          </a:p>
          <a:p>
            <a:pPr lvl="1" algn="just"/>
            <a:r>
              <a:rPr lang="id-ID" sz="2600" dirty="0"/>
              <a:t>Perpindahan horizontal di titik 3</a:t>
            </a:r>
          </a:p>
          <a:p>
            <a:endParaRPr lang="id-ID" dirty="0"/>
          </a:p>
        </p:txBody>
      </p:sp>
      <p:sp>
        <p:nvSpPr>
          <p:cNvPr id="41" name="Rectangle 86"/>
          <p:cNvSpPr>
            <a:spLocks noChangeArrowheads="1"/>
          </p:cNvSpPr>
          <p:nvPr/>
        </p:nvSpPr>
        <p:spPr bwMode="auto">
          <a:xfrm>
            <a:off x="8671667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6"/>
          <p:cNvGrpSpPr>
            <a:grpSpLocks/>
          </p:cNvGrpSpPr>
          <p:nvPr/>
        </p:nvGrpSpPr>
        <p:grpSpPr bwMode="auto">
          <a:xfrm>
            <a:off x="9375710" y="4599032"/>
            <a:ext cx="5613400" cy="4288014"/>
            <a:chOff x="2175" y="9233"/>
            <a:chExt cx="6120" cy="4676"/>
          </a:xfrm>
        </p:grpSpPr>
        <p:grpSp>
          <p:nvGrpSpPr>
            <p:cNvPr id="43" name="Group 82"/>
            <p:cNvGrpSpPr>
              <a:grpSpLocks/>
            </p:cNvGrpSpPr>
            <p:nvPr/>
          </p:nvGrpSpPr>
          <p:grpSpPr bwMode="auto">
            <a:xfrm rot="5400000">
              <a:off x="4346" y="12307"/>
              <a:ext cx="616" cy="2588"/>
              <a:chOff x="2175" y="3690"/>
              <a:chExt cx="616" cy="2745"/>
            </a:xfrm>
          </p:grpSpPr>
          <p:sp>
            <p:nvSpPr>
              <p:cNvPr id="79" name="AutoShape 85"/>
              <p:cNvSpPr>
                <a:spLocks noChangeShapeType="1"/>
              </p:cNvSpPr>
              <p:nvPr/>
            </p:nvSpPr>
            <p:spPr bwMode="auto">
              <a:xfrm>
                <a:off x="2175" y="3690"/>
                <a:ext cx="48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80" name="AutoShape 84"/>
              <p:cNvSpPr>
                <a:spLocks noChangeShapeType="1"/>
              </p:cNvSpPr>
              <p:nvPr/>
            </p:nvSpPr>
            <p:spPr bwMode="auto">
              <a:xfrm>
                <a:off x="2175" y="6435"/>
                <a:ext cx="61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sp>
            <p:nvSpPr>
              <p:cNvPr id="81" name="AutoShape 83"/>
              <p:cNvSpPr>
                <a:spLocks noChangeShapeType="1"/>
              </p:cNvSpPr>
              <p:nvPr/>
            </p:nvSpPr>
            <p:spPr bwMode="auto">
              <a:xfrm>
                <a:off x="2445" y="3690"/>
                <a:ext cx="0" cy="27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</p:grp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2175" y="9233"/>
              <a:ext cx="6120" cy="4413"/>
              <a:chOff x="2175" y="2895"/>
              <a:chExt cx="6120" cy="4413"/>
            </a:xfrm>
          </p:grpSpPr>
          <p:grpSp>
            <p:nvGrpSpPr>
              <p:cNvPr id="45" name="Group 54"/>
              <p:cNvGrpSpPr>
                <a:grpSpLocks/>
              </p:cNvGrpSpPr>
              <p:nvPr/>
            </p:nvGrpSpPr>
            <p:grpSpPr bwMode="auto">
              <a:xfrm>
                <a:off x="2655" y="2895"/>
                <a:ext cx="5640" cy="4126"/>
                <a:chOff x="2655" y="2895"/>
                <a:chExt cx="4213" cy="4126"/>
              </a:xfrm>
            </p:grpSpPr>
            <p:grpSp>
              <p:nvGrpSpPr>
                <p:cNvPr id="52" name="Group 63"/>
                <p:cNvGrpSpPr>
                  <a:grpSpLocks/>
                </p:cNvGrpSpPr>
                <p:nvPr/>
              </p:nvGrpSpPr>
              <p:grpSpPr bwMode="auto">
                <a:xfrm>
                  <a:off x="2655" y="3690"/>
                  <a:ext cx="2880" cy="3331"/>
                  <a:chOff x="2520" y="3390"/>
                  <a:chExt cx="2880" cy="3331"/>
                </a:xfrm>
              </p:grpSpPr>
              <p:sp>
                <p:nvSpPr>
                  <p:cNvPr id="61" name="AutoShape 81"/>
                  <p:cNvSpPr>
                    <a:spLocks noChangeShapeType="1"/>
                  </p:cNvSpPr>
                  <p:nvPr/>
                </p:nvSpPr>
                <p:spPr bwMode="auto">
                  <a:xfrm>
                    <a:off x="3015" y="3390"/>
                    <a:ext cx="1965" cy="0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2" name="AutoShape 80"/>
                  <p:cNvSpPr>
                    <a:spLocks noChangeShapeType="1"/>
                  </p:cNvSpPr>
                  <p:nvPr/>
                </p:nvSpPr>
                <p:spPr bwMode="auto">
                  <a:xfrm>
                    <a:off x="3015" y="3390"/>
                    <a:ext cx="0" cy="2745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3" name="AutoShape 79"/>
                  <p:cNvSpPr>
                    <a:spLocks noChangeShapeType="1"/>
                  </p:cNvSpPr>
                  <p:nvPr/>
                </p:nvSpPr>
                <p:spPr bwMode="auto">
                  <a:xfrm>
                    <a:off x="4980" y="3390"/>
                    <a:ext cx="0" cy="2745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4" name="AutoShape 78"/>
                  <p:cNvSpPr>
                    <a:spLocks noChangeShapeType="1"/>
                  </p:cNvSpPr>
                  <p:nvPr/>
                </p:nvSpPr>
                <p:spPr bwMode="auto">
                  <a:xfrm>
                    <a:off x="3015" y="6135"/>
                    <a:ext cx="1965" cy="0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65" name="AutoShap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15" y="3390"/>
                    <a:ext cx="1965" cy="2745"/>
                  </a:xfrm>
                  <a:prstGeom prst="straightConnector1">
                    <a:avLst/>
                  </a:prstGeom>
                  <a:noFill/>
                  <a:ln w="349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grpSp>
                <p:nvGrpSpPr>
                  <p:cNvPr id="66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520" y="6135"/>
                    <a:ext cx="960" cy="413"/>
                    <a:chOff x="5790" y="3555"/>
                    <a:chExt cx="960" cy="413"/>
                  </a:xfrm>
                </p:grpSpPr>
                <p:sp>
                  <p:nvSpPr>
                    <p:cNvPr id="75" name="AutoShap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30" y="3555"/>
                      <a:ext cx="495" cy="270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76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90" y="3825"/>
                      <a:ext cx="960" cy="143"/>
                      <a:chOff x="5790" y="4095"/>
                      <a:chExt cx="960" cy="143"/>
                    </a:xfrm>
                  </p:grpSpPr>
                  <p:sp>
                    <p:nvSpPr>
                      <p:cNvPr id="77" name="Rectangle 75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90" y="4095"/>
                        <a:ext cx="960" cy="143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78" name="AutoShap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90" y="4095"/>
                        <a:ext cx="96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</p:grpSp>
              <p:grpSp>
                <p:nvGrpSpPr>
                  <p:cNvPr id="67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4440" y="6135"/>
                    <a:ext cx="960" cy="586"/>
                    <a:chOff x="7920" y="3795"/>
                    <a:chExt cx="960" cy="586"/>
                  </a:xfrm>
                </p:grpSpPr>
                <p:grpSp>
                  <p:nvGrpSpPr>
                    <p:cNvPr id="68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" y="4238"/>
                      <a:ext cx="960" cy="143"/>
                      <a:chOff x="5790" y="4095"/>
                      <a:chExt cx="960" cy="143"/>
                    </a:xfrm>
                  </p:grpSpPr>
                  <p:sp>
                    <p:nvSpPr>
                      <p:cNvPr id="73" name="Rectangle 71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90" y="4095"/>
                        <a:ext cx="960" cy="143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74" name="AutoShap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90" y="4095"/>
                        <a:ext cx="96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69" name="AutoShap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0" y="3795"/>
                      <a:ext cx="570" cy="270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70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50" y="4065"/>
                      <a:ext cx="180" cy="17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71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30" y="4065"/>
                      <a:ext cx="180" cy="17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72" name="AutoShap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95" y="4065"/>
                      <a:ext cx="88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</p:grpSp>
            <p:sp>
              <p:nvSpPr>
                <p:cNvPr id="53" name="AutoShape 62"/>
                <p:cNvSpPr>
                  <a:spLocks noChangeShapeType="1"/>
                </p:cNvSpPr>
                <p:nvPr/>
              </p:nvSpPr>
              <p:spPr bwMode="auto">
                <a:xfrm>
                  <a:off x="5115" y="2895"/>
                  <a:ext cx="0" cy="79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4" name="AutoShape 61"/>
                <p:cNvSpPr>
                  <a:spLocks noChangeShapeType="1"/>
                </p:cNvSpPr>
                <p:nvPr/>
              </p:nvSpPr>
              <p:spPr bwMode="auto">
                <a:xfrm rot="-5400000">
                  <a:off x="5572" y="3292"/>
                  <a:ext cx="0" cy="79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805" y="6225"/>
                  <a:ext cx="49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791" y="3525"/>
                  <a:ext cx="49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5041" y="3690"/>
                  <a:ext cx="49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041" y="6225"/>
                  <a:ext cx="49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4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041" y="2895"/>
                  <a:ext cx="106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20 kN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969" y="3450"/>
                  <a:ext cx="899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10 kN</a:t>
                  </a:r>
                  <a:endParaRPr lang="id-ID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6" name="Group 50"/>
              <p:cNvGrpSpPr>
                <a:grpSpLocks/>
              </p:cNvGrpSpPr>
              <p:nvPr/>
            </p:nvGrpSpPr>
            <p:grpSpPr bwMode="auto">
              <a:xfrm>
                <a:off x="2175" y="3690"/>
                <a:ext cx="616" cy="2745"/>
                <a:chOff x="2175" y="3690"/>
                <a:chExt cx="616" cy="2745"/>
              </a:xfrm>
            </p:grpSpPr>
            <p:sp>
              <p:nvSpPr>
                <p:cNvPr id="49" name="AutoShape 53"/>
                <p:cNvSpPr>
                  <a:spLocks noChangeShapeType="1"/>
                </p:cNvSpPr>
                <p:nvPr/>
              </p:nvSpPr>
              <p:spPr bwMode="auto">
                <a:xfrm>
                  <a:off x="2175" y="3690"/>
                  <a:ext cx="48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0" name="AutoShape 52"/>
                <p:cNvSpPr>
                  <a:spLocks noChangeShapeType="1"/>
                </p:cNvSpPr>
                <p:nvPr/>
              </p:nvSpPr>
              <p:spPr bwMode="auto">
                <a:xfrm>
                  <a:off x="2175" y="6435"/>
                  <a:ext cx="61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51" name="AutoShape 51"/>
                <p:cNvSpPr>
                  <a:spLocks noChangeShapeType="1"/>
                </p:cNvSpPr>
                <p:nvPr/>
              </p:nvSpPr>
              <p:spPr bwMode="auto">
                <a:xfrm>
                  <a:off x="2445" y="3690"/>
                  <a:ext cx="0" cy="274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</p:grpSp>
          <p:sp>
            <p:nvSpPr>
              <p:cNvPr id="47" name="Text Box 49"/>
              <p:cNvSpPr txBox="1">
                <a:spLocks noChangeArrowheads="1"/>
              </p:cNvSpPr>
              <p:nvPr/>
            </p:nvSpPr>
            <p:spPr bwMode="auto">
              <a:xfrm>
                <a:off x="2401" y="4680"/>
                <a:ext cx="749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 m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 Box 48"/>
              <p:cNvSpPr txBox="1">
                <a:spLocks noChangeArrowheads="1"/>
              </p:cNvSpPr>
              <p:nvPr/>
            </p:nvSpPr>
            <p:spPr bwMode="auto">
              <a:xfrm>
                <a:off x="4306" y="6878"/>
                <a:ext cx="749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4 m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2" name="Rectangle 95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4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823" y="2277567"/>
            <a:ext cx="11887200" cy="6537502"/>
          </a:xfrm>
        </p:spPr>
        <p:txBody>
          <a:bodyPr/>
          <a:lstStyle/>
          <a:p>
            <a:pPr lvl="0"/>
            <a:r>
              <a:rPr lang="id-ID" dirty="0"/>
              <a:t>Perpindahan horizontal di titik 3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Rectangle 77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97"/>
          <p:cNvSpPr>
            <a:spLocks noChangeArrowheads="1"/>
          </p:cNvSpPr>
          <p:nvPr/>
        </p:nvSpPr>
        <p:spPr bwMode="auto">
          <a:xfrm>
            <a:off x="28614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182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" name="Group 98"/>
          <p:cNvGrpSpPr>
            <a:grpSpLocks/>
          </p:cNvGrpSpPr>
          <p:nvPr/>
        </p:nvGrpSpPr>
        <p:grpSpPr bwMode="auto">
          <a:xfrm>
            <a:off x="3128274" y="3006679"/>
            <a:ext cx="10311952" cy="5350263"/>
            <a:chOff x="1200" y="4095"/>
            <a:chExt cx="9622" cy="4807"/>
          </a:xfrm>
        </p:grpSpPr>
        <p:sp>
          <p:nvSpPr>
            <p:cNvPr id="84" name="Text Box 181"/>
            <p:cNvSpPr txBox="1">
              <a:spLocks noChangeArrowheads="1"/>
            </p:cNvSpPr>
            <p:nvPr/>
          </p:nvSpPr>
          <p:spPr bwMode="auto">
            <a:xfrm>
              <a:off x="5667" y="7247"/>
              <a:ext cx="97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80"/>
            <p:cNvSpPr txBox="1">
              <a:spLocks noChangeArrowheads="1"/>
            </p:cNvSpPr>
            <p:nvPr/>
          </p:nvSpPr>
          <p:spPr bwMode="auto">
            <a:xfrm>
              <a:off x="6787" y="8347"/>
              <a:ext cx="97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7,5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179"/>
            <p:cNvSpPr txBox="1">
              <a:spLocks noChangeArrowheads="1"/>
            </p:cNvSpPr>
            <p:nvPr/>
          </p:nvSpPr>
          <p:spPr bwMode="auto">
            <a:xfrm>
              <a:off x="8414" y="8372"/>
              <a:ext cx="108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27,5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178"/>
            <p:cNvSpPr txBox="1">
              <a:spLocks noChangeArrowheads="1"/>
            </p:cNvSpPr>
            <p:nvPr/>
          </p:nvSpPr>
          <p:spPr bwMode="auto">
            <a:xfrm>
              <a:off x="6144" y="5811"/>
              <a:ext cx="94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 Box 177"/>
            <p:cNvSpPr txBox="1">
              <a:spLocks noChangeArrowheads="1"/>
            </p:cNvSpPr>
            <p:nvPr/>
          </p:nvSpPr>
          <p:spPr bwMode="auto">
            <a:xfrm>
              <a:off x="7857" y="6971"/>
              <a:ext cx="83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 Box 176"/>
            <p:cNvSpPr txBox="1">
              <a:spLocks noChangeArrowheads="1"/>
            </p:cNvSpPr>
            <p:nvPr/>
          </p:nvSpPr>
          <p:spPr bwMode="auto">
            <a:xfrm>
              <a:off x="7471" y="5811"/>
              <a:ext cx="132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+ 12,5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 Box 175"/>
            <p:cNvSpPr txBox="1">
              <a:spLocks noChangeArrowheads="1"/>
            </p:cNvSpPr>
            <p:nvPr/>
          </p:nvSpPr>
          <p:spPr bwMode="auto">
            <a:xfrm>
              <a:off x="9318" y="6075"/>
              <a:ext cx="124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- 27,5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1" name="Group 99"/>
            <p:cNvGrpSpPr>
              <a:grpSpLocks/>
            </p:cNvGrpSpPr>
            <p:nvPr/>
          </p:nvGrpSpPr>
          <p:grpSpPr bwMode="auto">
            <a:xfrm>
              <a:off x="1200" y="4095"/>
              <a:ext cx="9622" cy="4807"/>
              <a:chOff x="1200" y="4095"/>
              <a:chExt cx="9622" cy="4807"/>
            </a:xfrm>
          </p:grpSpPr>
          <p:grpSp>
            <p:nvGrpSpPr>
              <p:cNvPr id="92" name="Group 142"/>
              <p:cNvGrpSpPr>
                <a:grpSpLocks/>
              </p:cNvGrpSpPr>
              <p:nvPr/>
            </p:nvGrpSpPr>
            <p:grpSpPr bwMode="auto">
              <a:xfrm>
                <a:off x="6124" y="4095"/>
                <a:ext cx="4698" cy="4591"/>
                <a:chOff x="6124" y="4095"/>
                <a:chExt cx="4698" cy="4591"/>
              </a:xfrm>
            </p:grpSpPr>
            <p:sp>
              <p:nvSpPr>
                <p:cNvPr id="135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7857" y="4672"/>
                  <a:ext cx="837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b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0 kN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36" name="Group 143"/>
                <p:cNvGrpSpPr>
                  <a:grpSpLocks/>
                </p:cNvGrpSpPr>
                <p:nvPr/>
              </p:nvGrpSpPr>
              <p:grpSpPr bwMode="auto">
                <a:xfrm>
                  <a:off x="6124" y="4095"/>
                  <a:ext cx="4698" cy="4591"/>
                  <a:chOff x="6124" y="9810"/>
                  <a:chExt cx="4698" cy="4591"/>
                </a:xfrm>
              </p:grpSpPr>
              <p:grpSp>
                <p:nvGrpSpPr>
                  <p:cNvPr id="137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6124" y="9810"/>
                    <a:ext cx="4698" cy="4126"/>
                    <a:chOff x="6124" y="9810"/>
                    <a:chExt cx="4698" cy="4126"/>
                  </a:xfrm>
                </p:grpSpPr>
                <p:grpSp>
                  <p:nvGrpSpPr>
                    <p:cNvPr id="140" name="Group 1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24" y="9810"/>
                      <a:ext cx="4619" cy="4126"/>
                      <a:chOff x="6124" y="9810"/>
                      <a:chExt cx="4619" cy="4126"/>
                    </a:xfrm>
                  </p:grpSpPr>
                  <p:grpSp>
                    <p:nvGrpSpPr>
                      <p:cNvPr id="142" name="Group 1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124" y="10605"/>
                        <a:ext cx="3855" cy="3331"/>
                        <a:chOff x="2520" y="3390"/>
                        <a:chExt cx="2880" cy="3331"/>
                      </a:xfrm>
                    </p:grpSpPr>
                    <p:sp>
                      <p:nvSpPr>
                        <p:cNvPr id="149" name="AutoShape 1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15" y="3390"/>
                          <a:ext cx="196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50" name="AutoShape 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15" y="3390"/>
                          <a:ext cx="0" cy="274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51" name="AutoShape 1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80" y="3390"/>
                          <a:ext cx="0" cy="274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52" name="AutoShape 1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15" y="6135"/>
                          <a:ext cx="196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53" name="AutoShape 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15" y="3390"/>
                          <a:ext cx="1965" cy="274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grpSp>
                      <p:nvGrpSpPr>
                        <p:cNvPr id="154" name="Group 1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0" y="6135"/>
                          <a:ext cx="960" cy="413"/>
                          <a:chOff x="5790" y="3555"/>
                          <a:chExt cx="960" cy="413"/>
                        </a:xfrm>
                      </p:grpSpPr>
                      <p:sp>
                        <p:nvSpPr>
                          <p:cNvPr id="163" name="AutoShape 1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030" y="3555"/>
                            <a:ext cx="495" cy="270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grpSp>
                        <p:nvGrpSpPr>
                          <p:cNvPr id="164" name="Group 1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790" y="3825"/>
                            <a:ext cx="960" cy="143"/>
                            <a:chOff x="5790" y="4095"/>
                            <a:chExt cx="960" cy="143"/>
                          </a:xfrm>
                        </p:grpSpPr>
                        <p:sp>
                          <p:nvSpPr>
                            <p:cNvPr id="165" name="Rectangle 167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90" y="4095"/>
                              <a:ext cx="960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66" name="AutoShape 16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790" y="4095"/>
                              <a:ext cx="96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</p:grpSp>
                    <p:grpSp>
                      <p:nvGrpSpPr>
                        <p:cNvPr id="155" name="Group 1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440" y="6135"/>
                          <a:ext cx="960" cy="586"/>
                          <a:chOff x="7920" y="3795"/>
                          <a:chExt cx="960" cy="586"/>
                        </a:xfrm>
                      </p:grpSpPr>
                      <p:grpSp>
                        <p:nvGrpSpPr>
                          <p:cNvPr id="156" name="Group 1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920" y="4238"/>
                            <a:ext cx="960" cy="143"/>
                            <a:chOff x="5790" y="4095"/>
                            <a:chExt cx="960" cy="143"/>
                          </a:xfrm>
                        </p:grpSpPr>
                        <p:sp>
                          <p:nvSpPr>
                            <p:cNvPr id="161" name="Rectangle 163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790" y="4095"/>
                              <a:ext cx="960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62" name="AutoShape 1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790" y="4095"/>
                              <a:ext cx="96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sp>
                        <p:nvSpPr>
                          <p:cNvPr id="157" name="AutoShape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0" y="3795"/>
                            <a:ext cx="570" cy="270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58" name="Oval 1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250" y="4065"/>
                            <a:ext cx="180" cy="17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59" name="Oval 1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30" y="4065"/>
                            <a:ext cx="180" cy="17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60" name="AutoShape 1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995" y="4065"/>
                            <a:ext cx="885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</p:grpSp>
                  <p:sp>
                    <p:nvSpPr>
                      <p:cNvPr id="143" name="AutoShape 1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17" y="9810"/>
                        <a:ext cx="0" cy="79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144" name="AutoShape 153"/>
                      <p:cNvSpPr>
                        <a:spLocks noChangeShapeType="1"/>
                      </p:cNvSpPr>
                      <p:nvPr/>
                    </p:nvSpPr>
                    <p:spPr bwMode="auto">
                      <a:xfrm rot="-5400000">
                        <a:off x="10028" y="10073"/>
                        <a:ext cx="0" cy="1064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145" name="Text Box 15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306" y="10440"/>
                        <a:ext cx="661" cy="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6" name="Text Box 1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318" y="10605"/>
                        <a:ext cx="661" cy="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3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7" name="Text Box 1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318" y="13140"/>
                        <a:ext cx="661" cy="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4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48" name="Text Box 1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318" y="9810"/>
                        <a:ext cx="1425" cy="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20 kN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41" name="Text Box 1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18" y="10605"/>
                      <a:ext cx="1204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8" name="AutoShape 1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17" y="13351"/>
                    <a:ext cx="0" cy="105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139" name="AutoShape 144"/>
                  <p:cNvSpPr>
                    <a:spLocks noChangeShapeType="1"/>
                  </p:cNvSpPr>
                  <p:nvPr/>
                </p:nvSpPr>
                <p:spPr bwMode="auto">
                  <a:xfrm>
                    <a:off x="6787" y="13410"/>
                    <a:ext cx="0" cy="85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</p:grpSp>
          <p:grpSp>
            <p:nvGrpSpPr>
              <p:cNvPr id="93" name="Group 100"/>
              <p:cNvGrpSpPr>
                <a:grpSpLocks/>
              </p:cNvGrpSpPr>
              <p:nvPr/>
            </p:nvGrpSpPr>
            <p:grpSpPr bwMode="auto">
              <a:xfrm>
                <a:off x="1200" y="4507"/>
                <a:ext cx="4928" cy="4395"/>
                <a:chOff x="1200" y="4507"/>
                <a:chExt cx="4928" cy="4395"/>
              </a:xfrm>
            </p:grpSpPr>
            <p:sp>
              <p:nvSpPr>
                <p:cNvPr id="94" name="AutoShape 141"/>
                <p:cNvSpPr>
                  <a:spLocks noChangeShapeType="1"/>
                </p:cNvSpPr>
                <p:nvPr/>
              </p:nvSpPr>
              <p:spPr bwMode="auto">
                <a:xfrm rot="-5400000">
                  <a:off x="5429" y="4477"/>
                  <a:ext cx="0" cy="93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grpSp>
              <p:nvGrpSpPr>
                <p:cNvPr id="95" name="Group 101"/>
                <p:cNvGrpSpPr>
                  <a:grpSpLocks/>
                </p:cNvGrpSpPr>
                <p:nvPr/>
              </p:nvGrpSpPr>
              <p:grpSpPr bwMode="auto">
                <a:xfrm>
                  <a:off x="1200" y="4507"/>
                  <a:ext cx="4928" cy="4395"/>
                  <a:chOff x="1200" y="10590"/>
                  <a:chExt cx="4928" cy="4395"/>
                </a:xfrm>
              </p:grpSpPr>
              <p:sp>
                <p:nvSpPr>
                  <p:cNvPr id="96" name="Text Box 1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5" y="10590"/>
                    <a:ext cx="839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 kN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97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200" y="10650"/>
                    <a:ext cx="4928" cy="4335"/>
                    <a:chOff x="1200" y="10650"/>
                    <a:chExt cx="4928" cy="4335"/>
                  </a:xfrm>
                </p:grpSpPr>
                <p:sp>
                  <p:nvSpPr>
                    <p:cNvPr id="98" name="Text Box 1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0" y="10650"/>
                      <a:ext cx="844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9" name="Text Box 1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90" y="12270"/>
                      <a:ext cx="887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0" name="Text Box 1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0" y="13425"/>
                      <a:ext cx="844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1" name="Text Box 1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87" y="12270"/>
                      <a:ext cx="1241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 b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- 0,75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" name="Text Box 1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50" y="12075"/>
                      <a:ext cx="1454" cy="3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022" b="1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+ 1,25 kN</a:t>
                      </a:r>
                      <a:endParaRPr lang="id-ID" altLang="id-ID" sz="3467" noProof="1"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103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0" y="10860"/>
                      <a:ext cx="4019" cy="4035"/>
                      <a:chOff x="1470" y="10365"/>
                      <a:chExt cx="4019" cy="4035"/>
                    </a:xfrm>
                  </p:grpSpPr>
                  <p:grpSp>
                    <p:nvGrpSpPr>
                      <p:cNvPr id="107" name="Group 1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70" y="10365"/>
                        <a:ext cx="4019" cy="4035"/>
                        <a:chOff x="1470" y="10365"/>
                        <a:chExt cx="4019" cy="4035"/>
                      </a:xfrm>
                    </p:grpSpPr>
                    <p:sp>
                      <p:nvSpPr>
                        <p:cNvPr id="109" name="Text Box 13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57" y="12930"/>
                          <a:ext cx="661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1</a:t>
                          </a:r>
                          <a:endParaRPr lang="en-US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110" name="Group 1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4" y="10365"/>
                          <a:ext cx="3855" cy="3496"/>
                          <a:chOff x="1634" y="10365"/>
                          <a:chExt cx="3855" cy="3496"/>
                        </a:xfrm>
                      </p:grpSpPr>
                      <p:grpSp>
                        <p:nvGrpSpPr>
                          <p:cNvPr id="113" name="Group 1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34" y="10530"/>
                            <a:ext cx="3855" cy="3331"/>
                            <a:chOff x="2520" y="3390"/>
                            <a:chExt cx="2880" cy="3331"/>
                          </a:xfrm>
                        </p:grpSpPr>
                        <p:sp>
                          <p:nvSpPr>
                            <p:cNvPr id="117" name="AutoShape 1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015" y="3390"/>
                              <a:ext cx="1965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18" name="AutoShape 1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015" y="3390"/>
                              <a:ext cx="0" cy="274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19" name="AutoShape 1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980" y="3390"/>
                              <a:ext cx="0" cy="274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20" name="AutoShape 1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015" y="6135"/>
                              <a:ext cx="1965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21" name="AutoShape 1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015" y="3390"/>
                              <a:ext cx="1965" cy="274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grpSp>
                          <p:nvGrpSpPr>
                            <p:cNvPr id="122" name="Group 1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520" y="6135"/>
                              <a:ext cx="960" cy="413"/>
                              <a:chOff x="5790" y="3555"/>
                              <a:chExt cx="960" cy="413"/>
                            </a:xfrm>
                          </p:grpSpPr>
                          <p:sp>
                            <p:nvSpPr>
                              <p:cNvPr id="131" name="AutoShape 1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30" y="3555"/>
                                <a:ext cx="495" cy="27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grpSp>
                            <p:nvGrpSpPr>
                              <p:cNvPr id="132" name="Group 12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790" y="3825"/>
                                <a:ext cx="960" cy="143"/>
                                <a:chOff x="5790" y="4095"/>
                                <a:chExt cx="960" cy="143"/>
                              </a:xfrm>
                            </p:grpSpPr>
                            <p:sp>
                              <p:nvSpPr>
                                <p:cNvPr id="133" name="Rectangle 127" descr="Light upward diagonal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790" y="4095"/>
                                  <a:ext cx="960" cy="143"/>
                                </a:xfrm>
                                <a:prstGeom prst="rect">
                                  <a:avLst/>
                                </a:prstGeom>
                                <a:pattFill prst="ltUpDiag">
                                  <a:fgClr>
                                    <a:srgbClr val="000000"/>
                                  </a:fgClr>
                                  <a:bgClr>
                                    <a:srgbClr val="FFFFFF"/>
                                  </a:bgClr>
                                </a:patt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3467"/>
                                </a:p>
                              </p:txBody>
                            </p:sp>
                            <p:sp>
                              <p:nvSpPr>
                                <p:cNvPr id="134" name="AutoShape 12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790" y="4095"/>
                                  <a:ext cx="960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3467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3" name="Group 11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40" y="6135"/>
                              <a:ext cx="960" cy="586"/>
                              <a:chOff x="7920" y="3795"/>
                              <a:chExt cx="960" cy="586"/>
                            </a:xfrm>
                          </p:grpSpPr>
                          <p:grpSp>
                            <p:nvGrpSpPr>
                              <p:cNvPr id="124" name="Group 12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920" y="4238"/>
                                <a:ext cx="960" cy="143"/>
                                <a:chOff x="5790" y="4095"/>
                                <a:chExt cx="960" cy="143"/>
                              </a:xfrm>
                            </p:grpSpPr>
                            <p:sp>
                              <p:nvSpPr>
                                <p:cNvPr id="129" name="Rectangle 123" descr="Light upward diagonal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790" y="4095"/>
                                  <a:ext cx="960" cy="143"/>
                                </a:xfrm>
                                <a:prstGeom prst="rect">
                                  <a:avLst/>
                                </a:prstGeom>
                                <a:pattFill prst="ltUpDiag">
                                  <a:fgClr>
                                    <a:srgbClr val="000000"/>
                                  </a:fgClr>
                                  <a:bgClr>
                                    <a:srgbClr val="FFFFFF"/>
                                  </a:bgClr>
                                </a:patt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3467"/>
                                </a:p>
                              </p:txBody>
                            </p:sp>
                            <p:sp>
                              <p:nvSpPr>
                                <p:cNvPr id="130" name="AutoShape 12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790" y="4095"/>
                                  <a:ext cx="960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3467"/>
                                </a:p>
                              </p:txBody>
                            </p:sp>
                          </p:grpSp>
                          <p:sp>
                            <p:nvSpPr>
                              <p:cNvPr id="125" name="AutoShape 1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160" y="3795"/>
                                <a:ext cx="570" cy="27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126" name="Oval 1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250" y="4065"/>
                                <a:ext cx="180" cy="173"/>
                              </a:xfrm>
                              <a:prstGeom prst="ellips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127" name="Oval 1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430" y="4065"/>
                                <a:ext cx="180" cy="173"/>
                              </a:xfrm>
                              <a:prstGeom prst="ellips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128" name="AutoShape 11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7995" y="4065"/>
                                <a:ext cx="885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14" name="Text Box 11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16" y="10365"/>
                            <a:ext cx="661" cy="3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2</a:t>
                            </a:r>
                            <a:endParaRPr lang="en-US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" name="Text Box 11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28" y="10530"/>
                            <a:ext cx="661" cy="3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3</a:t>
                            </a:r>
                            <a:endParaRPr lang="en-US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6" name="Text Box 11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28" y="13065"/>
                            <a:ext cx="661" cy="3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4</a:t>
                            </a:r>
                            <a:endParaRPr lang="en-US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1" name="AutoShape 1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97" y="13410"/>
                          <a:ext cx="0" cy="99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112" name="AutoShap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70" y="13275"/>
                          <a:ext cx="827" cy="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108" name="AutoShape 10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927" y="13350"/>
                        <a:ext cx="0" cy="1050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104" name="Text Box 10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0" y="13425"/>
                      <a:ext cx="811" cy="3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5" name="Text Box 10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15" y="14550"/>
                      <a:ext cx="1183" cy="4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0,75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6" name="Text Box 10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66" y="14551"/>
                      <a:ext cx="1021" cy="43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0,75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67" name="Rectangle 209"/>
          <p:cNvSpPr>
            <a:spLocks noChangeArrowheads="1"/>
          </p:cNvSpPr>
          <p:nvPr/>
        </p:nvSpPr>
        <p:spPr bwMode="auto">
          <a:xfrm>
            <a:off x="30816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450321" y="8432927"/>
            <a:ext cx="4890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noProof="1"/>
              <a:t>“</a:t>
            </a:r>
            <a:r>
              <a:rPr lang="id-ID" sz="2600" b="1" noProof="1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id-ID" sz="2600" noProof="1"/>
              <a:t>” akibat beban virtual 1 satuan 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714539" y="8395072"/>
            <a:ext cx="48901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noProof="1"/>
              <a:t>“</a:t>
            </a:r>
            <a:r>
              <a:rPr lang="en-US" sz="2600" b="1" noProof="1">
                <a:solidFill>
                  <a:schemeClr val="accent4">
                    <a:lumMod val="75000"/>
                  </a:schemeClr>
                </a:solidFill>
              </a:rPr>
              <a:t>N</a:t>
            </a:r>
            <a:r>
              <a:rPr lang="id-ID" sz="2600" noProof="1"/>
              <a:t>” akibat beban </a:t>
            </a:r>
            <a:r>
              <a:rPr lang="en-US" sz="2600" noProof="1"/>
              <a:t>nyata/real</a:t>
            </a:r>
            <a:r>
              <a:rPr lang="id-ID" sz="2600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8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518" y="1849861"/>
            <a:ext cx="11887200" cy="6537502"/>
          </a:xfrm>
        </p:spPr>
        <p:txBody>
          <a:bodyPr/>
          <a:lstStyle/>
          <a:p>
            <a:pPr lvl="0"/>
            <a:r>
              <a:rPr lang="id-ID" dirty="0"/>
              <a:t>Perpindahan horizontal di titik 3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Rectangle 77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97"/>
          <p:cNvSpPr>
            <a:spLocks noChangeArrowheads="1"/>
          </p:cNvSpPr>
          <p:nvPr/>
        </p:nvSpPr>
        <p:spPr bwMode="auto">
          <a:xfrm>
            <a:off x="28614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182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209"/>
          <p:cNvSpPr>
            <a:spLocks noChangeArrowheads="1"/>
          </p:cNvSpPr>
          <p:nvPr/>
        </p:nvSpPr>
        <p:spPr bwMode="auto">
          <a:xfrm>
            <a:off x="30816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768820"/>
              </p:ext>
            </p:extLst>
          </p:nvPr>
        </p:nvGraphicFramePr>
        <p:xfrm>
          <a:off x="4695488" y="2965179"/>
          <a:ext cx="6246224" cy="323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4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Batang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n (kN)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N (kN)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L (m)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nNL (kN</a:t>
                      </a:r>
                      <a:r>
                        <a:rPr lang="id-ID" sz="2000" baseline="30000">
                          <a:effectLst/>
                        </a:rPr>
                        <a:t>2</a:t>
                      </a:r>
                      <a:r>
                        <a:rPr lang="id-ID" sz="2000">
                          <a:effectLst/>
                        </a:rPr>
                        <a:t>.m)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1 - 2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2 - 3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3 - 4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-0.75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-27.5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61.88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1 - 4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1 - 3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1.25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12.5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78.13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id-ID" sz="2000" dirty="0">
                        <a:effectLst/>
                        <a:latin typeface="Symbol" panose="05050102010706020507" pitchFamily="18" charset="2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140.00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88445" y="6201139"/>
                <a:ext cx="11129236" cy="3071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600" dirty="0"/>
                  <a:t>1 kN ∙ 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3h</a:t>
                </a:r>
                <a:r>
                  <a:rPr lang="id-ID" sz="2600" dirty="0"/>
                  <a:t>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𝑛𝑁𝐿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𝐴𝐸</m:t>
                            </m:r>
                          </m:den>
                        </m:f>
                        <m:r>
                          <a:rPr lang="id-ID" sz="26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140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𝐴𝐸</m:t>
                            </m:r>
                          </m:den>
                        </m:f>
                      </m:e>
                    </m:nary>
                  </m:oMath>
                </a14:m>
                <a:r>
                  <a:rPr lang="id-ID" sz="2600" dirty="0"/>
                  <a:t> kN</a:t>
                </a:r>
                <a:r>
                  <a:rPr lang="id-ID" sz="2600" baseline="30000" dirty="0"/>
                  <a:t>2</a:t>
                </a:r>
                <a:r>
                  <a:rPr lang="id-ID" sz="2600" dirty="0"/>
                  <a:t>.m</a:t>
                </a:r>
              </a:p>
              <a:p>
                <a:pPr>
                  <a:lnSpc>
                    <a:spcPct val="150000"/>
                  </a:lnSpc>
                </a:pPr>
                <a:r>
                  <a:rPr lang="es-GT" sz="2600" dirty="0"/>
                  <a:t>S</a:t>
                </a:r>
                <a:r>
                  <a:rPr lang="id-ID" sz="2600" dirty="0"/>
                  <a:t>ubstitusi</a:t>
                </a:r>
                <a:r>
                  <a:rPr lang="es-GT" sz="2600" dirty="0"/>
                  <a:t>kan </a:t>
                </a:r>
                <a:r>
                  <a:rPr lang="id-ID" sz="2600" dirty="0"/>
                  <a:t>nilai luas penampang batang serta modulus elastisitas material maka akan diperoleh besar perpindahan horizontal di titik 3 :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	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3h</a:t>
                </a:r>
                <a:r>
                  <a:rPr lang="id-ID" sz="2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140</m:t>
                        </m:r>
                      </m:num>
                      <m:den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600" i="1">
                                <a:latin typeface="Cambria Math"/>
                              </a:rPr>
                              <m:t>400.</m:t>
                            </m:r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−6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id-ID" sz="2600" i="1">
                            <a:latin typeface="Cambria Math"/>
                          </a:rPr>
                          <m:t>(200.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id-ID" sz="2600" i="1">
                            <a:latin typeface="Cambria Math"/>
                          </a:rPr>
                          <m:t>𝑘𝑁</m:t>
                        </m:r>
                        <m:r>
                          <a:rPr lang="id-ID" sz="2600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d-ID" sz="2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2600" dirty="0"/>
                  <a:t> = 0,00175 m = </a:t>
                </a:r>
                <a:r>
                  <a:rPr lang="id-ID" sz="2600" b="1" dirty="0"/>
                  <a:t>1,75 mm (→)</a:t>
                </a:r>
                <a:endParaRPr lang="id-ID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45" y="6201139"/>
                <a:ext cx="11129236" cy="3071034"/>
              </a:xfrm>
              <a:prstGeom prst="rect">
                <a:avLst/>
              </a:prstGeom>
              <a:blipFill rotWithShape="0"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487465" y="2458685"/>
            <a:ext cx="6604000" cy="4035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GT" sz="2022" b="1" noProof="1"/>
              <a:t>Tabel Perhitungan perpindahan horizontal</a:t>
            </a:r>
            <a:endParaRPr lang="es-GT" sz="2022" noProof="1"/>
          </a:p>
        </p:txBody>
      </p:sp>
    </p:spTree>
    <p:extLst>
      <p:ext uri="{BB962C8B-B14F-4D97-AF65-F5344CB8AC3E}">
        <p14:creationId xmlns:p14="http://schemas.microsoft.com/office/powerpoint/2010/main" val="60265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174" y="2181982"/>
            <a:ext cx="11887200" cy="6537502"/>
          </a:xfrm>
        </p:spPr>
        <p:txBody>
          <a:bodyPr/>
          <a:lstStyle/>
          <a:p>
            <a:pPr lvl="0"/>
            <a:r>
              <a:rPr lang="id-ID" dirty="0"/>
              <a:t>Perpindahan vertikal/lendutan di titik 3</a:t>
            </a:r>
          </a:p>
          <a:p>
            <a:pPr marL="0" indent="0">
              <a:buNone/>
            </a:pPr>
            <a:endParaRPr lang="id-ID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128274" y="3330935"/>
            <a:ext cx="4635585" cy="4830130"/>
            <a:chOff x="3424" y="8022"/>
            <a:chExt cx="4298" cy="4973"/>
          </a:xfrm>
        </p:grpSpPr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5897" y="12561"/>
              <a:ext cx="1021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 kN</a:t>
              </a:r>
              <a:endParaRPr lang="en-US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424" y="8022"/>
              <a:ext cx="4298" cy="4291"/>
              <a:chOff x="3380" y="8165"/>
              <a:chExt cx="4298" cy="4291"/>
            </a:xfrm>
          </p:grpSpPr>
          <p:sp>
            <p:nvSpPr>
              <p:cNvPr id="9" name="Text Box 34"/>
              <p:cNvSpPr txBox="1">
                <a:spLocks noChangeArrowheads="1"/>
              </p:cNvSpPr>
              <p:nvPr/>
            </p:nvSpPr>
            <p:spPr bwMode="auto">
              <a:xfrm>
                <a:off x="5150" y="8750"/>
                <a:ext cx="844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 Box 33"/>
              <p:cNvSpPr txBox="1">
                <a:spLocks noChangeArrowheads="1"/>
              </p:cNvSpPr>
              <p:nvPr/>
            </p:nvSpPr>
            <p:spPr bwMode="auto">
              <a:xfrm>
                <a:off x="3380" y="10370"/>
                <a:ext cx="887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5150" y="11526"/>
                <a:ext cx="844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6677" y="10370"/>
                <a:ext cx="1001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- 1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30"/>
              <p:cNvSpPr txBox="1">
                <a:spLocks noChangeArrowheads="1"/>
              </p:cNvSpPr>
              <p:nvPr/>
            </p:nvSpPr>
            <p:spPr bwMode="auto">
              <a:xfrm>
                <a:off x="4904" y="10175"/>
                <a:ext cx="1190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0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" name="Group 4"/>
              <p:cNvGrpSpPr>
                <a:grpSpLocks/>
              </p:cNvGrpSpPr>
              <p:nvPr/>
            </p:nvGrpSpPr>
            <p:grpSpPr bwMode="auto">
              <a:xfrm>
                <a:off x="3424" y="8165"/>
                <a:ext cx="4132" cy="4291"/>
                <a:chOff x="3424" y="8165"/>
                <a:chExt cx="4132" cy="4291"/>
              </a:xfrm>
            </p:grpSpPr>
            <p:sp>
              <p:nvSpPr>
                <p:cNvPr id="15" name="AutoShape 29"/>
                <p:cNvSpPr>
                  <a:spLocks noChangeShapeType="1"/>
                </p:cNvSpPr>
                <p:nvPr/>
              </p:nvSpPr>
              <p:spPr bwMode="auto">
                <a:xfrm>
                  <a:off x="6717" y="8165"/>
                  <a:ext cx="1" cy="93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717" y="8310"/>
                  <a:ext cx="839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 kN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7" name="Group 5"/>
                <p:cNvGrpSpPr>
                  <a:grpSpLocks/>
                </p:cNvGrpSpPr>
                <p:nvPr/>
              </p:nvGrpSpPr>
              <p:grpSpPr bwMode="auto">
                <a:xfrm>
                  <a:off x="3424" y="8960"/>
                  <a:ext cx="3855" cy="3496"/>
                  <a:chOff x="1634" y="10365"/>
                  <a:chExt cx="3855" cy="3496"/>
                </a:xfrm>
              </p:grpSpPr>
              <p:grpSp>
                <p:nvGrpSpPr>
                  <p:cNvPr id="1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34" y="10530"/>
                    <a:ext cx="3855" cy="3331"/>
                    <a:chOff x="2520" y="3390"/>
                    <a:chExt cx="2880" cy="3331"/>
                  </a:xfrm>
                </p:grpSpPr>
                <p:sp>
                  <p:nvSpPr>
                    <p:cNvPr id="22" name="AutoShap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5" y="3390"/>
                      <a:ext cx="196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3" name="AutoShap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5" y="3390"/>
                      <a:ext cx="0" cy="274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4" name="AutoShap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80" y="3390"/>
                      <a:ext cx="0" cy="274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5" name="AutoShap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5" y="6135"/>
                      <a:ext cx="196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6" name="AutoShap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15" y="3390"/>
                      <a:ext cx="1965" cy="274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27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0" y="6135"/>
                      <a:ext cx="960" cy="413"/>
                      <a:chOff x="5790" y="3555"/>
                      <a:chExt cx="960" cy="413"/>
                    </a:xfrm>
                  </p:grpSpPr>
                  <p:sp>
                    <p:nvSpPr>
                      <p:cNvPr id="36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30" y="3555"/>
                        <a:ext cx="495" cy="2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37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90" y="3825"/>
                        <a:ext cx="960" cy="143"/>
                        <a:chOff x="5790" y="4095"/>
                        <a:chExt cx="960" cy="143"/>
                      </a:xfrm>
                    </p:grpSpPr>
                    <p:sp>
                      <p:nvSpPr>
                        <p:cNvPr id="38" name="Rectangle 21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90" y="4095"/>
                          <a:ext cx="960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39" name="AutoShap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90" y="4095"/>
                          <a:ext cx="96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grpSp>
                  <p:nvGrpSpPr>
                    <p:cNvPr id="28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40" y="6135"/>
                      <a:ext cx="960" cy="586"/>
                      <a:chOff x="7920" y="3795"/>
                      <a:chExt cx="960" cy="586"/>
                    </a:xfrm>
                  </p:grpSpPr>
                  <p:grpSp>
                    <p:nvGrpSpPr>
                      <p:cNvPr id="29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920" y="4238"/>
                        <a:ext cx="960" cy="143"/>
                        <a:chOff x="5790" y="4095"/>
                        <a:chExt cx="960" cy="143"/>
                      </a:xfrm>
                    </p:grpSpPr>
                    <p:sp>
                      <p:nvSpPr>
                        <p:cNvPr id="34" name="Rectangle 17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90" y="4095"/>
                          <a:ext cx="960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35" name="AutoShap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790" y="4095"/>
                          <a:ext cx="96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30" name="AutoShap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0" y="3795"/>
                        <a:ext cx="570" cy="2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31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250" y="4065"/>
                        <a:ext cx="180" cy="17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32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30" y="4065"/>
                        <a:ext cx="180" cy="17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33" name="AutoShap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95" y="4065"/>
                        <a:ext cx="88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</p:grpSp>
              <p:sp>
                <p:nvSpPr>
                  <p:cNvPr id="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16" y="10365"/>
                    <a:ext cx="661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28" y="10530"/>
                    <a:ext cx="661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3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28" y="13065"/>
                    <a:ext cx="661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4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8" name="AutoShape 2"/>
            <p:cNvSpPr>
              <a:spLocks noChangeShapeType="1"/>
            </p:cNvSpPr>
            <p:nvPr/>
          </p:nvSpPr>
          <p:spPr bwMode="auto">
            <a:xfrm flipV="1">
              <a:off x="6717" y="11945"/>
              <a:ext cx="0" cy="105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3467"/>
            </a:p>
          </p:txBody>
        </p:sp>
      </p:grp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8614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6474"/>
              </p:ext>
            </p:extLst>
          </p:nvPr>
        </p:nvGraphicFramePr>
        <p:xfrm>
          <a:off x="8002599" y="4227746"/>
          <a:ext cx="5689923" cy="2835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Batang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 (kN)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 (kN)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 (m)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nNL (kN</a:t>
                      </a:r>
                      <a:r>
                        <a:rPr lang="en-US" sz="2000" baseline="30000">
                          <a:effectLst/>
                        </a:rPr>
                        <a:t>2</a:t>
                      </a:r>
                      <a:r>
                        <a:rPr lang="en-US" sz="2000">
                          <a:effectLst/>
                        </a:rPr>
                        <a:t>.m)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1 - 2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2 - 3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3 - 4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-27.5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82.50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1 - 4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1 - 3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12.5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</a:t>
                      </a:r>
                      <a:endParaRPr lang="id-ID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d-ID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id-ID" sz="2000" dirty="0">
                        <a:effectLst/>
                        <a:latin typeface="Symbol" panose="05050102010706020507" pitchFamily="18" charset="2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82.50</a:t>
                      </a:r>
                      <a:endParaRPr lang="id-ID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060" marR="9906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" name="Rectangle 50"/>
          <p:cNvSpPr>
            <a:spLocks noChangeArrowheads="1"/>
          </p:cNvSpPr>
          <p:nvPr/>
        </p:nvSpPr>
        <p:spPr bwMode="auto">
          <a:xfrm>
            <a:off x="6328570" y="4631229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7927497" y="3510957"/>
            <a:ext cx="6552728" cy="128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2080" tIns="66040" rIns="132080" bIns="66040" numCol="1" anchor="t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2311" b="1" noProof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Tabel Perhitungan perpindahan vertikal </a:t>
            </a:r>
            <a:endParaRPr lang="id-ID" altLang="id-ID" sz="1733" noProof="1">
              <a:latin typeface="Arial" pitchFamily="34" charset="0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 sz="5200" noProof="1">
              <a:latin typeface="Arial" pitchFamily="34" charset="0"/>
            </a:endParaRP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6988970" y="4961429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745460" y="7418331"/>
                <a:ext cx="6604000" cy="24876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id-ID" sz="2600" dirty="0"/>
                  <a:t>1 kN ∙ </a:t>
                </a:r>
                <a:r>
                  <a:rPr lang="id-ID" sz="2600" i="1" dirty="0"/>
                  <a:t>y</a:t>
                </a:r>
                <a:r>
                  <a:rPr lang="id-ID" sz="2600" baseline="-25000" dirty="0"/>
                  <a:t>3v</a:t>
                </a:r>
                <a:r>
                  <a:rPr lang="id-ID" sz="2600" dirty="0"/>
                  <a:t>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𝑛𝑁𝐿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𝐴𝐸</m:t>
                            </m:r>
                          </m:den>
                        </m:f>
                        <m:r>
                          <a:rPr lang="id-ID" sz="26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82,5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𝐴𝐸</m:t>
                            </m:r>
                          </m:den>
                        </m:f>
                      </m:e>
                    </m:nary>
                  </m:oMath>
                </a14:m>
                <a:r>
                  <a:rPr lang="id-ID" sz="2600" dirty="0"/>
                  <a:t> kN</a:t>
                </a:r>
                <a:r>
                  <a:rPr lang="id-ID" sz="2600" baseline="30000" dirty="0"/>
                  <a:t>2</a:t>
                </a:r>
                <a:r>
                  <a:rPr lang="id-ID" sz="2600" dirty="0"/>
                  <a:t>.m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600" i="1" dirty="0"/>
                  <a:t>y</a:t>
                </a:r>
                <a:r>
                  <a:rPr lang="id-ID" sz="2600" baseline="-25000" dirty="0"/>
                  <a:t>3v</a:t>
                </a:r>
                <a:r>
                  <a:rPr lang="id-ID" sz="2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82,5</m:t>
                        </m:r>
                      </m:num>
                      <m:den>
                        <m:d>
                          <m:d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600" i="1">
                                <a:latin typeface="Cambria Math"/>
                              </a:rPr>
                              <m:t>400.</m:t>
                            </m:r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−6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d-ID" sz="2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id-ID" sz="2600" i="1">
                            <a:latin typeface="Cambria Math"/>
                          </a:rPr>
                          <m:t>(200.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id-ID" sz="2600" i="1">
                            <a:latin typeface="Cambria Math"/>
                          </a:rPr>
                          <m:t>𝑘𝑁</m:t>
                        </m:r>
                        <m:r>
                          <a:rPr lang="id-ID" sz="2600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6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d-ID" sz="2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id-ID" sz="2600" dirty="0"/>
                  <a:t>= 0,00103 m = </a:t>
                </a:r>
                <a:r>
                  <a:rPr lang="id-ID" sz="2600" b="1" dirty="0"/>
                  <a:t>1,03 mm  (↓)</a:t>
                </a:r>
                <a:endParaRPr lang="id-ID" sz="2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60" y="7418331"/>
                <a:ext cx="6604000" cy="2487669"/>
              </a:xfrm>
              <a:prstGeom prst="rect">
                <a:avLst/>
              </a:prstGeom>
              <a:blipFill rotWithShape="0">
                <a:blip r:embed="rId2"/>
                <a:stretch>
                  <a:fillRect l="-1662" b="-245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25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994" y="2035524"/>
            <a:ext cx="15001589" cy="6537502"/>
          </a:xfrm>
        </p:spPr>
        <p:txBody>
          <a:bodyPr/>
          <a:lstStyle/>
          <a:p>
            <a:pPr algn="just"/>
            <a:r>
              <a:rPr lang="id-ID" sz="3467" dirty="0">
                <a:effectLst/>
              </a:rPr>
              <a:t>Gunakan metode beban virtual untuk menghitung lendutan di titik 2, apabila batang 1-2 dan 2-3 mengalami kenaikan temperatur sebesar </a:t>
            </a:r>
            <a:r>
              <a:rPr lang="id-ID" sz="3467" dirty="0">
                <a:effectLst/>
                <a:latin typeface="Symbol" panose="05050102010706020507" pitchFamily="18" charset="2"/>
              </a:rPr>
              <a:t>D</a:t>
            </a:r>
            <a:r>
              <a:rPr lang="id-ID" sz="3467" i="1" dirty="0">
                <a:effectLst/>
              </a:rPr>
              <a:t>T</a:t>
            </a:r>
            <a:r>
              <a:rPr lang="id-ID" sz="3467" dirty="0">
                <a:effectLst/>
              </a:rPr>
              <a:t> = 110</a:t>
            </a:r>
            <a:r>
              <a:rPr lang="id-ID" sz="3467" baseline="30000" dirty="0">
                <a:effectLst/>
              </a:rPr>
              <a:t>o</a:t>
            </a:r>
            <a:r>
              <a:rPr lang="id-ID" sz="3467" dirty="0">
                <a:effectLst/>
              </a:rPr>
              <a:t>C. </a:t>
            </a:r>
            <a:r>
              <a:rPr lang="en-US" sz="3467" dirty="0">
                <a:effectLst/>
              </a:rPr>
              <a:t>B</a:t>
            </a:r>
            <a:r>
              <a:rPr lang="id-ID" sz="3467" dirty="0">
                <a:effectLst/>
              </a:rPr>
              <a:t>atang 2-5 mengalami kesalahan fabrikasi dipotong terlalu panjang 19 mm</a:t>
            </a:r>
            <a:r>
              <a:rPr lang="en-US" sz="3467" dirty="0">
                <a:effectLst/>
              </a:rPr>
              <a:t>. </a:t>
            </a:r>
            <a:r>
              <a:rPr lang="id-ID" sz="3467" dirty="0">
                <a:effectLst/>
              </a:rPr>
              <a:t>Ambil  nilai </a:t>
            </a:r>
            <a:r>
              <a:rPr lang="id-ID" sz="3467" i="1" dirty="0">
                <a:effectLst/>
              </a:rPr>
              <a:t>E</a:t>
            </a:r>
            <a:r>
              <a:rPr lang="id-ID" sz="3467" dirty="0">
                <a:effectLst/>
              </a:rPr>
              <a:t> = 200 GPa dan </a:t>
            </a:r>
            <a:r>
              <a:rPr lang="id-ID" sz="3467" dirty="0">
                <a:effectLst/>
                <a:latin typeface="Symbol" panose="05050102010706020507" pitchFamily="18" charset="2"/>
              </a:rPr>
              <a:t>a</a:t>
            </a:r>
            <a:r>
              <a:rPr lang="id-ID" sz="3467" dirty="0">
                <a:effectLst/>
              </a:rPr>
              <a:t> = 1,8.10</a:t>
            </a:r>
            <a:r>
              <a:rPr lang="id-ID" sz="3467" baseline="30000" dirty="0">
                <a:effectLst/>
              </a:rPr>
              <a:t>– 6 </a:t>
            </a:r>
            <a:r>
              <a:rPr lang="id-ID" sz="3467" dirty="0">
                <a:effectLst/>
              </a:rPr>
              <a:t>/</a:t>
            </a:r>
            <a:r>
              <a:rPr lang="id-ID" sz="3467" baseline="30000" dirty="0">
                <a:effectLst/>
              </a:rPr>
              <a:t>o</a:t>
            </a:r>
            <a:r>
              <a:rPr lang="id-ID" sz="3467" dirty="0">
                <a:effectLst/>
              </a:rPr>
              <a:t>C.</a:t>
            </a:r>
          </a:p>
          <a:p>
            <a:endParaRPr lang="id-ID" dirty="0">
              <a:effectLst/>
            </a:endParaRPr>
          </a:p>
        </p:txBody>
      </p:sp>
      <p:sp>
        <p:nvSpPr>
          <p:cNvPr id="41" name="Rectangle 97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49"/>
          <p:cNvGrpSpPr>
            <a:grpSpLocks/>
          </p:cNvGrpSpPr>
          <p:nvPr/>
        </p:nvGrpSpPr>
        <p:grpSpPr bwMode="auto">
          <a:xfrm>
            <a:off x="5147403" y="5937737"/>
            <a:ext cx="6676963" cy="3432381"/>
            <a:chOff x="2180" y="2670"/>
            <a:chExt cx="5595" cy="3165"/>
          </a:xfrm>
        </p:grpSpPr>
        <p:grpSp>
          <p:nvGrpSpPr>
            <p:cNvPr id="43" name="Group 53"/>
            <p:cNvGrpSpPr>
              <a:grpSpLocks/>
            </p:cNvGrpSpPr>
            <p:nvPr/>
          </p:nvGrpSpPr>
          <p:grpSpPr bwMode="auto">
            <a:xfrm>
              <a:off x="2180" y="2670"/>
              <a:ext cx="4840" cy="3165"/>
              <a:chOff x="2180" y="2670"/>
              <a:chExt cx="4840" cy="3165"/>
            </a:xfrm>
          </p:grpSpPr>
          <p:grpSp>
            <p:nvGrpSpPr>
              <p:cNvPr id="47" name="Group 64"/>
              <p:cNvGrpSpPr>
                <a:grpSpLocks/>
              </p:cNvGrpSpPr>
              <p:nvPr/>
            </p:nvGrpSpPr>
            <p:grpSpPr bwMode="auto">
              <a:xfrm>
                <a:off x="2180" y="2670"/>
                <a:ext cx="4291" cy="2565"/>
                <a:chOff x="2180" y="2670"/>
                <a:chExt cx="4291" cy="2565"/>
              </a:xfrm>
            </p:grpSpPr>
            <p:grpSp>
              <p:nvGrpSpPr>
                <p:cNvPr id="58" name="Group 71"/>
                <p:cNvGrpSpPr>
                  <a:grpSpLocks/>
                </p:cNvGrpSpPr>
                <p:nvPr/>
              </p:nvGrpSpPr>
              <p:grpSpPr bwMode="auto">
                <a:xfrm>
                  <a:off x="2180" y="2670"/>
                  <a:ext cx="4291" cy="2565"/>
                  <a:chOff x="2180" y="2670"/>
                  <a:chExt cx="4291" cy="2565"/>
                </a:xfrm>
              </p:grpSpPr>
              <p:grpSp>
                <p:nvGrpSpPr>
                  <p:cNvPr id="6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180" y="2670"/>
                    <a:ext cx="3985" cy="2565"/>
                    <a:chOff x="2180" y="2670"/>
                    <a:chExt cx="3985" cy="2565"/>
                  </a:xfrm>
                </p:grpSpPr>
                <p:grpSp>
                  <p:nvGrpSpPr>
                    <p:cNvPr id="71" name="Group 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25" y="3060"/>
                      <a:ext cx="3540" cy="1770"/>
                      <a:chOff x="2625" y="3060"/>
                      <a:chExt cx="3540" cy="1770"/>
                    </a:xfrm>
                  </p:grpSpPr>
                  <p:sp>
                    <p:nvSpPr>
                      <p:cNvPr id="84" name="AutoShap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5" y="3060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85" name="AutoShape 9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3510" y="3945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86" name="AutoShape 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5" y="4830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87" name="AutoShape 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5" y="4830"/>
                        <a:ext cx="1770" cy="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88" name="AutoShap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5" y="3060"/>
                        <a:ext cx="1770" cy="177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89" name="AutoShape 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5" y="3060"/>
                        <a:ext cx="1770" cy="1770"/>
                      </a:xfrm>
                      <a:prstGeom prst="straightConnector1">
                        <a:avLst/>
                      </a:prstGeom>
                      <a:noFill/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  <p:grpSp>
                  <p:nvGrpSpPr>
                    <p:cNvPr id="72" name="Group 85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2057" y="2929"/>
                      <a:ext cx="825" cy="308"/>
                      <a:chOff x="6705" y="3457"/>
                      <a:chExt cx="825" cy="308"/>
                    </a:xfrm>
                  </p:grpSpPr>
                  <p:sp>
                    <p:nvSpPr>
                      <p:cNvPr id="80" name="AutoShap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15" y="3457"/>
                        <a:ext cx="375" cy="16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grpSp>
                    <p:nvGrpSpPr>
                      <p:cNvPr id="81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05" y="3622"/>
                        <a:ext cx="825" cy="143"/>
                        <a:chOff x="6705" y="3622"/>
                        <a:chExt cx="825" cy="143"/>
                      </a:xfrm>
                    </p:grpSpPr>
                    <p:sp>
                      <p:nvSpPr>
                        <p:cNvPr id="82" name="Rectangle 88" descr="Light down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143"/>
                        </a:xfrm>
                        <a:prstGeom prst="rect">
                          <a:avLst/>
                        </a:prstGeom>
                        <a:pattFill prst="ltDn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sp>
                      <p:nvSpPr>
                        <p:cNvPr id="83" name="AutoShap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</p:grpSp>
                </p:grpSp>
                <p:grpSp>
                  <p:nvGrpSpPr>
                    <p:cNvPr id="73" name="Group 78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1989" y="4601"/>
                      <a:ext cx="825" cy="443"/>
                      <a:chOff x="8640" y="3825"/>
                      <a:chExt cx="825" cy="443"/>
                    </a:xfrm>
                  </p:grpSpPr>
                  <p:grpSp>
                    <p:nvGrpSpPr>
                      <p:cNvPr id="74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640" y="4125"/>
                        <a:ext cx="825" cy="143"/>
                        <a:chOff x="6705" y="3622"/>
                        <a:chExt cx="825" cy="143"/>
                      </a:xfrm>
                    </p:grpSpPr>
                    <p:sp>
                      <p:nvSpPr>
                        <p:cNvPr id="78" name="Rectangle 84" descr="Light down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143"/>
                        </a:xfrm>
                        <a:prstGeom prst="rect">
                          <a:avLst/>
                        </a:prstGeom>
                        <a:pattFill prst="ltDn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  <p:sp>
                      <p:nvSpPr>
                        <p:cNvPr id="79" name="AutoShap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05" y="3622"/>
                          <a:ext cx="82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622"/>
                        </a:p>
                      </p:txBody>
                    </p:sp>
                  </p:grpSp>
                  <p:sp>
                    <p:nvSpPr>
                      <p:cNvPr id="75" name="AutoShap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65" y="3825"/>
                        <a:ext cx="375" cy="16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76" name="Oval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77" y="3982"/>
                        <a:ext cx="143" cy="14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77" name="AutoShap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45" y="3982"/>
                        <a:ext cx="58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</p:grpSp>
              <p:sp>
                <p:nvSpPr>
                  <p:cNvPr id="66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7" y="4830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0" y="4830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4" y="4830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3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00" y="2760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5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7" y="2760"/>
                    <a:ext cx="457" cy="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4</a:t>
                    </a:r>
                    <a:endParaRPr lang="en-US" altLang="id-ID" sz="4622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894" y="4515"/>
                  <a:ext cx="117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1800 mm</a:t>
                  </a:r>
                  <a:r>
                    <a:rPr lang="en-US" altLang="id-ID" sz="2022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657" y="4515"/>
                  <a:ext cx="117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1800 mm</a:t>
                  </a:r>
                  <a:r>
                    <a:rPr lang="en-US" altLang="id-ID" sz="2022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884" y="3735"/>
                  <a:ext cx="117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1800 mm</a:t>
                  </a:r>
                  <a:r>
                    <a:rPr lang="en-US" altLang="id-ID" sz="2022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2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3021" y="2760"/>
                  <a:ext cx="117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1200 mm</a:t>
                  </a:r>
                  <a:r>
                    <a:rPr lang="en-US" altLang="id-ID" sz="2022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705" y="3788"/>
                  <a:ext cx="117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1200 mm</a:t>
                  </a:r>
                  <a:r>
                    <a:rPr lang="en-US" altLang="id-ID" sz="2022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5136" y="3668"/>
                  <a:ext cx="1179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1200 mm</a:t>
                  </a:r>
                  <a:r>
                    <a:rPr lang="en-US" altLang="id-ID" sz="2022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en-US" altLang="id-ID" sz="4622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8" name="AutoShape 63"/>
              <p:cNvSpPr>
                <a:spLocks noChangeShapeType="1"/>
              </p:cNvSpPr>
              <p:nvPr/>
            </p:nvSpPr>
            <p:spPr bwMode="auto">
              <a:xfrm>
                <a:off x="6165" y="5385"/>
                <a:ext cx="0" cy="4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grpSp>
            <p:nvGrpSpPr>
              <p:cNvPr id="49" name="Group 59"/>
              <p:cNvGrpSpPr>
                <a:grpSpLocks/>
              </p:cNvGrpSpPr>
              <p:nvPr/>
            </p:nvGrpSpPr>
            <p:grpSpPr bwMode="auto">
              <a:xfrm>
                <a:off x="2623" y="5385"/>
                <a:ext cx="1772" cy="450"/>
                <a:chOff x="2623" y="5385"/>
                <a:chExt cx="1772" cy="450"/>
              </a:xfrm>
            </p:grpSpPr>
            <p:sp>
              <p:nvSpPr>
                <p:cNvPr id="55" name="AutoShape 62"/>
                <p:cNvSpPr>
                  <a:spLocks noChangeShapeType="1"/>
                </p:cNvSpPr>
                <p:nvPr/>
              </p:nvSpPr>
              <p:spPr bwMode="auto">
                <a:xfrm>
                  <a:off x="2623" y="5385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6" name="AutoShape 61"/>
                <p:cNvSpPr>
                  <a:spLocks noChangeShapeType="1"/>
                </p:cNvSpPr>
                <p:nvPr/>
              </p:nvSpPr>
              <p:spPr bwMode="auto">
                <a:xfrm>
                  <a:off x="4395" y="5385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7" name="AutoShape 60"/>
                <p:cNvSpPr>
                  <a:spLocks noChangeShapeType="1"/>
                </p:cNvSpPr>
                <p:nvPr/>
              </p:nvSpPr>
              <p:spPr bwMode="auto">
                <a:xfrm>
                  <a:off x="2623" y="5625"/>
                  <a:ext cx="177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  <p:sp>
            <p:nvSpPr>
              <p:cNvPr id="50" name="AutoShape 58"/>
              <p:cNvSpPr>
                <a:spLocks noChangeShapeType="1"/>
              </p:cNvSpPr>
              <p:nvPr/>
            </p:nvSpPr>
            <p:spPr bwMode="auto">
              <a:xfrm>
                <a:off x="4395" y="5625"/>
                <a:ext cx="17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622"/>
              </a:p>
            </p:txBody>
          </p:sp>
          <p:grpSp>
            <p:nvGrpSpPr>
              <p:cNvPr id="51" name="Group 54"/>
              <p:cNvGrpSpPr>
                <a:grpSpLocks/>
              </p:cNvGrpSpPr>
              <p:nvPr/>
            </p:nvGrpSpPr>
            <p:grpSpPr bwMode="auto">
              <a:xfrm rot="5400000">
                <a:off x="5909" y="3721"/>
                <a:ext cx="1772" cy="450"/>
                <a:chOff x="2623" y="5385"/>
                <a:chExt cx="1772" cy="450"/>
              </a:xfrm>
            </p:grpSpPr>
            <p:sp>
              <p:nvSpPr>
                <p:cNvPr id="52" name="AutoShape 57"/>
                <p:cNvSpPr>
                  <a:spLocks noChangeShapeType="1"/>
                </p:cNvSpPr>
                <p:nvPr/>
              </p:nvSpPr>
              <p:spPr bwMode="auto">
                <a:xfrm>
                  <a:off x="2623" y="5385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3" name="AutoShape 56"/>
                <p:cNvSpPr>
                  <a:spLocks noChangeShapeType="1"/>
                </p:cNvSpPr>
                <p:nvPr/>
              </p:nvSpPr>
              <p:spPr bwMode="auto">
                <a:xfrm>
                  <a:off x="4395" y="5385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54" name="AutoShape 55"/>
                <p:cNvSpPr>
                  <a:spLocks noChangeShapeType="1"/>
                </p:cNvSpPr>
                <p:nvPr/>
              </p:nvSpPr>
              <p:spPr bwMode="auto">
                <a:xfrm>
                  <a:off x="2623" y="5625"/>
                  <a:ext cx="177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</p:grp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3108" y="4942"/>
              <a:ext cx="98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1,2 m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51"/>
            <p:cNvSpPr txBox="1">
              <a:spLocks noChangeArrowheads="1"/>
            </p:cNvSpPr>
            <p:nvPr/>
          </p:nvSpPr>
          <p:spPr bwMode="auto">
            <a:xfrm>
              <a:off x="4871" y="4942"/>
              <a:ext cx="98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1,2 m</a:t>
              </a:r>
              <a:endParaRPr lang="en-US" altLang="id-ID" sz="4622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6795" y="3495"/>
              <a:ext cx="98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6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1,2 m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0" name="Rectangle 112"/>
          <p:cNvSpPr>
            <a:spLocks noChangeArrowheads="1"/>
          </p:cNvSpPr>
          <p:nvPr/>
        </p:nvSpPr>
        <p:spPr bwMode="auto">
          <a:xfrm>
            <a:off x="28614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39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EB473C-6D01-46C4-B77C-A9094144D0D8}" vid="{0BAB276F-F277-4616-9926-C6FF6DE5F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350</TotalTime>
  <Words>462</Words>
  <Application>Microsoft Office PowerPoint</Application>
  <PresentationFormat>Custom</PresentationFormat>
  <Paragraphs>200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PowerPoint Presentation</vt:lpstr>
      <vt:lpstr>Metode Kerja Virtual Pada Struktur Rangka Batang </vt:lpstr>
      <vt:lpstr>Metode Kerja Virtual Pada Struktur Rangka Batang </vt:lpstr>
      <vt:lpstr>Metode Kerja Virtual Pada Struktur Rangka Batang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Agustinus Agus Setiawan</dc:creator>
  <cp:lastModifiedBy>Agustinus Agus Setiawan</cp:lastModifiedBy>
  <cp:revision>35</cp:revision>
  <dcterms:created xsi:type="dcterms:W3CDTF">2020-09-14T03:13:02Z</dcterms:created>
  <dcterms:modified xsi:type="dcterms:W3CDTF">2021-04-05T02:29:02Z</dcterms:modified>
</cp:coreProperties>
</file>