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7610138" cy="9906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83637-DF01-49A0-BC87-C36096F26012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42242-CA57-4432-AB07-9B9B2AAF27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664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8191500" y="235456"/>
            <a:ext cx="8940636" cy="774193"/>
            <a:chOff x="5964917" y="5913489"/>
            <a:chExt cx="5949177" cy="67585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5490422" y="1374014"/>
            <a:ext cx="116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dirty="0">
                <a:latin typeface="Arial Black" panose="020B0A04020102020204" pitchFamily="34" charset="0"/>
              </a:rPr>
              <a:t>UPJ kampus MERDEKA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95749" y="9258299"/>
            <a:ext cx="11909259" cy="611125"/>
            <a:chOff x="113103" y="4838883"/>
            <a:chExt cx="7828452" cy="818309"/>
          </a:xfrm>
        </p:grpSpPr>
        <p:grpSp>
          <p:nvGrpSpPr>
            <p:cNvPr id="45" name="Group 44"/>
            <p:cNvGrpSpPr/>
            <p:nvPr/>
          </p:nvGrpSpPr>
          <p:grpSpPr>
            <a:xfrm>
              <a:off x="2166899" y="5071993"/>
              <a:ext cx="3170969" cy="494543"/>
              <a:chOff x="2370123" y="5518707"/>
              <a:chExt cx="3170969" cy="494543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3" t="33654" r="37430" b="32595"/>
              <a:stretch/>
            </p:blipFill>
            <p:spPr>
              <a:xfrm>
                <a:off x="2370123" y="5522724"/>
                <a:ext cx="261510" cy="307777"/>
              </a:xfrm>
              <a:prstGeom prst="rect">
                <a:avLst/>
              </a:prstGeom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2631632" y="5518707"/>
                <a:ext cx="2909460" cy="494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1800" dirty="0"/>
                  <a:t>universitas.pembangunan.jaya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12062" y="5111921"/>
              <a:ext cx="1186085" cy="494543"/>
              <a:chOff x="2370123" y="5880346"/>
              <a:chExt cx="1186085" cy="494543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9"/>
              <a:srcRect l="31113" t="12848" r="26150" b="17802"/>
              <a:stretch/>
            </p:blipFill>
            <p:spPr>
              <a:xfrm>
                <a:off x="2370123" y="5913489"/>
                <a:ext cx="252931" cy="238722"/>
              </a:xfrm>
              <a:prstGeom prst="rect">
                <a:avLst/>
              </a:prstGeom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2631631" y="5880346"/>
                <a:ext cx="924577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UPJ_Bintaro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689785" y="5103911"/>
              <a:ext cx="1251770" cy="494543"/>
              <a:chOff x="2361087" y="6233380"/>
              <a:chExt cx="1251770" cy="494543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2361087" y="6249678"/>
                <a:ext cx="270546" cy="270546"/>
              </a:xfrm>
              <a:prstGeom prst="rect">
                <a:avLst/>
              </a:prstGeom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2631633" y="6233380"/>
                <a:ext cx="981224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b="1" dirty="0"/>
                  <a:t>upj_bintaro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13103" y="4838883"/>
              <a:ext cx="1781096" cy="818309"/>
              <a:chOff x="113103" y="4838883"/>
              <a:chExt cx="1781096" cy="818309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3103" y="4838883"/>
                <a:ext cx="818309" cy="818309"/>
              </a:xfrm>
              <a:prstGeom prst="rect">
                <a:avLst/>
              </a:prstGeom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645329" y="5063371"/>
                <a:ext cx="1248870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http://upj.ac.id/</a:t>
                </a:r>
              </a:p>
            </p:txBody>
          </p:sp>
        </p:grpSp>
      </p:grpSp>
      <p:grpSp>
        <p:nvGrpSpPr>
          <p:cNvPr id="59" name="Group 58"/>
          <p:cNvGrpSpPr/>
          <p:nvPr userDrawn="1"/>
        </p:nvGrpSpPr>
        <p:grpSpPr>
          <a:xfrm>
            <a:off x="818207" y="254543"/>
            <a:ext cx="4672215" cy="1463753"/>
            <a:chOff x="315570" y="860612"/>
            <a:chExt cx="4193554" cy="147548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5570" y="860612"/>
              <a:ext cx="1287522" cy="13784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056742" y="1715613"/>
              <a:ext cx="3452382" cy="620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>
                  <a:latin typeface="Arial Rounded MT Bold" panose="020F0704030504030204" pitchFamily="34" charset="0"/>
                </a:rPr>
                <a:t>Universitas</a:t>
              </a:r>
            </a:p>
            <a:p>
              <a:r>
                <a:rPr lang="id-ID" sz="1800" dirty="0">
                  <a:latin typeface="Arial Rounded MT Bold" panose="020F0704030504030204" pitchFamily="34" charset="0"/>
                </a:rPr>
                <a:t>Pembangunan Jaya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80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6195763"/>
            <a:ext cx="14974921" cy="1183513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19904" y="897466"/>
            <a:ext cx="14974921" cy="488183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7" y="7379275"/>
            <a:ext cx="14972659" cy="985793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053694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4947019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9824"/>
          </a:xfrm>
        </p:spPr>
        <p:txBody>
          <a:bodyPr anchor="ctr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30085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10" y="880533"/>
            <a:ext cx="13436905" cy="4323084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485302" y="5214492"/>
            <a:ext cx="12641830" cy="616506"/>
          </a:xfrm>
        </p:spPr>
        <p:txBody>
          <a:bodyPr anchor="t">
            <a:normAutofit/>
          </a:bodyPr>
          <a:lstStyle>
            <a:lvl1pPr marL="0" indent="0" algn="r">
              <a:buNone/>
              <a:defRPr sz="2024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1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208403" y="1062015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94362" y="4293023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82965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3072250"/>
            <a:ext cx="14957244" cy="3628206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5" y="6717470"/>
            <a:ext cx="14954987" cy="1647597"/>
          </a:xfrm>
        </p:spPr>
        <p:txBody>
          <a:bodyPr anchor="t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07084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19889" y="3016463"/>
            <a:ext cx="4765016" cy="1189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19889" y="4205679"/>
            <a:ext cx="4765016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0188" y="3016463"/>
            <a:ext cx="4764441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20188" y="4205679"/>
            <a:ext cx="4766264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643" y="3016463"/>
            <a:ext cx="4753828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521046" y="4205679"/>
            <a:ext cx="4753828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3" name="Group 12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91250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19887" y="6060743"/>
            <a:ext cx="4765014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77314" y="3320760"/>
            <a:ext cx="4246611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19887" y="6893121"/>
            <a:ext cx="4765014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7044" y="6060743"/>
            <a:ext cx="4765055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99465" y="3320760"/>
            <a:ext cx="4232853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415088" y="6893120"/>
            <a:ext cx="4767009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821" y="6060743"/>
            <a:ext cx="4751936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5918" y="3320760"/>
            <a:ext cx="4235148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516640" y="6893124"/>
            <a:ext cx="4758230" cy="1471942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5" name="Group 1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5336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68603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880535"/>
            <a:ext cx="3672618" cy="748453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9885" y="880535"/>
            <a:ext cx="11062243" cy="74845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646882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600467" y="169128"/>
            <a:ext cx="6265411" cy="500371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5" y="181286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27519" y="827149"/>
            <a:ext cx="4808264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1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3304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6" y="949329"/>
            <a:ext cx="14059097" cy="4120620"/>
          </a:xfrm>
        </p:spPr>
        <p:txBody>
          <a:bodyPr anchor="b">
            <a:normAutofit/>
          </a:bodyPr>
          <a:lstStyle>
            <a:lvl1pPr>
              <a:defRPr sz="49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5526" y="5202947"/>
            <a:ext cx="14059097" cy="2166937"/>
          </a:xfrm>
        </p:spPr>
        <p:txBody>
          <a:bodyPr/>
          <a:lstStyle>
            <a:lvl1pPr marL="0" indent="0" algn="ctr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8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75" indent="0">
              <a:buNone/>
              <a:defRPr sz="2601">
                <a:solidFill>
                  <a:schemeClr val="tx1">
                    <a:tint val="75000"/>
                  </a:schemeClr>
                </a:solidFill>
              </a:defRPr>
            </a:lvl3pPr>
            <a:lvl4pPr marL="198116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52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94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32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716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10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8270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9889" y="3016463"/>
            <a:ext cx="7375117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6872" y="3016463"/>
            <a:ext cx="7358003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98209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9225" y="3016463"/>
            <a:ext cx="7047519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889" y="4206557"/>
            <a:ext cx="737685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47061" y="3016463"/>
            <a:ext cx="7027811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4" y="4206557"/>
            <a:ext cx="735973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2269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9194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427960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5679727" cy="3412067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765" y="880536"/>
            <a:ext cx="8940108" cy="748453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4849" y="4292603"/>
            <a:ext cx="5679727" cy="4072465"/>
          </a:xfrm>
        </p:spPr>
        <p:txBody>
          <a:bodyPr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001214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8564970" cy="3412067"/>
          </a:xfrm>
        </p:spPr>
        <p:txBody>
          <a:bodyPr anchor="b">
            <a:normAutofit/>
          </a:bodyPr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24394" y="1096163"/>
            <a:ext cx="4702040" cy="705327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9" y="4292601"/>
            <a:ext cx="8572447" cy="4072467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99154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888" y="3027649"/>
            <a:ext cx="14954985" cy="533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91175" y="8498067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9888" y="8498067"/>
            <a:ext cx="963829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86455" y="8498067"/>
            <a:ext cx="108842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140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1320775" rtl="0" eaLnBrk="1" latinLnBrk="0" hangingPunct="1">
        <a:lnSpc>
          <a:spcPct val="90000"/>
        </a:lnSpc>
        <a:spcBef>
          <a:spcPct val="0"/>
        </a:spcBef>
        <a:buNone/>
        <a:defRPr sz="4912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30196" indent="-330196" algn="l" defTabSz="1320775" rtl="0" eaLnBrk="1" latinLnBrk="0" hangingPunct="1">
        <a:lnSpc>
          <a:spcPct val="120000"/>
        </a:lnSpc>
        <a:spcBef>
          <a:spcPts val="1446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99058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60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65097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31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2311359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97174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632134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429252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495291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561329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1pPr>
      <a:lvl2pPr marL="660388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2pPr>
      <a:lvl3pPr marL="1320775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3pPr>
      <a:lvl4pPr marL="198116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4pPr>
      <a:lvl5pPr marL="2641552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5pPr>
      <a:lvl6pPr marL="330194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7pPr>
      <a:lvl8pPr marL="4622716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8pPr>
      <a:lvl9pPr marL="528310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432" y="3626391"/>
            <a:ext cx="11011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/>
              <a:t>Analisis Struktur CVL208	(3 sks)</a:t>
            </a:r>
          </a:p>
          <a:p>
            <a:r>
              <a:rPr lang="id-ID" sz="4000" dirty="0"/>
              <a:t>Pertemuan 5</a:t>
            </a:r>
          </a:p>
          <a:p>
            <a:r>
              <a:rPr lang="id-ID" sz="4000" dirty="0"/>
              <a:t>Lendutan Balok – Metode </a:t>
            </a:r>
            <a:r>
              <a:rPr lang="id-ID" sz="4000" i="1" dirty="0"/>
              <a:t>Castigliano</a:t>
            </a:r>
          </a:p>
        </p:txBody>
      </p:sp>
    </p:spTree>
    <p:extLst>
      <p:ext uri="{BB962C8B-B14F-4D97-AF65-F5344CB8AC3E}">
        <p14:creationId xmlns:p14="http://schemas.microsoft.com/office/powerpoint/2010/main" val="192262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TEOREMA CASTIGLIANO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id-ID" sz="3467" dirty="0"/>
                  <a:t>Teorema Castigliano dapat pula digunakan untuk sistem struktur rangka batang. Energi regangan untuk elemen rangka batang diperoleh dari persamaan 6.6, </a:t>
                </a:r>
                <a:endParaRPr lang="en-US" sz="3467" dirty="0"/>
              </a:p>
              <a:p>
                <a:pPr marL="0" indent="0" algn="just">
                  <a:buNone/>
                </a:pPr>
                <a:r>
                  <a:rPr lang="en-US" sz="3467" i="1" dirty="0"/>
                  <a:t>	</a:t>
                </a:r>
                <a14:m>
                  <m:oMath xmlns:m="http://schemas.openxmlformats.org/officeDocument/2006/math">
                    <m:r>
                      <a:rPr lang="en-US" sz="4044" b="1" i="1">
                        <a:solidFill>
                          <a:srgbClr val="0070C0"/>
                        </a:solidFill>
                        <a:latin typeface="Cambria Math"/>
                      </a:rPr>
                      <m:t>𝑼</m:t>
                    </m:r>
                    <m:r>
                      <a:rPr lang="en-US" sz="4044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44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44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44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p>
                            <m:r>
                              <a:rPr lang="en-US" sz="4044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44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num>
                      <m:den>
                        <m:r>
                          <a:rPr lang="en-US" sz="4044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044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𝑨𝑬</m:t>
                        </m:r>
                      </m:den>
                    </m:f>
                  </m:oMath>
                </a14:m>
                <a:endParaRPr lang="en-US" sz="3467" b="1" dirty="0"/>
              </a:p>
              <a:p>
                <a:pPr algn="just"/>
                <a:r>
                  <a:rPr lang="id-ID" sz="3467" dirty="0"/>
                  <a:t>Substitusikan persamaan ini ke dalam teorema Castigliano dalam persamaan 6.22, maka akan diperoleh :</a:t>
                </a:r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:r>
                  <a:rPr lang="id-ID" i="1" dirty="0"/>
                  <a:t>y</a:t>
                </a:r>
                <a:r>
                  <a:rPr lang="id-ID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id-ID" i="1">
                            <a:latin typeface="Cambria Math"/>
                          </a:rPr>
                          <m:t>𝜕</m:t>
                        </m:r>
                        <m:r>
                          <a:rPr lang="id-ID" i="1">
                            <a:latin typeface="Cambria Math"/>
                          </a:rPr>
                          <m:t>𝑃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id-ID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d-ID" i="1">
                                <a:latin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id-ID" i="1">
                                <a:latin typeface="Cambria Math"/>
                              </a:rPr>
                              <m:t>2</m:t>
                            </m:r>
                            <m:r>
                              <a:rPr lang="id-ID" i="1">
                                <a:latin typeface="Cambria Math"/>
                              </a:rPr>
                              <m:t>𝐴𝐸</m:t>
                            </m:r>
                          </m:den>
                        </m:f>
                      </m:e>
                    </m:nary>
                    <m:r>
                      <a:rPr lang="id-ID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id-ID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id-ID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  <m:d>
                          <m:dPr>
                            <m:ctrlPr>
                              <a:rPr lang="id-ID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𝝏</m:t>
                                </m:r>
                                <m:r>
                                  <a:rPr lang="id-ID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𝑵</m:t>
                                </m:r>
                              </m:num>
                              <m:den>
                                <m:r>
                                  <a:rPr lang="id-ID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𝝏</m:t>
                                </m:r>
                                <m:r>
                                  <a:rPr lang="id-ID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id-ID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𝑳</m:t>
                            </m:r>
                          </m:num>
                          <m:den>
                            <m:r>
                              <a:rPr lang="id-ID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𝑨𝑬</m:t>
                            </m:r>
                          </m:den>
                        </m:f>
                      </m:e>
                    </m:nary>
                  </m:oMath>
                </a14:m>
                <a:r>
                  <a:rPr lang="id-ID" dirty="0"/>
                  <a:t>		</a:t>
                </a:r>
                <a:r>
                  <a:rPr lang="id-ID" sz="3467" dirty="0"/>
                  <a:t>(6.23)</a:t>
                </a:r>
              </a:p>
              <a:p>
                <a:pPr algn="just"/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60" t="-1714" r="-130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32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399" y="376492"/>
            <a:ext cx="11887200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6.5</a:t>
            </a:r>
            <a:endParaRPr lang="id-ID" dirty="0"/>
          </a:p>
          <a:p>
            <a:r>
              <a:rPr lang="id-ID" sz="3467" dirty="0"/>
              <a:t>Hitunglah perpindahan horizontal di titik 2 dari struktur rangka dalam Gambar 6.10 berikut ini dengan menggunakan teorema Castigliano.</a:t>
            </a:r>
            <a:r>
              <a:rPr lang="en-US" sz="3467" dirty="0"/>
              <a:t> </a:t>
            </a:r>
            <a:r>
              <a:rPr lang="id-ID" sz="3467" dirty="0"/>
              <a:t>Asumsikan bahwa seluruh elemen batang memiliki penampang seragam sebesar 400 mm</a:t>
            </a:r>
            <a:r>
              <a:rPr lang="id-ID" sz="3467" baseline="30000" dirty="0"/>
              <a:t>2</a:t>
            </a:r>
            <a:r>
              <a:rPr lang="id-ID" sz="3467" dirty="0"/>
              <a:t> dan modulus elastisitas material sebesar 200 GPa.</a:t>
            </a:r>
          </a:p>
          <a:p>
            <a:endParaRPr lang="id-ID" dirty="0"/>
          </a:p>
        </p:txBody>
      </p:sp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990967" y="4328930"/>
            <a:ext cx="5542183" cy="4784532"/>
            <a:chOff x="2690" y="11734"/>
            <a:chExt cx="4370" cy="3574"/>
          </a:xfrm>
        </p:grpSpPr>
        <p:sp>
          <p:nvSpPr>
            <p:cNvPr id="6" name="Text Box 39"/>
            <p:cNvSpPr txBox="1">
              <a:spLocks noChangeArrowheads="1"/>
            </p:cNvSpPr>
            <p:nvPr/>
          </p:nvSpPr>
          <p:spPr bwMode="auto">
            <a:xfrm>
              <a:off x="6300" y="13275"/>
              <a:ext cx="760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 m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3870" y="11835"/>
              <a:ext cx="1350" cy="314"/>
              <a:chOff x="3870" y="11835"/>
              <a:chExt cx="1350" cy="314"/>
            </a:xfrm>
          </p:grpSpPr>
          <p:sp>
            <p:nvSpPr>
              <p:cNvPr id="41" name="AutoShape 38"/>
              <p:cNvSpPr>
                <a:spLocks noChangeShapeType="1"/>
              </p:cNvSpPr>
              <p:nvPr/>
            </p:nvSpPr>
            <p:spPr bwMode="auto">
              <a:xfrm>
                <a:off x="3870" y="11835"/>
                <a:ext cx="1" cy="3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42" name="AutoShape 37"/>
              <p:cNvSpPr>
                <a:spLocks noChangeShapeType="1"/>
              </p:cNvSpPr>
              <p:nvPr/>
            </p:nvSpPr>
            <p:spPr bwMode="auto">
              <a:xfrm>
                <a:off x="5220" y="11835"/>
                <a:ext cx="0" cy="3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43" name="AutoShape 36"/>
              <p:cNvSpPr>
                <a:spLocks noChangeShapeType="1"/>
              </p:cNvSpPr>
              <p:nvPr/>
            </p:nvSpPr>
            <p:spPr bwMode="auto">
              <a:xfrm>
                <a:off x="3870" y="12008"/>
                <a:ext cx="135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</p:grp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4106" y="11734"/>
              <a:ext cx="1060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1,5 m</a:t>
              </a:r>
              <a:endParaRPr lang="id-ID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2690" y="12025"/>
              <a:ext cx="77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3852" y="14849"/>
              <a:ext cx="90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800" y="11870"/>
              <a:ext cx="3073" cy="3438"/>
              <a:chOff x="2520" y="11697"/>
              <a:chExt cx="3375" cy="3828"/>
            </a:xfrm>
          </p:grpSpPr>
          <p:grpSp>
            <p:nvGrpSpPr>
              <p:cNvPr id="20" name="Group 13"/>
              <p:cNvGrpSpPr>
                <a:grpSpLocks/>
              </p:cNvGrpSpPr>
              <p:nvPr/>
            </p:nvGrpSpPr>
            <p:grpSpPr bwMode="auto">
              <a:xfrm>
                <a:off x="3675" y="11697"/>
                <a:ext cx="2220" cy="3598"/>
                <a:chOff x="3675" y="11822"/>
                <a:chExt cx="2220" cy="3598"/>
              </a:xfrm>
            </p:grpSpPr>
            <p:grpSp>
              <p:nvGrpSpPr>
                <p:cNvPr id="23" name="Group 27"/>
                <p:cNvGrpSpPr>
                  <a:grpSpLocks/>
                </p:cNvGrpSpPr>
                <p:nvPr/>
              </p:nvGrpSpPr>
              <p:grpSpPr bwMode="auto">
                <a:xfrm>
                  <a:off x="5220" y="11822"/>
                  <a:ext cx="474" cy="1154"/>
                  <a:chOff x="6129" y="13250"/>
                  <a:chExt cx="382" cy="780"/>
                </a:xfrm>
              </p:grpSpPr>
              <p:sp>
                <p:nvSpPr>
                  <p:cNvPr id="37" name="AutoShape 3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6044" y="13545"/>
                    <a:ext cx="380" cy="210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grpSp>
                <p:nvGrpSpPr>
                  <p:cNvPr id="38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6339" y="13250"/>
                    <a:ext cx="172" cy="780"/>
                    <a:chOff x="6511" y="13250"/>
                    <a:chExt cx="172" cy="780"/>
                  </a:xfrm>
                </p:grpSpPr>
                <p:sp>
                  <p:nvSpPr>
                    <p:cNvPr id="39" name="Rectangle 30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11" y="13250"/>
                      <a:ext cx="172" cy="780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40" name="AutoShap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11" y="13250"/>
                      <a:ext cx="0" cy="78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</p:grpSp>
            <p:grpSp>
              <p:nvGrpSpPr>
                <p:cNvPr id="24" name="Group 20"/>
                <p:cNvGrpSpPr>
                  <a:grpSpLocks/>
                </p:cNvGrpSpPr>
                <p:nvPr/>
              </p:nvGrpSpPr>
              <p:grpSpPr bwMode="auto">
                <a:xfrm>
                  <a:off x="5220" y="14266"/>
                  <a:ext cx="675" cy="1154"/>
                  <a:chOff x="7103" y="13250"/>
                  <a:chExt cx="544" cy="780"/>
                </a:xfrm>
              </p:grpSpPr>
              <p:grpSp>
                <p:nvGrpSpPr>
                  <p:cNvPr id="3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7475" y="13250"/>
                    <a:ext cx="172" cy="780"/>
                    <a:chOff x="6511" y="13250"/>
                    <a:chExt cx="172" cy="780"/>
                  </a:xfrm>
                </p:grpSpPr>
                <p:sp>
                  <p:nvSpPr>
                    <p:cNvPr id="35" name="Rectangle 26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11" y="13250"/>
                      <a:ext cx="172" cy="780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36" name="AutoShap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11" y="13250"/>
                      <a:ext cx="0" cy="78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sp>
                <p:nvSpPr>
                  <p:cNvPr id="32" name="AutoShape 2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7018" y="13545"/>
                    <a:ext cx="380" cy="210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33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7313" y="13590"/>
                    <a:ext cx="143" cy="143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34" name="AutoShape 21"/>
                  <p:cNvSpPr>
                    <a:spLocks noChangeShapeType="1"/>
                  </p:cNvSpPr>
                  <p:nvPr/>
                </p:nvSpPr>
                <p:spPr bwMode="auto">
                  <a:xfrm>
                    <a:off x="7313" y="13335"/>
                    <a:ext cx="0" cy="69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  <p:grpSp>
              <p:nvGrpSpPr>
                <p:cNvPr id="25" name="Group 14"/>
                <p:cNvGrpSpPr>
                  <a:grpSpLocks/>
                </p:cNvGrpSpPr>
                <p:nvPr/>
              </p:nvGrpSpPr>
              <p:grpSpPr bwMode="auto">
                <a:xfrm>
                  <a:off x="3675" y="12407"/>
                  <a:ext cx="1545" cy="2441"/>
                  <a:chOff x="3675" y="12407"/>
                  <a:chExt cx="1545" cy="2441"/>
                </a:xfrm>
              </p:grpSpPr>
              <p:sp>
                <p:nvSpPr>
                  <p:cNvPr id="26" name="AutoShape 19"/>
                  <p:cNvSpPr>
                    <a:spLocks noChangeShapeType="1"/>
                  </p:cNvSpPr>
                  <p:nvPr/>
                </p:nvSpPr>
                <p:spPr bwMode="auto">
                  <a:xfrm>
                    <a:off x="3675" y="12407"/>
                    <a:ext cx="0" cy="244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7030A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7" name="AutoShape 18"/>
                  <p:cNvSpPr>
                    <a:spLocks noChangeShapeType="1"/>
                  </p:cNvSpPr>
                  <p:nvPr/>
                </p:nvSpPr>
                <p:spPr bwMode="auto">
                  <a:xfrm>
                    <a:off x="3675" y="12407"/>
                    <a:ext cx="1545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7030A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8" name="AutoShape 17"/>
                  <p:cNvSpPr>
                    <a:spLocks noChangeShapeType="1"/>
                  </p:cNvSpPr>
                  <p:nvPr/>
                </p:nvSpPr>
                <p:spPr bwMode="auto">
                  <a:xfrm>
                    <a:off x="3675" y="14848"/>
                    <a:ext cx="1545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7030A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9" name="AutoShape 16"/>
                  <p:cNvSpPr>
                    <a:spLocks noChangeShapeType="1"/>
                  </p:cNvSpPr>
                  <p:nvPr/>
                </p:nvSpPr>
                <p:spPr bwMode="auto">
                  <a:xfrm>
                    <a:off x="5220" y="12407"/>
                    <a:ext cx="0" cy="244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7030A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30" name="AutoShape 15"/>
                  <p:cNvSpPr>
                    <a:spLocks noChangeShapeType="1"/>
                  </p:cNvSpPr>
                  <p:nvPr/>
                </p:nvSpPr>
                <p:spPr bwMode="auto">
                  <a:xfrm>
                    <a:off x="3675" y="12407"/>
                    <a:ext cx="1545" cy="244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7030A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</p:grpSp>
          <p:sp>
            <p:nvSpPr>
              <p:cNvPr id="21" name="AutoShape 12"/>
              <p:cNvSpPr>
                <a:spLocks noChangeShapeType="1"/>
              </p:cNvSpPr>
              <p:nvPr/>
            </p:nvSpPr>
            <p:spPr bwMode="auto">
              <a:xfrm flipH="1">
                <a:off x="2520" y="12282"/>
                <a:ext cx="1155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22" name="AutoShape 11"/>
              <p:cNvSpPr>
                <a:spLocks noChangeShapeType="1"/>
              </p:cNvSpPr>
              <p:nvPr/>
            </p:nvSpPr>
            <p:spPr bwMode="auto">
              <a:xfrm>
                <a:off x="3675" y="14723"/>
                <a:ext cx="0" cy="802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</p:grp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5970" y="12395"/>
              <a:ext cx="621" cy="2193"/>
              <a:chOff x="6001" y="12282"/>
              <a:chExt cx="682" cy="2441"/>
            </a:xfrm>
          </p:grpSpPr>
          <p:sp>
            <p:nvSpPr>
              <p:cNvPr id="17" name="AutoShape 9"/>
              <p:cNvSpPr>
                <a:spLocks noChangeShapeType="1"/>
              </p:cNvSpPr>
              <p:nvPr/>
            </p:nvSpPr>
            <p:spPr bwMode="auto">
              <a:xfrm>
                <a:off x="6001" y="12282"/>
                <a:ext cx="59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18" name="AutoShape 8"/>
              <p:cNvSpPr>
                <a:spLocks noChangeShapeType="1"/>
              </p:cNvSpPr>
              <p:nvPr/>
            </p:nvSpPr>
            <p:spPr bwMode="auto">
              <a:xfrm>
                <a:off x="6060" y="14723"/>
                <a:ext cx="62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19" name="AutoShape 7"/>
              <p:cNvSpPr>
                <a:spLocks noChangeShapeType="1"/>
              </p:cNvSpPr>
              <p:nvPr/>
            </p:nvSpPr>
            <p:spPr bwMode="auto">
              <a:xfrm>
                <a:off x="6300" y="12282"/>
                <a:ext cx="0" cy="244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</p:grp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3550" y="14479"/>
              <a:ext cx="47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469" y="12395"/>
              <a:ext cx="47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4875" y="12395"/>
              <a:ext cx="47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5025" y="14588"/>
              <a:ext cx="47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Rectangle 49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533150" y="4643770"/>
            <a:ext cx="509656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737" indent="-412737" algn="just">
              <a:buFont typeface="Arial" panose="020B0604020202020204" pitchFamily="34" charset="0"/>
              <a:buChar char="•"/>
            </a:pPr>
            <a:r>
              <a:rPr lang="id-ID" sz="2600" dirty="0">
                <a:solidFill>
                  <a:srgbClr val="0070C0"/>
                </a:solidFill>
              </a:rPr>
              <a:t>Untuk menyelesaikan permasalahan tersebut, maka gantikan beban 5 kN (←) dengan beban fiktif </a:t>
            </a:r>
            <a:r>
              <a:rPr lang="id-ID" sz="2600" i="1" dirty="0">
                <a:solidFill>
                  <a:srgbClr val="0070C0"/>
                </a:solidFill>
              </a:rPr>
              <a:t>P</a:t>
            </a:r>
            <a:r>
              <a:rPr lang="id-ID" sz="2600" dirty="0">
                <a:solidFill>
                  <a:srgbClr val="0070C0"/>
                </a:solidFill>
              </a:rPr>
              <a:t> (←). </a:t>
            </a:r>
            <a:endParaRPr lang="en-US" sz="2600" dirty="0">
              <a:solidFill>
                <a:srgbClr val="0070C0"/>
              </a:solidFill>
            </a:endParaRPr>
          </a:p>
          <a:p>
            <a:pPr marL="412737" indent="-412737" algn="just">
              <a:buFont typeface="Arial" panose="020B0604020202020204" pitchFamily="34" charset="0"/>
              <a:buChar char="•"/>
            </a:pPr>
            <a:r>
              <a:rPr lang="id-ID" sz="2600" dirty="0">
                <a:solidFill>
                  <a:srgbClr val="0070C0"/>
                </a:solidFill>
              </a:rPr>
              <a:t>Kemudian hitunglah besar gaya batang yang terjadi akibat beban </a:t>
            </a:r>
            <a:r>
              <a:rPr lang="id-ID" sz="2600" i="1" dirty="0">
                <a:solidFill>
                  <a:srgbClr val="0070C0"/>
                </a:solidFill>
              </a:rPr>
              <a:t>P</a:t>
            </a:r>
            <a:r>
              <a:rPr lang="id-ID" sz="2600" dirty="0">
                <a:solidFill>
                  <a:srgbClr val="0070C0"/>
                </a:solidFill>
              </a:rPr>
              <a:t> tersebut. </a:t>
            </a:r>
          </a:p>
        </p:txBody>
      </p:sp>
    </p:spTree>
    <p:extLst>
      <p:ext uri="{BB962C8B-B14F-4D97-AF65-F5344CB8AC3E}">
        <p14:creationId xmlns:p14="http://schemas.microsoft.com/office/powerpoint/2010/main" val="185317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6411" y="792538"/>
            <a:ext cx="3283271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622" b="1" dirty="0"/>
              <a:t>Contoh 6.5</a:t>
            </a:r>
            <a:endParaRPr lang="id-ID" sz="4622" dirty="0"/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2515431" y="2282591"/>
            <a:ext cx="4688963" cy="4751855"/>
            <a:chOff x="2020" y="7513"/>
            <a:chExt cx="3696" cy="3909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020" y="7513"/>
              <a:ext cx="3696" cy="3909"/>
              <a:chOff x="2130" y="3429"/>
              <a:chExt cx="3073" cy="3459"/>
            </a:xfrm>
          </p:grpSpPr>
          <p:sp>
            <p:nvSpPr>
              <p:cNvPr id="13" name="Text Box 35"/>
              <p:cNvSpPr txBox="1">
                <a:spLocks noChangeArrowheads="1"/>
              </p:cNvSpPr>
              <p:nvPr/>
            </p:nvSpPr>
            <p:spPr bwMode="auto">
              <a:xfrm>
                <a:off x="2300" y="3449"/>
                <a:ext cx="464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</a:t>
                </a:r>
                <a:endParaRPr lang="en-US" altLang="id-ID" sz="4622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34"/>
              <p:cNvSpPr txBox="1">
                <a:spLocks noChangeArrowheads="1"/>
              </p:cNvSpPr>
              <p:nvPr/>
            </p:nvSpPr>
            <p:spPr bwMode="auto">
              <a:xfrm>
                <a:off x="3182" y="6429"/>
                <a:ext cx="901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6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10 kN</a:t>
                </a:r>
                <a:endParaRPr lang="id-ID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5" name="Group 12"/>
              <p:cNvGrpSpPr>
                <a:grpSpLocks/>
              </p:cNvGrpSpPr>
              <p:nvPr/>
            </p:nvGrpSpPr>
            <p:grpSpPr bwMode="auto">
              <a:xfrm>
                <a:off x="2130" y="3450"/>
                <a:ext cx="3073" cy="3438"/>
                <a:chOff x="2520" y="11697"/>
                <a:chExt cx="3375" cy="3828"/>
              </a:xfrm>
            </p:grpSpPr>
            <p:grpSp>
              <p:nvGrpSpPr>
                <p:cNvPr id="20" name="Group 15"/>
                <p:cNvGrpSpPr>
                  <a:grpSpLocks/>
                </p:cNvGrpSpPr>
                <p:nvPr/>
              </p:nvGrpSpPr>
              <p:grpSpPr bwMode="auto">
                <a:xfrm>
                  <a:off x="3675" y="11697"/>
                  <a:ext cx="2220" cy="3598"/>
                  <a:chOff x="3675" y="11822"/>
                  <a:chExt cx="2220" cy="3598"/>
                </a:xfrm>
              </p:grpSpPr>
              <p:grpSp>
                <p:nvGrpSpPr>
                  <p:cNvPr id="2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5220" y="11822"/>
                    <a:ext cx="474" cy="1154"/>
                    <a:chOff x="6129" y="13250"/>
                    <a:chExt cx="382" cy="780"/>
                  </a:xfrm>
                </p:grpSpPr>
                <p:sp>
                  <p:nvSpPr>
                    <p:cNvPr id="37" name="AutoShape 33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6044" y="13545"/>
                      <a:ext cx="380" cy="210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grpSp>
                  <p:nvGrpSpPr>
                    <p:cNvPr id="38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39" y="13250"/>
                      <a:ext cx="172" cy="780"/>
                      <a:chOff x="6511" y="13250"/>
                      <a:chExt cx="172" cy="780"/>
                    </a:xfrm>
                  </p:grpSpPr>
                  <p:sp>
                    <p:nvSpPr>
                      <p:cNvPr id="39" name="Rectangle 32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11" y="13250"/>
                        <a:ext cx="172" cy="78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40" name="AutoShap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511" y="13250"/>
                        <a:ext cx="0" cy="78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</p:grpSp>
              </p:grpSp>
              <p:grpSp>
                <p:nvGrpSpPr>
                  <p:cNvPr id="24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5220" y="14266"/>
                    <a:ext cx="675" cy="1154"/>
                    <a:chOff x="7103" y="13250"/>
                    <a:chExt cx="544" cy="780"/>
                  </a:xfrm>
                </p:grpSpPr>
                <p:grpSp>
                  <p:nvGrpSpPr>
                    <p:cNvPr id="31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75" y="13250"/>
                      <a:ext cx="172" cy="780"/>
                      <a:chOff x="6511" y="13250"/>
                      <a:chExt cx="172" cy="780"/>
                    </a:xfrm>
                  </p:grpSpPr>
                  <p:sp>
                    <p:nvSpPr>
                      <p:cNvPr id="35" name="Rectangle 28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11" y="13250"/>
                        <a:ext cx="172" cy="78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36" name="AutoShap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511" y="13250"/>
                        <a:ext cx="0" cy="78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</p:grpSp>
                <p:sp>
                  <p:nvSpPr>
                    <p:cNvPr id="32" name="AutoShape 2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7018" y="13545"/>
                      <a:ext cx="380" cy="210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33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13" y="13590"/>
                      <a:ext cx="143" cy="14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34" name="AutoShap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13" y="13335"/>
                      <a:ext cx="0" cy="69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</p:grpSp>
              <p:grpSp>
                <p:nvGrpSpPr>
                  <p:cNvPr id="25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3675" y="12407"/>
                    <a:ext cx="1545" cy="2441"/>
                    <a:chOff x="3675" y="12407"/>
                    <a:chExt cx="1545" cy="2441"/>
                  </a:xfrm>
                </p:grpSpPr>
                <p:sp>
                  <p:nvSpPr>
                    <p:cNvPr id="26" name="AutoShap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75" y="12407"/>
                      <a:ext cx="0" cy="244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27" name="AutoShap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75" y="12407"/>
                      <a:ext cx="154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28" name="AutoShap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75" y="14848"/>
                      <a:ext cx="154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29" name="AutoShap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20" y="12407"/>
                      <a:ext cx="0" cy="244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30" name="AutoShap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75" y="12407"/>
                      <a:ext cx="1545" cy="244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</p:grpSp>
            </p:grpSp>
            <p:sp>
              <p:nvSpPr>
                <p:cNvPr id="21" name="AutoShape 14"/>
                <p:cNvSpPr>
                  <a:spLocks noChangeShapeType="1"/>
                </p:cNvSpPr>
                <p:nvPr/>
              </p:nvSpPr>
              <p:spPr bwMode="auto">
                <a:xfrm flipH="1">
                  <a:off x="2520" y="12282"/>
                  <a:ext cx="1155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22" name="AutoShape 13"/>
                <p:cNvSpPr>
                  <a:spLocks noChangeShapeType="1"/>
                </p:cNvSpPr>
                <p:nvPr/>
              </p:nvSpPr>
              <p:spPr bwMode="auto">
                <a:xfrm>
                  <a:off x="3675" y="14723"/>
                  <a:ext cx="0" cy="802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</p:grpSp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2880" y="5908"/>
                <a:ext cx="472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4622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2880" y="3783"/>
                <a:ext cx="472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en-US" altLang="id-ID" sz="4622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4389" y="3429"/>
                <a:ext cx="471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4299" y="6054"/>
                <a:ext cx="471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lang="en-US" altLang="id-ID" sz="4622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354" y="7756"/>
              <a:ext cx="1549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022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 + 7.5 kN (+)</a:t>
              </a:r>
              <a:endParaRPr lang="id-ID" altLang="id-ID" sz="4622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818" y="8854"/>
              <a:ext cx="672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022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  kN (+)</a:t>
              </a:r>
              <a:endParaRPr lang="id-ID" altLang="id-ID" sz="4622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903" y="8779"/>
              <a:ext cx="553" cy="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022" b="1" noProof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 kN  (+)</a:t>
              </a:r>
              <a:endParaRPr lang="id-ID" altLang="id-ID" sz="4622" noProof="1">
                <a:latin typeface="Arial" pitchFamily="34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3952" y="10320"/>
              <a:ext cx="417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</a:t>
              </a:r>
              <a:endParaRPr lang="en-US" altLang="id-ID" sz="4622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 rot="3098549">
              <a:off x="3513" y="8906"/>
              <a:ext cx="129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022" b="1" noProof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12,5 kN (−)</a:t>
              </a:r>
              <a:endParaRPr lang="id-ID" altLang="id-ID" sz="4622" noProof="1">
                <a:latin typeface="Arial" pitchFamily="34" charset="0"/>
              </a:endParaRPr>
            </a:p>
          </p:txBody>
        </p:sp>
      </p:grpSp>
      <p:sp>
        <p:nvSpPr>
          <p:cNvPr id="41" name="Rectangle 48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7714070" y="2075935"/>
          <a:ext cx="7488835" cy="462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1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9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4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Batang</a:t>
                      </a:r>
                      <a:endParaRPr lang="id-ID" sz="17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N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∂N/∂P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N (P = 5 kN)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L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N(∂N/∂P)L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1-2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+10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+10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2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2-3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P + 7,5</a:t>
                      </a:r>
                      <a:endParaRPr lang="id-ID" sz="17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+ 12,5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1.5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18.75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3-4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+ 10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+10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2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1-4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1.5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2-4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-12,5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-12,5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2.5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id-ID" sz="2000" dirty="0">
                          <a:effectLst/>
                        </a:rPr>
                        <a:t>N(∂N/∂P)L</a:t>
                      </a:r>
                      <a:endParaRPr lang="id-ID" sz="17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18.75</a:t>
                      </a:r>
                      <a:endParaRPr lang="id-ID" sz="17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" name="Rectangle 49"/>
          <p:cNvSpPr>
            <a:spLocks noChangeArrowheads="1"/>
          </p:cNvSpPr>
          <p:nvPr/>
        </p:nvSpPr>
        <p:spPr bwMode="auto">
          <a:xfrm>
            <a:off x="7764954" y="1170418"/>
            <a:ext cx="6902785" cy="93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r>
              <a:rPr lang="id-ID" altLang="id-ID" sz="1733" b="1" noProof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Tabel 6.1 Perhitungan Gaya Batang Pada Rangka Dalam Contoh 6.5</a:t>
            </a:r>
            <a:endParaRPr lang="id-ID" altLang="id-ID" sz="1517" noProof="1">
              <a:latin typeface="Arial" pitchFamily="34" charset="0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 sz="3467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556930" y="5636617"/>
                <a:ext cx="6604000" cy="18499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id-ID" sz="2600" i="1" dirty="0"/>
                  <a:t>y</a:t>
                </a:r>
                <a:r>
                  <a:rPr lang="id-ID" sz="2600" baseline="-25000" dirty="0"/>
                  <a:t>2,h</a:t>
                </a:r>
                <a:r>
                  <a:rPr lang="id-ID" sz="2600" dirty="0"/>
                  <a:t> 	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id-ID" sz="2600" i="1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2600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id-ID" sz="2600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𝑃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𝐴𝐸</m:t>
                            </m:r>
                          </m:den>
                        </m:f>
                      </m:e>
                    </m:nary>
                    <m:r>
                      <a:rPr lang="id-ID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18,75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𝐴𝐸</m:t>
                        </m:r>
                      </m:den>
                    </m:f>
                  </m:oMath>
                </a14:m>
                <a:r>
                  <a:rPr lang="id-ID" sz="2600" dirty="0"/>
                  <a:t> kN.m</a:t>
                </a:r>
              </a:p>
              <a:p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18,75</m:t>
                        </m:r>
                      </m:num>
                      <m:den>
                        <m:d>
                          <m:d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600" i="1">
                                <a:latin typeface="Cambria Math"/>
                              </a:rPr>
                              <m:t>400×</m:t>
                            </m:r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−6</m:t>
                                </m:r>
                              </m:sup>
                            </m:sSup>
                          </m:e>
                        </m:d>
                        <m:r>
                          <a:rPr lang="id-ID" sz="2600" i="1">
                            <a:latin typeface="Cambria Math"/>
                          </a:rPr>
                          <m:t>(200×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id-ID" sz="26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endParaRPr lang="en-US" sz="2600" dirty="0"/>
              </a:p>
              <a:p>
                <a:r>
                  <a:rPr lang="en-US" sz="2600" dirty="0"/>
                  <a:t>	</a:t>
                </a:r>
                <a:r>
                  <a:rPr lang="id-ID" sz="2600" dirty="0"/>
                  <a:t>= 0,234∙10</a:t>
                </a:r>
                <a:r>
                  <a:rPr lang="id-ID" sz="2600" baseline="30000" dirty="0"/>
                  <a:t>– 3</a:t>
                </a:r>
                <a:r>
                  <a:rPr lang="id-ID" sz="2600" dirty="0"/>
                  <a:t> m = </a:t>
                </a:r>
                <a:r>
                  <a:rPr lang="id-ID" sz="3467" b="1" dirty="0">
                    <a:solidFill>
                      <a:srgbClr val="FF0000"/>
                    </a:solidFill>
                  </a:rPr>
                  <a:t>0,234 mm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930" y="5636617"/>
                <a:ext cx="6604000" cy="1849930"/>
              </a:xfrm>
              <a:prstGeom prst="rect">
                <a:avLst/>
              </a:prstGeom>
              <a:blipFill rotWithShape="0">
                <a:blip r:embed="rId2"/>
                <a:stretch>
                  <a:fillRect l="-1662" b="-1089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96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b="1" dirty="0"/>
              <a:t>TEOREMA CASTIGLIANO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sz="3467" dirty="0"/>
              <a:t>Pada setiap struktur yang berperilaku elastis linear berlaku teorema Castigliano yang menyatakan bahwa </a:t>
            </a:r>
            <a:r>
              <a:rPr lang="id-ID" sz="3467" u="sng" dirty="0">
                <a:solidFill>
                  <a:srgbClr val="0070C0"/>
                </a:solidFill>
              </a:rPr>
              <a:t>turunan/derivatif parsial pertama dari energi regangan dalam struktur terhadap gaya luar, memberikan nilai lendutan pada titik lokasi gaya luar tersebut bekerja</a:t>
            </a:r>
            <a:r>
              <a:rPr lang="id-ID" sz="3467" dirty="0"/>
              <a:t>, dengan </a:t>
            </a:r>
            <a:r>
              <a:rPr lang="id-ID" sz="3467" dirty="0">
                <a:solidFill>
                  <a:srgbClr val="7030A0"/>
                </a:solidFill>
              </a:rPr>
              <a:t>arah lendutan sesuai dengan arah gaya luar tersebut. </a:t>
            </a:r>
            <a:endParaRPr lang="en-US" sz="3467" dirty="0">
              <a:solidFill>
                <a:srgbClr val="7030A0"/>
              </a:solidFill>
            </a:endParaRPr>
          </a:p>
          <a:p>
            <a:r>
              <a:rPr lang="id-ID" sz="3467" dirty="0"/>
              <a:t>Gambar 6.5 menunjukkan suatu balok tertumpu sederhana yang memikul beban terpusat </a:t>
            </a:r>
            <a:r>
              <a:rPr lang="id-ID" sz="3467" i="1" dirty="0"/>
              <a:t>P</a:t>
            </a:r>
            <a:r>
              <a:rPr lang="id-ID" sz="3467" baseline="-25000" dirty="0"/>
              <a:t>1</a:t>
            </a:r>
            <a:r>
              <a:rPr lang="id-ID" sz="3467" dirty="0"/>
              <a:t>, </a:t>
            </a:r>
            <a:r>
              <a:rPr lang="id-ID" sz="3467" i="1" dirty="0"/>
              <a:t>P</a:t>
            </a:r>
            <a:r>
              <a:rPr lang="id-ID" sz="3467" baseline="-25000" dirty="0"/>
              <a:t>2</a:t>
            </a:r>
            <a:r>
              <a:rPr lang="id-ID" sz="3467" dirty="0"/>
              <a:t>, </a:t>
            </a:r>
            <a:r>
              <a:rPr lang="id-ID" sz="3467" i="1" dirty="0"/>
              <a:t>P</a:t>
            </a:r>
            <a:r>
              <a:rPr lang="id-ID" sz="3467" baseline="-25000" dirty="0"/>
              <a:t>3</a:t>
            </a:r>
            <a:r>
              <a:rPr lang="id-ID" sz="3467" dirty="0"/>
              <a:t>, … </a:t>
            </a:r>
            <a:r>
              <a:rPr lang="id-ID" sz="3467" i="1" dirty="0"/>
              <a:t>P</a:t>
            </a:r>
            <a:r>
              <a:rPr lang="id-ID" sz="3467" baseline="-25000" dirty="0"/>
              <a:t>n</a:t>
            </a:r>
            <a:r>
              <a:rPr lang="id-ID" sz="3467" dirty="0"/>
              <a:t> pada beberapa titik </a:t>
            </a:r>
            <a:r>
              <a:rPr lang="id-ID" sz="3467" i="1" dirty="0"/>
              <a:t>x</a:t>
            </a:r>
            <a:r>
              <a:rPr lang="id-ID" sz="3467" baseline="-25000" dirty="0"/>
              <a:t>1</a:t>
            </a:r>
            <a:r>
              <a:rPr lang="id-ID" sz="3467" dirty="0"/>
              <a:t>, </a:t>
            </a:r>
            <a:r>
              <a:rPr lang="id-ID" sz="3467" i="1" dirty="0"/>
              <a:t>x</a:t>
            </a:r>
            <a:r>
              <a:rPr lang="id-ID" sz="3467" baseline="-25000" dirty="0"/>
              <a:t>2</a:t>
            </a:r>
            <a:r>
              <a:rPr lang="id-ID" sz="3467" dirty="0"/>
              <a:t>, </a:t>
            </a:r>
            <a:r>
              <a:rPr lang="id-ID" sz="3467" i="1" dirty="0"/>
              <a:t>x</a:t>
            </a:r>
            <a:r>
              <a:rPr lang="id-ID" sz="3467" baseline="-25000" dirty="0"/>
              <a:t>3</a:t>
            </a:r>
            <a:r>
              <a:rPr lang="id-ID" sz="3467" dirty="0"/>
              <a:t>, …, </a:t>
            </a:r>
            <a:r>
              <a:rPr lang="id-ID" sz="3467" i="1" dirty="0"/>
              <a:t>x</a:t>
            </a:r>
            <a:r>
              <a:rPr lang="id-ID" sz="3467" baseline="-25000" dirty="0"/>
              <a:t>n</a:t>
            </a:r>
            <a:r>
              <a:rPr lang="id-ID" sz="3467" dirty="0"/>
              <a:t>. Lendutan yang terjadi pada lokasi beban secara berturut</a:t>
            </a:r>
            <a:r>
              <a:rPr lang="es-GT" sz="3467" dirty="0"/>
              <a:t>-</a:t>
            </a:r>
            <a:r>
              <a:rPr lang="id-ID" sz="3467" dirty="0"/>
              <a:t>turut adalah </a:t>
            </a:r>
            <a:r>
              <a:rPr lang="id-ID" sz="3467" i="1" dirty="0"/>
              <a:t>y</a:t>
            </a:r>
            <a:r>
              <a:rPr lang="id-ID" sz="3467" baseline="-25000" dirty="0"/>
              <a:t>1</a:t>
            </a:r>
            <a:r>
              <a:rPr lang="id-ID" sz="3467" dirty="0"/>
              <a:t>, </a:t>
            </a:r>
            <a:r>
              <a:rPr lang="id-ID" sz="3467" i="1" dirty="0"/>
              <a:t>y</a:t>
            </a:r>
            <a:r>
              <a:rPr lang="id-ID" sz="3467" baseline="-25000" dirty="0"/>
              <a:t>2</a:t>
            </a:r>
            <a:r>
              <a:rPr lang="id-ID" sz="3467" dirty="0"/>
              <a:t>, </a:t>
            </a:r>
            <a:r>
              <a:rPr lang="id-ID" sz="3467" i="1" dirty="0"/>
              <a:t>y</a:t>
            </a:r>
            <a:r>
              <a:rPr lang="id-ID" sz="3467" baseline="-25000" dirty="0"/>
              <a:t>3</a:t>
            </a:r>
            <a:r>
              <a:rPr lang="id-ID" sz="3467" dirty="0"/>
              <a:t>, …, </a:t>
            </a:r>
            <a:r>
              <a:rPr lang="id-ID" sz="3467" i="1" dirty="0"/>
              <a:t>y</a:t>
            </a:r>
            <a:r>
              <a:rPr lang="id-ID" sz="3467" baseline="-25000" dirty="0"/>
              <a:t>n</a:t>
            </a:r>
            <a:r>
              <a:rPr lang="id-ID" sz="3467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83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TEOREMA CASTIGLIANO</a:t>
            </a:r>
            <a:endParaRPr lang="id-ID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638000" y="2716487"/>
            <a:ext cx="6270478" cy="4709936"/>
            <a:chOff x="2326" y="2850"/>
            <a:chExt cx="6502" cy="5135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326" y="2850"/>
              <a:ext cx="6502" cy="5135"/>
              <a:chOff x="2326" y="2850"/>
              <a:chExt cx="6502" cy="5135"/>
            </a:xfrm>
          </p:grpSpPr>
          <p:grpSp>
            <p:nvGrpSpPr>
              <p:cNvPr id="11" name="Group 41"/>
              <p:cNvGrpSpPr>
                <a:grpSpLocks/>
              </p:cNvGrpSpPr>
              <p:nvPr/>
            </p:nvGrpSpPr>
            <p:grpSpPr bwMode="auto">
              <a:xfrm>
                <a:off x="2326" y="5340"/>
                <a:ext cx="6502" cy="2645"/>
                <a:chOff x="2394" y="4360"/>
                <a:chExt cx="6502" cy="2645"/>
              </a:xfrm>
            </p:grpSpPr>
            <p:grpSp>
              <p:nvGrpSpPr>
                <p:cNvPr id="46" name="Group 56"/>
                <p:cNvGrpSpPr>
                  <a:grpSpLocks/>
                </p:cNvGrpSpPr>
                <p:nvPr/>
              </p:nvGrpSpPr>
              <p:grpSpPr bwMode="auto">
                <a:xfrm>
                  <a:off x="2394" y="4360"/>
                  <a:ext cx="6502" cy="608"/>
                  <a:chOff x="2430" y="13515"/>
                  <a:chExt cx="6502" cy="608"/>
                </a:xfrm>
              </p:grpSpPr>
              <p:sp>
                <p:nvSpPr>
                  <p:cNvPr id="6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3515"/>
                    <a:ext cx="5775" cy="143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grpSp>
                <p:nvGrpSpPr>
                  <p:cNvPr id="62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430" y="13658"/>
                    <a:ext cx="870" cy="345"/>
                    <a:chOff x="1350" y="12600"/>
                    <a:chExt cx="870" cy="555"/>
                  </a:xfrm>
                </p:grpSpPr>
                <p:grpSp>
                  <p:nvGrpSpPr>
                    <p:cNvPr id="72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50" y="12945"/>
                      <a:ext cx="870" cy="210"/>
                      <a:chOff x="1350" y="12945"/>
                      <a:chExt cx="870" cy="210"/>
                    </a:xfrm>
                  </p:grpSpPr>
                  <p:sp>
                    <p:nvSpPr>
                      <p:cNvPr id="74" name="Rectangle 70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50" y="12945"/>
                        <a:ext cx="870" cy="21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75" name="AutoShape 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0" y="12945"/>
                        <a:ext cx="87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sp>
                  <p:nvSpPr>
                    <p:cNvPr id="73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5" y="12600"/>
                      <a:ext cx="405" cy="345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grpSp>
                <p:nvGrpSpPr>
                  <p:cNvPr id="6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8332" y="13658"/>
                    <a:ext cx="600" cy="465"/>
                    <a:chOff x="1740" y="12731"/>
                    <a:chExt cx="600" cy="465"/>
                  </a:xfrm>
                </p:grpSpPr>
                <p:grpSp>
                  <p:nvGrpSpPr>
                    <p:cNvPr id="64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93" y="13065"/>
                      <a:ext cx="465" cy="131"/>
                      <a:chOff x="1350" y="12945"/>
                      <a:chExt cx="870" cy="210"/>
                    </a:xfrm>
                  </p:grpSpPr>
                  <p:sp>
                    <p:nvSpPr>
                      <p:cNvPr id="70" name="Rectangle 65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50" y="12945"/>
                        <a:ext cx="870" cy="21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71" name="AutoShap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0" y="12945"/>
                        <a:ext cx="87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grpSp>
                  <p:nvGrpSpPr>
                    <p:cNvPr id="65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40" y="12731"/>
                      <a:ext cx="600" cy="334"/>
                      <a:chOff x="1740" y="12731"/>
                      <a:chExt cx="600" cy="334"/>
                    </a:xfrm>
                  </p:grpSpPr>
                  <p:sp>
                    <p:nvSpPr>
                      <p:cNvPr id="66" name="AutoShap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53" y="12731"/>
                        <a:ext cx="405" cy="214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67" name="Oval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0" y="12945"/>
                        <a:ext cx="105" cy="120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68" name="AutoShape 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40" y="12945"/>
                        <a:ext cx="600" cy="1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69" name="Oval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63" y="12945"/>
                        <a:ext cx="105" cy="120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</p:grpSp>
            </p:grpSp>
            <p:sp>
              <p:nvSpPr>
                <p:cNvPr id="47" name="AutoShape 55"/>
                <p:cNvSpPr>
                  <a:spLocks noChangeShapeType="1"/>
                </p:cNvSpPr>
                <p:nvPr/>
              </p:nvSpPr>
              <p:spPr bwMode="auto">
                <a:xfrm>
                  <a:off x="3511" y="4503"/>
                  <a:ext cx="0" cy="41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48" name="AutoShape 54"/>
                <p:cNvSpPr>
                  <a:spLocks noChangeShapeType="1"/>
                </p:cNvSpPr>
                <p:nvPr/>
              </p:nvSpPr>
              <p:spPr bwMode="auto">
                <a:xfrm>
                  <a:off x="4389" y="4503"/>
                  <a:ext cx="0" cy="59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49" name="AutoShape 53"/>
                <p:cNvSpPr>
                  <a:spLocks noChangeShapeType="1"/>
                </p:cNvSpPr>
                <p:nvPr/>
              </p:nvSpPr>
              <p:spPr bwMode="auto">
                <a:xfrm>
                  <a:off x="5736" y="4503"/>
                  <a:ext cx="0" cy="6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0" name="AutoShape 52"/>
                <p:cNvSpPr>
                  <a:spLocks noChangeShapeType="1"/>
                </p:cNvSpPr>
                <p:nvPr/>
              </p:nvSpPr>
              <p:spPr bwMode="auto">
                <a:xfrm>
                  <a:off x="7921" y="4503"/>
                  <a:ext cx="0" cy="33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1" name="Freeform 51"/>
                <p:cNvSpPr>
                  <a:spLocks/>
                </p:cNvSpPr>
                <p:nvPr/>
              </p:nvSpPr>
              <p:spPr bwMode="auto">
                <a:xfrm>
                  <a:off x="2844" y="4503"/>
                  <a:ext cx="5775" cy="671"/>
                </a:xfrm>
                <a:custGeom>
                  <a:avLst/>
                  <a:gdLst>
                    <a:gd name="T0" fmla="*/ 0 w 5775"/>
                    <a:gd name="T1" fmla="*/ 0 h 671"/>
                    <a:gd name="T2" fmla="*/ 667 w 5775"/>
                    <a:gd name="T3" fmla="*/ 417 h 671"/>
                    <a:gd name="T4" fmla="*/ 1545 w 5775"/>
                    <a:gd name="T5" fmla="*/ 590 h 671"/>
                    <a:gd name="T6" fmla="*/ 2892 w 5775"/>
                    <a:gd name="T7" fmla="*/ 665 h 671"/>
                    <a:gd name="T8" fmla="*/ 4184 w 5775"/>
                    <a:gd name="T9" fmla="*/ 552 h 671"/>
                    <a:gd name="T10" fmla="*/ 5077 w 5775"/>
                    <a:gd name="T11" fmla="*/ 345 h 671"/>
                    <a:gd name="T12" fmla="*/ 5775 w 5775"/>
                    <a:gd name="T13" fmla="*/ 0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75" h="671">
                      <a:moveTo>
                        <a:pt x="0" y="0"/>
                      </a:moveTo>
                      <a:cubicBezTo>
                        <a:pt x="205" y="159"/>
                        <a:pt x="410" y="319"/>
                        <a:pt x="667" y="417"/>
                      </a:cubicBezTo>
                      <a:cubicBezTo>
                        <a:pt x="924" y="515"/>
                        <a:pt x="1174" y="549"/>
                        <a:pt x="1545" y="590"/>
                      </a:cubicBezTo>
                      <a:cubicBezTo>
                        <a:pt x="1916" y="631"/>
                        <a:pt x="2452" y="671"/>
                        <a:pt x="2892" y="665"/>
                      </a:cubicBezTo>
                      <a:cubicBezTo>
                        <a:pt x="3332" y="659"/>
                        <a:pt x="3820" y="605"/>
                        <a:pt x="4184" y="552"/>
                      </a:cubicBezTo>
                      <a:cubicBezTo>
                        <a:pt x="4548" y="499"/>
                        <a:pt x="4812" y="437"/>
                        <a:pt x="5077" y="345"/>
                      </a:cubicBezTo>
                      <a:cubicBezTo>
                        <a:pt x="5342" y="253"/>
                        <a:pt x="5558" y="126"/>
                        <a:pt x="5775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2" name="AutoShape 50"/>
                <p:cNvSpPr>
                  <a:spLocks noChangeShapeType="1"/>
                </p:cNvSpPr>
                <p:nvPr/>
              </p:nvSpPr>
              <p:spPr bwMode="auto">
                <a:xfrm>
                  <a:off x="2844" y="4635"/>
                  <a:ext cx="0" cy="237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3" name="AutoShape 49"/>
                <p:cNvSpPr>
                  <a:spLocks noChangeShapeType="1"/>
                </p:cNvSpPr>
                <p:nvPr/>
              </p:nvSpPr>
              <p:spPr bwMode="auto">
                <a:xfrm>
                  <a:off x="2844" y="5310"/>
                  <a:ext cx="66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4" name="AutoShape 48"/>
                <p:cNvSpPr>
                  <a:spLocks noChangeShapeType="1"/>
                </p:cNvSpPr>
                <p:nvPr/>
              </p:nvSpPr>
              <p:spPr bwMode="auto">
                <a:xfrm>
                  <a:off x="2844" y="5715"/>
                  <a:ext cx="154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5" name="AutoShape 47"/>
                <p:cNvSpPr>
                  <a:spLocks noChangeShapeType="1"/>
                </p:cNvSpPr>
                <p:nvPr/>
              </p:nvSpPr>
              <p:spPr bwMode="auto">
                <a:xfrm>
                  <a:off x="2844" y="6135"/>
                  <a:ext cx="28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6" name="AutoShape 46"/>
                <p:cNvSpPr>
                  <a:spLocks noChangeShapeType="1"/>
                </p:cNvSpPr>
                <p:nvPr/>
              </p:nvSpPr>
              <p:spPr bwMode="auto">
                <a:xfrm>
                  <a:off x="2844" y="6600"/>
                  <a:ext cx="507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7" name="AutoShape 45"/>
                <p:cNvSpPr>
                  <a:spLocks noChangeShapeType="1"/>
                </p:cNvSpPr>
                <p:nvPr/>
              </p:nvSpPr>
              <p:spPr bwMode="auto">
                <a:xfrm>
                  <a:off x="7921" y="4968"/>
                  <a:ext cx="0" cy="203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8" name="AutoShape 44"/>
                <p:cNvSpPr>
                  <a:spLocks noChangeShapeType="1"/>
                </p:cNvSpPr>
                <p:nvPr/>
              </p:nvSpPr>
              <p:spPr bwMode="auto">
                <a:xfrm>
                  <a:off x="3511" y="5093"/>
                  <a:ext cx="0" cy="35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9" name="AutoShape 43"/>
                <p:cNvSpPr>
                  <a:spLocks noChangeShapeType="1"/>
                </p:cNvSpPr>
                <p:nvPr/>
              </p:nvSpPr>
              <p:spPr bwMode="auto">
                <a:xfrm>
                  <a:off x="4389" y="5445"/>
                  <a:ext cx="0" cy="4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60" name="AutoShape 42"/>
                <p:cNvSpPr>
                  <a:spLocks noChangeShapeType="1"/>
                </p:cNvSpPr>
                <p:nvPr/>
              </p:nvSpPr>
              <p:spPr bwMode="auto">
                <a:xfrm>
                  <a:off x="5736" y="5865"/>
                  <a:ext cx="0" cy="4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2326" y="2968"/>
                <a:ext cx="6502" cy="2100"/>
                <a:chOff x="2326" y="1845"/>
                <a:chExt cx="6502" cy="2100"/>
              </a:xfrm>
            </p:grpSpPr>
            <p:grpSp>
              <p:nvGrpSpPr>
                <p:cNvPr id="22" name="Group 20"/>
                <p:cNvGrpSpPr>
                  <a:grpSpLocks/>
                </p:cNvGrpSpPr>
                <p:nvPr/>
              </p:nvGrpSpPr>
              <p:grpSpPr bwMode="auto">
                <a:xfrm>
                  <a:off x="2326" y="1845"/>
                  <a:ext cx="6502" cy="1568"/>
                  <a:chOff x="2430" y="12555"/>
                  <a:chExt cx="6502" cy="1568"/>
                </a:xfrm>
              </p:grpSpPr>
              <p:grpSp>
                <p:nvGrpSpPr>
                  <p:cNvPr id="26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430" y="13515"/>
                    <a:ext cx="6502" cy="608"/>
                    <a:chOff x="2430" y="13515"/>
                    <a:chExt cx="6502" cy="608"/>
                  </a:xfrm>
                </p:grpSpPr>
                <p:sp>
                  <p:nvSpPr>
                    <p:cNvPr id="31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13515"/>
                      <a:ext cx="5775" cy="143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grpSp>
                  <p:nvGrpSpPr>
                    <p:cNvPr id="32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30" y="13658"/>
                      <a:ext cx="870" cy="345"/>
                      <a:chOff x="1350" y="12600"/>
                      <a:chExt cx="870" cy="555"/>
                    </a:xfrm>
                  </p:grpSpPr>
                  <p:grpSp>
                    <p:nvGrpSpPr>
                      <p:cNvPr id="42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50" y="12945"/>
                        <a:ext cx="870" cy="210"/>
                        <a:chOff x="1350" y="12945"/>
                        <a:chExt cx="870" cy="210"/>
                      </a:xfrm>
                    </p:grpSpPr>
                    <p:sp>
                      <p:nvSpPr>
                        <p:cNvPr id="44" name="Rectangle 39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50" y="12945"/>
                          <a:ext cx="870" cy="210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45" name="AutoShap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50" y="12945"/>
                          <a:ext cx="87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43" name="AutoShap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05" y="12600"/>
                        <a:ext cx="405" cy="34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grpSp>
                  <p:nvGrpSpPr>
                    <p:cNvPr id="33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32" y="13658"/>
                      <a:ext cx="600" cy="465"/>
                      <a:chOff x="1740" y="12731"/>
                      <a:chExt cx="600" cy="465"/>
                    </a:xfrm>
                  </p:grpSpPr>
                  <p:grpSp>
                    <p:nvGrpSpPr>
                      <p:cNvPr id="34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93" y="13065"/>
                        <a:ext cx="465" cy="131"/>
                        <a:chOff x="1350" y="12945"/>
                        <a:chExt cx="870" cy="210"/>
                      </a:xfrm>
                    </p:grpSpPr>
                    <p:sp>
                      <p:nvSpPr>
                        <p:cNvPr id="40" name="Rectangle 34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50" y="12945"/>
                          <a:ext cx="870" cy="210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41" name="AutoShap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50" y="12945"/>
                          <a:ext cx="87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grpSp>
                    <p:nvGrpSpPr>
                      <p:cNvPr id="35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40" y="12731"/>
                        <a:ext cx="600" cy="334"/>
                        <a:chOff x="1740" y="12731"/>
                        <a:chExt cx="600" cy="334"/>
                      </a:xfrm>
                    </p:grpSpPr>
                    <p:sp>
                      <p:nvSpPr>
                        <p:cNvPr id="36" name="AutoShape 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53" y="12731"/>
                          <a:ext cx="405" cy="214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37" name="Oval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0" y="12945"/>
                          <a:ext cx="105" cy="120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38" name="AutoShap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0" y="12945"/>
                          <a:ext cx="600" cy="1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39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63" y="12945"/>
                          <a:ext cx="105" cy="120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</p:grpSp>
              </p:grpSp>
              <p:sp>
                <p:nvSpPr>
                  <p:cNvPr id="27" name="AutoShape 24"/>
                  <p:cNvSpPr>
                    <a:spLocks noChangeShapeType="1"/>
                  </p:cNvSpPr>
                  <p:nvPr/>
                </p:nvSpPr>
                <p:spPr bwMode="auto">
                  <a:xfrm>
                    <a:off x="3615" y="12555"/>
                    <a:ext cx="0" cy="96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8" name="AutoShape 23"/>
                  <p:cNvSpPr>
                    <a:spLocks noChangeShapeType="1"/>
                  </p:cNvSpPr>
                  <p:nvPr/>
                </p:nvSpPr>
                <p:spPr bwMode="auto">
                  <a:xfrm>
                    <a:off x="4493" y="12555"/>
                    <a:ext cx="0" cy="96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9" name="AutoShape 22"/>
                  <p:cNvSpPr>
                    <a:spLocks noChangeShapeType="1"/>
                  </p:cNvSpPr>
                  <p:nvPr/>
                </p:nvSpPr>
                <p:spPr bwMode="auto">
                  <a:xfrm>
                    <a:off x="5840" y="12555"/>
                    <a:ext cx="0" cy="96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30" name="AutoShape 21"/>
                  <p:cNvSpPr>
                    <a:spLocks noChangeShapeType="1"/>
                  </p:cNvSpPr>
                  <p:nvPr/>
                </p:nvSpPr>
                <p:spPr bwMode="auto">
                  <a:xfrm>
                    <a:off x="8025" y="12555"/>
                    <a:ext cx="0" cy="96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  <p:sp>
              <p:nvSpPr>
                <p:cNvPr id="23" name="AutoShape 19"/>
                <p:cNvSpPr>
                  <a:spLocks noChangeShapeType="1"/>
                </p:cNvSpPr>
                <p:nvPr/>
              </p:nvSpPr>
              <p:spPr bwMode="auto">
                <a:xfrm>
                  <a:off x="2776" y="3413"/>
                  <a:ext cx="0" cy="53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24" name="AutoShape 18"/>
                <p:cNvSpPr>
                  <a:spLocks noChangeShapeType="1"/>
                </p:cNvSpPr>
                <p:nvPr/>
              </p:nvSpPr>
              <p:spPr bwMode="auto">
                <a:xfrm>
                  <a:off x="8551" y="3413"/>
                  <a:ext cx="0" cy="53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25" name="AutoShape 17"/>
                <p:cNvSpPr>
                  <a:spLocks noChangeShapeType="1"/>
                </p:cNvSpPr>
                <p:nvPr/>
              </p:nvSpPr>
              <p:spPr bwMode="auto">
                <a:xfrm>
                  <a:off x="2776" y="3660"/>
                  <a:ext cx="577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</p:grpSp>
          <p:sp>
            <p:nvSpPr>
              <p:cNvPr id="13" name="Text Box 15"/>
              <p:cNvSpPr txBox="1">
                <a:spLocks noChangeArrowheads="1"/>
              </p:cNvSpPr>
              <p:nvPr/>
            </p:nvSpPr>
            <p:spPr bwMode="auto">
              <a:xfrm>
                <a:off x="3443" y="2850"/>
                <a:ext cx="524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4389" y="2850"/>
                <a:ext cx="524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5736" y="2850"/>
                <a:ext cx="524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7853" y="2850"/>
                <a:ext cx="524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6260" y="2850"/>
                <a:ext cx="1420" cy="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4622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…….</a:t>
                </a:r>
                <a:endParaRPr lang="en-US" altLang="id-ID" sz="3467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 Box 10"/>
              <p:cNvSpPr txBox="1">
                <a:spLocks noChangeArrowheads="1"/>
              </p:cNvSpPr>
              <p:nvPr/>
            </p:nvSpPr>
            <p:spPr bwMode="auto">
              <a:xfrm>
                <a:off x="3353" y="5427"/>
                <a:ext cx="524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y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4230" y="5547"/>
                <a:ext cx="524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y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5558" y="5615"/>
                <a:ext cx="524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y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7397" y="5483"/>
                <a:ext cx="524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y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826" y="5848"/>
              <a:ext cx="524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x</a:t>
              </a:r>
              <a:r>
                <a:rPr lang="en-US" altLang="id-ID" sz="2022" baseline="-300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en-US" altLang="id-ID" sz="3467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273" y="6276"/>
              <a:ext cx="524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x</a:t>
              </a:r>
              <a:r>
                <a:rPr lang="en-US" altLang="id-ID" sz="2022" baseline="-300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en-US" altLang="id-ID" sz="3467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3717" y="6630"/>
              <a:ext cx="524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x</a:t>
              </a:r>
              <a:r>
                <a:rPr lang="en-US" altLang="id-ID" sz="2022" baseline="-30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5034" y="7077"/>
              <a:ext cx="524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i="1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x</a:t>
              </a:r>
              <a:r>
                <a:rPr lang="en-US" altLang="id-ID" sz="2022" baseline="-300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endParaRPr lang="en-US" altLang="id-ID" sz="3467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Rectangle 86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9175103" y="5534234"/>
                <a:ext cx="6713697" cy="657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600" i="1" dirty="0"/>
                  <a:t>W</a:t>
                </a:r>
                <a:r>
                  <a:rPr lang="id-ID" sz="2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r>
                  <a:rPr lang="id-ID" sz="2600" i="1" dirty="0"/>
                  <a:t>P</a:t>
                </a:r>
                <a:r>
                  <a:rPr lang="id-ID" sz="2600" baseline="-25000" dirty="0"/>
                  <a:t>1</a:t>
                </a:r>
                <a:r>
                  <a:rPr lang="id-ID" sz="2600" dirty="0"/>
                  <a:t>∙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1</a:t>
                </a:r>
                <a:r>
                  <a:rPr lang="id-ID" sz="2600" dirty="0"/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r>
                  <a:rPr lang="id-ID" sz="2600" i="1" dirty="0"/>
                  <a:t>P</a:t>
                </a:r>
                <a:r>
                  <a:rPr lang="id-ID" sz="2600" baseline="-25000" dirty="0"/>
                  <a:t>2</a:t>
                </a:r>
                <a:r>
                  <a:rPr lang="id-ID" sz="2600" dirty="0"/>
                  <a:t>∙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2</a:t>
                </a:r>
                <a:r>
                  <a:rPr lang="id-ID" sz="26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r>
                  <a:rPr lang="id-ID" sz="2600" i="1" dirty="0"/>
                  <a:t>P</a:t>
                </a:r>
                <a:r>
                  <a:rPr lang="id-ID" sz="2600" baseline="-25000" dirty="0"/>
                  <a:t>3</a:t>
                </a:r>
                <a:r>
                  <a:rPr lang="id-ID" sz="2600" dirty="0"/>
                  <a:t>∙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3</a:t>
                </a:r>
                <a:r>
                  <a:rPr lang="id-ID" sz="2600" dirty="0"/>
                  <a:t> + …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r>
                  <a:rPr lang="id-ID" sz="2600" i="1" dirty="0"/>
                  <a:t>P</a:t>
                </a:r>
                <a:r>
                  <a:rPr lang="id-ID" sz="2600" baseline="-25000" dirty="0"/>
                  <a:t>n</a:t>
                </a:r>
                <a:r>
                  <a:rPr lang="id-ID" sz="2600" dirty="0"/>
                  <a:t>∙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n</a:t>
                </a:r>
                <a:r>
                  <a:rPr lang="id-ID" sz="2600" dirty="0"/>
                  <a:t> </a:t>
                </a: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3" y="5534234"/>
                <a:ext cx="6713697" cy="657296"/>
              </a:xfrm>
              <a:prstGeom prst="rect">
                <a:avLst/>
              </a:prstGeom>
              <a:blipFill rotWithShape="0">
                <a:blip r:embed="rId2"/>
                <a:stretch>
                  <a:fillRect l="-1635" b="-8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9147881" y="6290050"/>
                <a:ext cx="6575839" cy="657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600" i="1" dirty="0"/>
                  <a:t>U</a:t>
                </a:r>
                <a:r>
                  <a:rPr lang="id-ID" sz="2600" baseline="-25000" dirty="0"/>
                  <a:t>i</a:t>
                </a:r>
                <a:r>
                  <a:rPr lang="id-ID" sz="2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r>
                  <a:rPr lang="id-ID" sz="2600" i="1" dirty="0"/>
                  <a:t>P</a:t>
                </a:r>
                <a:r>
                  <a:rPr lang="id-ID" sz="2600" baseline="-25000" dirty="0"/>
                  <a:t>1</a:t>
                </a:r>
                <a:r>
                  <a:rPr lang="id-ID" sz="2600" dirty="0"/>
                  <a:t>∙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1</a:t>
                </a:r>
                <a:r>
                  <a:rPr lang="id-ID" sz="2600" dirty="0"/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r>
                  <a:rPr lang="id-ID" sz="2600" i="1" dirty="0"/>
                  <a:t>P</a:t>
                </a:r>
                <a:r>
                  <a:rPr lang="id-ID" sz="2600" baseline="-25000" dirty="0"/>
                  <a:t>2</a:t>
                </a:r>
                <a:r>
                  <a:rPr lang="id-ID" sz="2600" dirty="0"/>
                  <a:t>∙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2</a:t>
                </a:r>
                <a:r>
                  <a:rPr lang="id-ID" sz="26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r>
                  <a:rPr lang="id-ID" sz="2600" i="1" dirty="0"/>
                  <a:t>P</a:t>
                </a:r>
                <a:r>
                  <a:rPr lang="id-ID" sz="2600" baseline="-25000" dirty="0"/>
                  <a:t>3</a:t>
                </a:r>
                <a:r>
                  <a:rPr lang="id-ID" sz="2600" dirty="0"/>
                  <a:t>∙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3</a:t>
                </a:r>
                <a:r>
                  <a:rPr lang="id-ID" sz="2600" dirty="0"/>
                  <a:t> + …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r>
                  <a:rPr lang="id-ID" sz="2600" i="1" dirty="0"/>
                  <a:t>P</a:t>
                </a:r>
                <a:r>
                  <a:rPr lang="id-ID" sz="2600" baseline="-25000" dirty="0"/>
                  <a:t>n</a:t>
                </a:r>
                <a:r>
                  <a:rPr lang="id-ID" sz="2600" dirty="0"/>
                  <a:t>∙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n</a:t>
                </a:r>
                <a:endParaRPr lang="id-ID" sz="26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881" y="6290050"/>
                <a:ext cx="6575839" cy="657296"/>
              </a:xfrm>
              <a:prstGeom prst="rect">
                <a:avLst/>
              </a:prstGeom>
              <a:blipFill rotWithShape="0">
                <a:blip r:embed="rId3"/>
                <a:stretch>
                  <a:fillRect l="-1670" b="-8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9125354" y="7159683"/>
            <a:ext cx="57246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600" i="1" dirty="0"/>
              <a:t>y</a:t>
            </a:r>
            <a:r>
              <a:rPr lang="id-ID" sz="2600" baseline="-25000" dirty="0"/>
              <a:t>i</a:t>
            </a:r>
            <a:r>
              <a:rPr lang="id-ID" sz="2600" dirty="0"/>
              <a:t> = </a:t>
            </a:r>
            <a:r>
              <a:rPr lang="id-ID" sz="2600" i="1" dirty="0"/>
              <a:t>a</a:t>
            </a:r>
            <a:r>
              <a:rPr lang="id-ID" sz="2600" baseline="-25000" dirty="0"/>
              <a:t>i1</a:t>
            </a:r>
            <a:r>
              <a:rPr lang="id-ID" sz="2600" i="1" dirty="0"/>
              <a:t>P</a:t>
            </a:r>
            <a:r>
              <a:rPr lang="id-ID" sz="2600" baseline="-25000" dirty="0"/>
              <a:t>1</a:t>
            </a:r>
            <a:r>
              <a:rPr lang="id-ID" sz="2600" dirty="0"/>
              <a:t> + </a:t>
            </a:r>
            <a:r>
              <a:rPr lang="id-ID" sz="2600" i="1" dirty="0"/>
              <a:t>a</a:t>
            </a:r>
            <a:r>
              <a:rPr lang="id-ID" sz="2600" baseline="-25000" dirty="0"/>
              <a:t>i2</a:t>
            </a:r>
            <a:r>
              <a:rPr lang="id-ID" sz="2600" i="1" dirty="0"/>
              <a:t>P</a:t>
            </a:r>
            <a:r>
              <a:rPr lang="id-ID" sz="2600" baseline="-25000" dirty="0"/>
              <a:t>2</a:t>
            </a:r>
            <a:r>
              <a:rPr lang="id-ID" sz="2600" dirty="0"/>
              <a:t> + </a:t>
            </a:r>
            <a:r>
              <a:rPr lang="id-ID" sz="2600" i="1" dirty="0"/>
              <a:t>a</a:t>
            </a:r>
            <a:r>
              <a:rPr lang="id-ID" sz="2600" baseline="-25000" dirty="0"/>
              <a:t>i3</a:t>
            </a:r>
            <a:r>
              <a:rPr lang="id-ID" sz="2600" i="1" dirty="0"/>
              <a:t>P</a:t>
            </a:r>
            <a:r>
              <a:rPr lang="id-ID" sz="2600" baseline="-25000" dirty="0"/>
              <a:t>3</a:t>
            </a:r>
            <a:r>
              <a:rPr lang="id-ID" sz="2600" dirty="0"/>
              <a:t> + … + </a:t>
            </a:r>
            <a:r>
              <a:rPr lang="id-ID" sz="2600" i="1" dirty="0"/>
              <a:t>a</a:t>
            </a:r>
            <a:r>
              <a:rPr lang="id-ID" sz="2600" baseline="-25000" dirty="0"/>
              <a:t>in</a:t>
            </a:r>
            <a:r>
              <a:rPr lang="id-ID" sz="2600" i="1" dirty="0"/>
              <a:t>P</a:t>
            </a:r>
            <a:r>
              <a:rPr lang="id-ID" sz="2600" baseline="-25000" dirty="0"/>
              <a:t>n</a:t>
            </a:r>
            <a:r>
              <a:rPr lang="id-ID" sz="260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674086" y="8491317"/>
                <a:ext cx="13049634" cy="657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600" i="1" dirty="0"/>
                  <a:t>U</a:t>
                </a:r>
                <a:r>
                  <a:rPr lang="id-ID" sz="2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r>
                  <a:rPr lang="id-ID" sz="2600" i="1" dirty="0"/>
                  <a:t>P</a:t>
                </a:r>
                <a:r>
                  <a:rPr lang="id-ID" sz="2600" baseline="-25000" dirty="0"/>
                  <a:t>1</a:t>
                </a:r>
                <a:r>
                  <a:rPr lang="id-ID" sz="2600" dirty="0"/>
                  <a:t>[</a:t>
                </a:r>
                <a:r>
                  <a:rPr lang="id-ID" sz="2600" i="1" dirty="0"/>
                  <a:t>a</a:t>
                </a:r>
                <a:r>
                  <a:rPr lang="id-ID" sz="2600" baseline="-25000" dirty="0"/>
                  <a:t>11</a:t>
                </a:r>
                <a:r>
                  <a:rPr lang="id-ID" sz="2600" i="1" dirty="0"/>
                  <a:t>P</a:t>
                </a:r>
                <a:r>
                  <a:rPr lang="id-ID" sz="2600" baseline="-25000" dirty="0"/>
                  <a:t>1</a:t>
                </a:r>
                <a:r>
                  <a:rPr lang="id-ID" sz="2600" dirty="0"/>
                  <a:t> + </a:t>
                </a:r>
                <a:r>
                  <a:rPr lang="id-ID" sz="2600" i="1" dirty="0"/>
                  <a:t>a</a:t>
                </a:r>
                <a:r>
                  <a:rPr lang="id-ID" sz="2600" baseline="-25000" dirty="0"/>
                  <a:t>12</a:t>
                </a:r>
                <a:r>
                  <a:rPr lang="id-ID" sz="2600" i="1" dirty="0"/>
                  <a:t>P</a:t>
                </a:r>
                <a:r>
                  <a:rPr lang="id-ID" sz="2600" baseline="-25000" dirty="0"/>
                  <a:t>2</a:t>
                </a:r>
                <a:r>
                  <a:rPr lang="id-ID" sz="2600" dirty="0"/>
                  <a:t> + …]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r>
                  <a:rPr lang="id-ID" sz="2600" i="1" dirty="0"/>
                  <a:t>P</a:t>
                </a:r>
                <a:r>
                  <a:rPr lang="id-ID" sz="2600" baseline="-25000" dirty="0"/>
                  <a:t>2</a:t>
                </a:r>
                <a:r>
                  <a:rPr lang="id-ID" sz="2600" dirty="0"/>
                  <a:t>[</a:t>
                </a:r>
                <a:r>
                  <a:rPr lang="id-ID" sz="2600" i="1" dirty="0"/>
                  <a:t>a</a:t>
                </a:r>
                <a:r>
                  <a:rPr lang="id-ID" sz="2600" baseline="-25000" dirty="0"/>
                  <a:t>21</a:t>
                </a:r>
                <a:r>
                  <a:rPr lang="id-ID" sz="2600" i="1" dirty="0"/>
                  <a:t>P</a:t>
                </a:r>
                <a:r>
                  <a:rPr lang="id-ID" sz="2600" baseline="-25000" dirty="0"/>
                  <a:t>1</a:t>
                </a:r>
                <a:r>
                  <a:rPr lang="id-ID" sz="2600" dirty="0"/>
                  <a:t> + </a:t>
                </a:r>
                <a:r>
                  <a:rPr lang="id-ID" sz="2600" i="1" dirty="0"/>
                  <a:t>a</a:t>
                </a:r>
                <a:r>
                  <a:rPr lang="id-ID" sz="2600" baseline="-25000" dirty="0"/>
                  <a:t>22</a:t>
                </a:r>
                <a:r>
                  <a:rPr lang="id-ID" sz="2600" i="1" dirty="0"/>
                  <a:t>P</a:t>
                </a:r>
                <a:r>
                  <a:rPr lang="id-ID" sz="2600" baseline="-25000" dirty="0"/>
                  <a:t>2</a:t>
                </a:r>
                <a:r>
                  <a:rPr lang="id-ID" sz="2600" dirty="0"/>
                  <a:t> + …]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r>
                  <a:rPr lang="id-ID" sz="2600" i="1" dirty="0"/>
                  <a:t>P</a:t>
                </a:r>
                <a:r>
                  <a:rPr lang="id-ID" sz="2600" baseline="-25000" dirty="0"/>
                  <a:t>n</a:t>
                </a:r>
                <a:r>
                  <a:rPr lang="id-ID" sz="2600" dirty="0"/>
                  <a:t>[</a:t>
                </a:r>
                <a:r>
                  <a:rPr lang="id-ID" sz="2600" i="1" dirty="0"/>
                  <a:t>a</a:t>
                </a:r>
                <a:r>
                  <a:rPr lang="id-ID" sz="2600" baseline="-25000" dirty="0"/>
                  <a:t>n1</a:t>
                </a:r>
                <a:r>
                  <a:rPr lang="id-ID" sz="2600" i="1" dirty="0"/>
                  <a:t>P</a:t>
                </a:r>
                <a:r>
                  <a:rPr lang="id-ID" sz="2600" baseline="-25000" dirty="0"/>
                  <a:t>1</a:t>
                </a:r>
                <a:r>
                  <a:rPr lang="id-ID" sz="2600" dirty="0"/>
                  <a:t> + </a:t>
                </a:r>
                <a:r>
                  <a:rPr lang="id-ID" sz="2600" i="1" dirty="0"/>
                  <a:t>a</a:t>
                </a:r>
                <a:r>
                  <a:rPr lang="id-ID" sz="2600" baseline="-25000" dirty="0"/>
                  <a:t>n2</a:t>
                </a:r>
                <a:r>
                  <a:rPr lang="id-ID" sz="2600" i="1" dirty="0"/>
                  <a:t>P</a:t>
                </a:r>
                <a:r>
                  <a:rPr lang="id-ID" sz="2600" baseline="-25000" dirty="0"/>
                  <a:t>2</a:t>
                </a:r>
                <a:r>
                  <a:rPr lang="id-ID" sz="2600" dirty="0"/>
                  <a:t> + …]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086" y="8491317"/>
                <a:ext cx="13049634" cy="657296"/>
              </a:xfrm>
              <a:prstGeom prst="rect">
                <a:avLst/>
              </a:prstGeom>
              <a:blipFill rotWithShape="0">
                <a:blip r:embed="rId4"/>
                <a:stretch>
                  <a:fillRect l="-841" b="-8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Left Brace 80"/>
          <p:cNvSpPr/>
          <p:nvPr/>
        </p:nvSpPr>
        <p:spPr>
          <a:xfrm>
            <a:off x="8908479" y="6492231"/>
            <a:ext cx="216876" cy="12009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2600"/>
          </a:p>
        </p:txBody>
      </p:sp>
      <p:sp>
        <p:nvSpPr>
          <p:cNvPr id="87" name="TextBox 86"/>
          <p:cNvSpPr txBox="1"/>
          <p:nvPr/>
        </p:nvSpPr>
        <p:spPr>
          <a:xfrm>
            <a:off x="3645332" y="7547872"/>
            <a:ext cx="50972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noProof="1"/>
              <a:t>Substitusi </a:t>
            </a:r>
            <a:r>
              <a:rPr lang="id-ID" sz="2600" i="1" noProof="1"/>
              <a:t>y</a:t>
            </a:r>
            <a:r>
              <a:rPr lang="id-ID" sz="2600" i="1" baseline="-25000" noProof="1"/>
              <a:t>i</a:t>
            </a:r>
            <a:r>
              <a:rPr lang="id-ID" sz="2600" noProof="1"/>
              <a:t> ke </a:t>
            </a:r>
            <a:r>
              <a:rPr lang="id-ID" sz="2600" i="1" noProof="1"/>
              <a:t>U</a:t>
            </a:r>
            <a:r>
              <a:rPr lang="id-ID" sz="2600" i="1" baseline="-25000" noProof="1"/>
              <a:t>i</a:t>
            </a:r>
            <a:r>
              <a:rPr lang="id-ID" sz="2600" noProof="1"/>
              <a:t>, diperoleh :</a:t>
            </a:r>
          </a:p>
        </p:txBody>
      </p:sp>
      <p:cxnSp>
        <p:nvCxnSpPr>
          <p:cNvPr id="88" name="Elbow Connector 87"/>
          <p:cNvCxnSpPr/>
          <p:nvPr/>
        </p:nvCxnSpPr>
        <p:spPr>
          <a:xfrm rot="10800000" flipV="1">
            <a:off x="7859219" y="7120860"/>
            <a:ext cx="941246" cy="693751"/>
          </a:xfrm>
          <a:prstGeom prst="bentConnector3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99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TEOREMA CASTIGLIANO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72399" y="2643201"/>
                <a:ext cx="11961329" cy="1457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600" noProof="1"/>
                  <a:t>Hukum resiprokal Maxwell-Betti menyatakan </a:t>
                </a:r>
                <a:r>
                  <a:rPr lang="id-ID" sz="2600" i="1" noProof="1"/>
                  <a:t>a</a:t>
                </a:r>
                <a:r>
                  <a:rPr lang="id-ID" sz="2600" baseline="-25000" noProof="1"/>
                  <a:t>ij</a:t>
                </a:r>
                <a:r>
                  <a:rPr lang="id-ID" sz="2600" noProof="1"/>
                  <a:t> = </a:t>
                </a:r>
                <a:r>
                  <a:rPr lang="id-ID" sz="2600" i="1" noProof="1"/>
                  <a:t>a</a:t>
                </a:r>
                <a:r>
                  <a:rPr lang="id-ID" sz="2600" baseline="-25000" noProof="1"/>
                  <a:t>ji</a:t>
                </a:r>
                <a:r>
                  <a:rPr lang="id-ID" sz="2600" noProof="1"/>
                  <a:t>, maka persamaan tersebut dapat disederhanakan menjadi :</a:t>
                </a:r>
              </a:p>
              <a:p>
                <a:r>
                  <a:rPr lang="id-ID" sz="2600" i="1" noProof="1"/>
                  <a:t>U</a:t>
                </a:r>
                <a:r>
                  <a:rPr lang="id-ID" sz="2600" noProof="1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 noProof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 noProof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 noProof="1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600" noProof="1"/>
                  <a:t> [</a:t>
                </a:r>
                <a:r>
                  <a:rPr lang="id-ID" sz="2600" i="1" noProof="1"/>
                  <a:t>a</a:t>
                </a:r>
                <a:r>
                  <a:rPr lang="id-ID" sz="2600" baseline="-25000" noProof="1"/>
                  <a:t>11</a:t>
                </a:r>
                <a:r>
                  <a:rPr lang="id-ID" sz="2600" i="1" noProof="1"/>
                  <a:t>P</a:t>
                </a:r>
                <a:r>
                  <a:rPr lang="id-ID" sz="2600" baseline="-25000" noProof="1"/>
                  <a:t>1</a:t>
                </a:r>
                <a:r>
                  <a:rPr lang="id-ID" sz="2600" baseline="30000" noProof="1"/>
                  <a:t>2</a:t>
                </a:r>
                <a:r>
                  <a:rPr lang="id-ID" sz="2600" noProof="1"/>
                  <a:t> + </a:t>
                </a:r>
                <a:r>
                  <a:rPr lang="id-ID" sz="2600" i="1" noProof="1"/>
                  <a:t>a</a:t>
                </a:r>
                <a:r>
                  <a:rPr lang="id-ID" sz="2600" baseline="-25000" noProof="1"/>
                  <a:t>22</a:t>
                </a:r>
                <a:r>
                  <a:rPr lang="id-ID" sz="2600" i="1" noProof="1"/>
                  <a:t>P</a:t>
                </a:r>
                <a:r>
                  <a:rPr lang="id-ID" sz="2600" baseline="-25000" noProof="1"/>
                  <a:t>2</a:t>
                </a:r>
                <a:r>
                  <a:rPr lang="id-ID" sz="2600" baseline="30000" noProof="1"/>
                  <a:t>2</a:t>
                </a:r>
                <a:r>
                  <a:rPr lang="id-ID" sz="2600" noProof="1"/>
                  <a:t> + … + </a:t>
                </a:r>
                <a:r>
                  <a:rPr lang="id-ID" sz="2600" i="1" noProof="1"/>
                  <a:t>a</a:t>
                </a:r>
                <a:r>
                  <a:rPr lang="id-ID" sz="2600" baseline="-25000" noProof="1"/>
                  <a:t>nn</a:t>
                </a:r>
                <a:r>
                  <a:rPr lang="id-ID" sz="2600" i="1" noProof="1"/>
                  <a:t>P</a:t>
                </a:r>
                <a:r>
                  <a:rPr lang="id-ID" sz="2600" baseline="-25000" noProof="1"/>
                  <a:t>n</a:t>
                </a:r>
                <a:r>
                  <a:rPr lang="id-ID" sz="2600" baseline="30000" noProof="1"/>
                  <a:t>2</a:t>
                </a:r>
                <a:r>
                  <a:rPr lang="id-ID" sz="2600" noProof="1"/>
                  <a:t>] +  [</a:t>
                </a:r>
                <a:r>
                  <a:rPr lang="id-ID" sz="2600" i="1" noProof="1"/>
                  <a:t>a</a:t>
                </a:r>
                <a:r>
                  <a:rPr lang="id-ID" sz="2600" baseline="-25000" noProof="1"/>
                  <a:t>12</a:t>
                </a:r>
                <a:r>
                  <a:rPr lang="id-ID" sz="2600" i="1" noProof="1"/>
                  <a:t>P</a:t>
                </a:r>
                <a:r>
                  <a:rPr lang="id-ID" sz="2600" baseline="-25000" noProof="1"/>
                  <a:t>1</a:t>
                </a:r>
                <a:r>
                  <a:rPr lang="id-ID" sz="2600" i="1" noProof="1"/>
                  <a:t>P</a:t>
                </a:r>
                <a:r>
                  <a:rPr lang="id-ID" sz="2600" baseline="-25000" noProof="1"/>
                  <a:t>2</a:t>
                </a:r>
                <a:r>
                  <a:rPr lang="id-ID" sz="2600" noProof="1"/>
                  <a:t> + </a:t>
                </a:r>
                <a:r>
                  <a:rPr lang="id-ID" sz="2600" i="1" noProof="1"/>
                  <a:t>a</a:t>
                </a:r>
                <a:r>
                  <a:rPr lang="id-ID" sz="2600" baseline="-25000" noProof="1"/>
                  <a:t>13</a:t>
                </a:r>
                <a:r>
                  <a:rPr lang="id-ID" sz="2600" i="1" noProof="1"/>
                  <a:t>P</a:t>
                </a:r>
                <a:r>
                  <a:rPr lang="id-ID" sz="2600" baseline="-25000" noProof="1"/>
                  <a:t>1</a:t>
                </a:r>
                <a:r>
                  <a:rPr lang="id-ID" sz="2600" i="1" noProof="1"/>
                  <a:t>P</a:t>
                </a:r>
                <a:r>
                  <a:rPr lang="id-ID" sz="2600" baseline="-25000" noProof="1"/>
                  <a:t>3</a:t>
                </a:r>
                <a:r>
                  <a:rPr lang="id-ID" sz="2600" noProof="1"/>
                  <a:t> + … + </a:t>
                </a:r>
                <a:r>
                  <a:rPr lang="id-ID" sz="2600" i="1" noProof="1"/>
                  <a:t>a</a:t>
                </a:r>
                <a:r>
                  <a:rPr lang="id-ID" sz="2600" baseline="-25000" noProof="1"/>
                  <a:t>1n</a:t>
                </a:r>
                <a:r>
                  <a:rPr lang="id-ID" sz="2600" i="1" noProof="1"/>
                  <a:t>P</a:t>
                </a:r>
                <a:r>
                  <a:rPr lang="id-ID" sz="2600" baseline="-25000" noProof="1"/>
                  <a:t>1</a:t>
                </a:r>
                <a:r>
                  <a:rPr lang="id-ID" sz="2600" i="1" noProof="1"/>
                  <a:t>P</a:t>
                </a:r>
                <a:r>
                  <a:rPr lang="id-ID" sz="2600" baseline="-25000" noProof="1"/>
                  <a:t>n</a:t>
                </a:r>
                <a:r>
                  <a:rPr lang="id-ID" sz="2600" noProof="1"/>
                  <a:t>]	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99" y="2643201"/>
                <a:ext cx="11961329" cy="1457515"/>
              </a:xfrm>
              <a:prstGeom prst="rect">
                <a:avLst/>
              </a:prstGeom>
              <a:blipFill rotWithShape="0">
                <a:blip r:embed="rId2"/>
                <a:stretch>
                  <a:fillRect l="-917" t="-4603" b="-334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72399" y="4536954"/>
                <a:ext cx="11545283" cy="3973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600" noProof="1"/>
                  <a:t>Diferensiasi parsial </a:t>
                </a:r>
                <a:r>
                  <a:rPr lang="id-ID" sz="2600" i="1" noProof="1"/>
                  <a:t>U</a:t>
                </a:r>
                <a:r>
                  <a:rPr lang="id-ID" sz="2600" noProof="1"/>
                  <a:t> terhadap gaya </a:t>
                </a:r>
                <a:r>
                  <a:rPr lang="id-ID" sz="2600" i="1" noProof="1"/>
                  <a:t>P</a:t>
                </a:r>
                <a:r>
                  <a:rPr lang="id-ID" sz="2600" baseline="-25000" noProof="1"/>
                  <a:t>1</a:t>
                </a:r>
                <a:r>
                  <a:rPr lang="id-ID" sz="2600" noProof="1"/>
                  <a:t>, akan memberikan hasil :</a:t>
                </a:r>
              </a:p>
              <a:p>
                <a:r>
                  <a:rPr lang="id-ID" sz="2600" noProof="1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 noProof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 noProof="1" dirty="0">
                            <a:latin typeface="Cambria Math"/>
                          </a:rPr>
                          <m:t>𝜕</m:t>
                        </m:r>
                        <m:r>
                          <a:rPr lang="id-ID" sz="2600" i="1" noProof="1" dirty="0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id-ID" sz="2600" i="1" noProof="1" dirty="0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id-ID" sz="2600" i="1" noProof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600" i="1" noProof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id-ID" sz="2600" i="1" noProof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id-ID" sz="2600" noProof="1"/>
                  <a:t> = </a:t>
                </a:r>
                <a:r>
                  <a:rPr lang="id-ID" sz="2600" i="1" noProof="1"/>
                  <a:t>a</a:t>
                </a:r>
                <a:r>
                  <a:rPr lang="id-ID" sz="2600" baseline="-25000" noProof="1"/>
                  <a:t>11</a:t>
                </a:r>
                <a:r>
                  <a:rPr lang="id-ID" sz="2600" i="1" noProof="1"/>
                  <a:t>P</a:t>
                </a:r>
                <a:r>
                  <a:rPr lang="id-ID" sz="2600" baseline="-25000" noProof="1"/>
                  <a:t>1</a:t>
                </a:r>
                <a:r>
                  <a:rPr lang="id-ID" sz="2600" noProof="1"/>
                  <a:t> + </a:t>
                </a:r>
                <a:r>
                  <a:rPr lang="id-ID" sz="2600" i="1" noProof="1"/>
                  <a:t>a</a:t>
                </a:r>
                <a:r>
                  <a:rPr lang="id-ID" sz="2600" baseline="-25000" noProof="1"/>
                  <a:t>12</a:t>
                </a:r>
                <a:r>
                  <a:rPr lang="id-ID" sz="2600" i="1" noProof="1"/>
                  <a:t>P</a:t>
                </a:r>
                <a:r>
                  <a:rPr lang="id-ID" sz="2600" baseline="-25000" noProof="1"/>
                  <a:t>2</a:t>
                </a:r>
                <a:r>
                  <a:rPr lang="id-ID" sz="2600" noProof="1"/>
                  <a:t> + </a:t>
                </a:r>
                <a:r>
                  <a:rPr lang="id-ID" sz="2600" i="1" noProof="1"/>
                  <a:t>a</a:t>
                </a:r>
                <a:r>
                  <a:rPr lang="id-ID" sz="2600" baseline="-25000" noProof="1"/>
                  <a:t>13</a:t>
                </a:r>
                <a:r>
                  <a:rPr lang="id-ID" sz="2600" i="1" noProof="1"/>
                  <a:t>P</a:t>
                </a:r>
                <a:r>
                  <a:rPr lang="id-ID" sz="2600" baseline="-25000" noProof="1"/>
                  <a:t>3</a:t>
                </a:r>
                <a:r>
                  <a:rPr lang="id-ID" sz="2600" noProof="1"/>
                  <a:t> + … + </a:t>
                </a:r>
                <a:r>
                  <a:rPr lang="id-ID" sz="2600" i="1" noProof="1"/>
                  <a:t>a</a:t>
                </a:r>
                <a:r>
                  <a:rPr lang="id-ID" sz="2600" baseline="-25000" noProof="1"/>
                  <a:t>1n</a:t>
                </a:r>
                <a:r>
                  <a:rPr lang="id-ID" sz="2600" i="1" noProof="1"/>
                  <a:t>P</a:t>
                </a:r>
                <a:r>
                  <a:rPr lang="id-ID" sz="2600" baseline="-25000" noProof="1"/>
                  <a:t>n</a:t>
                </a:r>
                <a:r>
                  <a:rPr lang="id-ID" sz="2600" noProof="1"/>
                  <a:t>			(6.21)</a:t>
                </a:r>
              </a:p>
              <a:p>
                <a:endParaRPr lang="id-ID" sz="2600" noProof="1"/>
              </a:p>
              <a:p>
                <a:endParaRPr lang="id-ID" sz="2600" noProof="1"/>
              </a:p>
              <a:p>
                <a:endParaRPr lang="id-ID" sz="2600" noProof="1"/>
              </a:p>
              <a:p>
                <a:endParaRPr lang="id-ID" sz="2600" noProof="1"/>
              </a:p>
              <a:p>
                <a:r>
                  <a:rPr lang="id-ID" sz="2600" noProof="1"/>
                  <a:t>Secara umum teorema Castigliano dapat dituliskan sebagai berikut :</a:t>
                </a:r>
              </a:p>
              <a:p>
                <a:r>
                  <a:rPr lang="id-ID" sz="2600" noProof="1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3467" b="1" i="1" noProof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467" b="1" i="1" noProof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𝝏</m:t>
                        </m:r>
                        <m:r>
                          <a:rPr lang="id-ID" sz="3467" b="1" i="1" noProof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𝑼</m:t>
                        </m:r>
                      </m:num>
                      <m:den>
                        <m:r>
                          <a:rPr lang="id-ID" sz="3467" b="1" i="1" noProof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𝝏</m:t>
                        </m:r>
                        <m:sSub>
                          <m:sSubPr>
                            <m:ctrlPr>
                              <a:rPr lang="id-ID" sz="3467" b="1" i="1" noProof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3467" b="1" i="1" noProof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id-ID" sz="3467" b="1" i="1" noProof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id-ID" sz="3467" b="1" noProof="1">
                    <a:solidFill>
                      <a:srgbClr val="00B050"/>
                    </a:solidFill>
                  </a:rPr>
                  <a:t> = </a:t>
                </a:r>
                <a:r>
                  <a:rPr lang="id-ID" sz="3467" b="1" i="1" noProof="1">
                    <a:solidFill>
                      <a:srgbClr val="00B050"/>
                    </a:solidFill>
                  </a:rPr>
                  <a:t>y</a:t>
                </a:r>
                <a:r>
                  <a:rPr lang="id-ID" sz="3467" b="1" baseline="-25000" noProof="1">
                    <a:solidFill>
                      <a:srgbClr val="00B050"/>
                    </a:solidFill>
                  </a:rPr>
                  <a:t>n</a:t>
                </a:r>
                <a:r>
                  <a:rPr lang="id-ID" sz="3467" b="1" noProof="1">
                    <a:solidFill>
                      <a:srgbClr val="00B050"/>
                    </a:solidFill>
                  </a:rPr>
                  <a:t>	</a:t>
                </a:r>
                <a:r>
                  <a:rPr lang="id-ID" sz="2600" noProof="1"/>
                  <a:t>			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99" y="4536954"/>
                <a:ext cx="11545283" cy="3973588"/>
              </a:xfrm>
              <a:prstGeom prst="rect">
                <a:avLst/>
              </a:prstGeom>
              <a:blipFill rotWithShape="0">
                <a:blip r:embed="rId3"/>
                <a:stretch>
                  <a:fillRect l="-950" t="-153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3213935" y="3594051"/>
            <a:ext cx="10759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600" dirty="0"/>
              <a:t>(6.20)</a:t>
            </a:r>
          </a:p>
        </p:txBody>
      </p:sp>
      <p:sp>
        <p:nvSpPr>
          <p:cNvPr id="7" name="Down Arrow 6"/>
          <p:cNvSpPr/>
          <p:nvPr/>
        </p:nvSpPr>
        <p:spPr>
          <a:xfrm>
            <a:off x="6932860" y="5812274"/>
            <a:ext cx="416046" cy="555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600"/>
          </a:p>
        </p:txBody>
      </p:sp>
      <p:sp>
        <p:nvSpPr>
          <p:cNvPr id="8" name="TextBox 7"/>
          <p:cNvSpPr txBox="1"/>
          <p:nvPr/>
        </p:nvSpPr>
        <p:spPr>
          <a:xfrm>
            <a:off x="6932860" y="6336141"/>
            <a:ext cx="2028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= y</a:t>
            </a:r>
            <a:r>
              <a:rPr lang="en-US" sz="2600" baseline="-25000" dirty="0"/>
              <a:t>1</a:t>
            </a:r>
            <a:endParaRPr lang="id-ID" sz="2600" baseline="-25000" dirty="0"/>
          </a:p>
        </p:txBody>
      </p:sp>
      <p:sp>
        <p:nvSpPr>
          <p:cNvPr id="9" name="Left Brace 8"/>
          <p:cNvSpPr/>
          <p:nvPr/>
        </p:nvSpPr>
        <p:spPr>
          <a:xfrm rot="16200000">
            <a:off x="7036872" y="3600850"/>
            <a:ext cx="208025" cy="41604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2600"/>
          </a:p>
        </p:txBody>
      </p:sp>
      <p:sp>
        <p:nvSpPr>
          <p:cNvPr id="3" name="Rectangle 2"/>
          <p:cNvSpPr/>
          <p:nvPr/>
        </p:nvSpPr>
        <p:spPr>
          <a:xfrm>
            <a:off x="8545040" y="7761313"/>
            <a:ext cx="10759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600" dirty="0"/>
              <a:t>(6.22)</a:t>
            </a:r>
          </a:p>
        </p:txBody>
      </p:sp>
    </p:spTree>
    <p:extLst>
      <p:ext uri="{BB962C8B-B14F-4D97-AF65-F5344CB8AC3E}">
        <p14:creationId xmlns:p14="http://schemas.microsoft.com/office/powerpoint/2010/main" val="41592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399" y="688527"/>
            <a:ext cx="11887200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6.1</a:t>
            </a:r>
            <a:endParaRPr lang="id-ID" dirty="0"/>
          </a:p>
          <a:p>
            <a:pPr algn="just"/>
            <a:r>
              <a:rPr lang="id-ID" sz="3467" dirty="0"/>
              <a:t>Dengan menggunakan prinsip Castigliano tentukan lendutan balok kantilever dalam Gambar 6.6.a dengan menganggap balok memiliki nilai </a:t>
            </a:r>
            <a:r>
              <a:rPr lang="id-ID" sz="3467" i="1" dirty="0"/>
              <a:t>EI</a:t>
            </a:r>
            <a:r>
              <a:rPr lang="id-ID" sz="3467" dirty="0"/>
              <a:t> konstan.</a:t>
            </a:r>
          </a:p>
          <a:p>
            <a:endParaRPr lang="id-ID" dirty="0"/>
          </a:p>
        </p:txBody>
      </p:sp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028864" y="2987601"/>
            <a:ext cx="5535436" cy="1848203"/>
            <a:chOff x="2342" y="12347"/>
            <a:chExt cx="6035" cy="201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342" y="12347"/>
              <a:ext cx="5698" cy="2015"/>
              <a:chOff x="2342" y="12347"/>
              <a:chExt cx="5698" cy="2015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829" y="12562"/>
                <a:ext cx="4724" cy="1800"/>
                <a:chOff x="2791" y="12150"/>
                <a:chExt cx="4724" cy="1800"/>
              </a:xfrm>
            </p:grpSpPr>
            <p:grpSp>
              <p:nvGrpSpPr>
                <p:cNvPr id="17" name="Group 16"/>
                <p:cNvGrpSpPr>
                  <a:grpSpLocks/>
                </p:cNvGrpSpPr>
                <p:nvPr/>
              </p:nvGrpSpPr>
              <p:grpSpPr bwMode="auto">
                <a:xfrm>
                  <a:off x="2791" y="12690"/>
                  <a:ext cx="195" cy="1260"/>
                  <a:chOff x="2581" y="12930"/>
                  <a:chExt cx="195" cy="1260"/>
                </a:xfrm>
              </p:grpSpPr>
              <p:sp>
                <p:nvSpPr>
                  <p:cNvPr id="20" name="Rectangle 18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2581" y="12930"/>
                    <a:ext cx="195" cy="1260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21" name="AutoShape 17"/>
                  <p:cNvSpPr>
                    <a:spLocks noChangeShapeType="1"/>
                  </p:cNvSpPr>
                  <p:nvPr/>
                </p:nvSpPr>
                <p:spPr bwMode="auto">
                  <a:xfrm>
                    <a:off x="2776" y="12930"/>
                    <a:ext cx="0" cy="126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</p:grpSp>
            <p:sp>
              <p:nvSpPr>
                <p:cNvPr id="18" name="Rectangle 15"/>
                <p:cNvSpPr>
                  <a:spLocks noChangeArrowheads="1"/>
                </p:cNvSpPr>
                <p:nvPr/>
              </p:nvSpPr>
              <p:spPr bwMode="auto">
                <a:xfrm>
                  <a:off x="2986" y="13245"/>
                  <a:ext cx="4529" cy="14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19" name="AutoShape 14"/>
                <p:cNvSpPr>
                  <a:spLocks noChangeShapeType="1"/>
                </p:cNvSpPr>
                <p:nvPr/>
              </p:nvSpPr>
              <p:spPr bwMode="auto">
                <a:xfrm>
                  <a:off x="7515" y="12150"/>
                  <a:ext cx="0" cy="1095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</p:grpSp>
          <p:sp>
            <p:nvSpPr>
              <p:cNvPr id="8" name="AutoShape 12"/>
              <p:cNvSpPr>
                <a:spLocks noChangeShapeType="1"/>
              </p:cNvSpPr>
              <p:nvPr/>
            </p:nvSpPr>
            <p:spPr bwMode="auto">
              <a:xfrm flipH="1">
                <a:off x="5880" y="13102"/>
                <a:ext cx="167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3024" y="13711"/>
                <a:ext cx="4529" cy="427"/>
              </a:xfrm>
              <a:custGeom>
                <a:avLst/>
                <a:gdLst>
                  <a:gd name="T0" fmla="*/ 0 w 4529"/>
                  <a:gd name="T1" fmla="*/ 22 h 427"/>
                  <a:gd name="T2" fmla="*/ 381 w 4529"/>
                  <a:gd name="T3" fmla="*/ 14 h 427"/>
                  <a:gd name="T4" fmla="*/ 711 w 4529"/>
                  <a:gd name="T5" fmla="*/ 29 h 427"/>
                  <a:gd name="T6" fmla="*/ 2644 w 4529"/>
                  <a:gd name="T7" fmla="*/ 187 h 427"/>
                  <a:gd name="T8" fmla="*/ 4529 w 4529"/>
                  <a:gd name="T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29" h="427">
                    <a:moveTo>
                      <a:pt x="0" y="22"/>
                    </a:moveTo>
                    <a:cubicBezTo>
                      <a:pt x="63" y="21"/>
                      <a:pt x="263" y="13"/>
                      <a:pt x="381" y="14"/>
                    </a:cubicBezTo>
                    <a:cubicBezTo>
                      <a:pt x="499" y="15"/>
                      <a:pt x="334" y="0"/>
                      <a:pt x="711" y="29"/>
                    </a:cubicBezTo>
                    <a:cubicBezTo>
                      <a:pt x="1088" y="58"/>
                      <a:pt x="2008" y="121"/>
                      <a:pt x="2644" y="187"/>
                    </a:cubicBezTo>
                    <a:cubicBezTo>
                      <a:pt x="3280" y="253"/>
                      <a:pt x="3904" y="340"/>
                      <a:pt x="4529" y="427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  <p:sp>
            <p:nvSpPr>
              <p:cNvPr id="10" name="AutoShape 10"/>
              <p:cNvSpPr>
                <a:spLocks noChangeShapeType="1"/>
              </p:cNvSpPr>
              <p:nvPr/>
            </p:nvSpPr>
            <p:spPr bwMode="auto">
              <a:xfrm>
                <a:off x="7680" y="13711"/>
                <a:ext cx="30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  <p:sp>
            <p:nvSpPr>
              <p:cNvPr id="11" name="AutoShape 9"/>
              <p:cNvSpPr>
                <a:spLocks noChangeShapeType="1"/>
              </p:cNvSpPr>
              <p:nvPr/>
            </p:nvSpPr>
            <p:spPr bwMode="auto">
              <a:xfrm>
                <a:off x="7680" y="14138"/>
                <a:ext cx="30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  <p:sp>
            <p:nvSpPr>
              <p:cNvPr id="12" name="AutoShape 8"/>
              <p:cNvSpPr>
                <a:spLocks noChangeShapeType="1"/>
              </p:cNvSpPr>
              <p:nvPr/>
            </p:nvSpPr>
            <p:spPr bwMode="auto">
              <a:xfrm>
                <a:off x="7853" y="13711"/>
                <a:ext cx="0" cy="4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6260" y="12383"/>
                <a:ext cx="487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i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endParaRPr lang="en-US" altLang="id-ID" sz="4622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7553" y="12347"/>
                <a:ext cx="487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i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</a:t>
                </a:r>
                <a:endParaRPr lang="en-US" altLang="id-ID" sz="4622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7187" y="12887"/>
                <a:ext cx="487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4622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2342" y="13479"/>
                <a:ext cx="487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7785" y="13711"/>
              <a:ext cx="592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600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y</a:t>
              </a:r>
              <a:r>
                <a:rPr lang="en-US" altLang="id-ID" sz="2600" baseline="-30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en-US" altLang="id-ID" sz="4622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52475" y="3250673"/>
            <a:ext cx="5785266" cy="1426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dirty="0"/>
              <a:t>Persamaan untuk momen lentur pada jarak </a:t>
            </a:r>
            <a:r>
              <a:rPr lang="id-ID" sz="2600" i="1" dirty="0"/>
              <a:t>x</a:t>
            </a:r>
            <a:r>
              <a:rPr lang="id-ID" sz="2600" dirty="0"/>
              <a:t> dari ujung 1 adalah :</a:t>
            </a:r>
          </a:p>
          <a:p>
            <a:r>
              <a:rPr lang="id-ID" sz="2600" dirty="0"/>
              <a:t>	</a:t>
            </a:r>
            <a:r>
              <a:rPr lang="id-ID" sz="3467" b="1" i="1" dirty="0">
                <a:solidFill>
                  <a:srgbClr val="0070C0"/>
                </a:solidFill>
              </a:rPr>
              <a:t>M</a:t>
            </a:r>
            <a:r>
              <a:rPr lang="id-ID" sz="3467" b="1" dirty="0">
                <a:solidFill>
                  <a:srgbClr val="0070C0"/>
                </a:solidFill>
              </a:rPr>
              <a:t> = − </a:t>
            </a:r>
            <a:r>
              <a:rPr lang="id-ID" sz="3467" b="1" i="1" dirty="0">
                <a:solidFill>
                  <a:srgbClr val="0070C0"/>
                </a:solidFill>
              </a:rPr>
              <a:t>P</a:t>
            </a:r>
            <a:r>
              <a:rPr lang="id-ID" sz="3467" b="1" dirty="0">
                <a:solidFill>
                  <a:srgbClr val="0070C0"/>
                </a:solidFill>
              </a:rPr>
              <a:t>∙</a:t>
            </a:r>
            <a:r>
              <a:rPr lang="id-ID" sz="3467" b="1" i="1" dirty="0">
                <a:solidFill>
                  <a:srgbClr val="0070C0"/>
                </a:solidFill>
              </a:rPr>
              <a:t>x</a:t>
            </a:r>
            <a:endParaRPr lang="id-ID" sz="3467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513842" y="6207255"/>
                <a:ext cx="2237985" cy="783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889" i="1" dirty="0"/>
                  <a:t>U</a:t>
                </a:r>
                <a:r>
                  <a:rPr lang="id-ID" sz="2889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sz="2889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2889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id-ID" sz="2889" i="1">
                            <a:latin typeface="Cambria Math"/>
                          </a:rPr>
                          <m:t>𝐿</m:t>
                        </m:r>
                      </m:sup>
                      <m:e>
                        <m:f>
                          <m:fPr>
                            <m:ctrlPr>
                              <a:rPr lang="id-ID" sz="2889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889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889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id-ID" sz="2889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2889" i="1">
                                <a:latin typeface="Cambria Math"/>
                              </a:rPr>
                              <m:t>2</m:t>
                            </m:r>
                            <m:r>
                              <a:rPr lang="id-ID" sz="2889" i="1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</m:e>
                    </m:nary>
                  </m:oMath>
                </a14:m>
                <a:r>
                  <a:rPr lang="id-ID" sz="2889" dirty="0"/>
                  <a:t> </a:t>
                </a:r>
                <a:r>
                  <a:rPr lang="id-ID" sz="2889" i="1" dirty="0"/>
                  <a:t>dx</a:t>
                </a:r>
                <a:endParaRPr lang="id-ID" sz="2889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842" y="6207255"/>
                <a:ext cx="2237985" cy="783484"/>
              </a:xfrm>
              <a:prstGeom prst="rect">
                <a:avLst/>
              </a:prstGeom>
              <a:blipFill rotWithShape="0">
                <a:blip r:embed="rId2"/>
                <a:stretch>
                  <a:fillRect l="-5707" r="-4891" b="-852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398574" y="6179843"/>
                <a:ext cx="3366947" cy="716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600" i="1" dirty="0"/>
                  <a:t>U</a:t>
                </a:r>
                <a:r>
                  <a:rPr lang="id-ID" sz="26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2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id-ID" sz="2600" i="1">
                            <a:latin typeface="Cambria Math"/>
                          </a:rPr>
                          <m:t>𝐿</m:t>
                        </m:r>
                      </m:sup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id-ID" sz="2600" i="1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</m:e>
                    </m:nary>
                    <m:box>
                      <m:boxPr>
                        <m:diff m:val="on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id-ID" sz="2600" i="1">
                            <a:latin typeface="Cambria Math"/>
                          </a:rPr>
                          <m:t>𝑑𝑥</m:t>
                        </m:r>
                      </m:e>
                    </m:box>
                    <m:r>
                      <a:rPr lang="id-ID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6</m:t>
                        </m:r>
                        <m:r>
                          <a:rPr lang="id-ID" sz="2600" i="1">
                            <a:latin typeface="Cambria Math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574" y="6179843"/>
                <a:ext cx="3366947" cy="716671"/>
              </a:xfrm>
              <a:prstGeom prst="rect">
                <a:avLst/>
              </a:prstGeom>
              <a:blipFill rotWithShape="0">
                <a:blip r:embed="rId3"/>
                <a:stretch>
                  <a:fillRect l="-3261" b="-769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26"/>
          <p:cNvSpPr/>
          <p:nvPr/>
        </p:nvSpPr>
        <p:spPr>
          <a:xfrm>
            <a:off x="5983463" y="6540535"/>
            <a:ext cx="1175877" cy="193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238983" y="8591752"/>
                <a:ext cx="2458237" cy="905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600" i="1">
                              <a:latin typeface="Cambria Math"/>
                            </a:rPr>
                            <m:t>𝜕</m:t>
                          </m:r>
                          <m:r>
                            <a:rPr lang="id-ID" sz="2600" i="1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id-ID" sz="2600" i="1">
                              <a:latin typeface="Cambria Math"/>
                            </a:rPr>
                            <m:t>𝜕</m:t>
                          </m:r>
                          <m:r>
                            <a:rPr lang="id-ID" sz="2600" i="1">
                              <a:latin typeface="Cambria Math"/>
                            </a:rPr>
                            <m:t>𝑃</m:t>
                          </m:r>
                        </m:den>
                      </m:f>
                      <m:r>
                        <a:rPr lang="id-ID" sz="2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d-ID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6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id-ID" sz="2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d-ID" sz="2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𝑷</m:t>
                          </m:r>
                          <m:sSup>
                            <m:sSupPr>
                              <m:ctrlPr>
                                <a:rPr lang="id-ID" sz="2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6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p>
                              <m:r>
                                <a:rPr lang="id-ID" sz="26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id-ID" sz="2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id-ID" sz="2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𝑬𝑰</m:t>
                          </m:r>
                        </m:den>
                      </m:f>
                    </m:oMath>
                  </m:oMathPara>
                </a14:m>
                <a:endParaRPr lang="id-ID" sz="26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983" y="8591752"/>
                <a:ext cx="2458237" cy="9055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3441783" y="7048635"/>
            <a:ext cx="1118333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dirty="0"/>
              <a:t>dengan menggunakan teorema Castigliano, derivatif parsial dari energi regangan terhadap gaya luar </a:t>
            </a:r>
            <a:r>
              <a:rPr lang="id-ID" sz="2600" i="1" dirty="0"/>
              <a:t>P</a:t>
            </a:r>
            <a:r>
              <a:rPr lang="id-ID" sz="2600" dirty="0"/>
              <a:t>, memberikan nilai lendutan </a:t>
            </a:r>
            <a:r>
              <a:rPr lang="id-ID" sz="2600" i="1" dirty="0"/>
              <a:t>y</a:t>
            </a:r>
            <a:r>
              <a:rPr lang="id-ID" sz="2600" baseline="-25000" dirty="0"/>
              <a:t>1</a:t>
            </a:r>
            <a:r>
              <a:rPr lang="id-ID" sz="2600" dirty="0"/>
              <a:t>, dengan arah sesuai gaya yang bekerja.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74802" y="5038829"/>
            <a:ext cx="3684538" cy="71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22" noProof="1"/>
              <a:t>Persamaan energi regangan akibat momen lentur</a:t>
            </a:r>
          </a:p>
        </p:txBody>
      </p:sp>
      <p:cxnSp>
        <p:nvCxnSpPr>
          <p:cNvPr id="32" name="Straight Arrow Connector 31"/>
          <p:cNvCxnSpPr>
            <a:endCxn id="25" idx="0"/>
          </p:cNvCxnSpPr>
          <p:nvPr/>
        </p:nvCxnSpPr>
        <p:spPr>
          <a:xfrm>
            <a:off x="4580940" y="5794591"/>
            <a:ext cx="51895" cy="412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0053208" y="4055844"/>
            <a:ext cx="2496277" cy="755762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60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238984" y="4632180"/>
            <a:ext cx="4814224" cy="1776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053208" y="5416710"/>
            <a:ext cx="24962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noProof="1"/>
              <a:t>Substitusi M</a:t>
            </a:r>
          </a:p>
        </p:txBody>
      </p:sp>
    </p:spTree>
    <p:extLst>
      <p:ext uri="{BB962C8B-B14F-4D97-AF65-F5344CB8AC3E}">
        <p14:creationId xmlns:p14="http://schemas.microsoft.com/office/powerpoint/2010/main" val="182544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sz="3467" dirty="0"/>
              <a:t>Untuk mendapatkan nilai sudut rotasi di titik 1, maka pada titik 1 dapat diberi beban momen fiktif sebesar </a:t>
            </a:r>
            <a:r>
              <a:rPr lang="id-ID" sz="3467" i="1" dirty="0"/>
              <a:t>M</a:t>
            </a:r>
            <a:r>
              <a:rPr lang="id-ID" sz="3467" baseline="-25000" dirty="0"/>
              <a:t>o</a:t>
            </a:r>
            <a:r>
              <a:rPr lang="id-ID" sz="3467" dirty="0"/>
              <a:t> dengan arah searah jarum jam.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6411" y="1208584"/>
            <a:ext cx="3283271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622" b="1" dirty="0"/>
              <a:t>Contoh 6.1</a:t>
            </a:r>
            <a:endParaRPr lang="id-ID" sz="4622" dirty="0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3303758" y="4536954"/>
            <a:ext cx="6541011" cy="2184243"/>
            <a:chOff x="2657" y="10267"/>
            <a:chExt cx="6612" cy="1800"/>
          </a:xfrm>
        </p:grpSpPr>
        <p:sp>
          <p:nvSpPr>
            <p:cNvPr id="7" name="Arc 22"/>
            <p:cNvSpPr>
              <a:spLocks/>
            </p:cNvSpPr>
            <p:nvPr/>
          </p:nvSpPr>
          <p:spPr bwMode="auto">
            <a:xfrm>
              <a:off x="8168" y="11179"/>
              <a:ext cx="405" cy="7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00"/>
                <a:gd name="T2" fmla="*/ 2080 w 21600"/>
                <a:gd name="T3" fmla="*/ 43100 h 43100"/>
                <a:gd name="T4" fmla="*/ 0 w 21600"/>
                <a:gd name="T5" fmla="*/ 21600 h 4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723"/>
                    <a:pt x="13151" y="42028"/>
                    <a:pt x="2079" y="43099"/>
                  </a:cubicBezTo>
                </a:path>
                <a:path w="21600" h="431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723"/>
                    <a:pt x="13151" y="42028"/>
                    <a:pt x="2079" y="4309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4044"/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2657" y="10267"/>
              <a:ext cx="6612" cy="1800"/>
              <a:chOff x="2657" y="5318"/>
              <a:chExt cx="6612" cy="1800"/>
            </a:xfrm>
          </p:grpSpPr>
          <p:grpSp>
            <p:nvGrpSpPr>
              <p:cNvPr id="9" name="Group 4"/>
              <p:cNvGrpSpPr>
                <a:grpSpLocks/>
              </p:cNvGrpSpPr>
              <p:nvPr/>
            </p:nvGrpSpPr>
            <p:grpSpPr bwMode="auto">
              <a:xfrm>
                <a:off x="2657" y="5318"/>
                <a:ext cx="6035" cy="1800"/>
                <a:chOff x="2342" y="12562"/>
                <a:chExt cx="6035" cy="1800"/>
              </a:xfrm>
            </p:grpSpPr>
            <p:grpSp>
              <p:nvGrpSpPr>
                <p:cNvPr id="11" name="Group 6"/>
                <p:cNvGrpSpPr>
                  <a:grpSpLocks/>
                </p:cNvGrpSpPr>
                <p:nvPr/>
              </p:nvGrpSpPr>
              <p:grpSpPr bwMode="auto">
                <a:xfrm>
                  <a:off x="2342" y="12562"/>
                  <a:ext cx="5698" cy="1800"/>
                  <a:chOff x="2342" y="12562"/>
                  <a:chExt cx="5698" cy="1800"/>
                </a:xfrm>
              </p:grpSpPr>
              <p:grpSp>
                <p:nvGrpSpPr>
                  <p:cNvPr id="13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829" y="12562"/>
                    <a:ext cx="4724" cy="1800"/>
                    <a:chOff x="2791" y="12150"/>
                    <a:chExt cx="4724" cy="1800"/>
                  </a:xfrm>
                </p:grpSpPr>
                <p:grpSp>
                  <p:nvGrpSpPr>
                    <p:cNvPr id="23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91" y="12690"/>
                      <a:ext cx="195" cy="1260"/>
                      <a:chOff x="2581" y="12930"/>
                      <a:chExt cx="195" cy="1260"/>
                    </a:xfrm>
                  </p:grpSpPr>
                  <p:sp>
                    <p:nvSpPr>
                      <p:cNvPr id="26" name="Rectangle 21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81" y="12930"/>
                        <a:ext cx="195" cy="126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27" name="AutoShap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76" y="12930"/>
                        <a:ext cx="0" cy="126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  <p:sp>
                  <p:nvSpPr>
                    <p:cNvPr id="24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6" y="13245"/>
                      <a:ext cx="4529" cy="14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25" name="AutoShap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15" y="12150"/>
                      <a:ext cx="0" cy="1095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  <p:sp>
                <p:nvSpPr>
                  <p:cNvPr id="14" name="AutoShap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80" y="13102"/>
                    <a:ext cx="1673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oval" w="med" len="med"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15" name="Freeform 14"/>
                  <p:cNvSpPr>
                    <a:spLocks/>
                  </p:cNvSpPr>
                  <p:nvPr/>
                </p:nvSpPr>
                <p:spPr bwMode="auto">
                  <a:xfrm>
                    <a:off x="3024" y="13711"/>
                    <a:ext cx="4529" cy="427"/>
                  </a:xfrm>
                  <a:custGeom>
                    <a:avLst/>
                    <a:gdLst>
                      <a:gd name="T0" fmla="*/ 0 w 4529"/>
                      <a:gd name="T1" fmla="*/ 22 h 427"/>
                      <a:gd name="T2" fmla="*/ 381 w 4529"/>
                      <a:gd name="T3" fmla="*/ 14 h 427"/>
                      <a:gd name="T4" fmla="*/ 711 w 4529"/>
                      <a:gd name="T5" fmla="*/ 29 h 427"/>
                      <a:gd name="T6" fmla="*/ 2644 w 4529"/>
                      <a:gd name="T7" fmla="*/ 187 h 427"/>
                      <a:gd name="T8" fmla="*/ 4529 w 4529"/>
                      <a:gd name="T9" fmla="*/ 427 h 4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29" h="427">
                        <a:moveTo>
                          <a:pt x="0" y="22"/>
                        </a:moveTo>
                        <a:cubicBezTo>
                          <a:pt x="63" y="21"/>
                          <a:pt x="263" y="13"/>
                          <a:pt x="381" y="14"/>
                        </a:cubicBezTo>
                        <a:cubicBezTo>
                          <a:pt x="499" y="15"/>
                          <a:pt x="334" y="0"/>
                          <a:pt x="711" y="29"/>
                        </a:cubicBezTo>
                        <a:cubicBezTo>
                          <a:pt x="1088" y="58"/>
                          <a:pt x="2008" y="121"/>
                          <a:pt x="2644" y="187"/>
                        </a:cubicBezTo>
                        <a:cubicBezTo>
                          <a:pt x="3280" y="253"/>
                          <a:pt x="3904" y="340"/>
                          <a:pt x="4529" y="427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16" name="AutoShape 13"/>
                  <p:cNvSpPr>
                    <a:spLocks noChangeShapeType="1"/>
                  </p:cNvSpPr>
                  <p:nvPr/>
                </p:nvSpPr>
                <p:spPr bwMode="auto">
                  <a:xfrm>
                    <a:off x="7680" y="13711"/>
                    <a:ext cx="30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17" name="AutoShape 12"/>
                  <p:cNvSpPr>
                    <a:spLocks noChangeShapeType="1"/>
                  </p:cNvSpPr>
                  <p:nvPr/>
                </p:nvSpPr>
                <p:spPr bwMode="auto">
                  <a:xfrm>
                    <a:off x="7680" y="14138"/>
                    <a:ext cx="30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18" name="AutoShape 11"/>
                  <p:cNvSpPr>
                    <a:spLocks noChangeShapeType="1"/>
                  </p:cNvSpPr>
                  <p:nvPr/>
                </p:nvSpPr>
                <p:spPr bwMode="auto">
                  <a:xfrm>
                    <a:off x="7853" y="13711"/>
                    <a:ext cx="0" cy="42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1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73" y="12680"/>
                    <a:ext cx="487" cy="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311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endParaRPr lang="id-ID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53" y="12562"/>
                    <a:ext cx="487" cy="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311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</a:t>
                    </a:r>
                    <a:endParaRPr lang="en-US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66" y="13709"/>
                    <a:ext cx="487" cy="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endParaRPr lang="en-US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42" y="13479"/>
                    <a:ext cx="487" cy="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endParaRPr lang="en-US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785" y="13711"/>
                  <a:ext cx="592" cy="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y</a:t>
                  </a:r>
                  <a:r>
                    <a:rPr lang="en-US" altLang="id-ID" sz="2311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en-US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8355" y="5995"/>
                <a:ext cx="914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 i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en-US" altLang="id-ID" sz="2311" baseline="-300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o</a:t>
                </a:r>
                <a:endParaRPr lang="en-US" altLang="id-ID" sz="4044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9" name="Rectangle 28"/>
          <p:cNvSpPr/>
          <p:nvPr/>
        </p:nvSpPr>
        <p:spPr>
          <a:xfrm>
            <a:off x="9392676" y="4213348"/>
            <a:ext cx="5528543" cy="1514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dirty="0"/>
              <a:t>Persamaan momen lentur dari ujung 1</a:t>
            </a:r>
            <a:r>
              <a:rPr lang="en-US" sz="2600" dirty="0"/>
              <a:t>:</a:t>
            </a:r>
            <a:endParaRPr lang="id-ID" sz="2600" dirty="0"/>
          </a:p>
          <a:p>
            <a:r>
              <a:rPr lang="id-ID" sz="2600" dirty="0"/>
              <a:t>	</a:t>
            </a:r>
            <a:r>
              <a:rPr lang="id-ID" sz="4044" b="1" i="1" dirty="0">
                <a:solidFill>
                  <a:srgbClr val="7030A0"/>
                </a:solidFill>
              </a:rPr>
              <a:t>M</a:t>
            </a:r>
            <a:r>
              <a:rPr lang="id-ID" sz="4044" b="1" dirty="0">
                <a:solidFill>
                  <a:srgbClr val="7030A0"/>
                </a:solidFill>
              </a:rPr>
              <a:t> = − </a:t>
            </a:r>
            <a:r>
              <a:rPr lang="id-ID" sz="4044" b="1" i="1" dirty="0">
                <a:solidFill>
                  <a:srgbClr val="7030A0"/>
                </a:solidFill>
              </a:rPr>
              <a:t>P</a:t>
            </a:r>
            <a:r>
              <a:rPr lang="id-ID" sz="4044" b="1" dirty="0">
                <a:solidFill>
                  <a:srgbClr val="7030A0"/>
                </a:solidFill>
              </a:rPr>
              <a:t>∙</a:t>
            </a:r>
            <a:r>
              <a:rPr lang="id-ID" sz="4044" b="1" i="1" dirty="0">
                <a:solidFill>
                  <a:srgbClr val="7030A0"/>
                </a:solidFill>
              </a:rPr>
              <a:t>x</a:t>
            </a:r>
            <a:r>
              <a:rPr lang="id-ID" sz="4044" b="1" dirty="0">
                <a:solidFill>
                  <a:srgbClr val="7030A0"/>
                </a:solidFill>
              </a:rPr>
              <a:t> – </a:t>
            </a:r>
            <a:r>
              <a:rPr lang="id-ID" sz="4044" b="1" i="1" dirty="0">
                <a:solidFill>
                  <a:srgbClr val="7030A0"/>
                </a:solidFill>
              </a:rPr>
              <a:t>M</a:t>
            </a:r>
            <a:r>
              <a:rPr lang="id-ID" sz="4044" b="1" baseline="-25000" dirty="0">
                <a:solidFill>
                  <a:srgbClr val="7030A0"/>
                </a:solidFill>
              </a:rPr>
              <a:t>o</a:t>
            </a:r>
            <a:endParaRPr lang="id-ID" sz="4044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544643" y="6929220"/>
                <a:ext cx="10877049" cy="1116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600" dirty="0"/>
                  <a:t>energi regangan yang tersimpan dalam struktur adalah :</a:t>
                </a:r>
              </a:p>
              <a:p>
                <a:r>
                  <a:rPr lang="id-ID" sz="2600" i="1" dirty="0"/>
                  <a:t>U</a:t>
                </a:r>
                <a:r>
                  <a:rPr lang="id-ID" sz="26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2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id-ID" sz="2600" i="1">
                            <a:latin typeface="Cambria Math"/>
                          </a:rPr>
                          <m:t>𝐿</m:t>
                        </m:r>
                      </m:sup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id-ID" sz="26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id-ID" sz="2600" i="1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</m:e>
                    </m:nary>
                    <m:box>
                      <m:boxPr>
                        <m:diff m:val="on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id-ID" sz="2600" i="1">
                            <a:latin typeface="Cambria Math"/>
                          </a:rPr>
                          <m:t>𝑑𝑥</m:t>
                        </m:r>
                      </m:e>
                    </m:box>
                    <m:r>
                      <a:rPr lang="id-ID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6</m:t>
                        </m:r>
                        <m:r>
                          <a:rPr lang="id-ID" sz="2600" i="1">
                            <a:latin typeface="Cambria Math"/>
                          </a:rPr>
                          <m:t>𝐸𝐼</m:t>
                        </m:r>
                      </m:den>
                    </m:f>
                    <m:r>
                      <a:rPr lang="id-ID" sz="2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id-ID" sz="26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id-ID" sz="2600" i="1">
                            <a:latin typeface="Cambria Math"/>
                          </a:rPr>
                          <m:t>𝑃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  <m:r>
                          <a:rPr lang="id-ID" sz="2600" i="1">
                            <a:latin typeface="Cambria Math"/>
                          </a:rPr>
                          <m:t>𝐸𝐼</m:t>
                        </m:r>
                      </m:den>
                    </m:f>
                    <m:r>
                      <a:rPr lang="id-ID" sz="2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id-ID" sz="2600" i="1">
                                <a:latin typeface="Cambria Math"/>
                              </a:rPr>
                              <m:t>𝑜</m:t>
                            </m:r>
                          </m:sub>
                          <m:sup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id-ID" sz="26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  <m:r>
                          <a:rPr lang="id-ID" sz="2600" i="1">
                            <a:latin typeface="Cambria Math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643" y="6929220"/>
                <a:ext cx="10877049" cy="1116781"/>
              </a:xfrm>
              <a:prstGeom prst="rect">
                <a:avLst/>
              </a:prstGeom>
              <a:blipFill rotWithShape="0">
                <a:blip r:embed="rId2"/>
                <a:stretch>
                  <a:fillRect l="-1008" t="-6011" b="-437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819834" y="8272752"/>
                <a:ext cx="4606011" cy="865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sz="231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311" i="1">
                              <a:latin typeface="Cambria Math"/>
                            </a:rPr>
                            <m:t>𝜕</m:t>
                          </m:r>
                          <m:r>
                            <a:rPr lang="id-ID" sz="2311" i="1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id-ID" sz="2311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id-ID" sz="231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311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d-ID" sz="2311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id-ID" sz="231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d-ID" sz="231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311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id-ID" sz="2311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d-ID" sz="231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31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311" i="1">
                              <a:latin typeface="Cambria Math"/>
                            </a:rPr>
                            <m:t>𝑃</m:t>
                          </m:r>
                          <m:sSup>
                            <m:sSupPr>
                              <m:ctrlPr>
                                <a:rPr lang="id-ID" sz="231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311" i="1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id-ID" sz="2311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d-ID" sz="2311" i="1">
                              <a:latin typeface="Cambria Math"/>
                            </a:rPr>
                            <m:t>2</m:t>
                          </m:r>
                          <m:r>
                            <a:rPr lang="id-ID" sz="2311" i="1">
                              <a:latin typeface="Cambria Math"/>
                            </a:rPr>
                            <m:t>𝐸𝐼</m:t>
                          </m:r>
                        </m:den>
                      </m:f>
                      <m:r>
                        <a:rPr lang="id-ID" sz="231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d-ID" sz="231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sz="231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311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d-ID" sz="2311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id-ID" sz="2311" i="1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id-ID" sz="2311" i="1">
                              <a:latin typeface="Cambria Math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id-ID" sz="231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834" y="8272752"/>
                <a:ext cx="4606011" cy="8658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390405" y="8272752"/>
                <a:ext cx="8040038" cy="1739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600" noProof="1"/>
                  <a:t>Pada kenyataannya tidak terdapat </a:t>
                </a:r>
                <a:r>
                  <a:rPr lang="id-ID" sz="2600" i="1" noProof="1"/>
                  <a:t>M</a:t>
                </a:r>
                <a:r>
                  <a:rPr lang="id-ID" sz="2600" baseline="-25000" noProof="1"/>
                  <a:t>o</a:t>
                </a:r>
                <a:r>
                  <a:rPr lang="id-ID" sz="2600" noProof="1"/>
                  <a:t>, (</a:t>
                </a:r>
                <a:r>
                  <a:rPr lang="id-ID" sz="2600" i="1" noProof="1"/>
                  <a:t>M</a:t>
                </a:r>
                <a:r>
                  <a:rPr lang="id-ID" sz="2600" baseline="-25000" noProof="1"/>
                  <a:t>o</a:t>
                </a:r>
                <a:r>
                  <a:rPr lang="id-ID" sz="2600" noProof="1"/>
                  <a:t> = 0) sehingga :</a:t>
                </a:r>
              </a:p>
              <a:p>
                <a:r>
                  <a:rPr lang="id-ID" sz="2600" noProof="1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3467" b="1" i="1" noProof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3467" b="1" i="1" noProof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id-ID" sz="3467" b="1" i="1" noProof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id-ID" sz="3467" b="1" i="1" noProof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3467" b="1" i="1" noProof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467" b="1" i="1" noProof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  <m:sSup>
                          <m:sSupPr>
                            <m:ctrlPr>
                              <a:rPr lang="id-ID" sz="3467" b="1" i="1" noProof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3467" b="1" i="1" noProof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  <m:sup>
                            <m:r>
                              <a:rPr lang="id-ID" sz="3467" b="1" i="1" noProof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id-ID" sz="3467" b="1" i="1" noProof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id-ID" sz="3467" b="1" i="1" noProof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𝑬𝑰</m:t>
                        </m:r>
                      </m:den>
                    </m:f>
                  </m:oMath>
                </a14:m>
                <a:endParaRPr lang="id-ID" sz="2600" b="1" noProof="1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405" y="8272752"/>
                <a:ext cx="8040038" cy="1739900"/>
              </a:xfrm>
              <a:prstGeom prst="rect">
                <a:avLst/>
              </a:prstGeom>
              <a:blipFill rotWithShape="0">
                <a:blip r:embed="rId4"/>
                <a:stretch>
                  <a:fillRect l="-1365" t="-350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>
            <a:off x="6972328" y="8489393"/>
            <a:ext cx="337112" cy="486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600"/>
          </a:p>
        </p:txBody>
      </p:sp>
    </p:spTree>
    <p:extLst>
      <p:ext uri="{BB962C8B-B14F-4D97-AF65-F5344CB8AC3E}">
        <p14:creationId xmlns:p14="http://schemas.microsoft.com/office/powerpoint/2010/main" val="170705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399" y="584515"/>
            <a:ext cx="11887200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noProof="1"/>
              <a:t>Contoh 6.2</a:t>
            </a:r>
            <a:endParaRPr lang="id-ID" noProof="1"/>
          </a:p>
          <a:p>
            <a:pPr algn="just"/>
            <a:r>
              <a:rPr lang="id-ID" sz="3467" noProof="1"/>
              <a:t>Sebuah balok kantilever berbentuk seperempat lingkaran, dengan beban terpusat </a:t>
            </a:r>
            <a:r>
              <a:rPr lang="id-ID" sz="3467" i="1" noProof="1"/>
              <a:t>P</a:t>
            </a:r>
            <a:r>
              <a:rPr lang="id-ID" sz="3467" noProof="1"/>
              <a:t> di ujung 1. Jari-jari kelengkungan balok sama dengan </a:t>
            </a:r>
            <a:r>
              <a:rPr lang="id-ID" sz="3467" i="1" noProof="1"/>
              <a:t>R</a:t>
            </a:r>
            <a:r>
              <a:rPr lang="id-ID" sz="3467" noProof="1"/>
              <a:t>. Kekakuan lentur balok dianggap konstan sebesar </a:t>
            </a:r>
            <a:r>
              <a:rPr lang="id-ID" sz="3467" i="1" noProof="1"/>
              <a:t>EI</a:t>
            </a:r>
            <a:r>
              <a:rPr lang="id-ID" sz="3467" noProof="1"/>
              <a:t>. Tentukan besar lendutan di titik 1. (Gambar 6.7).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905225" y="4640965"/>
            <a:ext cx="3027635" cy="4056451"/>
            <a:chOff x="3261" y="5865"/>
            <a:chExt cx="2772" cy="3708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261" y="8932"/>
              <a:ext cx="945" cy="150"/>
              <a:chOff x="3000" y="14190"/>
              <a:chExt cx="945" cy="150"/>
            </a:xfrm>
          </p:grpSpPr>
          <p:sp>
            <p:nvSpPr>
              <p:cNvPr id="23" name="Rectangle 20" descr="Light upward diagonal"/>
              <p:cNvSpPr>
                <a:spLocks noChangeArrowheads="1"/>
              </p:cNvSpPr>
              <p:nvPr/>
            </p:nvSpPr>
            <p:spPr bwMode="auto">
              <a:xfrm>
                <a:off x="3000" y="14190"/>
                <a:ext cx="945" cy="150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24" name="AutoShape 19"/>
              <p:cNvSpPr>
                <a:spLocks noChangeShapeType="1"/>
              </p:cNvSpPr>
              <p:nvPr/>
            </p:nvSpPr>
            <p:spPr bwMode="auto">
              <a:xfrm>
                <a:off x="3000" y="14190"/>
                <a:ext cx="94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</p:grpSp>
        <p:sp>
          <p:nvSpPr>
            <p:cNvPr id="7" name="AutoShape 17"/>
            <p:cNvSpPr>
              <a:spLocks noChangeShapeType="1"/>
            </p:cNvSpPr>
            <p:nvPr/>
          </p:nvSpPr>
          <p:spPr bwMode="auto">
            <a:xfrm>
              <a:off x="5537" y="6929"/>
              <a:ext cx="0" cy="18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3467"/>
            </a:p>
          </p:txBody>
        </p:sp>
        <p:sp>
          <p:nvSpPr>
            <p:cNvPr id="8" name="AutoShape 16"/>
            <p:cNvSpPr>
              <a:spLocks noChangeShapeType="1"/>
            </p:cNvSpPr>
            <p:nvPr/>
          </p:nvSpPr>
          <p:spPr bwMode="auto">
            <a:xfrm rot="5400000">
              <a:off x="4620" y="8017"/>
              <a:ext cx="0" cy="18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3467"/>
            </a:p>
          </p:txBody>
        </p:sp>
        <p:sp>
          <p:nvSpPr>
            <p:cNvPr id="9" name="AutoShape 15"/>
            <p:cNvSpPr>
              <a:spLocks noChangeShapeType="1"/>
            </p:cNvSpPr>
            <p:nvPr/>
          </p:nvSpPr>
          <p:spPr bwMode="auto">
            <a:xfrm rot="18900000">
              <a:off x="4877" y="7318"/>
              <a:ext cx="0" cy="18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3467"/>
            </a:p>
          </p:txBody>
        </p:sp>
        <p:sp>
          <p:nvSpPr>
            <p:cNvPr id="10" name="AutoShape 14"/>
            <p:cNvSpPr>
              <a:spLocks noChangeShapeType="1"/>
            </p:cNvSpPr>
            <p:nvPr/>
          </p:nvSpPr>
          <p:spPr bwMode="auto">
            <a:xfrm>
              <a:off x="5537" y="6213"/>
              <a:ext cx="0" cy="8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3467"/>
            </a:p>
          </p:txBody>
        </p:sp>
        <p:sp>
          <p:nvSpPr>
            <p:cNvPr id="11" name="Arc 13"/>
            <p:cNvSpPr>
              <a:spLocks/>
            </p:cNvSpPr>
            <p:nvPr/>
          </p:nvSpPr>
          <p:spPr bwMode="auto">
            <a:xfrm rot="-3887932">
              <a:off x="5161" y="8639"/>
              <a:ext cx="378" cy="37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479"/>
                <a:gd name="T1" fmla="*/ 0 h 21600"/>
                <a:gd name="T2" fmla="*/ 21479 w 21479"/>
                <a:gd name="T3" fmla="*/ 19319 h 21600"/>
                <a:gd name="T4" fmla="*/ 0 w 2147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79" h="21600" fill="none" extrusionOk="0">
                  <a:moveTo>
                    <a:pt x="-1" y="0"/>
                  </a:moveTo>
                  <a:cubicBezTo>
                    <a:pt x="11046" y="0"/>
                    <a:pt x="20312" y="8334"/>
                    <a:pt x="21479" y="19318"/>
                  </a:cubicBezTo>
                </a:path>
                <a:path w="21479" h="21600" stroke="0" extrusionOk="0">
                  <a:moveTo>
                    <a:pt x="-1" y="0"/>
                  </a:moveTo>
                  <a:cubicBezTo>
                    <a:pt x="11046" y="0"/>
                    <a:pt x="20312" y="8334"/>
                    <a:pt x="21479" y="1931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3467"/>
            </a:p>
          </p:txBody>
        </p:sp>
        <p:sp>
          <p:nvSpPr>
            <p:cNvPr id="12" name="Arc 12"/>
            <p:cNvSpPr>
              <a:spLocks/>
            </p:cNvSpPr>
            <p:nvPr/>
          </p:nvSpPr>
          <p:spPr bwMode="auto">
            <a:xfrm rot="5400000" flipV="1">
              <a:off x="3705" y="7083"/>
              <a:ext cx="1830" cy="183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 w 21600"/>
                <a:gd name="T1" fmla="*/ 22079 h 22079"/>
                <a:gd name="T2" fmla="*/ 21599 w 21600"/>
                <a:gd name="T3" fmla="*/ 0 h 22079"/>
                <a:gd name="T4" fmla="*/ 21600 w 21600"/>
                <a:gd name="T5" fmla="*/ 21600 h 2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79" fill="none" extrusionOk="0">
                  <a:moveTo>
                    <a:pt x="5" y="22078"/>
                  </a:moveTo>
                  <a:cubicBezTo>
                    <a:pt x="1" y="21919"/>
                    <a:pt x="0" y="21759"/>
                    <a:pt x="0" y="21600"/>
                  </a:cubicBezTo>
                  <a:cubicBezTo>
                    <a:pt x="-1" y="9671"/>
                    <a:pt x="9670" y="0"/>
                    <a:pt x="21599" y="0"/>
                  </a:cubicBezTo>
                </a:path>
                <a:path w="21600" h="22079" stroke="0" extrusionOk="0">
                  <a:moveTo>
                    <a:pt x="5" y="22078"/>
                  </a:moveTo>
                  <a:cubicBezTo>
                    <a:pt x="1" y="21919"/>
                    <a:pt x="0" y="21759"/>
                    <a:pt x="0" y="21600"/>
                  </a:cubicBezTo>
                  <a:cubicBezTo>
                    <a:pt x="-1" y="9671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3467"/>
            </a:p>
          </p:txBody>
        </p:sp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3990" y="8478"/>
              <a:ext cx="1740" cy="1095"/>
              <a:chOff x="3990" y="13755"/>
              <a:chExt cx="1740" cy="1095"/>
            </a:xfrm>
          </p:grpSpPr>
          <p:sp>
            <p:nvSpPr>
              <p:cNvPr id="20" name="AutoShape 11"/>
              <p:cNvSpPr>
                <a:spLocks noChangeShapeType="1"/>
              </p:cNvSpPr>
              <p:nvPr/>
            </p:nvSpPr>
            <p:spPr bwMode="auto">
              <a:xfrm>
                <a:off x="4206" y="13755"/>
                <a:ext cx="1" cy="10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21" name="AutoShape 10"/>
              <p:cNvSpPr>
                <a:spLocks noChangeShapeType="1"/>
              </p:cNvSpPr>
              <p:nvPr/>
            </p:nvSpPr>
            <p:spPr bwMode="auto">
              <a:xfrm>
                <a:off x="3990" y="14670"/>
                <a:ext cx="17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22" name="AutoShape 9"/>
              <p:cNvSpPr>
                <a:spLocks noChangeShapeType="1"/>
              </p:cNvSpPr>
              <p:nvPr/>
            </p:nvSpPr>
            <p:spPr bwMode="auto">
              <a:xfrm>
                <a:off x="5535" y="14430"/>
                <a:ext cx="0" cy="4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</p:grp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5535" y="6839"/>
              <a:ext cx="494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261" y="8576"/>
              <a:ext cx="494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5539" y="5865"/>
              <a:ext cx="494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4549" y="7714"/>
              <a:ext cx="494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5160" y="8275"/>
              <a:ext cx="494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Symbol" pitchFamily="18" charset="2"/>
                  <a:ea typeface="Calibri" pitchFamily="34" charset="0"/>
                  <a:cs typeface="Times New Roman" pitchFamily="18" charset="0"/>
                </a:rPr>
                <a:t>q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4336" y="9060"/>
              <a:ext cx="1109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</a:t>
              </a: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∙sin </a:t>
              </a:r>
              <a:r>
                <a:rPr lang="en-US" altLang="id-ID" sz="2022">
                  <a:latin typeface="Symbol" pitchFamily="18" charset="2"/>
                  <a:ea typeface="Calibri" pitchFamily="34" charset="0"/>
                  <a:cs typeface="Times New Roman" pitchFamily="18" charset="0"/>
                </a:rPr>
                <a:t>q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473381" y="4395002"/>
                <a:ext cx="7696855" cy="4384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600" dirty="0"/>
                  <a:t>Momen lentur pada setiap penampang sejauh </a:t>
                </a:r>
                <a:r>
                  <a:rPr lang="id-ID" sz="2600" dirty="0">
                    <a:latin typeface="Symbol" panose="05050102010706020507" pitchFamily="18" charset="2"/>
                  </a:rPr>
                  <a:t>q</a:t>
                </a:r>
                <a:r>
                  <a:rPr lang="id-ID" sz="2600" dirty="0"/>
                  <a:t> dari ujung 1 adalah :</a:t>
                </a:r>
              </a:p>
              <a:p>
                <a:r>
                  <a:rPr lang="id-ID" sz="2600" dirty="0"/>
                  <a:t>	</a:t>
                </a:r>
                <a:r>
                  <a:rPr lang="id-ID" sz="2600" i="1" dirty="0"/>
                  <a:t>M</a:t>
                </a:r>
                <a:r>
                  <a:rPr lang="id-ID" sz="2600" dirty="0"/>
                  <a:t> = </a:t>
                </a:r>
                <a:r>
                  <a:rPr lang="id-ID" sz="2600" i="1" dirty="0"/>
                  <a:t>P</a:t>
                </a:r>
                <a:r>
                  <a:rPr lang="id-ID" sz="2600" dirty="0"/>
                  <a:t>∙</a:t>
                </a:r>
                <a:r>
                  <a:rPr lang="id-ID" sz="2600" i="1" dirty="0"/>
                  <a:t>R</a:t>
                </a:r>
                <a:r>
                  <a:rPr lang="id-ID" sz="2600" dirty="0"/>
                  <a:t>∙sin </a:t>
                </a:r>
                <a:r>
                  <a:rPr lang="id-ID" sz="2600" dirty="0">
                    <a:latin typeface="Symbol" panose="05050102010706020507" pitchFamily="18" charset="2"/>
                  </a:rPr>
                  <a:t>q</a:t>
                </a:r>
              </a:p>
              <a:p>
                <a:r>
                  <a:rPr lang="id-ID" sz="2600" dirty="0"/>
                  <a:t>Energi regangan </a:t>
                </a:r>
                <a:r>
                  <a:rPr lang="id-ID" sz="2600" i="1" dirty="0"/>
                  <a:t>U</a:t>
                </a:r>
                <a:r>
                  <a:rPr lang="id-ID" sz="2600" dirty="0"/>
                  <a:t> yang tersimpan dalam balok akibat momen lentur adalah :</a:t>
                </a:r>
              </a:p>
              <a:p>
                <a:r>
                  <a:rPr lang="id-ID" sz="2600" i="1" dirty="0"/>
                  <a:t>U</a:t>
                </a:r>
                <a:r>
                  <a:rPr lang="id-ID" sz="26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2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id-ID" sz="2600" i="1">
                            <a:latin typeface="Cambria Math"/>
                          </a:rPr>
                          <m:t>𝑠</m:t>
                        </m:r>
                      </m:sup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id-ID" sz="2600" i="1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  <m:r>
                          <a:rPr lang="id-ID" sz="2600" i="1">
                            <a:latin typeface="Cambria Math"/>
                          </a:rPr>
                          <m:t>𝑑𝑠</m:t>
                        </m:r>
                        <m:r>
                          <a:rPr lang="id-ID" sz="26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d-ID" sz="26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id-ID" sz="2600" i="1">
                                <a:latin typeface="Cambria Math"/>
                              </a:rPr>
                              <m:t>𝜋</m:t>
                            </m:r>
                            <m:r>
                              <a:rPr lang="id-ID" sz="2600" i="1">
                                <a:latin typeface="Cambria Math"/>
                              </a:rPr>
                              <m:t>/2</m:t>
                            </m:r>
                          </m:sup>
                          <m:e>
                            <m:f>
                              <m:f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id-ID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d-ID" sz="2600" i="1">
                                            <a:latin typeface="Cambria Math"/>
                                          </a:rPr>
                                          <m:t>𝑠𝑖𝑛</m:t>
                                        </m:r>
                                      </m:e>
                                      <m:sup>
                                        <m:r>
                                          <a:rPr lang="id-ID" sz="2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d>
                                <m:r>
                                  <a:rPr lang="id-ID" sz="2600" i="1">
                                    <a:latin typeface="Cambria Math"/>
                                  </a:rPr>
                                  <m:t>𝑅</m:t>
                                </m:r>
                                <m:box>
                                  <m:boxPr>
                                    <m:diff m:val="on"/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box>
                              </m:num>
                              <m:den>
                                <m:r>
                                  <a:rPr lang="id-ID" sz="2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𝐸𝐼</m:t>
                                </m:r>
                              </m:den>
                            </m:f>
                          </m:e>
                        </m:nary>
                        <m:r>
                          <a:rPr lang="id-ID" sz="26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id-ID" sz="2600" i="1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id-ID" sz="26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8</m:t>
                            </m:r>
                            <m:r>
                              <a:rPr lang="id-ID" sz="2600" i="1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</m:e>
                    </m:nary>
                  </m:oMath>
                </a14:m>
                <a:endParaRPr lang="id-ID" sz="2600" dirty="0"/>
              </a:p>
              <a:p>
                <a:r>
                  <a:rPr lang="id-ID" sz="2600" dirty="0"/>
                  <a:t>Lakukan diferensiasi parsial </a:t>
                </a:r>
                <a:r>
                  <a:rPr lang="id-ID" sz="2600" i="1" dirty="0"/>
                  <a:t>U</a:t>
                </a:r>
                <a:r>
                  <a:rPr lang="id-ID" sz="2600" dirty="0"/>
                  <a:t> terhadap </a:t>
                </a:r>
                <a:r>
                  <a:rPr lang="id-ID" sz="2600" i="1" dirty="0"/>
                  <a:t>P</a:t>
                </a:r>
                <a:r>
                  <a:rPr lang="id-ID" sz="2600" dirty="0"/>
                  <a:t>, untuk memperoleh 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1</a:t>
                </a:r>
                <a:endParaRPr lang="id-ID" sz="2600" dirty="0"/>
              </a:p>
              <a:p>
                <a:r>
                  <a:rPr lang="id-ID" sz="2600" dirty="0"/>
                  <a:t>	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1v</a:t>
                </a:r>
                <a:r>
                  <a:rPr lang="id-ID" sz="2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34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467" i="1">
                            <a:latin typeface="Cambria Math"/>
                          </a:rPr>
                          <m:t>𝜕</m:t>
                        </m:r>
                        <m:r>
                          <a:rPr lang="id-ID" sz="3467" i="1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id-ID" sz="3467" i="1">
                            <a:latin typeface="Cambria Math"/>
                          </a:rPr>
                          <m:t>𝜕</m:t>
                        </m:r>
                        <m:r>
                          <a:rPr lang="id-ID" sz="3467" i="1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id-ID" sz="3467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3467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467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id-ID" sz="3467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  <m:sSup>
                          <m:sSupPr>
                            <m:ctrlPr>
                              <a:rPr lang="id-ID" sz="3467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3467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id-ID" sz="3467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id-ID" sz="3467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id-ID" sz="3467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𝑬𝑰</m:t>
                        </m:r>
                      </m:den>
                    </m:f>
                  </m:oMath>
                </a14:m>
                <a:r>
                  <a:rPr lang="id-ID" sz="3467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381" y="4395002"/>
                <a:ext cx="7696855" cy="4384405"/>
              </a:xfrm>
              <a:prstGeom prst="rect">
                <a:avLst/>
              </a:prstGeom>
              <a:blipFill rotWithShape="0">
                <a:blip r:embed="rId2"/>
                <a:stretch>
                  <a:fillRect l="-1425" t="-125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59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410" y="792539"/>
            <a:ext cx="11887200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6.3</a:t>
            </a:r>
            <a:endParaRPr lang="id-ID" dirty="0"/>
          </a:p>
          <a:p>
            <a:pPr algn="just"/>
            <a:r>
              <a:rPr lang="id-ID" sz="3467" dirty="0"/>
              <a:t>Tentukan besarnya perpindahan horizontal di titik 4 dari struktur balok kantilever dalam </a:t>
            </a:r>
            <a:r>
              <a:rPr lang="en-US" sz="3467" dirty="0"/>
              <a:t>G</a:t>
            </a:r>
            <a:r>
              <a:rPr lang="id-ID" sz="3467" dirty="0"/>
              <a:t>ambar </a:t>
            </a:r>
            <a:r>
              <a:rPr lang="en-US" sz="3467" dirty="0"/>
              <a:t>6.8</a:t>
            </a:r>
            <a:r>
              <a:rPr lang="id-ID" sz="3467" dirty="0"/>
              <a:t>. Asumsikan balok memiliki </a:t>
            </a:r>
            <a:r>
              <a:rPr lang="id-ID" sz="3467" i="1" dirty="0"/>
              <a:t>EI</a:t>
            </a:r>
            <a:r>
              <a:rPr lang="id-ID" sz="3467" dirty="0"/>
              <a:t> konstan dan abaikan energi regangan akibat deformasi aksial.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875882" y="4120908"/>
            <a:ext cx="4577037" cy="3432381"/>
            <a:chOff x="2580" y="4965"/>
            <a:chExt cx="4499" cy="2850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580" y="5085"/>
              <a:ext cx="4499" cy="2730"/>
              <a:chOff x="2580" y="5085"/>
              <a:chExt cx="4499" cy="2730"/>
            </a:xfrm>
          </p:grpSpPr>
          <p:sp>
            <p:nvSpPr>
              <p:cNvPr id="9" name="Text Box 27"/>
              <p:cNvSpPr txBox="1">
                <a:spLocks noChangeArrowheads="1"/>
              </p:cNvSpPr>
              <p:nvPr/>
            </p:nvSpPr>
            <p:spPr bwMode="auto">
              <a:xfrm>
                <a:off x="3500" y="7275"/>
                <a:ext cx="40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3500" y="5535"/>
                <a:ext cx="40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 Box 25"/>
              <p:cNvSpPr txBox="1">
                <a:spLocks noChangeArrowheads="1"/>
              </p:cNvSpPr>
              <p:nvPr/>
            </p:nvSpPr>
            <p:spPr bwMode="auto">
              <a:xfrm>
                <a:off x="5585" y="5535"/>
                <a:ext cx="40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24"/>
              <p:cNvSpPr txBox="1">
                <a:spLocks noChangeArrowheads="1"/>
              </p:cNvSpPr>
              <p:nvPr/>
            </p:nvSpPr>
            <p:spPr bwMode="auto">
              <a:xfrm>
                <a:off x="5685" y="7275"/>
                <a:ext cx="40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3" name="Group 5"/>
              <p:cNvGrpSpPr>
                <a:grpSpLocks/>
              </p:cNvGrpSpPr>
              <p:nvPr/>
            </p:nvGrpSpPr>
            <p:grpSpPr bwMode="auto">
              <a:xfrm>
                <a:off x="2580" y="5085"/>
                <a:ext cx="4499" cy="2730"/>
                <a:chOff x="2580" y="5085"/>
                <a:chExt cx="4499" cy="2730"/>
              </a:xfrm>
            </p:grpSpPr>
            <p:grpSp>
              <p:nvGrpSpPr>
                <p:cNvPr id="14" name="Group 7"/>
                <p:cNvGrpSpPr>
                  <a:grpSpLocks/>
                </p:cNvGrpSpPr>
                <p:nvPr/>
              </p:nvGrpSpPr>
              <p:grpSpPr bwMode="auto">
                <a:xfrm>
                  <a:off x="2580" y="5085"/>
                  <a:ext cx="4170" cy="2640"/>
                  <a:chOff x="2580" y="4635"/>
                  <a:chExt cx="4170" cy="2640"/>
                </a:xfrm>
              </p:grpSpPr>
              <p:grpSp>
                <p:nvGrpSpPr>
                  <p:cNvPr id="16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3345" y="5280"/>
                    <a:ext cx="3405" cy="1995"/>
                    <a:chOff x="3345" y="5280"/>
                    <a:chExt cx="3405" cy="1995"/>
                  </a:xfrm>
                </p:grpSpPr>
                <p:sp>
                  <p:nvSpPr>
                    <p:cNvPr id="25" name="AutoShap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5" y="5280"/>
                      <a:ext cx="0" cy="1860"/>
                    </a:xfrm>
                    <a:prstGeom prst="straightConnector1">
                      <a:avLst/>
                    </a:prstGeom>
                    <a:noFill/>
                    <a:ln w="63500" cmpd="sng">
                      <a:solidFill>
                        <a:srgbClr val="7030A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6" name="AutoShap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85" y="5280"/>
                      <a:ext cx="0" cy="1860"/>
                    </a:xfrm>
                    <a:prstGeom prst="straightConnector1">
                      <a:avLst/>
                    </a:prstGeom>
                    <a:noFill/>
                    <a:ln w="63500" cmpd="sng">
                      <a:solidFill>
                        <a:srgbClr val="7030A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7" name="AutoShape 21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4755" y="4350"/>
                      <a:ext cx="0" cy="1860"/>
                    </a:xfrm>
                    <a:prstGeom prst="straightConnector1">
                      <a:avLst/>
                    </a:prstGeom>
                    <a:noFill/>
                    <a:ln w="63500" cmpd="sng">
                      <a:solidFill>
                        <a:srgbClr val="7030A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grpSp>
                  <p:nvGrpSpPr>
                    <p:cNvPr id="28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45" y="7140"/>
                      <a:ext cx="900" cy="135"/>
                      <a:chOff x="6360" y="5550"/>
                      <a:chExt cx="900" cy="135"/>
                    </a:xfrm>
                  </p:grpSpPr>
                  <p:sp>
                    <p:nvSpPr>
                      <p:cNvPr id="30" name="Rectangle 20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60" y="5550"/>
                        <a:ext cx="900" cy="135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31" name="AutoShap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360" y="5550"/>
                        <a:ext cx="90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sp>
                  <p:nvSpPr>
                    <p:cNvPr id="29" name="AutoShap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85" y="7140"/>
                      <a:ext cx="1065" cy="0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grpSp>
                <p:nvGrpSpPr>
                  <p:cNvPr id="17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580" y="5280"/>
                    <a:ext cx="450" cy="1860"/>
                    <a:chOff x="2580" y="5280"/>
                    <a:chExt cx="450" cy="1860"/>
                  </a:xfrm>
                </p:grpSpPr>
                <p:sp>
                  <p:nvSpPr>
                    <p:cNvPr id="22" name="AutoShap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0" y="5280"/>
                      <a:ext cx="45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3" name="AutoShap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0" y="7140"/>
                      <a:ext cx="45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4" name="AutoShap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05" y="5280"/>
                      <a:ext cx="0" cy="186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med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grpSp>
                <p:nvGrpSpPr>
                  <p:cNvPr id="18" name="Group 8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530" y="3930"/>
                    <a:ext cx="450" cy="1860"/>
                    <a:chOff x="2580" y="5280"/>
                    <a:chExt cx="450" cy="1860"/>
                  </a:xfrm>
                </p:grpSpPr>
                <p:sp>
                  <p:nvSpPr>
                    <p:cNvPr id="19" name="AutoShap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0" y="5280"/>
                      <a:ext cx="45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0" name="AutoShap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0" y="7140"/>
                      <a:ext cx="45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1" name="AutoShap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05" y="5280"/>
                      <a:ext cx="0" cy="186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med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</p:grpSp>
            <p:sp>
              <p:nvSpPr>
                <p:cNvPr id="1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675" y="7365"/>
                  <a:ext cx="404" cy="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P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2805" y="6390"/>
              <a:ext cx="40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490" y="4965"/>
              <a:ext cx="40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045818" y="3794328"/>
                <a:ext cx="6604000" cy="618983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id-ID" sz="2600" dirty="0"/>
                  <a:t>Segmen 1 – 2 dan segmen 4 – 3 memikul momen lentur sebesar </a:t>
                </a:r>
                <a:endParaRPr lang="en-US" sz="2600" dirty="0"/>
              </a:p>
              <a:p>
                <a:r>
                  <a:rPr lang="en-US" sz="2600" i="1" dirty="0"/>
                  <a:t>	M = </a:t>
                </a:r>
                <a:r>
                  <a:rPr lang="id-ID" sz="2600" i="1" dirty="0"/>
                  <a:t>P</a:t>
                </a:r>
                <a:r>
                  <a:rPr lang="id-ID" sz="2600" dirty="0"/>
                  <a:t>∙</a:t>
                </a:r>
                <a:r>
                  <a:rPr lang="id-ID" sz="2600" i="1" dirty="0"/>
                  <a:t>x</a:t>
                </a:r>
                <a:r>
                  <a:rPr lang="id-ID" sz="2600" dirty="0"/>
                  <a:t> </a:t>
                </a:r>
                <a:r>
                  <a:rPr lang="en-US" sz="2600" dirty="0"/>
                  <a:t>		</a:t>
                </a:r>
                <a:r>
                  <a:rPr lang="id-ID" sz="2600" dirty="0"/>
                  <a:t>(0 &lt; </a:t>
                </a:r>
                <a:r>
                  <a:rPr lang="id-ID" sz="2600" i="1" dirty="0"/>
                  <a:t>x</a:t>
                </a:r>
                <a:r>
                  <a:rPr lang="id-ID" sz="2600" dirty="0"/>
                  <a:t> &lt; L) </a:t>
                </a:r>
                <a:endParaRPr lang="en-US" sz="2600" dirty="0"/>
              </a:p>
              <a:p>
                <a:r>
                  <a:rPr lang="en-US" sz="2600" dirty="0"/>
                  <a:t>S</a:t>
                </a:r>
                <a:r>
                  <a:rPr lang="id-ID" sz="2600" dirty="0"/>
                  <a:t>egmen 2 – 3 memikul momen lentur konstan </a:t>
                </a:r>
                <a:r>
                  <a:rPr lang="en-US" sz="2600" dirty="0"/>
                  <a:t>:</a:t>
                </a:r>
              </a:p>
              <a:p>
                <a:r>
                  <a:rPr lang="en-US" sz="2600" i="1" dirty="0"/>
                  <a:t>	M = </a:t>
                </a:r>
                <a:r>
                  <a:rPr lang="id-ID" sz="2600" i="1" dirty="0"/>
                  <a:t>P∙L</a:t>
                </a:r>
                <a:r>
                  <a:rPr lang="id-ID" sz="2600" dirty="0"/>
                  <a:t>.</a:t>
                </a:r>
              </a:p>
              <a:p>
                <a:r>
                  <a:rPr lang="id-ID" sz="2600" dirty="0"/>
                  <a:t>Energi regangan total yang tersimpan dalam struktur adalah :</a:t>
                </a:r>
              </a:p>
              <a:p>
                <a:r>
                  <a:rPr lang="id-ID" sz="2600" i="1" dirty="0"/>
                  <a:t>U</a:t>
                </a:r>
                <a:r>
                  <a:rPr lang="id-ID" sz="2600" dirty="0"/>
                  <a:t> 	= 2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2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id-ID" sz="2600" i="1">
                            <a:latin typeface="Cambria Math"/>
                          </a:rPr>
                          <m:t>𝐿</m:t>
                        </m:r>
                      </m:sup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𝑃𝑥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id-ID" sz="2600" i="1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  <m:box>
                          <m:boxPr>
                            <m:diff m:val="on"/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𝑑𝑥</m:t>
                            </m:r>
                          </m:e>
                        </m:box>
                      </m:e>
                    </m:nary>
                    <m:r>
                      <a:rPr lang="id-ID" sz="2600" i="1">
                        <a:latin typeface="Cambria Math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2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id-ID" sz="2600" i="1">
                            <a:latin typeface="Cambria Math"/>
                          </a:rPr>
                          <m:t>𝐿</m:t>
                        </m:r>
                      </m:sup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𝑃𝐿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id-ID" sz="2600" i="1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  <m:box>
                          <m:boxPr>
                            <m:diff m:val="on"/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𝑑𝑥</m:t>
                            </m:r>
                          </m:e>
                        </m:box>
                      </m:e>
                    </m:nary>
                  </m:oMath>
                </a14:m>
                <a:endParaRPr lang="id-ID" sz="2600" dirty="0"/>
              </a:p>
              <a:p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3</m:t>
                        </m:r>
                        <m:r>
                          <a:rPr lang="id-ID" sz="2600" i="1">
                            <a:latin typeface="Cambria Math"/>
                          </a:rPr>
                          <m:t>𝐸𝐼</m:t>
                        </m:r>
                      </m:den>
                    </m:f>
                    <m:r>
                      <a:rPr lang="id-ID" sz="2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  <m:r>
                          <a:rPr lang="id-ID" sz="2600" i="1">
                            <a:latin typeface="Cambria Math"/>
                          </a:rPr>
                          <m:t>𝐸𝐼</m:t>
                        </m:r>
                      </m:den>
                    </m:f>
                    <m:r>
                      <a:rPr lang="id-ID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6</m:t>
                        </m:r>
                        <m:r>
                          <a:rPr lang="id-ID" sz="2600" i="1">
                            <a:latin typeface="Cambria Math"/>
                          </a:rPr>
                          <m:t>𝐸𝐼</m:t>
                        </m:r>
                      </m:den>
                    </m:f>
                  </m:oMath>
                </a14:m>
                <a:endParaRPr lang="id-ID" sz="2600" dirty="0"/>
              </a:p>
              <a:p>
                <a:r>
                  <a:rPr lang="id-ID" sz="2600" dirty="0"/>
                  <a:t>Diferensiasi energi regangan terhadap </a:t>
                </a:r>
                <a:r>
                  <a:rPr lang="id-ID" sz="2600" i="1" dirty="0"/>
                  <a:t>P</a:t>
                </a:r>
                <a:r>
                  <a:rPr lang="id-ID" sz="2600" dirty="0"/>
                  <a:t>, akan menghasilkan :</a:t>
                </a:r>
              </a:p>
              <a:p>
                <a:r>
                  <a:rPr lang="id-ID" sz="2600" dirty="0"/>
                  <a:t>	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4h</a:t>
                </a:r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34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467" i="1">
                            <a:latin typeface="Cambria Math"/>
                          </a:rPr>
                          <m:t>𝜕</m:t>
                        </m:r>
                        <m:r>
                          <a:rPr lang="id-ID" sz="3467" i="1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id-ID" sz="3467" i="1">
                            <a:latin typeface="Cambria Math"/>
                          </a:rPr>
                          <m:t>𝜕</m:t>
                        </m:r>
                        <m:r>
                          <a:rPr lang="id-ID" sz="3467" i="1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id-ID" sz="3467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3467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467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id-ID" sz="3467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𝑷</m:t>
                        </m:r>
                        <m:sSup>
                          <m:sSupPr>
                            <m:ctrlPr>
                              <a:rPr lang="id-ID" sz="3467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3467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  <m:sup>
                            <m:r>
                              <a:rPr lang="id-ID" sz="3467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id-ID" sz="3467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id-ID" sz="3467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𝑬𝑰</m:t>
                        </m:r>
                      </m:den>
                    </m:f>
                  </m:oMath>
                </a14:m>
                <a:endParaRPr lang="id-ID" sz="26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818" y="3794328"/>
                <a:ext cx="6604000" cy="6189836"/>
              </a:xfrm>
              <a:prstGeom prst="rect">
                <a:avLst/>
              </a:prstGeom>
              <a:blipFill rotWithShape="0">
                <a:blip r:embed="rId2"/>
                <a:stretch>
                  <a:fillRect l="-1662" t="-98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17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399" y="584515"/>
            <a:ext cx="11887200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6.</a:t>
            </a:r>
            <a:r>
              <a:rPr lang="en-US" b="1" dirty="0"/>
              <a:t>4</a:t>
            </a:r>
            <a:endParaRPr lang="id-ID" dirty="0"/>
          </a:p>
          <a:p>
            <a:r>
              <a:rPr lang="id-ID" sz="3467" dirty="0"/>
              <a:t>Hitunglah lendutan vertikal di titik 3 untuk balok kantilever dalam </a:t>
            </a:r>
            <a:r>
              <a:rPr lang="en-US" sz="3467" dirty="0"/>
              <a:t>G</a:t>
            </a:r>
            <a:r>
              <a:rPr lang="id-ID" sz="3467" dirty="0"/>
              <a:t>ambar </a:t>
            </a:r>
            <a:r>
              <a:rPr lang="en-US" sz="3467" dirty="0"/>
              <a:t>6.9.a</a:t>
            </a:r>
            <a:r>
              <a:rPr lang="id-ID" sz="3467" dirty="0"/>
              <a:t>, dengan mengasumsikan </a:t>
            </a:r>
            <a:r>
              <a:rPr lang="id-ID" sz="3467" i="1" dirty="0"/>
              <a:t>EI</a:t>
            </a:r>
            <a:r>
              <a:rPr lang="id-ID" sz="3467" dirty="0"/>
              <a:t> konstan</a:t>
            </a: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291494" y="2591268"/>
            <a:ext cx="5427663" cy="2394867"/>
            <a:chOff x="2370" y="11969"/>
            <a:chExt cx="5918" cy="261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715" y="11969"/>
              <a:ext cx="5573" cy="2611"/>
              <a:chOff x="2715" y="11969"/>
              <a:chExt cx="5573" cy="2611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2715" y="12660"/>
                <a:ext cx="5573" cy="1920"/>
                <a:chOff x="2715" y="12660"/>
                <a:chExt cx="5573" cy="1920"/>
              </a:xfrm>
            </p:grpSpPr>
            <p:grpSp>
              <p:nvGrpSpPr>
                <p:cNvPr id="12" name="Group 10"/>
                <p:cNvGrpSpPr>
                  <a:grpSpLocks/>
                </p:cNvGrpSpPr>
                <p:nvPr/>
              </p:nvGrpSpPr>
              <p:grpSpPr bwMode="auto">
                <a:xfrm>
                  <a:off x="2715" y="12660"/>
                  <a:ext cx="5310" cy="1920"/>
                  <a:chOff x="2715" y="12405"/>
                  <a:chExt cx="5310" cy="1920"/>
                </a:xfrm>
              </p:grpSpPr>
              <p:sp>
                <p:nvSpPr>
                  <p:cNvPr id="15" name="AutoShape 25"/>
                  <p:cNvSpPr>
                    <a:spLocks noChangeShapeType="1"/>
                  </p:cNvSpPr>
                  <p:nvPr/>
                </p:nvSpPr>
                <p:spPr bwMode="auto">
                  <a:xfrm>
                    <a:off x="6195" y="12405"/>
                    <a:ext cx="1095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grpSp>
                <p:nvGrpSpPr>
                  <p:cNvPr id="16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715" y="12405"/>
                    <a:ext cx="5310" cy="1920"/>
                    <a:chOff x="2400" y="12840"/>
                    <a:chExt cx="5310" cy="1920"/>
                  </a:xfrm>
                </p:grpSpPr>
                <p:grpSp>
                  <p:nvGrpSpPr>
                    <p:cNvPr id="17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2840"/>
                      <a:ext cx="4575" cy="1260"/>
                      <a:chOff x="2400" y="12840"/>
                      <a:chExt cx="4575" cy="1260"/>
                    </a:xfrm>
                  </p:grpSpPr>
                  <p:grpSp>
                    <p:nvGrpSpPr>
                      <p:cNvPr id="24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0" y="12840"/>
                        <a:ext cx="4575" cy="1260"/>
                        <a:chOff x="2100" y="12360"/>
                        <a:chExt cx="4575" cy="1260"/>
                      </a:xfrm>
                    </p:grpSpPr>
                    <p:sp>
                      <p:nvSpPr>
                        <p:cNvPr id="26" name="Rectangle 24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00" y="12615"/>
                          <a:ext cx="143" cy="1005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grpSp>
                      <p:nvGrpSpPr>
                        <p:cNvPr id="27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43" y="12360"/>
                          <a:ext cx="4432" cy="795"/>
                          <a:chOff x="2243" y="12360"/>
                          <a:chExt cx="4432" cy="795"/>
                        </a:xfrm>
                      </p:grpSpPr>
                      <p:sp>
                        <p:nvSpPr>
                          <p:cNvPr id="28" name="AutoShap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243" y="13155"/>
                            <a:ext cx="4432" cy="0"/>
                          </a:xfrm>
                          <a:prstGeom prst="straightConnector1">
                            <a:avLst/>
                          </a:prstGeom>
                          <a:noFill/>
                          <a:ln w="50800">
                            <a:solidFill>
                              <a:srgbClr val="00B05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sp>
                        <p:nvSpPr>
                          <p:cNvPr id="29" name="AutoShape 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6675" y="12360"/>
                            <a:ext cx="0" cy="795"/>
                          </a:xfrm>
                          <a:prstGeom prst="straightConnector1">
                            <a:avLst/>
                          </a:prstGeom>
                          <a:noFill/>
                          <a:ln w="50800">
                            <a:solidFill>
                              <a:srgbClr val="00B05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</p:grpSp>
                  </p:grpSp>
                  <p:sp>
                    <p:nvSpPr>
                      <p:cNvPr id="25" name="AutoShap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43" y="13095"/>
                        <a:ext cx="0" cy="100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  <p:sp>
                  <p:nvSpPr>
                    <p:cNvPr id="18" name="AutoShap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90" y="12840"/>
                      <a:ext cx="42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19" name="AutoShap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90" y="13635"/>
                      <a:ext cx="42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20" name="AutoShap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85" y="12840"/>
                      <a:ext cx="0" cy="79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21" name="AutoShap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3" y="14235"/>
                      <a:ext cx="0" cy="52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22" name="AutoShap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75" y="14100"/>
                      <a:ext cx="0" cy="57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23" name="AutoShap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3" y="14445"/>
                      <a:ext cx="443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</p:grpSp>
            <p:sp>
              <p:nvSpPr>
                <p:cNvPr id="1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800" y="12840"/>
                  <a:ext cx="488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a</a:t>
                  </a:r>
                  <a:endParaRPr lang="id-ID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830" y="13727"/>
                  <a:ext cx="488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311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</a:t>
                  </a:r>
                  <a:endParaRPr lang="id-ID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6089" y="11969"/>
                <a:ext cx="488" cy="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</a:t>
                </a:r>
                <a:endParaRPr lang="en-US" altLang="id-ID" sz="4044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370" y="13205"/>
              <a:ext cx="4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en-US" altLang="id-ID" sz="4044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7079" y="13445"/>
              <a:ext cx="4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en-US" altLang="id-ID" sz="4044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7079" y="12223"/>
              <a:ext cx="4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en-US" altLang="id-ID" sz="4044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020291" y="5044563"/>
            <a:ext cx="5215265" cy="151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311" dirty="0"/>
              <a:t>Untuk memperoleh lendutan vertikal di titik 3, maka pada titik tersebut diberi gaya fiktif sebesar </a:t>
            </a:r>
            <a:r>
              <a:rPr lang="id-ID" sz="2311" i="1" dirty="0"/>
              <a:t>Q</a:t>
            </a:r>
            <a:r>
              <a:rPr lang="id-ID" sz="2311" dirty="0"/>
              <a:t> dalam arah vertikal </a:t>
            </a:r>
          </a:p>
        </p:txBody>
      </p:sp>
      <p:pic>
        <p:nvPicPr>
          <p:cNvPr id="620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70" y="660400"/>
            <a:ext cx="178858" cy="13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08" name="Group 34"/>
          <p:cNvGrpSpPr>
            <a:grpSpLocks/>
          </p:cNvGrpSpPr>
          <p:nvPr/>
        </p:nvGrpSpPr>
        <p:grpSpPr bwMode="auto">
          <a:xfrm>
            <a:off x="3222826" y="6053667"/>
            <a:ext cx="6414469" cy="3852333"/>
            <a:chOff x="2766" y="2490"/>
            <a:chExt cx="6781" cy="3245"/>
          </a:xfrm>
        </p:grpSpPr>
        <p:sp>
          <p:nvSpPr>
            <p:cNvPr id="6210" name="Text Box 64"/>
            <p:cNvSpPr txBox="1">
              <a:spLocks noChangeArrowheads="1"/>
            </p:cNvSpPr>
            <p:nvPr/>
          </p:nvSpPr>
          <p:spPr bwMode="auto">
            <a:xfrm>
              <a:off x="7708" y="3235"/>
              <a:ext cx="4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211" name="Group 35"/>
            <p:cNvGrpSpPr>
              <a:grpSpLocks/>
            </p:cNvGrpSpPr>
            <p:nvPr/>
          </p:nvGrpSpPr>
          <p:grpSpPr bwMode="auto">
            <a:xfrm>
              <a:off x="2766" y="2490"/>
              <a:ext cx="6781" cy="3245"/>
              <a:chOff x="2766" y="2490"/>
              <a:chExt cx="6781" cy="3245"/>
            </a:xfrm>
          </p:grpSpPr>
          <p:grpSp>
            <p:nvGrpSpPr>
              <p:cNvPr id="6212" name="Group 38"/>
              <p:cNvGrpSpPr>
                <a:grpSpLocks/>
              </p:cNvGrpSpPr>
              <p:nvPr/>
            </p:nvGrpSpPr>
            <p:grpSpPr bwMode="auto">
              <a:xfrm>
                <a:off x="2766" y="3055"/>
                <a:ext cx="6781" cy="2680"/>
                <a:chOff x="2766" y="2795"/>
                <a:chExt cx="6781" cy="2680"/>
              </a:xfrm>
            </p:grpSpPr>
            <p:sp>
              <p:nvSpPr>
                <p:cNvPr id="6215" name="AutoShape 63"/>
                <p:cNvSpPr>
                  <a:spLocks noChangeShapeType="1"/>
                </p:cNvSpPr>
                <p:nvPr/>
              </p:nvSpPr>
              <p:spPr bwMode="auto">
                <a:xfrm>
                  <a:off x="6591" y="3160"/>
                  <a:ext cx="1095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grpSp>
              <p:nvGrpSpPr>
                <p:cNvPr id="6216" name="Group 39"/>
                <p:cNvGrpSpPr>
                  <a:grpSpLocks/>
                </p:cNvGrpSpPr>
                <p:nvPr/>
              </p:nvGrpSpPr>
              <p:grpSpPr bwMode="auto">
                <a:xfrm>
                  <a:off x="2766" y="2795"/>
                  <a:ext cx="6781" cy="2680"/>
                  <a:chOff x="2766" y="2795"/>
                  <a:chExt cx="6781" cy="2680"/>
                </a:xfrm>
              </p:grpSpPr>
              <p:sp>
                <p:nvSpPr>
                  <p:cNvPr id="6217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66" y="3705"/>
                    <a:ext cx="488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18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75" y="3945"/>
                    <a:ext cx="488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19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85" y="2795"/>
                    <a:ext cx="488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20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96" y="3340"/>
                    <a:ext cx="488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21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66" y="4400"/>
                    <a:ext cx="488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b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22" name="AutoShape 57"/>
                  <p:cNvSpPr>
                    <a:spLocks noChangeShapeType="1"/>
                  </p:cNvSpPr>
                  <p:nvPr/>
                </p:nvSpPr>
                <p:spPr bwMode="auto">
                  <a:xfrm>
                    <a:off x="8001" y="3160"/>
                    <a:ext cx="42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6223" name="AutoShape 56"/>
                  <p:cNvSpPr>
                    <a:spLocks noChangeShapeType="1"/>
                  </p:cNvSpPr>
                  <p:nvPr/>
                </p:nvSpPr>
                <p:spPr bwMode="auto">
                  <a:xfrm>
                    <a:off x="8001" y="3955"/>
                    <a:ext cx="42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6224" name="AutoShape 55"/>
                  <p:cNvSpPr>
                    <a:spLocks noChangeShapeType="1"/>
                  </p:cNvSpPr>
                  <p:nvPr/>
                </p:nvSpPr>
                <p:spPr bwMode="auto">
                  <a:xfrm>
                    <a:off x="8196" y="3160"/>
                    <a:ext cx="0" cy="79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6225" name="AutoShape 54"/>
                  <p:cNvSpPr>
                    <a:spLocks noChangeShapeType="1"/>
                  </p:cNvSpPr>
                  <p:nvPr/>
                </p:nvSpPr>
                <p:spPr bwMode="auto">
                  <a:xfrm>
                    <a:off x="3254" y="4555"/>
                    <a:ext cx="0" cy="52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6226" name="AutoShape 53"/>
                  <p:cNvSpPr>
                    <a:spLocks noChangeShapeType="1"/>
                  </p:cNvSpPr>
                  <p:nvPr/>
                </p:nvSpPr>
                <p:spPr bwMode="auto">
                  <a:xfrm>
                    <a:off x="7686" y="4420"/>
                    <a:ext cx="0" cy="57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6227" name="AutoShape 52"/>
                  <p:cNvSpPr>
                    <a:spLocks noChangeShapeType="1"/>
                  </p:cNvSpPr>
                  <p:nvPr/>
                </p:nvSpPr>
                <p:spPr bwMode="auto">
                  <a:xfrm>
                    <a:off x="3254" y="4765"/>
                    <a:ext cx="443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grpSp>
                <p:nvGrpSpPr>
                  <p:cNvPr id="6228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111" y="3415"/>
                    <a:ext cx="143" cy="1005"/>
                    <a:chOff x="2190" y="3340"/>
                    <a:chExt cx="143" cy="1005"/>
                  </a:xfrm>
                </p:grpSpPr>
                <p:sp>
                  <p:nvSpPr>
                    <p:cNvPr id="6238" name="Rectangle 51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90" y="3340"/>
                      <a:ext cx="143" cy="1005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6239" name="AutoShap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33" y="3340"/>
                      <a:ext cx="0" cy="100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sp>
                <p:nvSpPr>
                  <p:cNvPr id="6229" name="AutoShape 48"/>
                  <p:cNvSpPr>
                    <a:spLocks noChangeShapeType="1"/>
                  </p:cNvSpPr>
                  <p:nvPr/>
                </p:nvSpPr>
                <p:spPr bwMode="auto">
                  <a:xfrm>
                    <a:off x="3254" y="3955"/>
                    <a:ext cx="4432" cy="0"/>
                  </a:xfrm>
                  <a:prstGeom prst="straightConnector1">
                    <a:avLst/>
                  </a:prstGeom>
                  <a:noFill/>
                  <a:ln w="50800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6230" name="AutoShape 47"/>
                  <p:cNvSpPr>
                    <a:spLocks noChangeShapeType="1"/>
                  </p:cNvSpPr>
                  <p:nvPr/>
                </p:nvSpPr>
                <p:spPr bwMode="auto">
                  <a:xfrm>
                    <a:off x="7686" y="3160"/>
                    <a:ext cx="0" cy="795"/>
                  </a:xfrm>
                  <a:prstGeom prst="straightConnector1">
                    <a:avLst/>
                  </a:prstGeom>
                  <a:noFill/>
                  <a:ln w="50800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grpSp>
                <p:nvGrpSpPr>
                  <p:cNvPr id="6231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6591" y="3160"/>
                    <a:ext cx="2379" cy="2315"/>
                    <a:chOff x="6591" y="3160"/>
                    <a:chExt cx="2379" cy="2315"/>
                  </a:xfrm>
                </p:grpSpPr>
                <p:sp>
                  <p:nvSpPr>
                    <p:cNvPr id="6234" name="AutoShap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75" y="3160"/>
                      <a:ext cx="0" cy="54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6235" name="AutoShap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535" y="3160"/>
                      <a:ext cx="43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6236" name="AutoShape 4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591" y="5265"/>
                      <a:ext cx="109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6237" name="AutoShap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6" y="5080"/>
                      <a:ext cx="0" cy="39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sp>
                <p:nvSpPr>
                  <p:cNvPr id="6232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75" y="3454"/>
                    <a:ext cx="772" cy="5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en-US" altLang="id-ID" sz="2022" i="1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3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18" y="4974"/>
                    <a:ext cx="765" cy="5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 i="1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id-ID" altLang="id-ID" sz="2022" i="1" baseline="-30000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endParaRPr lang="id-ID" altLang="id-ID" sz="3467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6213" name="AutoShape 37"/>
              <p:cNvSpPr>
                <a:spLocks noChangeShapeType="1"/>
              </p:cNvSpPr>
              <p:nvPr/>
            </p:nvSpPr>
            <p:spPr bwMode="auto">
              <a:xfrm>
                <a:off x="7687" y="2610"/>
                <a:ext cx="0" cy="810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6214" name="Text Box 36"/>
              <p:cNvSpPr txBox="1">
                <a:spLocks noChangeArrowheads="1"/>
              </p:cNvSpPr>
              <p:nvPr/>
            </p:nvSpPr>
            <p:spPr bwMode="auto">
              <a:xfrm>
                <a:off x="7590" y="2490"/>
                <a:ext cx="4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Q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240" name="Rectangle 66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1" name="Rectangle 67"/>
          <p:cNvSpPr>
            <a:spLocks noChangeArrowheads="1"/>
          </p:cNvSpPr>
          <p:nvPr/>
        </p:nvSpPr>
        <p:spPr bwMode="auto">
          <a:xfrm>
            <a:off x="2201069" y="660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2080" tIns="66040" rIns="132080" bIns="66040" numCol="1" anchor="t" anchorCtr="0" compatLnSpc="1">
            <a:prstTxWarp prst="textNoShape">
              <a:avLst/>
            </a:prstTxWarp>
          </a:bodyPr>
          <a:lstStyle/>
          <a:p>
            <a:endParaRPr lang="id-ID" sz="2600"/>
          </a:p>
        </p:txBody>
      </p:sp>
      <p:sp>
        <p:nvSpPr>
          <p:cNvPr id="6242" name="Rectangle 77"/>
          <p:cNvSpPr>
            <a:spLocks noChangeArrowheads="1"/>
          </p:cNvSpPr>
          <p:nvPr/>
        </p:nvSpPr>
        <p:spPr bwMode="auto">
          <a:xfrm>
            <a:off x="2201070" y="53124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3" name="Rectangle 6242"/>
          <p:cNvSpPr/>
          <p:nvPr/>
        </p:nvSpPr>
        <p:spPr>
          <a:xfrm>
            <a:off x="9405478" y="2657995"/>
            <a:ext cx="60035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noProof="1"/>
              <a:t>Akibat P dan Q, maka :</a:t>
            </a:r>
          </a:p>
          <a:p>
            <a:r>
              <a:rPr lang="id-ID" sz="2600" noProof="1"/>
              <a:t>Pada segmen 3 – 2 timbul momen lentur :</a:t>
            </a:r>
          </a:p>
          <a:p>
            <a:r>
              <a:rPr lang="id-ID" sz="2600" i="1" noProof="1"/>
              <a:t>	</a:t>
            </a:r>
            <a:r>
              <a:rPr lang="en-US" sz="2600" b="1" i="1" noProof="1">
                <a:solidFill>
                  <a:srgbClr val="FF0000"/>
                </a:solidFill>
              </a:rPr>
              <a:t>M = </a:t>
            </a:r>
            <a:r>
              <a:rPr lang="id-ID" sz="2600" b="1" i="1" noProof="1">
                <a:solidFill>
                  <a:srgbClr val="FF0000"/>
                </a:solidFill>
              </a:rPr>
              <a:t>P</a:t>
            </a:r>
            <a:r>
              <a:rPr lang="id-ID" sz="2600" b="1" noProof="1">
                <a:solidFill>
                  <a:srgbClr val="FF0000"/>
                </a:solidFill>
              </a:rPr>
              <a:t>∙</a:t>
            </a:r>
            <a:r>
              <a:rPr lang="id-ID" sz="2600" b="1" i="1" noProof="1">
                <a:solidFill>
                  <a:srgbClr val="FF0000"/>
                </a:solidFill>
              </a:rPr>
              <a:t>x</a:t>
            </a:r>
            <a:r>
              <a:rPr lang="id-ID" sz="2600" b="1" baseline="-25000" noProof="1">
                <a:solidFill>
                  <a:srgbClr val="FF0000"/>
                </a:solidFill>
              </a:rPr>
              <a:t>1</a:t>
            </a:r>
            <a:r>
              <a:rPr lang="id-ID" sz="2600" noProof="1"/>
              <a:t> 	(0 &lt; </a:t>
            </a:r>
            <a:r>
              <a:rPr lang="id-ID" sz="2600" i="1" noProof="1"/>
              <a:t>x</a:t>
            </a:r>
            <a:r>
              <a:rPr lang="id-ID" sz="2600" baseline="-25000" noProof="1"/>
              <a:t>1</a:t>
            </a:r>
            <a:r>
              <a:rPr lang="id-ID" sz="2600" noProof="1"/>
              <a:t> &lt; a)</a:t>
            </a:r>
          </a:p>
          <a:p>
            <a:r>
              <a:rPr lang="id-ID" sz="2600" noProof="1"/>
              <a:t>Pada segmen 2 – 1 timbul momen lentur : </a:t>
            </a:r>
          </a:p>
          <a:p>
            <a:r>
              <a:rPr lang="id-ID" sz="2600" i="1" noProof="1"/>
              <a:t>	</a:t>
            </a:r>
            <a:r>
              <a:rPr lang="en-US" sz="2600" b="1" i="1" noProof="1">
                <a:solidFill>
                  <a:srgbClr val="0070C0"/>
                </a:solidFill>
              </a:rPr>
              <a:t>M = </a:t>
            </a:r>
            <a:r>
              <a:rPr lang="id-ID" sz="2600" b="1" i="1" noProof="1">
                <a:solidFill>
                  <a:srgbClr val="0070C0"/>
                </a:solidFill>
              </a:rPr>
              <a:t>P</a:t>
            </a:r>
            <a:r>
              <a:rPr lang="id-ID" sz="2600" b="1" noProof="1">
                <a:solidFill>
                  <a:srgbClr val="0070C0"/>
                </a:solidFill>
              </a:rPr>
              <a:t>∙</a:t>
            </a:r>
            <a:r>
              <a:rPr lang="id-ID" sz="2600" b="1" i="1" noProof="1">
                <a:solidFill>
                  <a:srgbClr val="0070C0"/>
                </a:solidFill>
              </a:rPr>
              <a:t>a</a:t>
            </a:r>
            <a:r>
              <a:rPr lang="en-US" sz="2600" b="1" noProof="1">
                <a:solidFill>
                  <a:srgbClr val="0070C0"/>
                </a:solidFill>
              </a:rPr>
              <a:t> + </a:t>
            </a:r>
            <a:r>
              <a:rPr lang="en-US" sz="2600" b="1" i="1" noProof="1">
                <a:solidFill>
                  <a:srgbClr val="0070C0"/>
                </a:solidFill>
              </a:rPr>
              <a:t>P</a:t>
            </a:r>
            <a:r>
              <a:rPr lang="en-US" sz="2600" b="1" noProof="1">
                <a:solidFill>
                  <a:srgbClr val="0070C0"/>
                </a:solidFill>
              </a:rPr>
              <a:t>.</a:t>
            </a:r>
            <a:r>
              <a:rPr lang="en-US" sz="2600" b="1" i="1" noProof="1">
                <a:solidFill>
                  <a:srgbClr val="0070C0"/>
                </a:solidFill>
              </a:rPr>
              <a:t>x</a:t>
            </a:r>
            <a:r>
              <a:rPr lang="en-US" sz="2600" b="1" baseline="-25000" noProof="1">
                <a:solidFill>
                  <a:srgbClr val="0070C0"/>
                </a:solidFill>
              </a:rPr>
              <a:t>2</a:t>
            </a:r>
            <a:endParaRPr lang="id-ID" sz="2600" b="1" baseline="-25000" noProof="1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4" name="Rectangle 6243"/>
              <p:cNvSpPr/>
              <p:nvPr/>
            </p:nvSpPr>
            <p:spPr>
              <a:xfrm>
                <a:off x="9405477" y="4942120"/>
                <a:ext cx="5720636" cy="4473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600" noProof="1"/>
                  <a:t>Energi regangan yang tersimpan dalam struktur :</a:t>
                </a:r>
              </a:p>
              <a:p>
                <a:r>
                  <a:rPr lang="id-ID" sz="2600" noProof="1"/>
                  <a:t>U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sz="2600" i="1" noProof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2600" i="1" noProof="1" dirty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id-ID" sz="2600" i="1" noProof="1" dirty="0">
                            <a:latin typeface="Cambria Math"/>
                          </a:rPr>
                          <m:t>𝑎</m:t>
                        </m:r>
                      </m:sup>
                      <m:e>
                        <m:f>
                          <m:fPr>
                            <m:ctrlPr>
                              <a:rPr lang="id-ID" sz="2600" i="1" noProof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600" i="1" noProof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id-ID" sz="2600" i="1" noProof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d-ID" sz="2600" i="1" noProof="1" dirty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d-ID" sz="2600" i="1" noProof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2600" i="1" noProof="1" dirty="0">
                                <a:latin typeface="Cambria Math"/>
                              </a:rPr>
                              <m:t>2</m:t>
                            </m:r>
                            <m:r>
                              <a:rPr lang="id-ID" sz="2600" i="1" noProof="1" dirty="0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  <m:box>
                          <m:boxPr>
                            <m:diff m:val="on"/>
                            <m:ctrlPr>
                              <a:rPr lang="id-ID" sz="2600" i="1" noProof="1" dirty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id-ID" sz="2600" i="1" noProof="1" dirty="0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id-ID" sz="2600" i="1" noProof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box>
                      </m:e>
                    </m:nary>
                    <m:r>
                      <a:rPr lang="id-ID" sz="2600" i="1" noProof="1" dirty="0">
                        <a:latin typeface="Cambria Math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id-ID" sz="2600" i="1" noProof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2600" i="1" noProof="1" dirty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id-ID" sz="2600" i="1" noProof="1" dirty="0">
                            <a:latin typeface="Cambria Math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id-ID" sz="2600" i="1" noProof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600" i="1" noProof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𝑃𝑎</m:t>
                                </m:r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id-ID" sz="2600" i="1" noProof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d-ID" sz="2600" i="1" noProof="1" dirty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d-ID" sz="2600" i="1" noProof="1" dirty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2600" i="1" noProof="1" dirty="0">
                                <a:latin typeface="Cambria Math"/>
                              </a:rPr>
                              <m:t>2</m:t>
                            </m:r>
                            <m:r>
                              <a:rPr lang="id-ID" sz="2600" i="1" noProof="1" dirty="0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  <m:r>
                          <a:rPr lang="id-ID" sz="2600" i="1" noProof="1" dirty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id-ID" sz="2600" i="1" noProof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600" i="1" noProof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d-ID" sz="2600" i="1" noProof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endParaRPr lang="en-US" sz="2600" i="1" noProof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sz="2311" i="1" noProof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311" i="1" noProof="1" dirty="0">
                              <a:latin typeface="Cambria Math"/>
                            </a:rPr>
                            <m:t>𝜕</m:t>
                          </m:r>
                          <m:r>
                            <a:rPr lang="id-ID" sz="2311" i="1" noProof="1" dirty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id-ID" sz="2311" i="1" noProof="1" dirty="0">
                              <a:latin typeface="Cambria Math"/>
                            </a:rPr>
                            <m:t>𝜕</m:t>
                          </m:r>
                          <m:r>
                            <a:rPr lang="id-ID" sz="2311" i="1" noProof="1" dirty="0">
                              <a:latin typeface="Cambria Math"/>
                            </a:rPr>
                            <m:t>𝑄</m:t>
                          </m:r>
                        </m:den>
                      </m:f>
                      <m:r>
                        <a:rPr lang="id-ID" sz="2311" i="1" noProof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d-ID" sz="2311" i="1" noProof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311" i="1" noProof="1" dirty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id-ID" sz="2311" i="1" noProof="1" dirty="0">
                              <a:latin typeface="Cambria Math"/>
                            </a:rPr>
                            <m:t>3</m:t>
                          </m:r>
                          <m:r>
                            <a:rPr lang="id-ID" sz="2311" i="1" noProof="1" dirty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id-ID" sz="2311" i="1" noProof="1" dirty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id-ID" sz="2311" i="1" noProof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d-ID" sz="2311" i="1" noProof="1" dirty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id-ID" sz="2311" i="1" noProof="1" dirty="0">
                              <a:latin typeface="Cambria Math"/>
                            </a:rPr>
                            <m:t>𝑏</m:t>
                          </m:r>
                        </m:sup>
                        <m:e>
                          <m:f>
                            <m:fPr>
                              <m:ctrlPr>
                                <a:rPr lang="id-ID" sz="2311" i="1" noProof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sz="2311" i="1" noProof="1" dirty="0">
                                  <a:latin typeface="Cambria Math"/>
                                </a:rPr>
                                <m:t>2(</m:t>
                              </m:r>
                              <m:r>
                                <a:rPr lang="id-ID" sz="2311" i="1" noProof="1" dirty="0">
                                  <a:latin typeface="Cambria Math"/>
                                </a:rPr>
                                <m:t>𝑃𝑎</m:t>
                              </m:r>
                              <m:r>
                                <a:rPr lang="id-ID" sz="2311" i="1" noProof="1" dirty="0">
                                  <a:latin typeface="Cambria Math"/>
                                </a:rPr>
                                <m:t>+</m:t>
                              </m:r>
                              <m:r>
                                <a:rPr lang="id-ID" sz="2311" i="1" noProof="1" dirty="0">
                                  <a:latin typeface="Cambria Math"/>
                                </a:rPr>
                                <m:t>𝑃</m:t>
                              </m:r>
                              <m:sSub>
                                <m:sSubPr>
                                  <m:ctrlPr>
                                    <a:rPr lang="id-ID" sz="2311" i="1" noProof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2311" i="1" noProof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d-ID" sz="2311" i="1" noProof="1" dirty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d-ID" sz="2311" i="1" noProof="1" dirty="0">
                                  <a:latin typeface="Cambria Math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id-ID" sz="2311" i="1" noProof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2311" i="1" noProof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d-ID" sz="2311" i="1" noProof="1" dirty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d-ID" sz="2311" i="1" noProof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id-ID" sz="2311" i="1" noProof="1" dirty="0">
                                  <a:latin typeface="Cambria Math"/>
                                </a:rPr>
                                <m:t>𝐸𝐼</m:t>
                              </m:r>
                            </m:den>
                          </m:f>
                          <m:r>
                            <a:rPr lang="id-ID" sz="2311" i="1" noProof="1" dirty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id-ID" sz="2311" i="1" noProof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311" i="1" noProof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311" i="1" noProof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d-ID" sz="2600" noProof="1"/>
              </a:p>
              <a:p>
                <a:r>
                  <a:rPr lang="id-ID" sz="2600" i="1" noProof="1"/>
                  <a:t>y</a:t>
                </a:r>
                <a:r>
                  <a:rPr lang="id-ID" sz="2600" baseline="-25000" noProof="1"/>
                  <a:t>3v</a:t>
                </a:r>
                <a:r>
                  <a:rPr lang="id-ID" sz="2600" noProof="1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 noProof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 noProof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 noProof="1" dirty="0">
                            <a:latin typeface="Cambria Math"/>
                          </a:rPr>
                          <m:t>𝐸𝐼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sz="2600" i="1" noProof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600" i="1" noProof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 noProof="1" dirty="0">
                                <a:latin typeface="Cambria Math"/>
                              </a:rPr>
                              <m:t>𝑃𝑎</m:t>
                            </m:r>
                            <m:sSup>
                              <m:sSupPr>
                                <m:ctrlPr>
                                  <a:rPr lang="id-ID" sz="2600" i="1" noProof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2600" i="1" noProof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id-ID" sz="2600" i="1" noProof="1" dirty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id-ID" sz="2600" i="1" noProof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 noProof="1" dirty="0">
                                <a:latin typeface="Cambria Math"/>
                              </a:rPr>
                              <m:t>𝑄</m:t>
                            </m:r>
                            <m:sSup>
                              <m:sSupPr>
                                <m:ctrlPr>
                                  <a:rPr lang="id-ID" sz="2600" i="1" noProof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2600" i="1" noProof="1" dirty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id-ID" sz="2600" noProof="1"/>
              </a:p>
              <a:p>
                <a:r>
                  <a:rPr lang="id-ID" sz="2600" noProof="1"/>
                  <a:t>Untuk </a:t>
                </a:r>
                <a:r>
                  <a:rPr lang="id-ID" sz="2600" i="1" noProof="1"/>
                  <a:t>Q</a:t>
                </a:r>
                <a:r>
                  <a:rPr lang="id-ID" sz="2600" noProof="1"/>
                  <a:t> = 0, maka :</a:t>
                </a:r>
              </a:p>
              <a:p>
                <a:r>
                  <a:rPr lang="id-ID" sz="2600" noProof="1"/>
                  <a:t>	</a:t>
                </a:r>
                <a:r>
                  <a:rPr lang="id-ID" sz="3467" b="1" i="1" noProof="1">
                    <a:solidFill>
                      <a:srgbClr val="FF0000"/>
                    </a:solidFill>
                  </a:rPr>
                  <a:t>y</a:t>
                </a:r>
                <a:r>
                  <a:rPr lang="id-ID" sz="3467" b="1" baseline="-25000" noProof="1">
                    <a:solidFill>
                      <a:srgbClr val="FF0000"/>
                    </a:solidFill>
                  </a:rPr>
                  <a:t>3v</a:t>
                </a:r>
                <a:r>
                  <a:rPr lang="id-ID" sz="3467" b="1" noProof="1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3467" b="1" i="1" noProof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467" b="1" i="1" noProof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𝑷𝒂</m:t>
                        </m:r>
                        <m:sSup>
                          <m:sSupPr>
                            <m:ctrlPr>
                              <a:rPr lang="id-ID" sz="3467" b="1" i="1" noProof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3467" b="1" i="1" noProof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id-ID" sz="3467" b="1" i="1" noProof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id-ID" sz="3467" b="1" i="1" noProof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id-ID" sz="3467" b="1" i="1" noProof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𝑬𝑰</m:t>
                        </m:r>
                      </m:den>
                    </m:f>
                  </m:oMath>
                </a14:m>
                <a:endParaRPr lang="id-ID" sz="2600" b="1" noProof="1"/>
              </a:p>
            </p:txBody>
          </p:sp>
        </mc:Choice>
        <mc:Fallback xmlns="">
          <p:sp>
            <p:nvSpPr>
              <p:cNvPr id="6244" name="Rectangle 62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477" y="4942120"/>
                <a:ext cx="5720636" cy="4473340"/>
              </a:xfrm>
              <a:prstGeom prst="rect">
                <a:avLst/>
              </a:prstGeom>
              <a:blipFill rotWithShape="0">
                <a:blip r:embed="rId3"/>
                <a:stretch>
                  <a:fillRect l="-1919" t="-1499" b="-109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584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CEB473C-6D01-46C4-B77C-A9094144D0D8}" vid="{0BAB276F-F277-4616-9926-C6FF6DE5F1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363</TotalTime>
  <Words>731</Words>
  <Application>Microsoft Office PowerPoint</Application>
  <PresentationFormat>Custom</PresentationFormat>
  <Paragraphs>201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Theme1</vt:lpstr>
      <vt:lpstr>PowerPoint Presentation</vt:lpstr>
      <vt:lpstr>TEOREMA CASTIGLIANO</vt:lpstr>
      <vt:lpstr>TEOREMA CASTIGLIANO</vt:lpstr>
      <vt:lpstr>TEOREMA CASTIGLIANO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TEOREMA CASTIGLIANO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Agustinus Agus Setiawan</dc:creator>
  <cp:lastModifiedBy>Agustinus Agus Setiawan</cp:lastModifiedBy>
  <cp:revision>34</cp:revision>
  <dcterms:created xsi:type="dcterms:W3CDTF">2020-09-14T03:13:02Z</dcterms:created>
  <dcterms:modified xsi:type="dcterms:W3CDTF">2021-04-05T02:28:36Z</dcterms:modified>
</cp:coreProperties>
</file>