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3637-DF01-49A0-BC87-C36096F26012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2242-CA57-4432-AB07-9B9B2AAF27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E5324-3FE6-4E4E-9EDE-560F63DAF569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524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E5324-3FE6-4E4E-9EDE-560F63DAF569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603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2" y="3626391"/>
            <a:ext cx="11011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4</a:t>
            </a:r>
          </a:p>
          <a:p>
            <a:r>
              <a:rPr lang="id-ID" sz="4000" dirty="0"/>
              <a:t>Lendutan Balok – Metode </a:t>
            </a:r>
            <a:r>
              <a:rPr lang="id-ID" sz="4000" i="1" dirty="0"/>
              <a:t>Virtual Load</a:t>
            </a:r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2" y="1541917"/>
            <a:ext cx="14954985" cy="1915797"/>
          </a:xfrm>
        </p:spPr>
        <p:txBody>
          <a:bodyPr/>
          <a:lstStyle/>
          <a:p>
            <a:pPr lvl="0" algn="l"/>
            <a:r>
              <a:rPr lang="id-ID" sz="4044" noProof="1"/>
              <a:t>Metode Kerja Virtual Pada Struktur Rangka Batang</a:t>
            </a:r>
            <a:br>
              <a:rPr lang="id-ID" sz="4044" noProof="1"/>
            </a:br>
            <a:endParaRPr lang="id-ID" sz="4044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319" y="2641599"/>
            <a:ext cx="11887200" cy="6537502"/>
          </a:xfrm>
        </p:spPr>
        <p:txBody>
          <a:bodyPr>
            <a:normAutofit fontScale="77500" lnSpcReduction="20000"/>
          </a:bodyPr>
          <a:lstStyle/>
          <a:p>
            <a:r>
              <a:rPr lang="id-ID" b="1" noProof="1"/>
              <a:t>Akibat Beban Eksternal</a:t>
            </a:r>
            <a:endParaRPr lang="id-ID" noProof="1"/>
          </a:p>
          <a:p>
            <a:pPr marL="0" indent="0">
              <a:buNone/>
            </a:pPr>
            <a:r>
              <a:rPr lang="en-US" dirty="0"/>
              <a:t>						</a:t>
            </a:r>
            <a:endParaRPr lang="id-ID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d-ID" dirty="0"/>
              <a:t>dengan</a:t>
            </a:r>
          </a:p>
          <a:p>
            <a:pPr marL="0" indent="0">
              <a:buNone/>
            </a:pPr>
            <a:r>
              <a:rPr lang="id-ID" dirty="0"/>
              <a:t>1	adalah beban virtual 1(satu) satuan yang diberikan pada titik yang </a:t>
            </a:r>
            <a:r>
              <a:rPr lang="en-US" dirty="0"/>
              <a:t>	</a:t>
            </a:r>
            <a:r>
              <a:rPr lang="id-ID" dirty="0"/>
              <a:t>hendak dihitung</a:t>
            </a:r>
            <a:r>
              <a:rPr lang="en-US" dirty="0"/>
              <a:t> </a:t>
            </a:r>
            <a:r>
              <a:rPr lang="id-ID" dirty="0"/>
              <a:t>perpindahannya</a:t>
            </a:r>
          </a:p>
          <a:p>
            <a:pPr marL="0" indent="0">
              <a:buNone/>
            </a:pPr>
            <a:r>
              <a:rPr lang="id-ID" i="1" dirty="0"/>
              <a:t>n</a:t>
            </a:r>
            <a:r>
              <a:rPr lang="id-ID" dirty="0"/>
              <a:t>	adalah gaya aksial/gaya batang virtual akibat beban virtual 1(satu) </a:t>
            </a:r>
            <a:r>
              <a:rPr lang="en-US" dirty="0"/>
              <a:t>	</a:t>
            </a:r>
            <a:r>
              <a:rPr lang="id-ID" dirty="0"/>
              <a:t>satuan</a:t>
            </a:r>
          </a:p>
          <a:p>
            <a:pPr marL="0" indent="0">
              <a:buNone/>
            </a:pPr>
            <a:r>
              <a:rPr lang="id-ID" i="1" dirty="0"/>
              <a:t>y</a:t>
            </a:r>
            <a:r>
              <a:rPr lang="id-ID" dirty="0"/>
              <a:t>	adalah perpindahan titik kumpul akibat beban nyata</a:t>
            </a:r>
          </a:p>
          <a:p>
            <a:pPr marL="0" indent="0">
              <a:buNone/>
            </a:pPr>
            <a:r>
              <a:rPr lang="id-ID" i="1" dirty="0"/>
              <a:t>N</a:t>
            </a:r>
            <a:r>
              <a:rPr lang="id-ID" dirty="0"/>
              <a:t>	adalah gaya aksial/gaya batang akibat beban nyata</a:t>
            </a:r>
          </a:p>
          <a:p>
            <a:pPr marL="0" indent="0">
              <a:buNone/>
            </a:pPr>
            <a:r>
              <a:rPr lang="id-ID" i="1" dirty="0"/>
              <a:t>L</a:t>
            </a:r>
            <a:r>
              <a:rPr lang="id-ID" dirty="0"/>
              <a:t>	adalah panjang batang</a:t>
            </a:r>
          </a:p>
          <a:p>
            <a:pPr marL="0" indent="0">
              <a:buNone/>
            </a:pPr>
            <a:r>
              <a:rPr lang="id-ID" i="1" dirty="0"/>
              <a:t>A</a:t>
            </a:r>
            <a:r>
              <a:rPr lang="id-ID" dirty="0"/>
              <a:t>	adalah penampang melintang batang</a:t>
            </a:r>
          </a:p>
          <a:p>
            <a:pPr marL="0" indent="0">
              <a:buNone/>
            </a:pPr>
            <a:r>
              <a:rPr lang="id-ID" i="1" dirty="0"/>
              <a:t>E</a:t>
            </a:r>
            <a:r>
              <a:rPr lang="id-ID" dirty="0"/>
              <a:t>	adalah modulus elastisitas batang</a:t>
            </a:r>
          </a:p>
          <a:p>
            <a:endParaRPr lang="id-ID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01070" y="-188961"/>
            <a:ext cx="830997" cy="3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1589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∙ </a:t>
            </a:r>
            <a:r>
              <a:rPr lang="id-ID" altLang="id-ID" sz="1589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id-ID" altLang="id-ID" sz="1589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61879"/>
              </p:ext>
            </p:extLst>
          </p:nvPr>
        </p:nvGraphicFramePr>
        <p:xfrm>
          <a:off x="3959221" y="3152565"/>
          <a:ext cx="1956728" cy="140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tion" r:id="rId3" imgW="469800" imgH="342720" progId="Equation.3">
                  <p:embed/>
                </p:oleObj>
              </mc:Choice>
              <mc:Fallback>
                <p:oleObj name="Equation" r:id="rId3" imgW="469800" imgH="34272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1" y="3152565"/>
                        <a:ext cx="1956728" cy="140483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43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id-ID" sz="4044" noProof="1"/>
              <a:t>Metode Kerja Virtual Pada Struktur Rangka Batang</a:t>
            </a:r>
            <a:br>
              <a:rPr lang="id-ID" sz="4044" noProof="1"/>
            </a:br>
            <a:endParaRPr lang="id-ID" sz="4044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1832654"/>
            <a:ext cx="11887200" cy="6537502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id-ID" b="1" noProof="1"/>
              <a:t>Akibat </a:t>
            </a:r>
            <a:r>
              <a:rPr lang="id-ID" b="1" dirty="0"/>
              <a:t>Temperatur</a:t>
            </a:r>
            <a:endParaRPr lang="en-US" b="1" dirty="0"/>
          </a:p>
          <a:p>
            <a:pPr marL="0" indent="0">
              <a:buNone/>
            </a:pPr>
            <a:r>
              <a:rPr lang="en-US" sz="3467" dirty="0"/>
              <a:t>	</a:t>
            </a:r>
            <a:r>
              <a:rPr lang="id-ID" b="1" dirty="0">
                <a:solidFill>
                  <a:srgbClr val="0070C0"/>
                </a:solidFill>
              </a:rPr>
              <a:t>1∙</a:t>
            </a:r>
            <a:r>
              <a:rPr lang="id-ID" b="1" i="1" dirty="0">
                <a:solidFill>
                  <a:srgbClr val="0070C0"/>
                </a:solidFill>
              </a:rPr>
              <a:t>y</a:t>
            </a:r>
            <a:r>
              <a:rPr lang="id-ID" b="1" dirty="0">
                <a:solidFill>
                  <a:srgbClr val="0070C0"/>
                </a:solidFill>
              </a:rPr>
              <a:t> = ∑</a:t>
            </a:r>
            <a:r>
              <a:rPr lang="id-ID" b="1" i="1" dirty="0">
                <a:solidFill>
                  <a:srgbClr val="0070C0"/>
                </a:solidFill>
              </a:rPr>
              <a:t>n</a:t>
            </a:r>
            <a:r>
              <a:rPr lang="id-ID" b="1" dirty="0">
                <a:solidFill>
                  <a:srgbClr val="0070C0"/>
                </a:solidFill>
              </a:rPr>
              <a:t>∙</a:t>
            </a:r>
            <a:r>
              <a:rPr lang="id-ID" b="1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id-ID" b="1" dirty="0">
                <a:solidFill>
                  <a:srgbClr val="0070C0"/>
                </a:solidFill>
              </a:rPr>
              <a:t>∙</a:t>
            </a:r>
            <a:r>
              <a:rPr lang="id-ID" b="1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id-ID" b="1" i="1" dirty="0">
                <a:solidFill>
                  <a:srgbClr val="0070C0"/>
                </a:solidFill>
              </a:rPr>
              <a:t>T</a:t>
            </a:r>
            <a:r>
              <a:rPr lang="id-ID" b="1" dirty="0">
                <a:solidFill>
                  <a:srgbClr val="0070C0"/>
                </a:solidFill>
              </a:rPr>
              <a:t>∙</a:t>
            </a:r>
            <a:r>
              <a:rPr lang="id-ID" b="1" i="1" dirty="0">
                <a:solidFill>
                  <a:srgbClr val="0070C0"/>
                </a:solidFill>
              </a:rPr>
              <a:t>L</a:t>
            </a:r>
            <a:r>
              <a:rPr lang="id-ID" sz="3467" dirty="0"/>
              <a:t>				(6.28)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d-ID" dirty="0"/>
              <a:t>dengan </a:t>
            </a:r>
          </a:p>
          <a:p>
            <a:pPr marL="0" indent="0">
              <a:buNone/>
            </a:pPr>
            <a:r>
              <a:rPr lang="id-ID" dirty="0"/>
              <a:t>1	adalah beban virtual 1(satu) satuan yang diberikan pada </a:t>
            </a:r>
            <a:r>
              <a:rPr lang="en-US" dirty="0"/>
              <a:t>	</a:t>
            </a:r>
            <a:r>
              <a:rPr lang="id-ID" dirty="0"/>
              <a:t>titik </a:t>
            </a:r>
            <a:r>
              <a:rPr lang="en-US" dirty="0"/>
              <a:t>	</a:t>
            </a:r>
            <a:r>
              <a:rPr lang="id-ID" dirty="0"/>
              <a:t>yang hendak dihitung</a:t>
            </a:r>
            <a:r>
              <a:rPr lang="en-US" dirty="0"/>
              <a:t> </a:t>
            </a:r>
            <a:r>
              <a:rPr lang="id-ID" dirty="0"/>
              <a:t>perpindahannya</a:t>
            </a:r>
          </a:p>
          <a:p>
            <a:pPr marL="0" indent="0">
              <a:buNone/>
            </a:pPr>
            <a:r>
              <a:rPr lang="id-ID" i="1" dirty="0"/>
              <a:t>n</a:t>
            </a:r>
            <a:r>
              <a:rPr lang="id-ID" dirty="0"/>
              <a:t>	adalah gaya aksial/gaya batang virtual akibat beban </a:t>
            </a:r>
            <a:r>
              <a:rPr lang="en-US" dirty="0"/>
              <a:t>	</a:t>
            </a:r>
            <a:r>
              <a:rPr lang="id-ID" dirty="0"/>
              <a:t>virtual 1(satu) </a:t>
            </a:r>
            <a:r>
              <a:rPr lang="en-US" dirty="0"/>
              <a:t>	</a:t>
            </a:r>
            <a:r>
              <a:rPr lang="id-ID" dirty="0"/>
              <a:t>satuan</a:t>
            </a:r>
          </a:p>
          <a:p>
            <a:pPr marL="0" indent="0">
              <a:buNone/>
            </a:pPr>
            <a:r>
              <a:rPr lang="id-ID" i="1" dirty="0"/>
              <a:t>y</a:t>
            </a:r>
            <a:r>
              <a:rPr lang="id-ID" dirty="0"/>
              <a:t>	adalah perpindahan titik kumpul akibat perubahan </a:t>
            </a:r>
            <a:r>
              <a:rPr lang="en-US" dirty="0"/>
              <a:t>	</a:t>
            </a:r>
            <a:r>
              <a:rPr lang="id-ID" dirty="0"/>
              <a:t>temperatur</a:t>
            </a:r>
          </a:p>
          <a:p>
            <a:pPr marL="0" indent="0">
              <a:buNone/>
            </a:pPr>
            <a:r>
              <a:rPr lang="id-ID" i="1" dirty="0">
                <a:latin typeface="Symbol" panose="05050102010706020507" pitchFamily="18" charset="2"/>
              </a:rPr>
              <a:t>a</a:t>
            </a:r>
            <a:r>
              <a:rPr lang="id-ID" dirty="0"/>
              <a:t>	adalah koefisien muai panjang dari elemen batang</a:t>
            </a:r>
          </a:p>
          <a:p>
            <a:pPr marL="0" indent="0">
              <a:buNone/>
            </a:pPr>
            <a:r>
              <a:rPr lang="id-ID" dirty="0">
                <a:latin typeface="Symbol" panose="05050102010706020507" pitchFamily="18" charset="2"/>
              </a:rPr>
              <a:t>D</a:t>
            </a:r>
            <a:r>
              <a:rPr lang="id-ID" i="1" dirty="0"/>
              <a:t>T</a:t>
            </a:r>
            <a:r>
              <a:rPr lang="id-ID" dirty="0"/>
              <a:t>	adalah perubahan temperatur</a:t>
            </a:r>
          </a:p>
          <a:p>
            <a:pPr marL="0" indent="0">
              <a:buNone/>
            </a:pPr>
            <a:r>
              <a:rPr lang="id-ID" i="1" dirty="0"/>
              <a:t>L</a:t>
            </a:r>
            <a:r>
              <a:rPr lang="id-ID" dirty="0"/>
              <a:t>	adalah panjang batang</a:t>
            </a:r>
            <a:endParaRPr lang="id-ID" sz="4044" dirty="0"/>
          </a:p>
          <a:p>
            <a:pPr marL="0" indent="0">
              <a:buNone/>
            </a:pPr>
            <a:r>
              <a:rPr lang="en-US" dirty="0"/>
              <a:t>						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463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id-ID" sz="4044" noProof="1"/>
              <a:t>Metode Kerja Virtual Pada Struktur Rangka Batang</a:t>
            </a:r>
            <a:br>
              <a:rPr lang="id-ID" sz="4044" noProof="1"/>
            </a:br>
            <a:endParaRPr lang="id-ID" sz="4044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1832654"/>
            <a:ext cx="11887200" cy="6537502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id-ID" sz="4044" b="1" noProof="1"/>
              <a:t>Akibat Kesalahan Fabrikasi dan Lawan Lendut</a:t>
            </a:r>
            <a:endParaRPr lang="id-ID" sz="4044" noProof="1"/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</a:rPr>
              <a:t>1∙</a:t>
            </a:r>
            <a:r>
              <a:rPr lang="id-ID" b="1" i="1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</a:rPr>
              <a:t> = ∑</a:t>
            </a:r>
            <a:r>
              <a:rPr lang="id-ID" b="1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</a:rPr>
              <a:t>∙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id-ID" b="1" i="1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d-ID" dirty="0"/>
              <a:t>				(6.29)</a:t>
            </a:r>
          </a:p>
          <a:p>
            <a:pPr marL="0" indent="0">
              <a:buNone/>
            </a:pPr>
            <a:r>
              <a:rPr lang="id-ID" dirty="0"/>
              <a:t>dengan </a:t>
            </a:r>
          </a:p>
          <a:p>
            <a:pPr marL="0" indent="0">
              <a:buNone/>
            </a:pPr>
            <a:r>
              <a:rPr lang="id-ID" dirty="0"/>
              <a:t>1	adalah beban virtual 1(satu) satuan yang diberikan pada titik yang </a:t>
            </a:r>
            <a:r>
              <a:rPr lang="en-US" dirty="0"/>
              <a:t>	</a:t>
            </a:r>
            <a:r>
              <a:rPr lang="id-ID" dirty="0"/>
              <a:t>hendak dihitung</a:t>
            </a:r>
            <a:r>
              <a:rPr lang="en-US" dirty="0"/>
              <a:t> </a:t>
            </a:r>
            <a:r>
              <a:rPr lang="id-ID" dirty="0"/>
              <a:t>perpindahannya</a:t>
            </a:r>
          </a:p>
          <a:p>
            <a:pPr marL="0" indent="0">
              <a:buNone/>
            </a:pPr>
            <a:r>
              <a:rPr lang="id-ID" i="1" dirty="0"/>
              <a:t>n</a:t>
            </a:r>
            <a:r>
              <a:rPr lang="id-ID" dirty="0"/>
              <a:t>	adalah gaya aksial/gaya batang virtual akibat beban virtual 1(satu) </a:t>
            </a:r>
            <a:r>
              <a:rPr lang="en-US" dirty="0"/>
              <a:t>	</a:t>
            </a:r>
            <a:r>
              <a:rPr lang="id-ID" dirty="0"/>
              <a:t>satuan</a:t>
            </a:r>
          </a:p>
          <a:p>
            <a:pPr marL="0" indent="0">
              <a:buNone/>
            </a:pPr>
            <a:r>
              <a:rPr lang="id-ID" i="1" dirty="0"/>
              <a:t>y</a:t>
            </a:r>
            <a:r>
              <a:rPr lang="id-ID" dirty="0"/>
              <a:t>	adalah perpindahan titik kumpul akibat kesalahan fabrikasi</a:t>
            </a:r>
          </a:p>
          <a:p>
            <a:pPr marL="0" indent="0">
              <a:buNone/>
            </a:pPr>
            <a:r>
              <a:rPr lang="id-ID" dirty="0">
                <a:latin typeface="Symbol" panose="05050102010706020507" pitchFamily="18" charset="2"/>
              </a:rPr>
              <a:t>D</a:t>
            </a:r>
            <a:r>
              <a:rPr lang="id-ID" i="1" dirty="0"/>
              <a:t>L</a:t>
            </a:r>
            <a:r>
              <a:rPr lang="id-ID" dirty="0"/>
              <a:t>	adalah pebedaan panjang batang akibat kesalahan fabrikasi</a:t>
            </a:r>
          </a:p>
          <a:p>
            <a:pPr marL="0" indent="0">
              <a:buNone/>
            </a:pPr>
            <a:r>
              <a:rPr lang="id-ID" noProof="1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23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480504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6.6</a:t>
            </a:r>
            <a:endParaRPr lang="id-ID" dirty="0"/>
          </a:p>
          <a:p>
            <a:pPr algn="just"/>
            <a:r>
              <a:rPr lang="id-ID" sz="3467" dirty="0"/>
              <a:t>Suatu struktur rangka batang statis tertentu dengan beban – beban seperti ditunjukkan dalam Gambar 6.13a. Asumsikan semua elemen batang memiliki luas penampang seragam 400 mm</a:t>
            </a:r>
            <a:r>
              <a:rPr lang="id-ID" sz="3467" baseline="30000" dirty="0"/>
              <a:t>2</a:t>
            </a:r>
            <a:r>
              <a:rPr lang="id-ID" sz="3467" dirty="0"/>
              <a:t> dan Modulus Elastisitas material sebesar 200 GPa. Hitunglah :</a:t>
            </a:r>
          </a:p>
          <a:p>
            <a:pPr lvl="1" algn="just"/>
            <a:r>
              <a:rPr lang="id-ID" sz="2600" dirty="0"/>
              <a:t>Perpindahan vertikal/lendutan di titik 3</a:t>
            </a:r>
          </a:p>
          <a:p>
            <a:pPr lvl="1" algn="just"/>
            <a:r>
              <a:rPr lang="id-ID" sz="2600" dirty="0"/>
              <a:t>Perpindahan horizontal di titik 3</a:t>
            </a:r>
          </a:p>
          <a:p>
            <a:endParaRPr lang="id-ID" dirty="0"/>
          </a:p>
        </p:txBody>
      </p:sp>
      <p:sp>
        <p:nvSpPr>
          <p:cNvPr id="41" name="Rectangle 86"/>
          <p:cNvSpPr>
            <a:spLocks noChangeArrowheads="1"/>
          </p:cNvSpPr>
          <p:nvPr/>
        </p:nvSpPr>
        <p:spPr bwMode="auto">
          <a:xfrm>
            <a:off x="8671667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6"/>
          <p:cNvGrpSpPr>
            <a:grpSpLocks/>
          </p:cNvGrpSpPr>
          <p:nvPr/>
        </p:nvGrpSpPr>
        <p:grpSpPr bwMode="auto">
          <a:xfrm>
            <a:off x="5912663" y="5007593"/>
            <a:ext cx="5613400" cy="4288014"/>
            <a:chOff x="2175" y="9233"/>
            <a:chExt cx="6120" cy="4676"/>
          </a:xfrm>
        </p:grpSpPr>
        <p:grpSp>
          <p:nvGrpSpPr>
            <p:cNvPr id="43" name="Group 82"/>
            <p:cNvGrpSpPr>
              <a:grpSpLocks/>
            </p:cNvGrpSpPr>
            <p:nvPr/>
          </p:nvGrpSpPr>
          <p:grpSpPr bwMode="auto">
            <a:xfrm rot="5400000">
              <a:off x="4346" y="12307"/>
              <a:ext cx="616" cy="2588"/>
              <a:chOff x="2175" y="3690"/>
              <a:chExt cx="616" cy="2745"/>
            </a:xfrm>
          </p:grpSpPr>
          <p:sp>
            <p:nvSpPr>
              <p:cNvPr id="79" name="AutoShape 85"/>
              <p:cNvSpPr>
                <a:spLocks noChangeShapeType="1"/>
              </p:cNvSpPr>
              <p:nvPr/>
            </p:nvSpPr>
            <p:spPr bwMode="auto">
              <a:xfrm>
                <a:off x="2175" y="3690"/>
                <a:ext cx="48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80" name="AutoShape 84"/>
              <p:cNvSpPr>
                <a:spLocks noChangeShapeType="1"/>
              </p:cNvSpPr>
              <p:nvPr/>
            </p:nvSpPr>
            <p:spPr bwMode="auto">
              <a:xfrm>
                <a:off x="2175" y="6435"/>
                <a:ext cx="61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81" name="AutoShape 83"/>
              <p:cNvSpPr>
                <a:spLocks noChangeShapeType="1"/>
              </p:cNvSpPr>
              <p:nvPr/>
            </p:nvSpPr>
            <p:spPr bwMode="auto">
              <a:xfrm>
                <a:off x="2445" y="3690"/>
                <a:ext cx="0" cy="27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2175" y="9233"/>
              <a:ext cx="6120" cy="4413"/>
              <a:chOff x="2175" y="2895"/>
              <a:chExt cx="6120" cy="4413"/>
            </a:xfrm>
          </p:grpSpPr>
          <p:grpSp>
            <p:nvGrpSpPr>
              <p:cNvPr id="45" name="Group 54"/>
              <p:cNvGrpSpPr>
                <a:grpSpLocks/>
              </p:cNvGrpSpPr>
              <p:nvPr/>
            </p:nvGrpSpPr>
            <p:grpSpPr bwMode="auto">
              <a:xfrm>
                <a:off x="2655" y="2895"/>
                <a:ext cx="5640" cy="4126"/>
                <a:chOff x="2655" y="2895"/>
                <a:chExt cx="4213" cy="4126"/>
              </a:xfrm>
            </p:grpSpPr>
            <p:grpSp>
              <p:nvGrpSpPr>
                <p:cNvPr id="52" name="Group 63"/>
                <p:cNvGrpSpPr>
                  <a:grpSpLocks/>
                </p:cNvGrpSpPr>
                <p:nvPr/>
              </p:nvGrpSpPr>
              <p:grpSpPr bwMode="auto">
                <a:xfrm>
                  <a:off x="2655" y="3690"/>
                  <a:ext cx="2880" cy="3331"/>
                  <a:chOff x="2520" y="3390"/>
                  <a:chExt cx="2880" cy="3331"/>
                </a:xfrm>
              </p:grpSpPr>
              <p:sp>
                <p:nvSpPr>
                  <p:cNvPr id="61" name="AutoShape 81"/>
                  <p:cNvSpPr>
                    <a:spLocks noChangeShapeType="1"/>
                  </p:cNvSpPr>
                  <p:nvPr/>
                </p:nvSpPr>
                <p:spPr bwMode="auto">
                  <a:xfrm>
                    <a:off x="3015" y="3390"/>
                    <a:ext cx="1965" cy="0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2" name="AutoShape 80"/>
                  <p:cNvSpPr>
                    <a:spLocks noChangeShapeType="1"/>
                  </p:cNvSpPr>
                  <p:nvPr/>
                </p:nvSpPr>
                <p:spPr bwMode="auto">
                  <a:xfrm>
                    <a:off x="3015" y="3390"/>
                    <a:ext cx="0" cy="2745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3" name="AutoShape 79"/>
                  <p:cNvSpPr>
                    <a:spLocks noChangeShapeType="1"/>
                  </p:cNvSpPr>
                  <p:nvPr/>
                </p:nvSpPr>
                <p:spPr bwMode="auto">
                  <a:xfrm>
                    <a:off x="4980" y="3390"/>
                    <a:ext cx="0" cy="2745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4" name="AutoShape 78"/>
                  <p:cNvSpPr>
                    <a:spLocks noChangeShapeType="1"/>
                  </p:cNvSpPr>
                  <p:nvPr/>
                </p:nvSpPr>
                <p:spPr bwMode="auto">
                  <a:xfrm>
                    <a:off x="3015" y="6135"/>
                    <a:ext cx="1965" cy="0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5" name="AutoShap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5" y="3390"/>
                    <a:ext cx="1965" cy="2745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grpSp>
                <p:nvGrpSpPr>
                  <p:cNvPr id="66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520" y="6135"/>
                    <a:ext cx="960" cy="413"/>
                    <a:chOff x="5790" y="3555"/>
                    <a:chExt cx="960" cy="413"/>
                  </a:xfrm>
                </p:grpSpPr>
                <p:sp>
                  <p:nvSpPr>
                    <p:cNvPr id="75" name="AutoShap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30" y="3555"/>
                      <a:ext cx="495" cy="270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76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90" y="3825"/>
                      <a:ext cx="960" cy="143"/>
                      <a:chOff x="5790" y="4095"/>
                      <a:chExt cx="960" cy="143"/>
                    </a:xfrm>
                  </p:grpSpPr>
                  <p:sp>
                    <p:nvSpPr>
                      <p:cNvPr id="77" name="Rectangle 75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90" y="4095"/>
                        <a:ext cx="960" cy="143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78" name="AutoShap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90" y="4095"/>
                        <a:ext cx="96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</p:grpSp>
              <p:grpSp>
                <p:nvGrpSpPr>
                  <p:cNvPr id="67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4440" y="6135"/>
                    <a:ext cx="960" cy="586"/>
                    <a:chOff x="7920" y="3795"/>
                    <a:chExt cx="960" cy="586"/>
                  </a:xfrm>
                </p:grpSpPr>
                <p:grpSp>
                  <p:nvGrpSpPr>
                    <p:cNvPr id="68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4238"/>
                      <a:ext cx="960" cy="143"/>
                      <a:chOff x="5790" y="4095"/>
                      <a:chExt cx="960" cy="143"/>
                    </a:xfrm>
                  </p:grpSpPr>
                  <p:sp>
                    <p:nvSpPr>
                      <p:cNvPr id="73" name="Rectangle 71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90" y="4095"/>
                        <a:ext cx="960" cy="143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74" name="AutoShap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90" y="4095"/>
                        <a:ext cx="96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69" name="AutoShap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0" y="3795"/>
                      <a:ext cx="570" cy="270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70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50" y="4065"/>
                      <a:ext cx="180" cy="17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71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0" y="4065"/>
                      <a:ext cx="180" cy="17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72" name="AutoShap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95" y="4065"/>
                      <a:ext cx="88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</p:grpSp>
            <p:sp>
              <p:nvSpPr>
                <p:cNvPr id="53" name="AutoShape 62"/>
                <p:cNvSpPr>
                  <a:spLocks noChangeShapeType="1"/>
                </p:cNvSpPr>
                <p:nvPr/>
              </p:nvSpPr>
              <p:spPr bwMode="auto">
                <a:xfrm>
                  <a:off x="5115" y="2895"/>
                  <a:ext cx="0" cy="79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4" name="AutoShape 61"/>
                <p:cNvSpPr>
                  <a:spLocks noChangeShapeType="1"/>
                </p:cNvSpPr>
                <p:nvPr/>
              </p:nvSpPr>
              <p:spPr bwMode="auto">
                <a:xfrm rot="-5400000">
                  <a:off x="5572" y="3292"/>
                  <a:ext cx="0" cy="79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805" y="6225"/>
                  <a:ext cx="49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791" y="3525"/>
                  <a:ext cx="49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5041" y="3690"/>
                  <a:ext cx="49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041" y="6225"/>
                  <a:ext cx="49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041" y="2895"/>
                  <a:ext cx="106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20 kN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969" y="3450"/>
                  <a:ext cx="899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10 kN</a:t>
                  </a:r>
                  <a:endParaRPr lang="id-ID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6" name="Group 50"/>
              <p:cNvGrpSpPr>
                <a:grpSpLocks/>
              </p:cNvGrpSpPr>
              <p:nvPr/>
            </p:nvGrpSpPr>
            <p:grpSpPr bwMode="auto">
              <a:xfrm>
                <a:off x="2175" y="3690"/>
                <a:ext cx="616" cy="2745"/>
                <a:chOff x="2175" y="3690"/>
                <a:chExt cx="616" cy="2745"/>
              </a:xfrm>
            </p:grpSpPr>
            <p:sp>
              <p:nvSpPr>
                <p:cNvPr id="49" name="AutoShape 53"/>
                <p:cNvSpPr>
                  <a:spLocks noChangeShapeType="1"/>
                </p:cNvSpPr>
                <p:nvPr/>
              </p:nvSpPr>
              <p:spPr bwMode="auto">
                <a:xfrm>
                  <a:off x="2175" y="3690"/>
                  <a:ext cx="48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0" name="AutoShape 52"/>
                <p:cNvSpPr>
                  <a:spLocks noChangeShapeType="1"/>
                </p:cNvSpPr>
                <p:nvPr/>
              </p:nvSpPr>
              <p:spPr bwMode="auto">
                <a:xfrm>
                  <a:off x="2175" y="6435"/>
                  <a:ext cx="61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1" name="AutoShape 51"/>
                <p:cNvSpPr>
                  <a:spLocks noChangeShapeType="1"/>
                </p:cNvSpPr>
                <p:nvPr/>
              </p:nvSpPr>
              <p:spPr bwMode="auto">
                <a:xfrm>
                  <a:off x="2445" y="3690"/>
                  <a:ext cx="0" cy="274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  <p:sp>
            <p:nvSpPr>
              <p:cNvPr id="47" name="Text Box 49"/>
              <p:cNvSpPr txBox="1">
                <a:spLocks noChangeArrowheads="1"/>
              </p:cNvSpPr>
              <p:nvPr/>
            </p:nvSpPr>
            <p:spPr bwMode="auto">
              <a:xfrm>
                <a:off x="2401" y="4680"/>
                <a:ext cx="749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 m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 Box 48"/>
              <p:cNvSpPr txBox="1">
                <a:spLocks noChangeArrowheads="1"/>
              </p:cNvSpPr>
              <p:nvPr/>
            </p:nvSpPr>
            <p:spPr bwMode="auto">
              <a:xfrm>
                <a:off x="4306" y="6878"/>
                <a:ext cx="749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4 m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2" name="Rectangle 95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4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896550"/>
            <a:ext cx="11887200" cy="6537502"/>
          </a:xfrm>
        </p:spPr>
        <p:txBody>
          <a:bodyPr/>
          <a:lstStyle/>
          <a:p>
            <a:pPr lvl="0"/>
            <a:r>
              <a:rPr lang="id-ID" dirty="0"/>
              <a:t>Perpindahan horizontal di titik 3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 77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97"/>
          <p:cNvSpPr>
            <a:spLocks noChangeArrowheads="1"/>
          </p:cNvSpPr>
          <p:nvPr/>
        </p:nvSpPr>
        <p:spPr bwMode="auto">
          <a:xfrm>
            <a:off x="28614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182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Group 98"/>
          <p:cNvGrpSpPr>
            <a:grpSpLocks/>
          </p:cNvGrpSpPr>
          <p:nvPr/>
        </p:nvGrpSpPr>
        <p:grpSpPr bwMode="auto">
          <a:xfrm>
            <a:off x="2965614" y="1995003"/>
            <a:ext cx="10311952" cy="5350263"/>
            <a:chOff x="1200" y="4095"/>
            <a:chExt cx="9622" cy="4807"/>
          </a:xfrm>
        </p:grpSpPr>
        <p:sp>
          <p:nvSpPr>
            <p:cNvPr id="84" name="Text Box 181"/>
            <p:cNvSpPr txBox="1">
              <a:spLocks noChangeArrowheads="1"/>
            </p:cNvSpPr>
            <p:nvPr/>
          </p:nvSpPr>
          <p:spPr bwMode="auto">
            <a:xfrm>
              <a:off x="5667" y="7247"/>
              <a:ext cx="97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80"/>
            <p:cNvSpPr txBox="1">
              <a:spLocks noChangeArrowheads="1"/>
            </p:cNvSpPr>
            <p:nvPr/>
          </p:nvSpPr>
          <p:spPr bwMode="auto">
            <a:xfrm>
              <a:off x="6787" y="8347"/>
              <a:ext cx="97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7,5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79"/>
            <p:cNvSpPr txBox="1">
              <a:spLocks noChangeArrowheads="1"/>
            </p:cNvSpPr>
            <p:nvPr/>
          </p:nvSpPr>
          <p:spPr bwMode="auto">
            <a:xfrm>
              <a:off x="8414" y="8372"/>
              <a:ext cx="10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27,5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78"/>
            <p:cNvSpPr txBox="1">
              <a:spLocks noChangeArrowheads="1"/>
            </p:cNvSpPr>
            <p:nvPr/>
          </p:nvSpPr>
          <p:spPr bwMode="auto">
            <a:xfrm>
              <a:off x="6144" y="5811"/>
              <a:ext cx="94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177"/>
            <p:cNvSpPr txBox="1">
              <a:spLocks noChangeArrowheads="1"/>
            </p:cNvSpPr>
            <p:nvPr/>
          </p:nvSpPr>
          <p:spPr bwMode="auto">
            <a:xfrm>
              <a:off x="7857" y="6971"/>
              <a:ext cx="83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 Box 176"/>
            <p:cNvSpPr txBox="1">
              <a:spLocks noChangeArrowheads="1"/>
            </p:cNvSpPr>
            <p:nvPr/>
          </p:nvSpPr>
          <p:spPr bwMode="auto">
            <a:xfrm>
              <a:off x="7471" y="5811"/>
              <a:ext cx="132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+ 12,5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 Box 175"/>
            <p:cNvSpPr txBox="1">
              <a:spLocks noChangeArrowheads="1"/>
            </p:cNvSpPr>
            <p:nvPr/>
          </p:nvSpPr>
          <p:spPr bwMode="auto">
            <a:xfrm>
              <a:off x="9318" y="6075"/>
              <a:ext cx="124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- 27,5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1" name="Group 99"/>
            <p:cNvGrpSpPr>
              <a:grpSpLocks/>
            </p:cNvGrpSpPr>
            <p:nvPr/>
          </p:nvGrpSpPr>
          <p:grpSpPr bwMode="auto">
            <a:xfrm>
              <a:off x="1200" y="4095"/>
              <a:ext cx="9622" cy="4807"/>
              <a:chOff x="1200" y="4095"/>
              <a:chExt cx="9622" cy="4807"/>
            </a:xfrm>
          </p:grpSpPr>
          <p:grpSp>
            <p:nvGrpSpPr>
              <p:cNvPr id="92" name="Group 142"/>
              <p:cNvGrpSpPr>
                <a:grpSpLocks/>
              </p:cNvGrpSpPr>
              <p:nvPr/>
            </p:nvGrpSpPr>
            <p:grpSpPr bwMode="auto">
              <a:xfrm>
                <a:off x="6124" y="4095"/>
                <a:ext cx="4698" cy="4591"/>
                <a:chOff x="6124" y="4095"/>
                <a:chExt cx="4698" cy="4591"/>
              </a:xfrm>
            </p:grpSpPr>
            <p:sp>
              <p:nvSpPr>
                <p:cNvPr id="135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7857" y="4672"/>
                  <a:ext cx="837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b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0 kN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36" name="Group 143"/>
                <p:cNvGrpSpPr>
                  <a:grpSpLocks/>
                </p:cNvGrpSpPr>
                <p:nvPr/>
              </p:nvGrpSpPr>
              <p:grpSpPr bwMode="auto">
                <a:xfrm>
                  <a:off x="6124" y="4095"/>
                  <a:ext cx="4698" cy="4591"/>
                  <a:chOff x="6124" y="9810"/>
                  <a:chExt cx="4698" cy="4591"/>
                </a:xfrm>
              </p:grpSpPr>
              <p:grpSp>
                <p:nvGrpSpPr>
                  <p:cNvPr id="137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6124" y="9810"/>
                    <a:ext cx="4698" cy="4126"/>
                    <a:chOff x="6124" y="9810"/>
                    <a:chExt cx="4698" cy="4126"/>
                  </a:xfrm>
                </p:grpSpPr>
                <p:grpSp>
                  <p:nvGrpSpPr>
                    <p:cNvPr id="140" name="Group 1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24" y="9810"/>
                      <a:ext cx="4619" cy="4126"/>
                      <a:chOff x="6124" y="9810"/>
                      <a:chExt cx="4619" cy="4126"/>
                    </a:xfrm>
                  </p:grpSpPr>
                  <p:grpSp>
                    <p:nvGrpSpPr>
                      <p:cNvPr id="142" name="Group 1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24" y="10605"/>
                        <a:ext cx="3855" cy="3331"/>
                        <a:chOff x="2520" y="3390"/>
                        <a:chExt cx="2880" cy="3331"/>
                      </a:xfrm>
                    </p:grpSpPr>
                    <p:sp>
                      <p:nvSpPr>
                        <p:cNvPr id="149" name="AutoShape 1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15" y="3390"/>
                          <a:ext cx="196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50" name="AutoShap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15" y="3390"/>
                          <a:ext cx="0" cy="274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51" name="AutoShape 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80" y="3390"/>
                          <a:ext cx="0" cy="274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52" name="AutoShape 1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15" y="6135"/>
                          <a:ext cx="196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53" name="AutoShap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5" y="3390"/>
                          <a:ext cx="1965" cy="274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grpSp>
                      <p:nvGrpSpPr>
                        <p:cNvPr id="154" name="Group 1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0" y="6135"/>
                          <a:ext cx="960" cy="413"/>
                          <a:chOff x="5790" y="3555"/>
                          <a:chExt cx="960" cy="413"/>
                        </a:xfrm>
                      </p:grpSpPr>
                      <p:sp>
                        <p:nvSpPr>
                          <p:cNvPr id="163" name="AutoShape 1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030" y="3555"/>
                            <a:ext cx="495" cy="27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grpSp>
                        <p:nvGrpSpPr>
                          <p:cNvPr id="164" name="Group 1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790" y="3825"/>
                            <a:ext cx="960" cy="143"/>
                            <a:chOff x="5790" y="4095"/>
                            <a:chExt cx="960" cy="143"/>
                          </a:xfrm>
                        </p:grpSpPr>
                        <p:sp>
                          <p:nvSpPr>
                            <p:cNvPr id="165" name="Rectangle 167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90" y="4095"/>
                              <a:ext cx="96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66" name="AutoShape 1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790" y="4095"/>
                              <a:ext cx="96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</p:grpSp>
                    <p:grpSp>
                      <p:nvGrpSpPr>
                        <p:cNvPr id="155" name="Group 1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440" y="6135"/>
                          <a:ext cx="960" cy="586"/>
                          <a:chOff x="7920" y="3795"/>
                          <a:chExt cx="960" cy="586"/>
                        </a:xfrm>
                      </p:grpSpPr>
                      <p:grpSp>
                        <p:nvGrpSpPr>
                          <p:cNvPr id="156" name="Group 1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920" y="4238"/>
                            <a:ext cx="960" cy="143"/>
                            <a:chOff x="5790" y="4095"/>
                            <a:chExt cx="960" cy="143"/>
                          </a:xfrm>
                        </p:grpSpPr>
                        <p:sp>
                          <p:nvSpPr>
                            <p:cNvPr id="161" name="Rectangle 163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90" y="4095"/>
                              <a:ext cx="96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62" name="AutoShape 1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790" y="4095"/>
                              <a:ext cx="96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157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0" y="3795"/>
                            <a:ext cx="570" cy="27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58" name="Oval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250" y="4065"/>
                            <a:ext cx="180" cy="17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59" name="Oval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30" y="4065"/>
                            <a:ext cx="180" cy="17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60" name="AutoShape 1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995" y="4065"/>
                            <a:ext cx="88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</p:grpSp>
                  <p:sp>
                    <p:nvSpPr>
                      <p:cNvPr id="143" name="AutoShape 1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17" y="9810"/>
                        <a:ext cx="0" cy="79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144" name="AutoShape 15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028" y="10073"/>
                        <a:ext cx="0" cy="1064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145" name="Text Box 15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06" y="10440"/>
                        <a:ext cx="661" cy="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6" name="Text Box 1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318" y="10605"/>
                        <a:ext cx="661" cy="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3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7" name="Text Box 1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318" y="13140"/>
                        <a:ext cx="661" cy="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4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8" name="Text Box 1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318" y="9810"/>
                        <a:ext cx="1425" cy="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20 kN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1" name="Text Box 1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18" y="10605"/>
                      <a:ext cx="1204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8" name="AutoShape 1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17" y="13351"/>
                    <a:ext cx="0" cy="105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139" name="AutoShape 144"/>
                  <p:cNvSpPr>
                    <a:spLocks noChangeShapeType="1"/>
                  </p:cNvSpPr>
                  <p:nvPr/>
                </p:nvSpPr>
                <p:spPr bwMode="auto">
                  <a:xfrm>
                    <a:off x="6787" y="13410"/>
                    <a:ext cx="0" cy="85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</p:grpSp>
          <p:grpSp>
            <p:nvGrpSpPr>
              <p:cNvPr id="93" name="Group 100"/>
              <p:cNvGrpSpPr>
                <a:grpSpLocks/>
              </p:cNvGrpSpPr>
              <p:nvPr/>
            </p:nvGrpSpPr>
            <p:grpSpPr bwMode="auto">
              <a:xfrm>
                <a:off x="1200" y="4507"/>
                <a:ext cx="4928" cy="4395"/>
                <a:chOff x="1200" y="4507"/>
                <a:chExt cx="4928" cy="4395"/>
              </a:xfrm>
            </p:grpSpPr>
            <p:sp>
              <p:nvSpPr>
                <p:cNvPr id="94" name="AutoShape 141"/>
                <p:cNvSpPr>
                  <a:spLocks noChangeShapeType="1"/>
                </p:cNvSpPr>
                <p:nvPr/>
              </p:nvSpPr>
              <p:spPr bwMode="auto">
                <a:xfrm rot="-5400000">
                  <a:off x="5429" y="4477"/>
                  <a:ext cx="0" cy="93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grpSp>
              <p:nvGrpSpPr>
                <p:cNvPr id="95" name="Group 101"/>
                <p:cNvGrpSpPr>
                  <a:grpSpLocks/>
                </p:cNvGrpSpPr>
                <p:nvPr/>
              </p:nvGrpSpPr>
              <p:grpSpPr bwMode="auto">
                <a:xfrm>
                  <a:off x="1200" y="4507"/>
                  <a:ext cx="4928" cy="4395"/>
                  <a:chOff x="1200" y="10590"/>
                  <a:chExt cx="4928" cy="4395"/>
                </a:xfrm>
              </p:grpSpPr>
              <p:sp>
                <p:nvSpPr>
                  <p:cNvPr id="96" name="Text Box 1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5" y="10590"/>
                    <a:ext cx="839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 kN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97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200" y="10650"/>
                    <a:ext cx="4928" cy="4335"/>
                    <a:chOff x="1200" y="10650"/>
                    <a:chExt cx="4928" cy="4335"/>
                  </a:xfrm>
                </p:grpSpPr>
                <p:sp>
                  <p:nvSpPr>
                    <p:cNvPr id="98" name="Text Box 1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0" y="10650"/>
                      <a:ext cx="844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9" name="Text Box 1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90" y="12270"/>
                      <a:ext cx="887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0" name="Text Box 1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0" y="13425"/>
                      <a:ext cx="844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1" name="Text Box 1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87" y="12270"/>
                      <a:ext cx="1241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- 0,75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" name="Text Box 1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50" y="12075"/>
                      <a:ext cx="1454" cy="3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022" b="1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+ 1,25 kN</a:t>
                      </a:r>
                      <a:endParaRPr lang="id-ID" altLang="id-ID" sz="3467" noProof="1"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103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0" y="10860"/>
                      <a:ext cx="4019" cy="4035"/>
                      <a:chOff x="1470" y="10365"/>
                      <a:chExt cx="4019" cy="4035"/>
                    </a:xfrm>
                  </p:grpSpPr>
                  <p:grpSp>
                    <p:nvGrpSpPr>
                      <p:cNvPr id="107" name="Group 1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70" y="10365"/>
                        <a:ext cx="4019" cy="4035"/>
                        <a:chOff x="1470" y="10365"/>
                        <a:chExt cx="4019" cy="4035"/>
                      </a:xfrm>
                    </p:grpSpPr>
                    <p:sp>
                      <p:nvSpPr>
                        <p:cNvPr id="109" name="Text Box 13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7" y="12930"/>
                          <a:ext cx="661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1</a:t>
                          </a:r>
                          <a:endParaRPr lang="en-US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110" name="Group 1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4" y="10365"/>
                          <a:ext cx="3855" cy="3496"/>
                          <a:chOff x="1634" y="10365"/>
                          <a:chExt cx="3855" cy="3496"/>
                        </a:xfrm>
                      </p:grpSpPr>
                      <p:grpSp>
                        <p:nvGrpSpPr>
                          <p:cNvPr id="113" name="Group 1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34" y="10530"/>
                            <a:ext cx="3855" cy="3331"/>
                            <a:chOff x="2520" y="3390"/>
                            <a:chExt cx="2880" cy="3331"/>
                          </a:xfrm>
                        </p:grpSpPr>
                        <p:sp>
                          <p:nvSpPr>
                            <p:cNvPr id="117" name="AutoShape 1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015" y="3390"/>
                              <a:ext cx="196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18" name="AutoShape 1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015" y="3390"/>
                              <a:ext cx="0" cy="274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19" name="AutoShape 1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980" y="3390"/>
                              <a:ext cx="0" cy="274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20" name="AutoShape 1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015" y="6135"/>
                              <a:ext cx="196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21" name="AutoShape 1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015" y="3390"/>
                              <a:ext cx="1965" cy="274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grpSp>
                          <p:nvGrpSpPr>
                            <p:cNvPr id="122" name="Group 1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0" y="6135"/>
                              <a:ext cx="960" cy="413"/>
                              <a:chOff x="5790" y="3555"/>
                              <a:chExt cx="960" cy="413"/>
                            </a:xfrm>
                          </p:grpSpPr>
                          <p:sp>
                            <p:nvSpPr>
                              <p:cNvPr id="131" name="AutoShape 1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30" y="3555"/>
                                <a:ext cx="495" cy="27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grpSp>
                            <p:nvGrpSpPr>
                              <p:cNvPr id="132" name="Group 12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790" y="3825"/>
                                <a:ext cx="960" cy="143"/>
                                <a:chOff x="5790" y="4095"/>
                                <a:chExt cx="960" cy="143"/>
                              </a:xfrm>
                            </p:grpSpPr>
                            <p:sp>
                              <p:nvSpPr>
                                <p:cNvPr id="133" name="Rectangle 127" descr="Light upward diagonal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790" y="4095"/>
                                  <a:ext cx="960" cy="143"/>
                                </a:xfrm>
                                <a:prstGeom prst="rect">
                                  <a:avLst/>
                                </a:prstGeom>
                                <a:pattFill prst="ltUpDiag">
                                  <a:fgClr>
                                    <a:srgbClr val="000000"/>
                                  </a:fgClr>
                                  <a:bgClr>
                                    <a:srgbClr val="FFFFFF"/>
                                  </a:bgClr>
                                </a:patt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3467"/>
                                </a:p>
                              </p:txBody>
                            </p:sp>
                            <p:sp>
                              <p:nvSpPr>
                                <p:cNvPr id="134" name="AutoShape 12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790" y="4095"/>
                                  <a:ext cx="960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3467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3" name="Group 11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40" y="6135"/>
                              <a:ext cx="960" cy="586"/>
                              <a:chOff x="7920" y="3795"/>
                              <a:chExt cx="960" cy="586"/>
                            </a:xfrm>
                          </p:grpSpPr>
                          <p:grpSp>
                            <p:nvGrpSpPr>
                              <p:cNvPr id="124" name="Group 12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920" y="4238"/>
                                <a:ext cx="960" cy="143"/>
                                <a:chOff x="5790" y="4095"/>
                                <a:chExt cx="960" cy="143"/>
                              </a:xfrm>
                            </p:grpSpPr>
                            <p:sp>
                              <p:nvSpPr>
                                <p:cNvPr id="129" name="Rectangle 123" descr="Light upward diagonal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790" y="4095"/>
                                  <a:ext cx="960" cy="143"/>
                                </a:xfrm>
                                <a:prstGeom prst="rect">
                                  <a:avLst/>
                                </a:prstGeom>
                                <a:pattFill prst="ltUpDiag">
                                  <a:fgClr>
                                    <a:srgbClr val="000000"/>
                                  </a:fgClr>
                                  <a:bgClr>
                                    <a:srgbClr val="FFFFFF"/>
                                  </a:bgClr>
                                </a:patt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3467"/>
                                </a:p>
                              </p:txBody>
                            </p:sp>
                            <p:sp>
                              <p:nvSpPr>
                                <p:cNvPr id="130" name="AutoShape 12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790" y="4095"/>
                                  <a:ext cx="960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3467"/>
                                </a:p>
                              </p:txBody>
                            </p:sp>
                          </p:grpSp>
                          <p:sp>
                            <p:nvSpPr>
                              <p:cNvPr id="125" name="AutoShape 1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60" y="3795"/>
                                <a:ext cx="570" cy="27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126" name="Oval 1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50" y="4065"/>
                                <a:ext cx="180" cy="173"/>
                              </a:xfrm>
                              <a:prstGeom prst="ellips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127" name="Oval 1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30" y="4065"/>
                                <a:ext cx="180" cy="173"/>
                              </a:xfrm>
                              <a:prstGeom prst="ellips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128" name="AutoShape 1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7995" y="4065"/>
                                <a:ext cx="885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14" name="Text Box 11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16" y="10365"/>
                            <a:ext cx="661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2</a:t>
                            </a:r>
                            <a:endParaRPr lang="en-US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" name="Text Box 11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28" y="10530"/>
                            <a:ext cx="661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3</a:t>
                            </a:r>
                            <a:endParaRPr lang="en-US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6" name="Text Box 11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28" y="13065"/>
                            <a:ext cx="661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4</a:t>
                            </a:r>
                            <a:endParaRPr lang="en-US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1" name="AutoShape 1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7" y="13410"/>
                          <a:ext cx="0" cy="99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12" name="AutoShap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70" y="13275"/>
                          <a:ext cx="827" cy="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108" name="AutoShape 10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927" y="13350"/>
                        <a:ext cx="0" cy="1050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104" name="Text Box 10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0" y="13425"/>
                      <a:ext cx="811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5" name="Text Box 10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15" y="14550"/>
                      <a:ext cx="1183" cy="4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0,75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6" name="Text Box 10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66" y="14551"/>
                      <a:ext cx="1021" cy="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0,75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67" name="Rectangle 209"/>
          <p:cNvSpPr>
            <a:spLocks noChangeArrowheads="1"/>
          </p:cNvSpPr>
          <p:nvPr/>
        </p:nvSpPr>
        <p:spPr bwMode="auto">
          <a:xfrm>
            <a:off x="30816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287661" y="7421251"/>
            <a:ext cx="4890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noProof="1"/>
              <a:t>“</a:t>
            </a:r>
            <a:r>
              <a:rPr lang="id-ID" sz="2600" b="1" noProof="1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id-ID" sz="2600" noProof="1"/>
              <a:t>” akibat beban virtual 1 satuan 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551879" y="7383396"/>
            <a:ext cx="4890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noProof="1"/>
              <a:t>“</a:t>
            </a:r>
            <a:r>
              <a:rPr lang="en-US" sz="2600" b="1" noProof="1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id-ID" sz="2600" noProof="1"/>
              <a:t>” akibat beban </a:t>
            </a:r>
            <a:r>
              <a:rPr lang="en-US" sz="2600" noProof="1"/>
              <a:t>nyata/real</a:t>
            </a:r>
            <a:r>
              <a:rPr lang="id-ID" sz="2600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8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896550"/>
            <a:ext cx="11887200" cy="6537502"/>
          </a:xfrm>
        </p:spPr>
        <p:txBody>
          <a:bodyPr/>
          <a:lstStyle/>
          <a:p>
            <a:pPr lvl="0"/>
            <a:r>
              <a:rPr lang="id-ID" dirty="0"/>
              <a:t>Perpindahan horizontal di titik 3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 77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97"/>
          <p:cNvSpPr>
            <a:spLocks noChangeArrowheads="1"/>
          </p:cNvSpPr>
          <p:nvPr/>
        </p:nvSpPr>
        <p:spPr bwMode="auto">
          <a:xfrm>
            <a:off x="28614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182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209"/>
          <p:cNvSpPr>
            <a:spLocks noChangeArrowheads="1"/>
          </p:cNvSpPr>
          <p:nvPr/>
        </p:nvSpPr>
        <p:spPr bwMode="auto">
          <a:xfrm>
            <a:off x="30816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28560" y="2560734"/>
          <a:ext cx="6246224" cy="323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4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Batang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n (kN)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N (kN)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L (m)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nNL (kN</a:t>
                      </a:r>
                      <a:r>
                        <a:rPr lang="id-ID" sz="2000" baseline="30000">
                          <a:effectLst/>
                        </a:rPr>
                        <a:t>2</a:t>
                      </a:r>
                      <a:r>
                        <a:rPr lang="id-ID" sz="2000">
                          <a:effectLst/>
                        </a:rPr>
                        <a:t>.m)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1 - 2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2 - 3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3 - 4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-0.75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-27.5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61.88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1 - 4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1 - 3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1.25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12.5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78.13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id-ID" sz="2000" dirty="0">
                        <a:effectLst/>
                        <a:latin typeface="Symbol" panose="05050102010706020507" pitchFamily="18" charset="2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140.00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88445" y="6201139"/>
                <a:ext cx="11129236" cy="3071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600" dirty="0"/>
                  <a:t>1 kN ∙ 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3h</a:t>
                </a:r>
                <a:r>
                  <a:rPr lang="id-ID" sz="2600" dirty="0"/>
                  <a:t>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𝑛𝑁𝐿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𝐴𝐸</m:t>
                            </m:r>
                          </m:den>
                        </m:f>
                        <m:r>
                          <a:rPr lang="id-ID" sz="26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140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𝐴𝐸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sz="2600" dirty="0"/>
                  <a:t> kN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.m</a:t>
                </a:r>
              </a:p>
              <a:p>
                <a:pPr>
                  <a:lnSpc>
                    <a:spcPct val="150000"/>
                  </a:lnSpc>
                </a:pPr>
                <a:r>
                  <a:rPr lang="es-GT" sz="2600" dirty="0"/>
                  <a:t>S</a:t>
                </a:r>
                <a:r>
                  <a:rPr lang="id-ID" sz="2600" dirty="0"/>
                  <a:t>ubstitusi</a:t>
                </a:r>
                <a:r>
                  <a:rPr lang="es-GT" sz="2600" dirty="0"/>
                  <a:t>kan </a:t>
                </a:r>
                <a:r>
                  <a:rPr lang="id-ID" sz="2600" dirty="0"/>
                  <a:t>nilai luas penampang batang serta modulus elastisitas material maka akan diperoleh besar perpindahan horizontal di titik 3 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	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3h</a:t>
                </a:r>
                <a:r>
                  <a:rPr lang="id-ID" sz="2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140</m:t>
                        </m:r>
                      </m:num>
                      <m:den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600" i="1">
                                <a:latin typeface="Cambria Math"/>
                              </a:rPr>
                              <m:t>400.</m:t>
                            </m:r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−6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id-ID" sz="2600" i="1">
                            <a:latin typeface="Cambria Math"/>
                          </a:rPr>
                          <m:t>(200.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id-ID" sz="2600" i="1">
                            <a:latin typeface="Cambria Math"/>
                          </a:rPr>
                          <m:t>𝑘𝑁</m:t>
                        </m:r>
                        <m:r>
                          <a:rPr lang="id-ID" sz="2600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d-ID" sz="2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600" dirty="0"/>
                  <a:t> = 0,00175 m = </a:t>
                </a:r>
                <a:r>
                  <a:rPr lang="id-ID" sz="2600" b="1" dirty="0"/>
                  <a:t>1,75 mm (→)</a:t>
                </a:r>
                <a:endParaRPr lang="id-ID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45" y="6201139"/>
                <a:ext cx="11129236" cy="3071034"/>
              </a:xfrm>
              <a:prstGeom prst="rect">
                <a:avLst/>
              </a:prstGeom>
              <a:blipFill rotWithShape="0"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020537" y="2054240"/>
            <a:ext cx="6604000" cy="7146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GT" sz="2022" b="1" noProof="1"/>
              <a:t>Tabel 6.2 Perhitungan perpindahan horizontal Contoh 6.6.</a:t>
            </a:r>
            <a:endParaRPr lang="es-GT" sz="2022" noProof="1"/>
          </a:p>
        </p:txBody>
      </p:sp>
    </p:spTree>
    <p:extLst>
      <p:ext uri="{BB962C8B-B14F-4D97-AF65-F5344CB8AC3E}">
        <p14:creationId xmlns:p14="http://schemas.microsoft.com/office/powerpoint/2010/main" val="602657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896550"/>
            <a:ext cx="11887200" cy="6537502"/>
          </a:xfrm>
        </p:spPr>
        <p:txBody>
          <a:bodyPr/>
          <a:lstStyle/>
          <a:p>
            <a:pPr lvl="0"/>
            <a:r>
              <a:rPr lang="id-ID" dirty="0"/>
              <a:t>Perpindahan vertikal/lendutan di titik 3</a:t>
            </a:r>
          </a:p>
          <a:p>
            <a:pPr marL="0" indent="0">
              <a:buNone/>
            </a:pPr>
            <a:endParaRPr lang="id-ID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233381" y="2307113"/>
            <a:ext cx="4635585" cy="4830130"/>
            <a:chOff x="3424" y="8022"/>
            <a:chExt cx="4298" cy="4973"/>
          </a:xfrm>
        </p:grpSpPr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5897" y="12561"/>
              <a:ext cx="102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424" y="8022"/>
              <a:ext cx="4298" cy="4291"/>
              <a:chOff x="3380" y="8165"/>
              <a:chExt cx="4298" cy="4291"/>
            </a:xfrm>
          </p:grpSpPr>
          <p:sp>
            <p:nvSpPr>
              <p:cNvPr id="9" name="Text Box 34"/>
              <p:cNvSpPr txBox="1">
                <a:spLocks noChangeArrowheads="1"/>
              </p:cNvSpPr>
              <p:nvPr/>
            </p:nvSpPr>
            <p:spPr bwMode="auto">
              <a:xfrm>
                <a:off x="5150" y="8750"/>
                <a:ext cx="844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33"/>
              <p:cNvSpPr txBox="1">
                <a:spLocks noChangeArrowheads="1"/>
              </p:cNvSpPr>
              <p:nvPr/>
            </p:nvSpPr>
            <p:spPr bwMode="auto">
              <a:xfrm>
                <a:off x="3380" y="10370"/>
                <a:ext cx="887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5150" y="11526"/>
                <a:ext cx="844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6677" y="10370"/>
                <a:ext cx="1001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- 1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30"/>
              <p:cNvSpPr txBox="1">
                <a:spLocks noChangeArrowheads="1"/>
              </p:cNvSpPr>
              <p:nvPr/>
            </p:nvSpPr>
            <p:spPr bwMode="auto">
              <a:xfrm>
                <a:off x="4904" y="10175"/>
                <a:ext cx="11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Group 4"/>
              <p:cNvGrpSpPr>
                <a:grpSpLocks/>
              </p:cNvGrpSpPr>
              <p:nvPr/>
            </p:nvGrpSpPr>
            <p:grpSpPr bwMode="auto">
              <a:xfrm>
                <a:off x="3424" y="8165"/>
                <a:ext cx="4132" cy="4291"/>
                <a:chOff x="3424" y="8165"/>
                <a:chExt cx="4132" cy="4291"/>
              </a:xfrm>
            </p:grpSpPr>
            <p:sp>
              <p:nvSpPr>
                <p:cNvPr id="15" name="AutoShape 29"/>
                <p:cNvSpPr>
                  <a:spLocks noChangeShapeType="1"/>
                </p:cNvSpPr>
                <p:nvPr/>
              </p:nvSpPr>
              <p:spPr bwMode="auto">
                <a:xfrm>
                  <a:off x="6717" y="8165"/>
                  <a:ext cx="1" cy="93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717" y="8310"/>
                  <a:ext cx="839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 kN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7" name="Group 5"/>
                <p:cNvGrpSpPr>
                  <a:grpSpLocks/>
                </p:cNvGrpSpPr>
                <p:nvPr/>
              </p:nvGrpSpPr>
              <p:grpSpPr bwMode="auto">
                <a:xfrm>
                  <a:off x="3424" y="8960"/>
                  <a:ext cx="3855" cy="3496"/>
                  <a:chOff x="1634" y="10365"/>
                  <a:chExt cx="3855" cy="3496"/>
                </a:xfrm>
              </p:grpSpPr>
              <p:grpSp>
                <p:nvGrpSpPr>
                  <p:cNvPr id="1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34" y="10530"/>
                    <a:ext cx="3855" cy="3331"/>
                    <a:chOff x="2520" y="3390"/>
                    <a:chExt cx="2880" cy="3331"/>
                  </a:xfrm>
                </p:grpSpPr>
                <p:sp>
                  <p:nvSpPr>
                    <p:cNvPr id="22" name="AutoShap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5" y="3390"/>
                      <a:ext cx="196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3" name="AutoShap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5" y="3390"/>
                      <a:ext cx="0" cy="274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4" name="AutoShap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80" y="3390"/>
                      <a:ext cx="0" cy="274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5" name="AutoShap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5" y="6135"/>
                      <a:ext cx="196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6" name="AutoShap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15" y="3390"/>
                      <a:ext cx="1965" cy="274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27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0" y="6135"/>
                      <a:ext cx="960" cy="413"/>
                      <a:chOff x="5790" y="3555"/>
                      <a:chExt cx="960" cy="413"/>
                    </a:xfrm>
                  </p:grpSpPr>
                  <p:sp>
                    <p:nvSpPr>
                      <p:cNvPr id="36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30" y="3555"/>
                        <a:ext cx="495" cy="2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37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90" y="3825"/>
                        <a:ext cx="960" cy="143"/>
                        <a:chOff x="5790" y="4095"/>
                        <a:chExt cx="960" cy="143"/>
                      </a:xfrm>
                    </p:grpSpPr>
                    <p:sp>
                      <p:nvSpPr>
                        <p:cNvPr id="38" name="Rectangle 21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90" y="4095"/>
                          <a:ext cx="960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39" name="AutoShap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90" y="4095"/>
                          <a:ext cx="96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grpSp>
                  <p:nvGrpSpPr>
                    <p:cNvPr id="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40" y="6135"/>
                      <a:ext cx="960" cy="586"/>
                      <a:chOff x="7920" y="3795"/>
                      <a:chExt cx="960" cy="586"/>
                    </a:xfrm>
                  </p:grpSpPr>
                  <p:grpSp>
                    <p:nvGrpSpPr>
                      <p:cNvPr id="29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920" y="4238"/>
                        <a:ext cx="960" cy="143"/>
                        <a:chOff x="5790" y="4095"/>
                        <a:chExt cx="960" cy="143"/>
                      </a:xfrm>
                    </p:grpSpPr>
                    <p:sp>
                      <p:nvSpPr>
                        <p:cNvPr id="34" name="Rectangle 17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90" y="4095"/>
                          <a:ext cx="960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35" name="AutoShap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90" y="4095"/>
                          <a:ext cx="96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30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0" y="3795"/>
                        <a:ext cx="570" cy="2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31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250" y="4065"/>
                        <a:ext cx="180" cy="17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32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30" y="4065"/>
                        <a:ext cx="180" cy="17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33" name="AutoShap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95" y="4065"/>
                        <a:ext cx="88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</p:grpSp>
              <p:sp>
                <p:nvSpPr>
                  <p:cNvPr id="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6" y="10365"/>
                    <a:ext cx="661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28" y="10530"/>
                    <a:ext cx="661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3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28" y="13065"/>
                    <a:ext cx="661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4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8" name="AutoShape 2"/>
            <p:cNvSpPr>
              <a:spLocks noChangeShapeType="1"/>
            </p:cNvSpPr>
            <p:nvPr/>
          </p:nvSpPr>
          <p:spPr bwMode="auto">
            <a:xfrm flipV="1">
              <a:off x="6717" y="11945"/>
              <a:ext cx="0" cy="10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3467"/>
            </a:p>
          </p:txBody>
        </p:sp>
      </p:grp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8614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8107706" y="3203924"/>
          <a:ext cx="5689923" cy="2835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Batang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 (kN)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 (kN)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 (m)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nNL (kN</a:t>
                      </a:r>
                      <a:r>
                        <a:rPr lang="en-US" sz="2000" baseline="30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.m)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1 - 2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2 - 3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3 - 4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-27.5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82.50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1 - 4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1 - 3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id-ID" sz="2000" dirty="0">
                        <a:effectLst/>
                        <a:latin typeface="Symbol" panose="05050102010706020507" pitchFamily="18" charset="2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82.50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" name="Rectangle 50"/>
          <p:cNvSpPr>
            <a:spLocks noChangeArrowheads="1"/>
          </p:cNvSpPr>
          <p:nvPr/>
        </p:nvSpPr>
        <p:spPr bwMode="auto">
          <a:xfrm>
            <a:off x="6328570" y="4631229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7737382" y="2307114"/>
            <a:ext cx="6552728" cy="164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2311" b="1" noProof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6.3 Perhitungan perpindahan vertikal pada Contoh 6.6.</a:t>
            </a:r>
            <a:endParaRPr lang="id-ID" altLang="id-ID" sz="1733" noProof="1">
              <a:latin typeface="Arial" pitchFamily="34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 sz="5200" noProof="1">
              <a:latin typeface="Arial" pitchFamily="34" charset="0"/>
            </a:endParaRP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6988970" y="4961429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850567" y="6394509"/>
                <a:ext cx="6604000" cy="24876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600" dirty="0"/>
                  <a:t>1 kN ∙ 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3v</a:t>
                </a:r>
                <a:r>
                  <a:rPr lang="id-ID" sz="2600" dirty="0"/>
                  <a:t>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𝑛𝑁𝐿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𝐴𝐸</m:t>
                            </m:r>
                          </m:den>
                        </m:f>
                        <m:r>
                          <a:rPr lang="id-ID" sz="26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82,5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𝐴𝐸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sz="2600" dirty="0"/>
                  <a:t> kN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.m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i="1" dirty="0"/>
                  <a:t>y</a:t>
                </a:r>
                <a:r>
                  <a:rPr lang="id-ID" sz="2600" baseline="-25000" dirty="0"/>
                  <a:t>3v</a:t>
                </a:r>
                <a:r>
                  <a:rPr lang="id-ID" sz="2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82,5</m:t>
                        </m:r>
                      </m:num>
                      <m:den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600" i="1">
                                <a:latin typeface="Cambria Math"/>
                              </a:rPr>
                              <m:t>400.</m:t>
                            </m:r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−6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id-ID" sz="2600" i="1">
                            <a:latin typeface="Cambria Math"/>
                          </a:rPr>
                          <m:t>(200.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id-ID" sz="2600" i="1">
                            <a:latin typeface="Cambria Math"/>
                          </a:rPr>
                          <m:t>𝑘𝑁</m:t>
                        </m:r>
                        <m:r>
                          <a:rPr lang="id-ID" sz="2600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d-ID" sz="2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= 0,00103 m = </a:t>
                </a:r>
                <a:r>
                  <a:rPr lang="id-ID" sz="2600" b="1" dirty="0"/>
                  <a:t>1,03 mm  (↓)</a:t>
                </a:r>
                <a:endParaRPr lang="id-ID" sz="2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567" y="6394509"/>
                <a:ext cx="6604000" cy="2487669"/>
              </a:xfrm>
              <a:prstGeom prst="rect">
                <a:avLst/>
              </a:prstGeom>
              <a:blipFill rotWithShape="0">
                <a:blip r:embed="rId2"/>
                <a:stretch>
                  <a:fillRect l="-1662" b="-245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25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410" y="584515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6.7</a:t>
            </a:r>
            <a:endParaRPr lang="id-ID" dirty="0"/>
          </a:p>
          <a:p>
            <a:pPr algn="just"/>
            <a:r>
              <a:rPr lang="id-ID" sz="3467" dirty="0"/>
              <a:t>Gunakan metode beban virtual untuk menghitung lendutan di titik 2, apabila batang 1-2 dan 2-3 mengalami kenaikan temperatur sebesar </a:t>
            </a:r>
            <a:r>
              <a:rPr lang="id-ID" sz="3467" dirty="0">
                <a:latin typeface="Symbol" panose="05050102010706020507" pitchFamily="18" charset="2"/>
              </a:rPr>
              <a:t>D</a:t>
            </a:r>
            <a:r>
              <a:rPr lang="id-ID" sz="3467" i="1" dirty="0"/>
              <a:t>T</a:t>
            </a:r>
            <a:r>
              <a:rPr lang="id-ID" sz="3467" dirty="0"/>
              <a:t> = 110</a:t>
            </a:r>
            <a:r>
              <a:rPr lang="id-ID" sz="3467" baseline="30000" dirty="0"/>
              <a:t>o</a:t>
            </a:r>
            <a:r>
              <a:rPr lang="id-ID" sz="3467" dirty="0"/>
              <a:t>C. </a:t>
            </a:r>
            <a:r>
              <a:rPr lang="en-US" sz="3467" dirty="0"/>
              <a:t>B</a:t>
            </a:r>
            <a:r>
              <a:rPr lang="id-ID" sz="3467" dirty="0"/>
              <a:t>atang 2-5 mengalami kesalahan fabrikasi dipotong terlalu panjang 19 mm</a:t>
            </a:r>
            <a:r>
              <a:rPr lang="en-US" sz="3467" dirty="0"/>
              <a:t>. </a:t>
            </a:r>
            <a:r>
              <a:rPr lang="id-ID" sz="3467" dirty="0"/>
              <a:t>Ambil  nilai </a:t>
            </a:r>
            <a:r>
              <a:rPr lang="id-ID" sz="3467" i="1" dirty="0"/>
              <a:t>E</a:t>
            </a:r>
            <a:r>
              <a:rPr lang="id-ID" sz="3467" dirty="0"/>
              <a:t> = 200 GPa dan </a:t>
            </a:r>
            <a:r>
              <a:rPr lang="id-ID" sz="3467" dirty="0">
                <a:latin typeface="Symbol" panose="05050102010706020507" pitchFamily="18" charset="2"/>
              </a:rPr>
              <a:t>a</a:t>
            </a:r>
            <a:r>
              <a:rPr lang="id-ID" sz="3467" dirty="0"/>
              <a:t> = 1,8.10</a:t>
            </a:r>
            <a:r>
              <a:rPr lang="id-ID" sz="3467" baseline="30000" dirty="0"/>
              <a:t>– 6 </a:t>
            </a:r>
            <a:r>
              <a:rPr lang="id-ID" sz="3467" dirty="0"/>
              <a:t>/</a:t>
            </a:r>
            <a:r>
              <a:rPr lang="id-ID" sz="3467" baseline="30000" dirty="0"/>
              <a:t>o</a:t>
            </a:r>
            <a:r>
              <a:rPr lang="id-ID" sz="3467" dirty="0"/>
              <a:t>C.</a:t>
            </a:r>
          </a:p>
          <a:p>
            <a:endParaRPr lang="id-ID" dirty="0"/>
          </a:p>
        </p:txBody>
      </p:sp>
      <p:sp>
        <p:nvSpPr>
          <p:cNvPr id="41" name="Rectangle 97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9"/>
          <p:cNvGrpSpPr>
            <a:grpSpLocks/>
          </p:cNvGrpSpPr>
          <p:nvPr/>
        </p:nvGrpSpPr>
        <p:grpSpPr bwMode="auto">
          <a:xfrm>
            <a:off x="5162343" y="4536954"/>
            <a:ext cx="6676963" cy="3432381"/>
            <a:chOff x="2180" y="2670"/>
            <a:chExt cx="5595" cy="3165"/>
          </a:xfrm>
        </p:grpSpPr>
        <p:grpSp>
          <p:nvGrpSpPr>
            <p:cNvPr id="43" name="Group 53"/>
            <p:cNvGrpSpPr>
              <a:grpSpLocks/>
            </p:cNvGrpSpPr>
            <p:nvPr/>
          </p:nvGrpSpPr>
          <p:grpSpPr bwMode="auto">
            <a:xfrm>
              <a:off x="2180" y="2670"/>
              <a:ext cx="4840" cy="3165"/>
              <a:chOff x="2180" y="2670"/>
              <a:chExt cx="4840" cy="3165"/>
            </a:xfrm>
          </p:grpSpPr>
          <p:grpSp>
            <p:nvGrpSpPr>
              <p:cNvPr id="47" name="Group 64"/>
              <p:cNvGrpSpPr>
                <a:grpSpLocks/>
              </p:cNvGrpSpPr>
              <p:nvPr/>
            </p:nvGrpSpPr>
            <p:grpSpPr bwMode="auto">
              <a:xfrm>
                <a:off x="2180" y="2670"/>
                <a:ext cx="4291" cy="2565"/>
                <a:chOff x="2180" y="2670"/>
                <a:chExt cx="4291" cy="2565"/>
              </a:xfrm>
            </p:grpSpPr>
            <p:grpSp>
              <p:nvGrpSpPr>
                <p:cNvPr id="58" name="Group 71"/>
                <p:cNvGrpSpPr>
                  <a:grpSpLocks/>
                </p:cNvGrpSpPr>
                <p:nvPr/>
              </p:nvGrpSpPr>
              <p:grpSpPr bwMode="auto">
                <a:xfrm>
                  <a:off x="2180" y="2670"/>
                  <a:ext cx="4291" cy="2565"/>
                  <a:chOff x="2180" y="2670"/>
                  <a:chExt cx="4291" cy="2565"/>
                </a:xfrm>
              </p:grpSpPr>
              <p:grpSp>
                <p:nvGrpSpPr>
                  <p:cNvPr id="6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180" y="2670"/>
                    <a:ext cx="3985" cy="2565"/>
                    <a:chOff x="2180" y="2670"/>
                    <a:chExt cx="3985" cy="2565"/>
                  </a:xfrm>
                </p:grpSpPr>
                <p:grpSp>
                  <p:nvGrpSpPr>
                    <p:cNvPr id="71" name="Group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25" y="3060"/>
                      <a:ext cx="3540" cy="1770"/>
                      <a:chOff x="2625" y="3060"/>
                      <a:chExt cx="3540" cy="1770"/>
                    </a:xfrm>
                  </p:grpSpPr>
                  <p:sp>
                    <p:nvSpPr>
                      <p:cNvPr id="84" name="AutoShap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306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5" name="AutoShape 9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510" y="3945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6" name="AutoShape 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483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7" name="AutoShap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5" y="483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8" name="AutoShap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3060"/>
                        <a:ext cx="1770" cy="177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9" name="AutoShap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5" y="3060"/>
                        <a:ext cx="1770" cy="177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  <p:grpSp>
                  <p:nvGrpSpPr>
                    <p:cNvPr id="72" name="Group 85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2057" y="2929"/>
                      <a:ext cx="825" cy="308"/>
                      <a:chOff x="6705" y="3457"/>
                      <a:chExt cx="825" cy="308"/>
                    </a:xfrm>
                  </p:grpSpPr>
                  <p:sp>
                    <p:nvSpPr>
                      <p:cNvPr id="80" name="AutoShap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15" y="3457"/>
                        <a:ext cx="375" cy="16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grpSp>
                    <p:nvGrpSpPr>
                      <p:cNvPr id="81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05" y="3622"/>
                        <a:ext cx="825" cy="143"/>
                        <a:chOff x="6705" y="3622"/>
                        <a:chExt cx="825" cy="143"/>
                      </a:xfrm>
                    </p:grpSpPr>
                    <p:sp>
                      <p:nvSpPr>
                        <p:cNvPr id="82" name="Rectangle 88" descr="Light down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143"/>
                        </a:xfrm>
                        <a:prstGeom prst="rect">
                          <a:avLst/>
                        </a:prstGeom>
                        <a:pattFill prst="ltDn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83" name="AutoShap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</p:grpSp>
                </p:grpSp>
                <p:grpSp>
                  <p:nvGrpSpPr>
                    <p:cNvPr id="73" name="Group 78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989" y="4601"/>
                      <a:ext cx="825" cy="443"/>
                      <a:chOff x="8640" y="3825"/>
                      <a:chExt cx="825" cy="443"/>
                    </a:xfrm>
                  </p:grpSpPr>
                  <p:grpSp>
                    <p:nvGrpSpPr>
                      <p:cNvPr id="74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40" y="4125"/>
                        <a:ext cx="825" cy="143"/>
                        <a:chOff x="6705" y="3622"/>
                        <a:chExt cx="825" cy="143"/>
                      </a:xfrm>
                    </p:grpSpPr>
                    <p:sp>
                      <p:nvSpPr>
                        <p:cNvPr id="78" name="Rectangle 84" descr="Light down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143"/>
                        </a:xfrm>
                        <a:prstGeom prst="rect">
                          <a:avLst/>
                        </a:prstGeom>
                        <a:pattFill prst="ltDn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79" name="AutoShap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</p:grpSp>
                  <p:sp>
                    <p:nvSpPr>
                      <p:cNvPr id="75" name="AutoShap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65" y="3825"/>
                        <a:ext cx="375" cy="16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6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77" y="3982"/>
                        <a:ext cx="143" cy="14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7" name="AutoShap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45" y="3982"/>
                        <a:ext cx="58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</p:grpSp>
              <p:sp>
                <p:nvSpPr>
                  <p:cNvPr id="66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7" y="4830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0" y="4830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4" y="4830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3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0" y="2760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5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7" y="2760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4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894" y="4515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1800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657" y="4515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1800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884" y="3735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1800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021" y="2760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1200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705" y="3788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1200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5136" y="3668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1200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8" name="AutoShape 63"/>
              <p:cNvSpPr>
                <a:spLocks noChangeShapeType="1"/>
              </p:cNvSpPr>
              <p:nvPr/>
            </p:nvSpPr>
            <p:spPr bwMode="auto">
              <a:xfrm>
                <a:off x="6165" y="5385"/>
                <a:ext cx="0" cy="4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grpSp>
            <p:nvGrpSpPr>
              <p:cNvPr id="49" name="Group 59"/>
              <p:cNvGrpSpPr>
                <a:grpSpLocks/>
              </p:cNvGrpSpPr>
              <p:nvPr/>
            </p:nvGrpSpPr>
            <p:grpSpPr bwMode="auto">
              <a:xfrm>
                <a:off x="2623" y="5385"/>
                <a:ext cx="1772" cy="450"/>
                <a:chOff x="2623" y="5385"/>
                <a:chExt cx="1772" cy="450"/>
              </a:xfrm>
            </p:grpSpPr>
            <p:sp>
              <p:nvSpPr>
                <p:cNvPr id="55" name="AutoShape 62"/>
                <p:cNvSpPr>
                  <a:spLocks noChangeShapeType="1"/>
                </p:cNvSpPr>
                <p:nvPr/>
              </p:nvSpPr>
              <p:spPr bwMode="auto">
                <a:xfrm>
                  <a:off x="2623" y="5385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6" name="AutoShape 61"/>
                <p:cNvSpPr>
                  <a:spLocks noChangeShapeType="1"/>
                </p:cNvSpPr>
                <p:nvPr/>
              </p:nvSpPr>
              <p:spPr bwMode="auto">
                <a:xfrm>
                  <a:off x="4395" y="5385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7" name="AutoShape 60"/>
                <p:cNvSpPr>
                  <a:spLocks noChangeShapeType="1"/>
                </p:cNvSpPr>
                <p:nvPr/>
              </p:nvSpPr>
              <p:spPr bwMode="auto">
                <a:xfrm>
                  <a:off x="2623" y="5625"/>
                  <a:ext cx="177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  <p:sp>
            <p:nvSpPr>
              <p:cNvPr id="50" name="AutoShape 58"/>
              <p:cNvSpPr>
                <a:spLocks noChangeShapeType="1"/>
              </p:cNvSpPr>
              <p:nvPr/>
            </p:nvSpPr>
            <p:spPr bwMode="auto">
              <a:xfrm>
                <a:off x="4395" y="5625"/>
                <a:ext cx="17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grpSp>
            <p:nvGrpSpPr>
              <p:cNvPr id="51" name="Group 54"/>
              <p:cNvGrpSpPr>
                <a:grpSpLocks/>
              </p:cNvGrpSpPr>
              <p:nvPr/>
            </p:nvGrpSpPr>
            <p:grpSpPr bwMode="auto">
              <a:xfrm rot="5400000">
                <a:off x="5909" y="3721"/>
                <a:ext cx="1772" cy="450"/>
                <a:chOff x="2623" y="5385"/>
                <a:chExt cx="1772" cy="450"/>
              </a:xfrm>
            </p:grpSpPr>
            <p:sp>
              <p:nvSpPr>
                <p:cNvPr id="52" name="AutoShape 57"/>
                <p:cNvSpPr>
                  <a:spLocks noChangeShapeType="1"/>
                </p:cNvSpPr>
                <p:nvPr/>
              </p:nvSpPr>
              <p:spPr bwMode="auto">
                <a:xfrm>
                  <a:off x="2623" y="5385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3" name="AutoShape 56"/>
                <p:cNvSpPr>
                  <a:spLocks noChangeShapeType="1"/>
                </p:cNvSpPr>
                <p:nvPr/>
              </p:nvSpPr>
              <p:spPr bwMode="auto">
                <a:xfrm>
                  <a:off x="4395" y="5385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4" name="AutoShape 55"/>
                <p:cNvSpPr>
                  <a:spLocks noChangeShapeType="1"/>
                </p:cNvSpPr>
                <p:nvPr/>
              </p:nvSpPr>
              <p:spPr bwMode="auto">
                <a:xfrm>
                  <a:off x="2623" y="5625"/>
                  <a:ext cx="177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</p:grp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3108" y="4942"/>
              <a:ext cx="9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1,2 m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51"/>
            <p:cNvSpPr txBox="1">
              <a:spLocks noChangeArrowheads="1"/>
            </p:cNvSpPr>
            <p:nvPr/>
          </p:nvSpPr>
          <p:spPr bwMode="auto">
            <a:xfrm>
              <a:off x="4871" y="4942"/>
              <a:ext cx="9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1,2 m</a:t>
              </a:r>
              <a:endParaRPr lang="en-US" altLang="id-ID" sz="4622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6795" y="3495"/>
              <a:ext cx="9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1,2 m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0" name="Rectangle 112"/>
          <p:cNvSpPr>
            <a:spLocks noChangeArrowheads="1"/>
          </p:cNvSpPr>
          <p:nvPr/>
        </p:nvSpPr>
        <p:spPr bwMode="auto">
          <a:xfrm>
            <a:off x="28614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3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6411" y="584514"/>
            <a:ext cx="328327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622" b="1" dirty="0"/>
              <a:t>Contoh 6.7</a:t>
            </a:r>
            <a:endParaRPr lang="id-ID" sz="4622" dirty="0"/>
          </a:p>
        </p:txBody>
      </p:sp>
      <p:sp>
        <p:nvSpPr>
          <p:cNvPr id="5" name="Rectangle 4"/>
          <p:cNvSpPr/>
          <p:nvPr/>
        </p:nvSpPr>
        <p:spPr>
          <a:xfrm>
            <a:off x="2798522" y="1429190"/>
            <a:ext cx="111292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dirty="0"/>
              <a:t>Untuk menghitung lendutan di titik 2 akibat adanya kenaikan temperatur, maka dapat diberikan beban sebesar 1 kN di titik 2 dalam arah vertikal. </a:t>
            </a: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86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9"/>
          <p:cNvGrpSpPr>
            <a:grpSpLocks/>
          </p:cNvGrpSpPr>
          <p:nvPr/>
        </p:nvGrpSpPr>
        <p:grpSpPr bwMode="auto">
          <a:xfrm>
            <a:off x="2676091" y="3397743"/>
            <a:ext cx="5399486" cy="3980060"/>
            <a:chOff x="3021" y="5675"/>
            <a:chExt cx="4291" cy="3156"/>
          </a:xfrm>
        </p:grpSpPr>
        <p:sp>
          <p:nvSpPr>
            <p:cNvPr id="45" name="Text Box 85"/>
            <p:cNvSpPr txBox="1">
              <a:spLocks noChangeArrowheads="1"/>
            </p:cNvSpPr>
            <p:nvPr/>
          </p:nvSpPr>
          <p:spPr bwMode="auto">
            <a:xfrm>
              <a:off x="5236" y="8373"/>
              <a:ext cx="78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kN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6" name="Group 50"/>
            <p:cNvGrpSpPr>
              <a:grpSpLocks/>
            </p:cNvGrpSpPr>
            <p:nvPr/>
          </p:nvGrpSpPr>
          <p:grpSpPr bwMode="auto">
            <a:xfrm>
              <a:off x="3021" y="5675"/>
              <a:ext cx="4291" cy="3150"/>
              <a:chOff x="3021" y="7815"/>
              <a:chExt cx="4291" cy="3150"/>
            </a:xfrm>
          </p:grpSpPr>
          <p:grpSp>
            <p:nvGrpSpPr>
              <p:cNvPr id="47" name="Group 57"/>
              <p:cNvGrpSpPr>
                <a:grpSpLocks/>
              </p:cNvGrpSpPr>
              <p:nvPr/>
            </p:nvGrpSpPr>
            <p:grpSpPr bwMode="auto">
              <a:xfrm>
                <a:off x="3021" y="7815"/>
                <a:ext cx="4291" cy="3150"/>
                <a:chOff x="3021" y="7815"/>
                <a:chExt cx="4291" cy="3150"/>
              </a:xfrm>
            </p:grpSpPr>
            <p:sp>
              <p:nvSpPr>
                <p:cNvPr id="54" name="AutoShape 84"/>
                <p:cNvSpPr>
                  <a:spLocks noChangeShapeType="1"/>
                </p:cNvSpPr>
                <p:nvPr/>
              </p:nvSpPr>
              <p:spPr bwMode="auto">
                <a:xfrm>
                  <a:off x="5236" y="9975"/>
                  <a:ext cx="0" cy="99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856" y="10010"/>
                  <a:ext cx="457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6" name="Group 58"/>
                <p:cNvGrpSpPr>
                  <a:grpSpLocks/>
                </p:cNvGrpSpPr>
                <p:nvPr/>
              </p:nvGrpSpPr>
              <p:grpSpPr bwMode="auto">
                <a:xfrm>
                  <a:off x="3021" y="7815"/>
                  <a:ext cx="4291" cy="2565"/>
                  <a:chOff x="3021" y="7815"/>
                  <a:chExt cx="4291" cy="2565"/>
                </a:xfrm>
              </p:grpSpPr>
              <p:grpSp>
                <p:nvGrpSpPr>
                  <p:cNvPr id="5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3021" y="7815"/>
                    <a:ext cx="3985" cy="2565"/>
                    <a:chOff x="2180" y="2670"/>
                    <a:chExt cx="3985" cy="2565"/>
                  </a:xfrm>
                </p:grpSpPr>
                <p:grpSp>
                  <p:nvGrpSpPr>
                    <p:cNvPr id="62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25" y="3060"/>
                      <a:ext cx="3540" cy="1770"/>
                      <a:chOff x="2625" y="3060"/>
                      <a:chExt cx="3540" cy="1770"/>
                    </a:xfrm>
                  </p:grpSpPr>
                  <p:sp>
                    <p:nvSpPr>
                      <p:cNvPr id="75" name="AutoShape 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306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6" name="AutoShape 8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510" y="3945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7" name="AutoShap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483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8" name="AutoShap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5" y="483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9" name="AutoShap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3060"/>
                        <a:ext cx="1770" cy="177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0" name="AutoShap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5" y="3060"/>
                        <a:ext cx="1770" cy="177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  <p:grpSp>
                  <p:nvGrpSpPr>
                    <p:cNvPr id="63" name="Group 71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2057" y="2929"/>
                      <a:ext cx="825" cy="308"/>
                      <a:chOff x="6705" y="3457"/>
                      <a:chExt cx="825" cy="308"/>
                    </a:xfrm>
                  </p:grpSpPr>
                  <p:sp>
                    <p:nvSpPr>
                      <p:cNvPr id="71" name="AutoShap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15" y="3457"/>
                        <a:ext cx="375" cy="16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grpSp>
                    <p:nvGrpSpPr>
                      <p:cNvPr id="72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05" y="3622"/>
                        <a:ext cx="825" cy="143"/>
                        <a:chOff x="6705" y="3622"/>
                        <a:chExt cx="825" cy="143"/>
                      </a:xfrm>
                    </p:grpSpPr>
                    <p:sp>
                      <p:nvSpPr>
                        <p:cNvPr id="73" name="Rectangle 74" descr="Light down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143"/>
                        </a:xfrm>
                        <a:prstGeom prst="rect">
                          <a:avLst/>
                        </a:prstGeom>
                        <a:pattFill prst="ltDn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74" name="AutoShap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</p:grpSp>
                </p:grpSp>
                <p:grpSp>
                  <p:nvGrpSpPr>
                    <p:cNvPr id="64" name="Group 64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989" y="4601"/>
                      <a:ext cx="825" cy="443"/>
                      <a:chOff x="8640" y="3825"/>
                      <a:chExt cx="825" cy="443"/>
                    </a:xfrm>
                  </p:grpSpPr>
                  <p:grpSp>
                    <p:nvGrpSpPr>
                      <p:cNvPr id="65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40" y="4125"/>
                        <a:ext cx="825" cy="143"/>
                        <a:chOff x="6705" y="3622"/>
                        <a:chExt cx="825" cy="143"/>
                      </a:xfrm>
                    </p:grpSpPr>
                    <p:sp>
                      <p:nvSpPr>
                        <p:cNvPr id="69" name="Rectangle 70" descr="Light down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143"/>
                        </a:xfrm>
                        <a:prstGeom prst="rect">
                          <a:avLst/>
                        </a:prstGeom>
                        <a:pattFill prst="ltDn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70" name="AutoShap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</p:grpSp>
                  <p:sp>
                    <p:nvSpPr>
                      <p:cNvPr id="66" name="AutoShap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65" y="3825"/>
                        <a:ext cx="375" cy="16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67" name="Oval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77" y="3982"/>
                        <a:ext cx="143" cy="14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68" name="AutoShap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45" y="3982"/>
                        <a:ext cx="58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</p:grpSp>
              <p:sp>
                <p:nvSpPr>
                  <p:cNvPr id="58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8" y="9975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5" y="9975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3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41" y="7905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5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8" y="7905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4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8" name="Text Box 56"/>
              <p:cNvSpPr txBox="1">
                <a:spLocks noChangeArrowheads="1"/>
              </p:cNvSpPr>
              <p:nvPr/>
            </p:nvSpPr>
            <p:spPr bwMode="auto">
              <a:xfrm>
                <a:off x="3848" y="9660"/>
                <a:ext cx="100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− 1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 Box 55"/>
              <p:cNvSpPr txBox="1">
                <a:spLocks noChangeArrowheads="1"/>
              </p:cNvSpPr>
              <p:nvPr/>
            </p:nvSpPr>
            <p:spPr bwMode="auto">
              <a:xfrm>
                <a:off x="3534" y="8640"/>
                <a:ext cx="1322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+1,4142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 Box 54"/>
              <p:cNvSpPr txBox="1">
                <a:spLocks noChangeArrowheads="1"/>
              </p:cNvSpPr>
              <p:nvPr/>
            </p:nvSpPr>
            <p:spPr bwMode="auto">
              <a:xfrm>
                <a:off x="4033" y="7815"/>
                <a:ext cx="100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53"/>
              <p:cNvSpPr txBox="1">
                <a:spLocks noChangeArrowheads="1"/>
              </p:cNvSpPr>
              <p:nvPr/>
            </p:nvSpPr>
            <p:spPr bwMode="auto">
              <a:xfrm>
                <a:off x="5998" y="8640"/>
                <a:ext cx="100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52"/>
              <p:cNvSpPr txBox="1">
                <a:spLocks noChangeArrowheads="1"/>
              </p:cNvSpPr>
              <p:nvPr/>
            </p:nvSpPr>
            <p:spPr bwMode="auto">
              <a:xfrm>
                <a:off x="5063" y="8970"/>
                <a:ext cx="100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 Box 51"/>
              <p:cNvSpPr txBox="1">
                <a:spLocks noChangeArrowheads="1"/>
              </p:cNvSpPr>
              <p:nvPr/>
            </p:nvSpPr>
            <p:spPr bwMode="auto">
              <a:xfrm>
                <a:off x="5667" y="9660"/>
                <a:ext cx="100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1" name="Rectangle 99"/>
          <p:cNvSpPr>
            <a:spLocks noChangeArrowheads="1"/>
          </p:cNvSpPr>
          <p:nvPr/>
        </p:nvSpPr>
        <p:spPr bwMode="auto">
          <a:xfrm>
            <a:off x="24212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085150" y="2334326"/>
            <a:ext cx="714633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600" dirty="0"/>
              <a:t>Dengan menggunakan persamaan 6.28 :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1∙</a:t>
            </a:r>
            <a:r>
              <a:rPr lang="id-ID" sz="2600" i="1" dirty="0"/>
              <a:t>y</a:t>
            </a:r>
            <a:r>
              <a:rPr lang="id-ID" sz="2600" dirty="0"/>
              <a:t> = ∑</a:t>
            </a:r>
            <a:r>
              <a:rPr lang="id-ID" sz="2600" i="1" dirty="0"/>
              <a:t>n</a:t>
            </a:r>
            <a:r>
              <a:rPr lang="id-ID" sz="2600" dirty="0"/>
              <a:t>∙a∙</a:t>
            </a:r>
            <a:r>
              <a:rPr lang="id-ID" sz="2600" dirty="0">
                <a:latin typeface="Symbol" panose="05050102010706020507" pitchFamily="18" charset="2"/>
              </a:rPr>
              <a:t>D</a:t>
            </a:r>
            <a:r>
              <a:rPr lang="id-ID" sz="2600" i="1" dirty="0"/>
              <a:t>T</a:t>
            </a:r>
            <a:r>
              <a:rPr lang="id-ID" sz="2600" dirty="0"/>
              <a:t>∙</a:t>
            </a:r>
            <a:r>
              <a:rPr lang="id-ID" sz="2600" i="1" dirty="0"/>
              <a:t>L</a:t>
            </a:r>
            <a:r>
              <a:rPr lang="id-ID" sz="2600" dirty="0"/>
              <a:t>	</a:t>
            </a:r>
          </a:p>
          <a:p>
            <a:pPr>
              <a:lnSpc>
                <a:spcPct val="150000"/>
              </a:lnSpc>
            </a:pPr>
            <a:r>
              <a:rPr lang="id-ID" sz="2600" i="1" dirty="0"/>
              <a:t>y</a:t>
            </a:r>
            <a:r>
              <a:rPr lang="id-ID" sz="2600" baseline="-25000" dirty="0"/>
              <a:t>2v</a:t>
            </a:r>
            <a:r>
              <a:rPr lang="id-ID" sz="2600" dirty="0"/>
              <a:t> 	= </a:t>
            </a:r>
            <a:r>
              <a:rPr lang="id-ID" sz="2600" i="1" dirty="0"/>
              <a:t>n</a:t>
            </a:r>
            <a:r>
              <a:rPr lang="id-ID" sz="2600" baseline="-25000" dirty="0"/>
              <a:t>1-2</a:t>
            </a:r>
            <a:r>
              <a:rPr lang="id-ID" sz="2600" dirty="0"/>
              <a:t>∙a∙</a:t>
            </a:r>
            <a:r>
              <a:rPr lang="id-ID" sz="2600" dirty="0">
                <a:latin typeface="Symbol" panose="05050102010706020507" pitchFamily="18" charset="2"/>
              </a:rPr>
              <a:t>D</a:t>
            </a:r>
            <a:r>
              <a:rPr lang="id-ID" sz="2600" i="1" dirty="0"/>
              <a:t>T</a:t>
            </a:r>
            <a:r>
              <a:rPr lang="id-ID" sz="2600" dirty="0"/>
              <a:t>∙</a:t>
            </a:r>
            <a:r>
              <a:rPr lang="id-ID" sz="2600" i="1" dirty="0"/>
              <a:t>L</a:t>
            </a:r>
            <a:r>
              <a:rPr lang="id-ID" sz="2600" baseline="-25000" dirty="0"/>
              <a:t>1-2</a:t>
            </a:r>
            <a:r>
              <a:rPr lang="id-ID" sz="2600" i="1" dirty="0"/>
              <a:t> + n</a:t>
            </a:r>
            <a:r>
              <a:rPr lang="id-ID" sz="2600" baseline="-25000" dirty="0"/>
              <a:t>2-3</a:t>
            </a:r>
            <a:r>
              <a:rPr lang="id-ID" sz="2600" dirty="0"/>
              <a:t>∙a∙</a:t>
            </a:r>
            <a:r>
              <a:rPr lang="id-ID" sz="2600" dirty="0">
                <a:latin typeface="Symbol" panose="05050102010706020507" pitchFamily="18" charset="2"/>
              </a:rPr>
              <a:t>D</a:t>
            </a:r>
            <a:r>
              <a:rPr lang="id-ID" sz="2600" i="1" dirty="0"/>
              <a:t>T</a:t>
            </a:r>
            <a:r>
              <a:rPr lang="id-ID" sz="2600" dirty="0"/>
              <a:t>∙</a:t>
            </a:r>
            <a:r>
              <a:rPr lang="id-ID" sz="2600" i="1" dirty="0"/>
              <a:t>L</a:t>
            </a:r>
            <a:r>
              <a:rPr lang="id-ID" sz="2600" baseline="-25000" dirty="0"/>
              <a:t>2-3</a:t>
            </a:r>
            <a:endParaRPr lang="id-ID" sz="2600" dirty="0"/>
          </a:p>
          <a:p>
            <a:pPr>
              <a:lnSpc>
                <a:spcPct val="150000"/>
              </a:lnSpc>
            </a:pPr>
            <a:r>
              <a:rPr lang="id-ID" sz="2600" dirty="0"/>
              <a:t>	= − 1(1,8∙10</a:t>
            </a:r>
            <a:r>
              <a:rPr lang="id-ID" sz="2600" baseline="30000" dirty="0"/>
              <a:t>– 6</a:t>
            </a:r>
            <a:r>
              <a:rPr lang="id-ID" sz="2600" dirty="0"/>
              <a:t> /</a:t>
            </a:r>
            <a:r>
              <a:rPr lang="id-ID" sz="2600" baseline="30000" dirty="0"/>
              <a:t>o</a:t>
            </a:r>
            <a:r>
              <a:rPr lang="id-ID" sz="2600" dirty="0"/>
              <a:t>C)(110</a:t>
            </a:r>
            <a:r>
              <a:rPr lang="id-ID" sz="2600" baseline="30000" dirty="0"/>
              <a:t>o</a:t>
            </a:r>
            <a:r>
              <a:rPr lang="id-ID" sz="2600" dirty="0"/>
              <a:t>C)(1,2 m) + 0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	= 237,6∙10 </a:t>
            </a:r>
            <a:r>
              <a:rPr lang="id-ID" sz="2600" baseline="30000" dirty="0"/>
              <a:t>–6</a:t>
            </a:r>
            <a:r>
              <a:rPr lang="id-ID" sz="2600" dirty="0"/>
              <a:t> m = </a:t>
            </a:r>
            <a:r>
              <a:rPr lang="id-ID" sz="2600" b="1" dirty="0"/>
              <a:t>0,2376 mm</a:t>
            </a:r>
            <a:r>
              <a:rPr lang="id-ID" sz="2600" dirty="0"/>
              <a:t> ( ↑ )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Selanjutnya untuk menghitung lendutan di titik 2 akibat kesalahan fabrikasi berupa pemotongan batang 2-4 yang terlalu panjang 19 mm, dapat digunakan persamaan 6.29 :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1∙</a:t>
            </a:r>
            <a:r>
              <a:rPr lang="id-ID" sz="2600" i="1" dirty="0"/>
              <a:t>y</a:t>
            </a:r>
            <a:r>
              <a:rPr lang="id-ID" sz="2600" dirty="0"/>
              <a:t> = ∑</a:t>
            </a:r>
            <a:r>
              <a:rPr lang="id-ID" sz="2600" i="1" dirty="0"/>
              <a:t>n</a:t>
            </a:r>
            <a:r>
              <a:rPr lang="id-ID" sz="2600" dirty="0"/>
              <a:t>∙</a:t>
            </a:r>
            <a:r>
              <a:rPr lang="id-ID" sz="2600" dirty="0">
                <a:latin typeface="Symbol" panose="05050102010706020507" pitchFamily="18" charset="2"/>
              </a:rPr>
              <a:t>D</a:t>
            </a:r>
            <a:r>
              <a:rPr lang="id-ID" sz="2600" i="1" dirty="0"/>
              <a:t>L</a:t>
            </a:r>
            <a:endParaRPr lang="id-ID" sz="2600" dirty="0"/>
          </a:p>
          <a:p>
            <a:pPr>
              <a:lnSpc>
                <a:spcPct val="150000"/>
              </a:lnSpc>
            </a:pPr>
            <a:r>
              <a:rPr lang="id-ID" sz="2600" i="1" dirty="0"/>
              <a:t>y</a:t>
            </a:r>
            <a:r>
              <a:rPr lang="id-ID" sz="2600" baseline="-25000" dirty="0"/>
              <a:t>2v</a:t>
            </a:r>
            <a:r>
              <a:rPr lang="id-ID" sz="2600" i="1" dirty="0"/>
              <a:t> </a:t>
            </a:r>
            <a:r>
              <a:rPr lang="en-US" sz="2600" i="1" dirty="0"/>
              <a:t>	</a:t>
            </a:r>
            <a:r>
              <a:rPr lang="id-ID" sz="2600" i="1" dirty="0"/>
              <a:t>= n</a:t>
            </a:r>
            <a:r>
              <a:rPr lang="id-ID" sz="2600" baseline="-25000" dirty="0"/>
              <a:t>2-4</a:t>
            </a:r>
            <a:r>
              <a:rPr lang="id-ID" sz="2600" i="1" dirty="0"/>
              <a:t>∙</a:t>
            </a:r>
            <a:r>
              <a:rPr lang="id-ID" sz="2600" dirty="0">
                <a:latin typeface="Symbol" panose="05050102010706020507" pitchFamily="18" charset="2"/>
              </a:rPr>
              <a:t>D</a:t>
            </a:r>
            <a:r>
              <a:rPr lang="id-ID" sz="2600" i="1" dirty="0"/>
              <a:t>L</a:t>
            </a:r>
            <a:r>
              <a:rPr lang="id-ID" sz="2600" baseline="-25000" dirty="0"/>
              <a:t>2-4</a:t>
            </a:r>
            <a:r>
              <a:rPr lang="id-ID" sz="2600" i="1" dirty="0"/>
              <a:t> = </a:t>
            </a:r>
            <a:r>
              <a:rPr lang="id-ID" sz="2600" dirty="0"/>
              <a:t>1,4142(19 mm)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	</a:t>
            </a:r>
            <a:r>
              <a:rPr lang="id-ID" sz="2600" dirty="0"/>
              <a:t>= </a:t>
            </a:r>
            <a:r>
              <a:rPr lang="id-ID" sz="2600" b="1" dirty="0"/>
              <a:t>26,87 mm</a:t>
            </a:r>
            <a:r>
              <a:rPr lang="id-ID" sz="2600" dirty="0"/>
              <a:t> ( ↓ )</a:t>
            </a:r>
            <a:r>
              <a:rPr lang="id-ID" sz="2600" i="1" dirty="0"/>
              <a:t> </a:t>
            </a:r>
            <a:r>
              <a:rPr lang="id-ID" sz="2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559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id-ID" sz="4044" noProof="1"/>
              <a:t>Metode Kerja Virtual Pada Balok Dan Portal Bidang</a:t>
            </a:r>
            <a:br>
              <a:rPr lang="id-ID" dirty="0"/>
            </a:b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2399" y="1520619"/>
                <a:ext cx="11887200" cy="653750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id-ID" dirty="0"/>
                  <a:t>1∙ </a:t>
                </a:r>
                <a:r>
                  <a:rPr lang="id-ID" i="1" dirty="0"/>
                  <a:t>y</a:t>
                </a:r>
                <a:r>
                  <a:rPr lang="id-ID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i="1">
                            <a:latin typeface="Cambria Math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latin typeface="Cambria Math"/>
                              </a:rPr>
                              <m:t>𝑚𝑀</m:t>
                            </m:r>
                          </m:num>
                          <m:den>
                            <m:r>
                              <a:rPr lang="id-ID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box>
                          <m:boxPr>
                            <m:diff m:val="on"/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id-ID" i="1">
                                <a:latin typeface="Cambria Math"/>
                              </a:rPr>
                              <m:t>𝑑𝑥</m:t>
                            </m:r>
                          </m:e>
                        </m:box>
                      </m:e>
                    </m:nary>
                  </m:oMath>
                </a14:m>
                <a:r>
                  <a:rPr lang="id-ID" dirty="0"/>
                  <a:t>				(6.30)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r>
                  <a:rPr lang="id-ID" dirty="0"/>
                  <a:t>dengan </a:t>
                </a:r>
              </a:p>
              <a:p>
                <a:pPr marL="0" indent="0">
                  <a:buNone/>
                </a:pPr>
                <a:r>
                  <a:rPr lang="id-ID" dirty="0"/>
                  <a:t>1	adalah beban virtual 1(satu) satuan yang diberikan pada titik yang </a:t>
                </a:r>
                <a:r>
                  <a:rPr lang="en-US" dirty="0"/>
                  <a:t>	</a:t>
                </a:r>
                <a:r>
                  <a:rPr lang="id-ID" dirty="0"/>
                  <a:t>hendak dihitung perpindahannya</a:t>
                </a:r>
              </a:p>
              <a:p>
                <a:pPr marL="0" indent="0">
                  <a:buNone/>
                </a:pPr>
                <a:r>
                  <a:rPr lang="id-ID" i="1" dirty="0"/>
                  <a:t>m</a:t>
                </a:r>
                <a:r>
                  <a:rPr lang="id-ID" dirty="0"/>
                  <a:t>	adalah momen virtual internal akibat beban virtual 1(satu) satuan, </a:t>
                </a:r>
                <a:r>
                  <a:rPr lang="en-US" dirty="0"/>
                  <a:t>	</a:t>
                </a:r>
                <a:r>
                  <a:rPr lang="id-ID" dirty="0"/>
                  <a:t>dalam fungsi </a:t>
                </a:r>
                <a:r>
                  <a:rPr lang="id-ID" i="1" dirty="0"/>
                  <a:t>x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i="1" dirty="0"/>
                  <a:t>y</a:t>
                </a:r>
                <a:r>
                  <a:rPr lang="id-ID" dirty="0"/>
                  <a:t>	adalah perpindahan titik yang ditinjau akibat beban nyata</a:t>
                </a:r>
              </a:p>
              <a:p>
                <a:pPr marL="0" indent="0">
                  <a:buNone/>
                </a:pPr>
                <a:r>
                  <a:rPr lang="id-ID" i="1" dirty="0"/>
                  <a:t>M</a:t>
                </a:r>
                <a:r>
                  <a:rPr lang="id-ID" dirty="0"/>
                  <a:t>	adalah momen internal akibat beban nyata, dalam fungsi </a:t>
                </a:r>
                <a:r>
                  <a:rPr lang="id-ID" i="1" dirty="0"/>
                  <a:t>x</a:t>
                </a:r>
                <a:endParaRPr lang="id-ID" dirty="0"/>
              </a:p>
              <a:p>
                <a:pPr marL="0" indent="0">
                  <a:buNone/>
                </a:pPr>
                <a:r>
                  <a:rPr lang="id-ID" i="1" dirty="0"/>
                  <a:t>I</a:t>
                </a:r>
                <a:r>
                  <a:rPr lang="id-ID" dirty="0"/>
                  <a:t>	adalah momen inersia penampang terhadap sumbu netral</a:t>
                </a:r>
              </a:p>
              <a:p>
                <a:pPr marL="0" indent="0">
                  <a:buNone/>
                </a:pPr>
                <a:r>
                  <a:rPr lang="id-ID" i="1" dirty="0"/>
                  <a:t>E</a:t>
                </a:r>
                <a:r>
                  <a:rPr lang="id-ID" dirty="0"/>
                  <a:t>	adalah modulus elastisitas batang</a:t>
                </a: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2399" y="1520619"/>
                <a:ext cx="11887200" cy="6537502"/>
              </a:xfrm>
              <a:blipFill rotWithShape="0">
                <a:blip r:embed="rId2"/>
                <a:stretch>
                  <a:fillRect l="-1077" r="-179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85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065" y="2376653"/>
            <a:ext cx="15236492" cy="6537502"/>
          </a:xfrm>
        </p:spPr>
        <p:txBody>
          <a:bodyPr>
            <a:normAutofit/>
          </a:bodyPr>
          <a:lstStyle/>
          <a:p>
            <a:r>
              <a:rPr lang="id-ID" sz="3467" dirty="0"/>
              <a:t>Metode energi didasarkan pada prinsip konservasi energi, yang menyatakan bahwa </a:t>
            </a:r>
            <a:r>
              <a:rPr lang="id-ID" sz="3467" dirty="0">
                <a:solidFill>
                  <a:srgbClr val="0070C0"/>
                </a:solidFill>
              </a:rPr>
              <a:t>kerja dari beban luar </a:t>
            </a:r>
            <a:r>
              <a:rPr lang="id-ID" sz="3467" dirty="0"/>
              <a:t>yang timbul pada suatu struktur (dinotasikan sebagai </a:t>
            </a:r>
            <a:r>
              <a:rPr lang="id-ID" sz="3467" b="1" i="1" dirty="0">
                <a:solidFill>
                  <a:srgbClr val="0070C0"/>
                </a:solidFill>
              </a:rPr>
              <a:t>W</a:t>
            </a:r>
            <a:r>
              <a:rPr lang="id-ID" sz="3467" b="1" baseline="-25000" dirty="0">
                <a:solidFill>
                  <a:srgbClr val="0070C0"/>
                </a:solidFill>
              </a:rPr>
              <a:t>e</a:t>
            </a:r>
            <a:r>
              <a:rPr lang="id-ID" sz="3467" dirty="0"/>
              <a:t>), adalah sama dengan </a:t>
            </a:r>
            <a:r>
              <a:rPr lang="id-ID" sz="3467" dirty="0">
                <a:solidFill>
                  <a:schemeClr val="accent6">
                    <a:lumMod val="75000"/>
                  </a:schemeClr>
                </a:solidFill>
              </a:rPr>
              <a:t>kerja dalam atau energi regangan</a:t>
            </a:r>
            <a:r>
              <a:rPr lang="id-ID" sz="3467" dirty="0"/>
              <a:t>, </a:t>
            </a:r>
            <a:r>
              <a:rPr lang="id-ID" sz="3467" b="1" i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id-ID" sz="3467" b="1" baseline="-250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id-ID" sz="3467" dirty="0"/>
              <a:t>, yang timbul pada saat struktur mengalami deformasi.</a:t>
            </a:r>
          </a:p>
          <a:p>
            <a:r>
              <a:rPr lang="id-ID" sz="3467" dirty="0"/>
              <a:t>Secara matematis, prinsip konservasi energi dapat dituliskan sebagai :</a:t>
            </a:r>
          </a:p>
          <a:p>
            <a:pPr marL="0" indent="0">
              <a:buNone/>
            </a:pPr>
            <a:r>
              <a:rPr lang="id-ID" sz="3467" dirty="0"/>
              <a:t>		</a:t>
            </a:r>
            <a:r>
              <a:rPr lang="id-ID" b="1" i="1" dirty="0">
                <a:solidFill>
                  <a:srgbClr val="FF0000"/>
                </a:solidFill>
              </a:rPr>
              <a:t>W</a:t>
            </a:r>
            <a:r>
              <a:rPr lang="id-ID" b="1" baseline="-25000" dirty="0">
                <a:solidFill>
                  <a:srgbClr val="FF0000"/>
                </a:solidFill>
              </a:rPr>
              <a:t>e</a:t>
            </a:r>
            <a:r>
              <a:rPr lang="id-ID" b="1" dirty="0">
                <a:solidFill>
                  <a:srgbClr val="FF0000"/>
                </a:solidFill>
              </a:rPr>
              <a:t>	=	</a:t>
            </a:r>
            <a:r>
              <a:rPr lang="id-ID" b="1" i="1" dirty="0">
                <a:solidFill>
                  <a:srgbClr val="FF0000"/>
                </a:solidFill>
              </a:rPr>
              <a:t>U</a:t>
            </a:r>
            <a:r>
              <a:rPr lang="id-ID" b="1" baseline="-25000" dirty="0">
                <a:solidFill>
                  <a:srgbClr val="FF0000"/>
                </a:solidFill>
              </a:rPr>
              <a:t>i</a:t>
            </a:r>
            <a:r>
              <a:rPr lang="id-ID" b="1" dirty="0">
                <a:solidFill>
                  <a:srgbClr val="FF0000"/>
                </a:solidFill>
              </a:rPr>
              <a:t> </a:t>
            </a:r>
            <a:r>
              <a:rPr lang="id-ID" sz="3467" dirty="0"/>
              <a:t>						</a:t>
            </a:r>
          </a:p>
          <a:p>
            <a:endParaRPr lang="id-ID" sz="3467" dirty="0"/>
          </a:p>
        </p:txBody>
      </p:sp>
    </p:spTree>
    <p:extLst>
      <p:ext uri="{BB962C8B-B14F-4D97-AF65-F5344CB8AC3E}">
        <p14:creationId xmlns:p14="http://schemas.microsoft.com/office/powerpoint/2010/main" val="1721076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id-ID" sz="4044" noProof="1"/>
              <a:t>Metode Kerja Virtual Pada Balok Dan Portal Bidang</a:t>
            </a:r>
            <a:br>
              <a:rPr lang="id-ID" dirty="0"/>
            </a:b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876410" y="1728643"/>
                <a:ext cx="11887200" cy="6537502"/>
              </a:xfrm>
            </p:spPr>
            <p:txBody>
              <a:bodyPr/>
              <a:lstStyle/>
              <a:p>
                <a:r>
                  <a:rPr lang="id-ID" sz="3467" dirty="0"/>
                  <a:t>Sudut rotasi pada suatu titik dapat dicari dengan cara yang hampir sama, yaitu dengan memberikan momen virtual sebesar 1 (satu) satuan pada titik tersebut, sehingga momen internal virtual </a:t>
                </a:r>
                <a:r>
                  <a:rPr lang="id-ID" sz="3467" i="1" dirty="0"/>
                  <a:t>m</a:t>
                </a:r>
                <a:r>
                  <a:rPr lang="id-ID" sz="3467" baseline="-25000" dirty="0">
                    <a:latin typeface="Symbol" panose="05050102010706020507" pitchFamily="18" charset="2"/>
                  </a:rPr>
                  <a:t>q</a:t>
                </a:r>
                <a:r>
                  <a:rPr lang="id-ID" sz="3467" dirty="0"/>
                  <a:t> dapat ditentukan persamaannya. Apabila kerja virtual eksternal dan internal disamakan, maka didapatkan hubungan :</a:t>
                </a:r>
              </a:p>
              <a:p>
                <a:pPr marL="0" indent="0">
                  <a:buNone/>
                </a:pPr>
                <a:r>
                  <a:rPr lang="id-ID" dirty="0"/>
                  <a:t>	1∙</a:t>
                </a:r>
                <a:r>
                  <a:rPr lang="id-ID" dirty="0">
                    <a:latin typeface="Symbol" panose="05050102010706020507" pitchFamily="18" charset="2"/>
                  </a:rPr>
                  <a:t>q</a:t>
                </a:r>
                <a:r>
                  <a:rPr lang="id-ID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i="1">
                            <a:latin typeface="Cambria Math"/>
                          </a:rPr>
                          <m:t>𝐿</m:t>
                        </m:r>
                      </m:sup>
                      <m:e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d-ID" i="1">
                                    <a:latin typeface="Cambria Math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id-ID" i="1">
                                <a:latin typeface="Cambria Math"/>
                              </a:rPr>
                              <m:t>𝑀</m:t>
                            </m:r>
                          </m:num>
                          <m:den>
                            <m:r>
                              <a:rPr lang="id-ID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box>
                          <m:boxPr>
                            <m:diff m:val="on"/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id-ID" i="1">
                                <a:latin typeface="Cambria Math"/>
                              </a:rPr>
                              <m:t>𝑑𝑥</m:t>
                            </m:r>
                          </m:e>
                        </m:box>
                      </m:e>
                    </m:nary>
                  </m:oMath>
                </a14:m>
                <a:r>
                  <a:rPr lang="id-ID" dirty="0"/>
                  <a:t>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6410" y="1728643"/>
                <a:ext cx="11887200" cy="6537502"/>
              </a:xfrm>
              <a:blipFill rotWithShape="0">
                <a:blip r:embed="rId2"/>
                <a:stretch>
                  <a:fillRect l="-1436" t="-84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885300" y="5369046"/>
            <a:ext cx="1172116" cy="536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89" dirty="0"/>
              <a:t>(6.31)</a:t>
            </a:r>
          </a:p>
        </p:txBody>
      </p:sp>
    </p:spTree>
    <p:extLst>
      <p:ext uri="{BB962C8B-B14F-4D97-AF65-F5344CB8AC3E}">
        <p14:creationId xmlns:p14="http://schemas.microsoft.com/office/powerpoint/2010/main" val="535453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688527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6.8</a:t>
            </a:r>
            <a:endParaRPr lang="id-ID" dirty="0"/>
          </a:p>
          <a:p>
            <a:r>
              <a:rPr lang="id-ID" sz="3467" dirty="0"/>
              <a:t>Suatu struktur balok tertumpu sederhana seperti ditunjukkan dalam Gambar 6.16.a memiliki momen inersia penampang </a:t>
            </a:r>
            <a:r>
              <a:rPr lang="id-ID" sz="3467" i="1" dirty="0"/>
              <a:t>I </a:t>
            </a:r>
            <a:r>
              <a:rPr lang="id-ID" sz="3467" dirty="0"/>
              <a:t>= 125(10</a:t>
            </a:r>
            <a:r>
              <a:rPr lang="id-ID" sz="3467" baseline="30000" dirty="0"/>
              <a:t>6</a:t>
            </a:r>
            <a:r>
              <a:rPr lang="id-ID" sz="3467" dirty="0"/>
              <a:t>) mm</a:t>
            </a:r>
            <a:r>
              <a:rPr lang="id-ID" sz="3467" baseline="30000" dirty="0"/>
              <a:t>4</a:t>
            </a:r>
            <a:r>
              <a:rPr lang="id-ID" sz="3467" dirty="0"/>
              <a:t> dan Modulus Elastisitas, </a:t>
            </a:r>
            <a:r>
              <a:rPr lang="id-ID" sz="3467" i="1" dirty="0"/>
              <a:t>E</a:t>
            </a:r>
            <a:r>
              <a:rPr lang="id-ID" sz="3467" dirty="0"/>
              <a:t> = 200 GPa. Dengan menggunakan metode kerja virtual, tentukan :</a:t>
            </a:r>
          </a:p>
          <a:p>
            <a:pPr lvl="1"/>
            <a:r>
              <a:rPr lang="id-ID" sz="2889" dirty="0"/>
              <a:t>Besar lendutan di titik 4</a:t>
            </a:r>
          </a:p>
          <a:p>
            <a:pPr lvl="1"/>
            <a:r>
              <a:rPr lang="id-ID" sz="2889" dirty="0"/>
              <a:t>Besar sudut rotasi di titik 5</a:t>
            </a:r>
          </a:p>
          <a:p>
            <a:endParaRPr lang="id-ID" dirty="0"/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8671667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026405" y="5369046"/>
            <a:ext cx="7899011" cy="2600289"/>
            <a:chOff x="2535" y="11985"/>
            <a:chExt cx="6422" cy="191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535" y="11985"/>
              <a:ext cx="6422" cy="1912"/>
              <a:chOff x="2535" y="11985"/>
              <a:chExt cx="6422" cy="1912"/>
            </a:xfrm>
          </p:grpSpPr>
          <p:sp>
            <p:nvSpPr>
              <p:cNvPr id="11" name="Text Box 34"/>
              <p:cNvSpPr txBox="1">
                <a:spLocks noChangeArrowheads="1"/>
              </p:cNvSpPr>
              <p:nvPr/>
            </p:nvSpPr>
            <p:spPr bwMode="auto">
              <a:xfrm>
                <a:off x="3825" y="11985"/>
                <a:ext cx="114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 kN.m</a:t>
                </a:r>
                <a:endParaRPr lang="id-ID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33"/>
              <p:cNvSpPr txBox="1">
                <a:spLocks noChangeArrowheads="1"/>
              </p:cNvSpPr>
              <p:nvPr/>
            </p:nvSpPr>
            <p:spPr bwMode="auto">
              <a:xfrm>
                <a:off x="6606" y="11985"/>
                <a:ext cx="114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 kN.m</a:t>
                </a:r>
                <a:endParaRPr lang="id-ID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" name="Group 5"/>
              <p:cNvGrpSpPr>
                <a:grpSpLocks/>
              </p:cNvGrpSpPr>
              <p:nvPr/>
            </p:nvGrpSpPr>
            <p:grpSpPr bwMode="auto">
              <a:xfrm>
                <a:off x="2535" y="12690"/>
                <a:ext cx="6422" cy="1207"/>
                <a:chOff x="2535" y="12690"/>
                <a:chExt cx="6422" cy="1207"/>
              </a:xfrm>
            </p:grpSpPr>
            <p:grpSp>
              <p:nvGrpSpPr>
                <p:cNvPr id="14" name="Group 10"/>
                <p:cNvGrpSpPr>
                  <a:grpSpLocks/>
                </p:cNvGrpSpPr>
                <p:nvPr/>
              </p:nvGrpSpPr>
              <p:grpSpPr bwMode="auto">
                <a:xfrm>
                  <a:off x="2535" y="12690"/>
                  <a:ext cx="6422" cy="1207"/>
                  <a:chOff x="2535" y="12690"/>
                  <a:chExt cx="6422" cy="1207"/>
                </a:xfrm>
              </p:grpSpPr>
              <p:sp>
                <p:nvSpPr>
                  <p:cNvPr id="1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535" y="12690"/>
                    <a:ext cx="6420" cy="143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20" name="AutoShape 31"/>
                  <p:cNvSpPr>
                    <a:spLocks noChangeShapeType="1"/>
                  </p:cNvSpPr>
                  <p:nvPr/>
                </p:nvSpPr>
                <p:spPr bwMode="auto">
                  <a:xfrm>
                    <a:off x="2535" y="13605"/>
                    <a:ext cx="169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lg"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grpSp>
                <p:nvGrpSpPr>
                  <p:cNvPr id="21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825" y="12833"/>
                    <a:ext cx="795" cy="435"/>
                    <a:chOff x="5880" y="11610"/>
                    <a:chExt cx="795" cy="435"/>
                  </a:xfrm>
                </p:grpSpPr>
                <p:sp>
                  <p:nvSpPr>
                    <p:cNvPr id="37" name="AutoShap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60" y="11610"/>
                      <a:ext cx="420" cy="22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grpSp>
                  <p:nvGrpSpPr>
                    <p:cNvPr id="38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80" y="11835"/>
                      <a:ext cx="795" cy="210"/>
                      <a:chOff x="5880" y="11985"/>
                      <a:chExt cx="795" cy="210"/>
                    </a:xfrm>
                  </p:grpSpPr>
                  <p:sp>
                    <p:nvSpPr>
                      <p:cNvPr id="39" name="Rectangle 29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80" y="11985"/>
                        <a:ext cx="795" cy="2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40" name="AutoShap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0" y="11985"/>
                        <a:ext cx="79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</p:grpSp>
              <p:grpSp>
                <p:nvGrpSpPr>
                  <p:cNvPr id="22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6915" y="12833"/>
                    <a:ext cx="750" cy="585"/>
                    <a:chOff x="7365" y="11610"/>
                    <a:chExt cx="750" cy="585"/>
                  </a:xfrm>
                </p:grpSpPr>
                <p:grpSp>
                  <p:nvGrpSpPr>
                    <p:cNvPr id="31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65" y="11985"/>
                      <a:ext cx="750" cy="210"/>
                      <a:chOff x="5880" y="11985"/>
                      <a:chExt cx="795" cy="210"/>
                    </a:xfrm>
                  </p:grpSpPr>
                  <p:sp>
                    <p:nvSpPr>
                      <p:cNvPr id="35" name="Rectangle 25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80" y="11985"/>
                        <a:ext cx="795" cy="2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36" name="AutoShap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0" y="11985"/>
                        <a:ext cx="79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32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15" y="11610"/>
                      <a:ext cx="420" cy="22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33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65" y="11835"/>
                      <a:ext cx="150" cy="14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34" name="AutoShap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65" y="11835"/>
                      <a:ext cx="75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23" name="AutoShape 18"/>
                  <p:cNvSpPr>
                    <a:spLocks noChangeShapeType="1"/>
                  </p:cNvSpPr>
                  <p:nvPr/>
                </p:nvSpPr>
                <p:spPr bwMode="auto">
                  <a:xfrm>
                    <a:off x="5745" y="13268"/>
                    <a:ext cx="0" cy="62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24" name="AutoShape 17"/>
                  <p:cNvSpPr>
                    <a:spLocks noChangeShapeType="1"/>
                  </p:cNvSpPr>
                  <p:nvPr/>
                </p:nvSpPr>
                <p:spPr bwMode="auto">
                  <a:xfrm>
                    <a:off x="4230" y="13268"/>
                    <a:ext cx="0" cy="62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25" name="AutoShape 16"/>
                  <p:cNvSpPr>
                    <a:spLocks noChangeShapeType="1"/>
                  </p:cNvSpPr>
                  <p:nvPr/>
                </p:nvSpPr>
                <p:spPr bwMode="auto">
                  <a:xfrm>
                    <a:off x="7261" y="13208"/>
                    <a:ext cx="1" cy="638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26" name="AutoShape 15"/>
                  <p:cNvSpPr>
                    <a:spLocks noChangeShapeType="1"/>
                  </p:cNvSpPr>
                  <p:nvPr/>
                </p:nvSpPr>
                <p:spPr bwMode="auto">
                  <a:xfrm>
                    <a:off x="2535" y="13268"/>
                    <a:ext cx="0" cy="62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27" name="AutoShape 14"/>
                  <p:cNvSpPr>
                    <a:spLocks noChangeShapeType="1"/>
                  </p:cNvSpPr>
                  <p:nvPr/>
                </p:nvSpPr>
                <p:spPr bwMode="auto">
                  <a:xfrm>
                    <a:off x="8955" y="13217"/>
                    <a:ext cx="0" cy="62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28" name="AutoShape 13"/>
                  <p:cNvSpPr>
                    <a:spLocks noChangeShapeType="1"/>
                  </p:cNvSpPr>
                  <p:nvPr/>
                </p:nvSpPr>
                <p:spPr bwMode="auto">
                  <a:xfrm>
                    <a:off x="7262" y="13605"/>
                    <a:ext cx="169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lg"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29" name="AutoShape 12"/>
                  <p:cNvSpPr>
                    <a:spLocks noChangeShapeType="1"/>
                  </p:cNvSpPr>
                  <p:nvPr/>
                </p:nvSpPr>
                <p:spPr bwMode="auto">
                  <a:xfrm>
                    <a:off x="4230" y="13605"/>
                    <a:ext cx="151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lg"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0" name="AutoShape 11"/>
                  <p:cNvSpPr>
                    <a:spLocks noChangeShapeType="1"/>
                  </p:cNvSpPr>
                  <p:nvPr/>
                </p:nvSpPr>
                <p:spPr bwMode="auto">
                  <a:xfrm>
                    <a:off x="5747" y="13605"/>
                    <a:ext cx="151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lg"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sp>
              <p:nvSpPr>
                <p:cNvPr id="1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081" y="13268"/>
                  <a:ext cx="698" cy="4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 m</a:t>
                  </a:r>
                  <a:endParaRPr lang="en-US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851" y="13268"/>
                  <a:ext cx="698" cy="4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 m</a:t>
                  </a:r>
                  <a:endParaRPr lang="en-US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256" y="13268"/>
                  <a:ext cx="698" cy="4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 m</a:t>
                  </a:r>
                  <a:endParaRPr lang="en-US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716" y="13268"/>
                  <a:ext cx="698" cy="4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 m</a:t>
                  </a:r>
                  <a:endParaRPr lang="en-US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Arc 36"/>
              <p:cNvSpPr>
                <a:spLocks/>
              </p:cNvSpPr>
              <p:nvPr/>
            </p:nvSpPr>
            <p:spPr bwMode="auto">
              <a:xfrm flipV="1">
                <a:off x="3779" y="12286"/>
                <a:ext cx="796" cy="654"/>
              </a:xfrm>
              <a:custGeom>
                <a:avLst/>
                <a:gdLst>
                  <a:gd name="G0" fmla="+- 21600 0 0"/>
                  <a:gd name="G1" fmla="+- 9799 0 0"/>
                  <a:gd name="G2" fmla="+- 21600 0 0"/>
                  <a:gd name="T0" fmla="*/ 40975 w 40975"/>
                  <a:gd name="T1" fmla="*/ 19347 h 31399"/>
                  <a:gd name="T2" fmla="*/ 2351 w 40975"/>
                  <a:gd name="T3" fmla="*/ 0 h 31399"/>
                  <a:gd name="T4" fmla="*/ 21600 w 40975"/>
                  <a:gd name="T5" fmla="*/ 9799 h 31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975" h="31399" fill="none" extrusionOk="0">
                    <a:moveTo>
                      <a:pt x="40975" y="19347"/>
                    </a:moveTo>
                    <a:cubicBezTo>
                      <a:pt x="37338" y="26726"/>
                      <a:pt x="29826" y="31398"/>
                      <a:pt x="21600" y="31399"/>
                    </a:cubicBezTo>
                    <a:cubicBezTo>
                      <a:pt x="9670" y="31399"/>
                      <a:pt x="0" y="21728"/>
                      <a:pt x="0" y="9799"/>
                    </a:cubicBezTo>
                    <a:cubicBezTo>
                      <a:pt x="-1" y="6392"/>
                      <a:pt x="805" y="3035"/>
                      <a:pt x="2350" y="-1"/>
                    </a:cubicBezTo>
                  </a:path>
                  <a:path w="40975" h="31399" stroke="0" extrusionOk="0">
                    <a:moveTo>
                      <a:pt x="40975" y="19347"/>
                    </a:moveTo>
                    <a:cubicBezTo>
                      <a:pt x="37338" y="26726"/>
                      <a:pt x="29826" y="31398"/>
                      <a:pt x="21600" y="31399"/>
                    </a:cubicBezTo>
                    <a:cubicBezTo>
                      <a:pt x="9670" y="31399"/>
                      <a:pt x="0" y="21728"/>
                      <a:pt x="0" y="9799"/>
                    </a:cubicBezTo>
                    <a:cubicBezTo>
                      <a:pt x="-1" y="6392"/>
                      <a:pt x="805" y="3035"/>
                      <a:pt x="2350" y="-1"/>
                    </a:cubicBezTo>
                    <a:lnTo>
                      <a:pt x="21600" y="9799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044"/>
              </a:p>
            </p:txBody>
          </p:sp>
          <p:sp>
            <p:nvSpPr>
              <p:cNvPr id="10" name="Arc 35"/>
              <p:cNvSpPr>
                <a:spLocks/>
              </p:cNvSpPr>
              <p:nvPr/>
            </p:nvSpPr>
            <p:spPr bwMode="auto">
              <a:xfrm flipV="1">
                <a:off x="6954" y="12286"/>
                <a:ext cx="800" cy="626"/>
              </a:xfrm>
              <a:custGeom>
                <a:avLst/>
                <a:gdLst>
                  <a:gd name="G0" fmla="+- 19602 0 0"/>
                  <a:gd name="G1" fmla="+- 8463 0 0"/>
                  <a:gd name="G2" fmla="+- 21600 0 0"/>
                  <a:gd name="T0" fmla="*/ 39475 w 41202"/>
                  <a:gd name="T1" fmla="*/ 0 h 30063"/>
                  <a:gd name="T2" fmla="*/ 0 w 41202"/>
                  <a:gd name="T3" fmla="*/ 17537 h 30063"/>
                  <a:gd name="T4" fmla="*/ 19602 w 41202"/>
                  <a:gd name="T5" fmla="*/ 8463 h 30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202" h="30063" fill="none" extrusionOk="0">
                    <a:moveTo>
                      <a:pt x="39475" y="-1"/>
                    </a:moveTo>
                    <a:cubicBezTo>
                      <a:pt x="40614" y="2675"/>
                      <a:pt x="41202" y="5554"/>
                      <a:pt x="41202" y="8463"/>
                    </a:cubicBezTo>
                    <a:cubicBezTo>
                      <a:pt x="41202" y="20392"/>
                      <a:pt x="31531" y="30063"/>
                      <a:pt x="19602" y="30063"/>
                    </a:cubicBezTo>
                    <a:cubicBezTo>
                      <a:pt x="11185" y="30063"/>
                      <a:pt x="3535" y="25174"/>
                      <a:pt x="0" y="17536"/>
                    </a:cubicBezTo>
                  </a:path>
                  <a:path w="41202" h="30063" stroke="0" extrusionOk="0">
                    <a:moveTo>
                      <a:pt x="39475" y="-1"/>
                    </a:moveTo>
                    <a:cubicBezTo>
                      <a:pt x="40614" y="2675"/>
                      <a:pt x="41202" y="5554"/>
                      <a:pt x="41202" y="8463"/>
                    </a:cubicBezTo>
                    <a:cubicBezTo>
                      <a:pt x="41202" y="20392"/>
                      <a:pt x="31531" y="30063"/>
                      <a:pt x="19602" y="30063"/>
                    </a:cubicBezTo>
                    <a:cubicBezTo>
                      <a:pt x="11185" y="30063"/>
                      <a:pt x="3535" y="25174"/>
                      <a:pt x="0" y="17536"/>
                    </a:cubicBezTo>
                    <a:lnTo>
                      <a:pt x="19602" y="8463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044"/>
              </a:p>
            </p:txBody>
          </p:sp>
        </p:grp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5526" y="12387"/>
              <a:ext cx="45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en-US" altLang="id-ID" sz="4044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5699" y="12718"/>
              <a:ext cx="71" cy="7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4044"/>
            </a:p>
          </p:txBody>
        </p:sp>
      </p:grp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7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688527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6.8</a:t>
            </a:r>
            <a:endParaRPr lang="id-ID" dirty="0"/>
          </a:p>
          <a:p>
            <a:pPr lvl="0"/>
            <a:r>
              <a:rPr lang="id-ID" dirty="0"/>
              <a:t>Mencari lendutan di titik 4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8671667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02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4637757" y="2780460"/>
            <a:ext cx="7714123" cy="5188875"/>
            <a:chOff x="2336" y="2278"/>
            <a:chExt cx="7874" cy="5003"/>
          </a:xfrm>
        </p:grpSpPr>
        <p:grpSp>
          <p:nvGrpSpPr>
            <p:cNvPr id="43" name="Group 97"/>
            <p:cNvGrpSpPr>
              <a:grpSpLocks/>
            </p:cNvGrpSpPr>
            <p:nvPr/>
          </p:nvGrpSpPr>
          <p:grpSpPr bwMode="auto">
            <a:xfrm>
              <a:off x="2556" y="2609"/>
              <a:ext cx="6947" cy="402"/>
              <a:chOff x="2301" y="13182"/>
              <a:chExt cx="6947" cy="402"/>
            </a:xfrm>
          </p:grpSpPr>
          <p:sp>
            <p:nvSpPr>
              <p:cNvPr id="139" name="Text Box 101"/>
              <p:cNvSpPr txBox="1">
                <a:spLocks noChangeArrowheads="1"/>
              </p:cNvSpPr>
              <p:nvPr/>
            </p:nvSpPr>
            <p:spPr bwMode="auto">
              <a:xfrm>
                <a:off x="2301" y="13182"/>
                <a:ext cx="452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1589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Text Box 100"/>
              <p:cNvSpPr txBox="1">
                <a:spLocks noChangeArrowheads="1"/>
              </p:cNvSpPr>
              <p:nvPr/>
            </p:nvSpPr>
            <p:spPr bwMode="auto">
              <a:xfrm>
                <a:off x="4005" y="13182"/>
                <a:ext cx="452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1589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Text Box 99"/>
              <p:cNvSpPr txBox="1">
                <a:spLocks noChangeArrowheads="1"/>
              </p:cNvSpPr>
              <p:nvPr/>
            </p:nvSpPr>
            <p:spPr bwMode="auto">
              <a:xfrm>
                <a:off x="7065" y="13182"/>
                <a:ext cx="452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1589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en-US" altLang="id-ID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Text Box 98"/>
              <p:cNvSpPr txBox="1">
                <a:spLocks noChangeArrowheads="1"/>
              </p:cNvSpPr>
              <p:nvPr/>
            </p:nvSpPr>
            <p:spPr bwMode="auto">
              <a:xfrm>
                <a:off x="8796" y="13182"/>
                <a:ext cx="452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1589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lang="en-US" altLang="id-ID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4" name="Group 2"/>
            <p:cNvGrpSpPr>
              <a:grpSpLocks/>
            </p:cNvGrpSpPr>
            <p:nvPr/>
          </p:nvGrpSpPr>
          <p:grpSpPr bwMode="auto">
            <a:xfrm>
              <a:off x="2336" y="2278"/>
              <a:ext cx="7874" cy="5003"/>
              <a:chOff x="2336" y="2278"/>
              <a:chExt cx="7874" cy="5003"/>
            </a:xfrm>
          </p:grpSpPr>
          <p:grpSp>
            <p:nvGrpSpPr>
              <p:cNvPr id="45" name="Group 67"/>
              <p:cNvGrpSpPr>
                <a:grpSpLocks/>
              </p:cNvGrpSpPr>
              <p:nvPr/>
            </p:nvGrpSpPr>
            <p:grpSpPr bwMode="auto">
              <a:xfrm>
                <a:off x="2773" y="2278"/>
                <a:ext cx="6420" cy="1694"/>
                <a:chOff x="2773" y="3233"/>
                <a:chExt cx="6420" cy="1694"/>
              </a:xfrm>
            </p:grpSpPr>
            <p:grpSp>
              <p:nvGrpSpPr>
                <p:cNvPr id="110" name="Group 76"/>
                <p:cNvGrpSpPr>
                  <a:grpSpLocks/>
                </p:cNvGrpSpPr>
                <p:nvPr/>
              </p:nvGrpSpPr>
              <p:grpSpPr bwMode="auto">
                <a:xfrm>
                  <a:off x="2773" y="3233"/>
                  <a:ext cx="6420" cy="1433"/>
                  <a:chOff x="2773" y="3486"/>
                  <a:chExt cx="6420" cy="1433"/>
                </a:xfrm>
              </p:grpSpPr>
              <p:sp>
                <p:nvSpPr>
                  <p:cNvPr id="119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5937" y="4219"/>
                    <a:ext cx="71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grpSp>
                <p:nvGrpSpPr>
                  <p:cNvPr id="120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773" y="3486"/>
                    <a:ext cx="6420" cy="1433"/>
                    <a:chOff x="2773" y="3486"/>
                    <a:chExt cx="6420" cy="1433"/>
                  </a:xfrm>
                </p:grpSpPr>
                <p:sp>
                  <p:nvSpPr>
                    <p:cNvPr id="121" name="Text Box 9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64" y="3888"/>
                      <a:ext cx="452" cy="4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589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lang="en-US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2" name="Arc 94"/>
                    <p:cNvSpPr>
                      <a:spLocks/>
                    </p:cNvSpPr>
                    <p:nvPr/>
                  </p:nvSpPr>
                  <p:spPr bwMode="auto">
                    <a:xfrm flipV="1">
                      <a:off x="4017" y="3787"/>
                      <a:ext cx="796" cy="654"/>
                    </a:xfrm>
                    <a:custGeom>
                      <a:avLst/>
                      <a:gdLst>
                        <a:gd name="G0" fmla="+- 21600 0 0"/>
                        <a:gd name="G1" fmla="+- 9799 0 0"/>
                        <a:gd name="G2" fmla="+- 21600 0 0"/>
                        <a:gd name="T0" fmla="*/ 40975 w 40975"/>
                        <a:gd name="T1" fmla="*/ 19347 h 31399"/>
                        <a:gd name="T2" fmla="*/ 2351 w 40975"/>
                        <a:gd name="T3" fmla="*/ 0 h 31399"/>
                        <a:gd name="T4" fmla="*/ 21600 w 40975"/>
                        <a:gd name="T5" fmla="*/ 9799 h 313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0975" h="31399" fill="none" extrusionOk="0">
                          <a:moveTo>
                            <a:pt x="40975" y="19347"/>
                          </a:moveTo>
                          <a:cubicBezTo>
                            <a:pt x="37338" y="26726"/>
                            <a:pt x="29826" y="31398"/>
                            <a:pt x="21600" y="31399"/>
                          </a:cubicBezTo>
                          <a:cubicBezTo>
                            <a:pt x="9670" y="31399"/>
                            <a:pt x="0" y="21728"/>
                            <a:pt x="0" y="9799"/>
                          </a:cubicBezTo>
                          <a:cubicBezTo>
                            <a:pt x="-1" y="6392"/>
                            <a:pt x="805" y="3035"/>
                            <a:pt x="2350" y="-1"/>
                          </a:cubicBezTo>
                        </a:path>
                        <a:path w="40975" h="31399" stroke="0" extrusionOk="0">
                          <a:moveTo>
                            <a:pt x="40975" y="19347"/>
                          </a:moveTo>
                          <a:cubicBezTo>
                            <a:pt x="37338" y="26726"/>
                            <a:pt x="29826" y="31398"/>
                            <a:pt x="21600" y="31399"/>
                          </a:cubicBezTo>
                          <a:cubicBezTo>
                            <a:pt x="9670" y="31399"/>
                            <a:pt x="0" y="21728"/>
                            <a:pt x="0" y="9799"/>
                          </a:cubicBezTo>
                          <a:cubicBezTo>
                            <a:pt x="-1" y="6392"/>
                            <a:pt x="805" y="3035"/>
                            <a:pt x="2350" y="-1"/>
                          </a:cubicBezTo>
                          <a:lnTo>
                            <a:pt x="21600" y="9799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123" name="Arc 93"/>
                    <p:cNvSpPr>
                      <a:spLocks/>
                    </p:cNvSpPr>
                    <p:nvPr/>
                  </p:nvSpPr>
                  <p:spPr bwMode="auto">
                    <a:xfrm flipV="1">
                      <a:off x="7192" y="3787"/>
                      <a:ext cx="800" cy="626"/>
                    </a:xfrm>
                    <a:custGeom>
                      <a:avLst/>
                      <a:gdLst>
                        <a:gd name="G0" fmla="+- 19602 0 0"/>
                        <a:gd name="G1" fmla="+- 8463 0 0"/>
                        <a:gd name="G2" fmla="+- 21600 0 0"/>
                        <a:gd name="T0" fmla="*/ 39475 w 41202"/>
                        <a:gd name="T1" fmla="*/ 0 h 30063"/>
                        <a:gd name="T2" fmla="*/ 0 w 41202"/>
                        <a:gd name="T3" fmla="*/ 17537 h 30063"/>
                        <a:gd name="T4" fmla="*/ 19602 w 41202"/>
                        <a:gd name="T5" fmla="*/ 8463 h 300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202" h="30063" fill="none" extrusionOk="0">
                          <a:moveTo>
                            <a:pt x="39475" y="-1"/>
                          </a:moveTo>
                          <a:cubicBezTo>
                            <a:pt x="40614" y="2675"/>
                            <a:pt x="41202" y="5554"/>
                            <a:pt x="41202" y="8463"/>
                          </a:cubicBezTo>
                          <a:cubicBezTo>
                            <a:pt x="41202" y="20392"/>
                            <a:pt x="31531" y="30063"/>
                            <a:pt x="19602" y="30063"/>
                          </a:cubicBezTo>
                          <a:cubicBezTo>
                            <a:pt x="11185" y="30063"/>
                            <a:pt x="3535" y="25174"/>
                            <a:pt x="0" y="17536"/>
                          </a:cubicBezTo>
                        </a:path>
                        <a:path w="41202" h="30063" stroke="0" extrusionOk="0">
                          <a:moveTo>
                            <a:pt x="39475" y="-1"/>
                          </a:moveTo>
                          <a:cubicBezTo>
                            <a:pt x="40614" y="2675"/>
                            <a:pt x="41202" y="5554"/>
                            <a:pt x="41202" y="8463"/>
                          </a:cubicBezTo>
                          <a:cubicBezTo>
                            <a:pt x="41202" y="20392"/>
                            <a:pt x="31531" y="30063"/>
                            <a:pt x="19602" y="30063"/>
                          </a:cubicBezTo>
                          <a:cubicBezTo>
                            <a:pt x="11185" y="30063"/>
                            <a:pt x="3535" y="25174"/>
                            <a:pt x="0" y="17536"/>
                          </a:cubicBezTo>
                          <a:lnTo>
                            <a:pt x="19602" y="846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lg"/>
                      <a:tailEnd type="non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124" name="Text Box 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63" y="3486"/>
                      <a:ext cx="1148" cy="4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589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kN.m</a:t>
                      </a:r>
                      <a:endParaRPr lang="en-US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5" name="Text Box 9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44" y="3486"/>
                      <a:ext cx="1148" cy="4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589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kN.m</a:t>
                      </a:r>
                      <a:endParaRPr lang="en-US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6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3" y="4191"/>
                      <a:ext cx="6420" cy="143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grpSp>
                  <p:nvGrpSpPr>
                    <p:cNvPr id="127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63" y="4334"/>
                      <a:ext cx="795" cy="435"/>
                      <a:chOff x="5880" y="11610"/>
                      <a:chExt cx="795" cy="435"/>
                    </a:xfrm>
                  </p:grpSpPr>
                  <p:sp>
                    <p:nvSpPr>
                      <p:cNvPr id="135" name="AutoShap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60" y="11610"/>
                        <a:ext cx="420" cy="22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grpSp>
                    <p:nvGrpSpPr>
                      <p:cNvPr id="136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80" y="11835"/>
                        <a:ext cx="795" cy="210"/>
                        <a:chOff x="5880" y="11985"/>
                        <a:chExt cx="795" cy="210"/>
                      </a:xfrm>
                    </p:grpSpPr>
                    <p:sp>
                      <p:nvSpPr>
                        <p:cNvPr id="137" name="Rectangle 88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21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138" name="AutoShap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</p:grpSp>
                </p:grpSp>
                <p:grpSp>
                  <p:nvGrpSpPr>
                    <p:cNvPr id="128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53" y="4334"/>
                      <a:ext cx="750" cy="585"/>
                      <a:chOff x="7365" y="11610"/>
                      <a:chExt cx="750" cy="585"/>
                    </a:xfrm>
                  </p:grpSpPr>
                  <p:grpSp>
                    <p:nvGrpSpPr>
                      <p:cNvPr id="129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65" y="11985"/>
                        <a:ext cx="750" cy="210"/>
                        <a:chOff x="5880" y="11985"/>
                        <a:chExt cx="795" cy="210"/>
                      </a:xfrm>
                    </p:grpSpPr>
                    <p:sp>
                      <p:nvSpPr>
                        <p:cNvPr id="133" name="Rectangle 84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21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134" name="AutoShap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</p:grpSp>
                  <p:sp>
                    <p:nvSpPr>
                      <p:cNvPr id="130" name="AutoShap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15" y="11610"/>
                        <a:ext cx="420" cy="22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31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65" y="11835"/>
                        <a:ext cx="150" cy="14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32" name="AutoShap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65" y="11835"/>
                        <a:ext cx="75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</p:grpSp>
              </p:grpSp>
            </p:grpSp>
            <p:sp>
              <p:nvSpPr>
                <p:cNvPr id="111" name="AutoShape 75"/>
                <p:cNvSpPr>
                  <a:spLocks noChangeShapeType="1"/>
                </p:cNvSpPr>
                <p:nvPr/>
              </p:nvSpPr>
              <p:spPr bwMode="auto">
                <a:xfrm>
                  <a:off x="2773" y="4762"/>
                  <a:ext cx="75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12" name="AutoShape 74"/>
                <p:cNvSpPr>
                  <a:spLocks noChangeShapeType="1"/>
                </p:cNvSpPr>
                <p:nvPr/>
              </p:nvSpPr>
              <p:spPr bwMode="auto">
                <a:xfrm>
                  <a:off x="4511" y="4748"/>
                  <a:ext cx="75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13" name="AutoShape 73"/>
                <p:cNvSpPr>
                  <a:spLocks noChangeShapeType="1"/>
                </p:cNvSpPr>
                <p:nvPr/>
              </p:nvSpPr>
              <p:spPr bwMode="auto">
                <a:xfrm flipH="1">
                  <a:off x="6760" y="4755"/>
                  <a:ext cx="75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14" name="AutoShape 72"/>
                <p:cNvSpPr>
                  <a:spLocks noChangeShapeType="1"/>
                </p:cNvSpPr>
                <p:nvPr/>
              </p:nvSpPr>
              <p:spPr bwMode="auto">
                <a:xfrm flipH="1">
                  <a:off x="8441" y="4762"/>
                  <a:ext cx="75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1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394" y="4449"/>
                  <a:ext cx="541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1589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5211" y="4449"/>
                  <a:ext cx="541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1589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457" y="4449"/>
                  <a:ext cx="541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1589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122" y="4456"/>
                  <a:ext cx="541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1589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6" name="Group 3"/>
              <p:cNvGrpSpPr>
                <a:grpSpLocks/>
              </p:cNvGrpSpPr>
              <p:nvPr/>
            </p:nvGrpSpPr>
            <p:grpSpPr bwMode="auto">
              <a:xfrm>
                <a:off x="2336" y="4160"/>
                <a:ext cx="7874" cy="3121"/>
                <a:chOff x="2336" y="5230"/>
                <a:chExt cx="7874" cy="3121"/>
              </a:xfrm>
            </p:grpSpPr>
            <p:sp>
              <p:nvSpPr>
                <p:cNvPr id="4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993" y="5352"/>
                  <a:ext cx="535" cy="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1589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595" y="6889"/>
                  <a:ext cx="535" cy="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1589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326" y="7391"/>
                  <a:ext cx="535" cy="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1589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0" name="Group 46"/>
                <p:cNvGrpSpPr>
                  <a:grpSpLocks/>
                </p:cNvGrpSpPr>
                <p:nvPr/>
              </p:nvGrpSpPr>
              <p:grpSpPr bwMode="auto">
                <a:xfrm>
                  <a:off x="2336" y="6457"/>
                  <a:ext cx="4391" cy="1894"/>
                  <a:chOff x="2773" y="6167"/>
                  <a:chExt cx="4391" cy="1894"/>
                </a:xfrm>
              </p:grpSpPr>
              <p:sp>
                <p:nvSpPr>
                  <p:cNvPr id="9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91" y="6398"/>
                    <a:ext cx="1573" cy="4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en-US" altLang="id-ID" sz="2311" baseline="-30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r>
                      <a:rPr lang="en-US" altLang="id-ID" sz="231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= −10</a:t>
                    </a:r>
                    <a:endParaRPr lang="en-US" altLang="id-ID" sz="4044" dirty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grpSp>
                <p:nvGrpSpPr>
                  <p:cNvPr id="94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773" y="6167"/>
                    <a:ext cx="3077" cy="1894"/>
                    <a:chOff x="2773" y="6167"/>
                    <a:chExt cx="3077" cy="1894"/>
                  </a:xfrm>
                </p:grpSpPr>
                <p:grpSp>
                  <p:nvGrpSpPr>
                    <p:cNvPr id="95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73" y="6167"/>
                      <a:ext cx="3077" cy="1894"/>
                      <a:chOff x="2773" y="5876"/>
                      <a:chExt cx="3077" cy="1894"/>
                    </a:xfrm>
                  </p:grpSpPr>
                  <p:sp>
                    <p:nvSpPr>
                      <p:cNvPr id="97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3" y="6667"/>
                        <a:ext cx="2612" cy="1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98" name="Arc 61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017" y="6278"/>
                        <a:ext cx="796" cy="654"/>
                      </a:xfrm>
                      <a:custGeom>
                        <a:avLst/>
                        <a:gdLst>
                          <a:gd name="G0" fmla="+- 21600 0 0"/>
                          <a:gd name="G1" fmla="+- 9799 0 0"/>
                          <a:gd name="G2" fmla="+- 21600 0 0"/>
                          <a:gd name="T0" fmla="*/ 40975 w 40975"/>
                          <a:gd name="T1" fmla="*/ 19347 h 31399"/>
                          <a:gd name="T2" fmla="*/ 2351 w 40975"/>
                          <a:gd name="T3" fmla="*/ 0 h 31399"/>
                          <a:gd name="T4" fmla="*/ 21600 w 40975"/>
                          <a:gd name="T5" fmla="*/ 9799 h 3139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0975" h="31399" fill="none" extrusionOk="0">
                            <a:moveTo>
                              <a:pt x="40975" y="19347"/>
                            </a:moveTo>
                            <a:cubicBezTo>
                              <a:pt x="37338" y="26726"/>
                              <a:pt x="29826" y="31398"/>
                              <a:pt x="21600" y="31399"/>
                            </a:cubicBezTo>
                            <a:cubicBezTo>
                              <a:pt x="9670" y="31399"/>
                              <a:pt x="0" y="21728"/>
                              <a:pt x="0" y="9799"/>
                            </a:cubicBezTo>
                            <a:cubicBezTo>
                              <a:pt x="-1" y="6392"/>
                              <a:pt x="805" y="3035"/>
                              <a:pt x="2350" y="-1"/>
                            </a:cubicBezTo>
                          </a:path>
                          <a:path w="40975" h="31399" stroke="0" extrusionOk="0">
                            <a:moveTo>
                              <a:pt x="40975" y="19347"/>
                            </a:moveTo>
                            <a:cubicBezTo>
                              <a:pt x="37338" y="26726"/>
                              <a:pt x="29826" y="31398"/>
                              <a:pt x="21600" y="31399"/>
                            </a:cubicBezTo>
                            <a:cubicBezTo>
                              <a:pt x="9670" y="31399"/>
                              <a:pt x="0" y="21728"/>
                              <a:pt x="0" y="9799"/>
                            </a:cubicBezTo>
                            <a:cubicBezTo>
                              <a:pt x="-1" y="6392"/>
                              <a:pt x="805" y="3035"/>
                              <a:pt x="2350" y="-1"/>
                            </a:cubicBezTo>
                            <a:lnTo>
                              <a:pt x="21600" y="9799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99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15" y="5876"/>
                        <a:ext cx="1148" cy="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10 kN.m</a:t>
                        </a:r>
                        <a:endParaRPr lang="en-US" altLang="id-ID" sz="26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100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63" y="6810"/>
                        <a:ext cx="795" cy="435"/>
                        <a:chOff x="5880" y="11610"/>
                        <a:chExt cx="795" cy="435"/>
                      </a:xfrm>
                    </p:grpSpPr>
                    <p:sp>
                      <p:nvSpPr>
                        <p:cNvPr id="106" name="AutoShape 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60" y="11610"/>
                          <a:ext cx="420" cy="225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grpSp>
                      <p:nvGrpSpPr>
                        <p:cNvPr id="107" name="Group 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880" y="11835"/>
                          <a:ext cx="795" cy="210"/>
                          <a:chOff x="5880" y="11985"/>
                          <a:chExt cx="795" cy="210"/>
                        </a:xfrm>
                      </p:grpSpPr>
                      <p:sp>
                        <p:nvSpPr>
                          <p:cNvPr id="108" name="Rectangle 58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880" y="11985"/>
                            <a:ext cx="795" cy="210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  <p:sp>
                        <p:nvSpPr>
                          <p:cNvPr id="109" name="AutoShap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880" y="11985"/>
                            <a:ext cx="79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</p:grpSp>
                  </p:grpSp>
                  <p:sp>
                    <p:nvSpPr>
                      <p:cNvPr id="101" name="AutoShap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31" y="6540"/>
                        <a:ext cx="0" cy="57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02" name="Arc 5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5591" y="6435"/>
                        <a:ext cx="259" cy="60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43190"/>
                          <a:gd name="T2" fmla="*/ 661 w 21600"/>
                          <a:gd name="T3" fmla="*/ 43190 h 43190"/>
                          <a:gd name="T4" fmla="*/ 0 w 21600"/>
                          <a:gd name="T5" fmla="*/ 21600 h 431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4319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271"/>
                              <a:pt x="12327" y="42832"/>
                              <a:pt x="660" y="43189"/>
                            </a:cubicBezTo>
                          </a:path>
                          <a:path w="21600" h="4319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271"/>
                              <a:pt x="12327" y="42832"/>
                              <a:pt x="660" y="43189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03" name="AutoShap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5" y="7335"/>
                        <a:ext cx="0" cy="43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04" name="AutoShape 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5" y="7575"/>
                        <a:ext cx="96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sm"/>
                        <a:tailEnd type="triangl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05" name="AutoShap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85" y="7335"/>
                        <a:ext cx="0" cy="43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</p:grpSp>
                <p:sp>
                  <p:nvSpPr>
                    <p:cNvPr id="96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97" y="7536"/>
                      <a:ext cx="567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589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1589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lang="en-US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1" name="Group 34"/>
                <p:cNvGrpSpPr>
                  <a:grpSpLocks/>
                </p:cNvGrpSpPr>
                <p:nvPr/>
              </p:nvGrpSpPr>
              <p:grpSpPr bwMode="auto">
                <a:xfrm>
                  <a:off x="2336" y="5499"/>
                  <a:ext cx="2875" cy="866"/>
                  <a:chOff x="2773" y="5209"/>
                  <a:chExt cx="2875" cy="866"/>
                </a:xfrm>
              </p:grpSpPr>
              <p:sp>
                <p:nvSpPr>
                  <p:cNvPr id="82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4" y="5265"/>
                    <a:ext cx="1544" cy="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en-US" altLang="id-ID" sz="2311" baseline="-30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r>
                      <a:rPr lang="en-US" altLang="id-ID" sz="231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= 0</a:t>
                    </a:r>
                    <a:endParaRPr lang="en-US" altLang="id-ID" sz="4044" dirty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grpSp>
                <p:nvGrpSpPr>
                  <p:cNvPr id="83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773" y="5209"/>
                    <a:ext cx="1421" cy="866"/>
                    <a:chOff x="2773" y="5175"/>
                    <a:chExt cx="1421" cy="866"/>
                  </a:xfrm>
                </p:grpSpPr>
                <p:grpSp>
                  <p:nvGrpSpPr>
                    <p:cNvPr id="84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73" y="5175"/>
                      <a:ext cx="1421" cy="810"/>
                      <a:chOff x="2773" y="5175"/>
                      <a:chExt cx="1421" cy="810"/>
                    </a:xfrm>
                  </p:grpSpPr>
                  <p:sp>
                    <p:nvSpPr>
                      <p:cNvPr id="86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3" y="5408"/>
                        <a:ext cx="962" cy="1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grpSp>
                    <p:nvGrpSpPr>
                      <p:cNvPr id="87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73" y="5670"/>
                        <a:ext cx="962" cy="315"/>
                        <a:chOff x="2773" y="5670"/>
                        <a:chExt cx="962" cy="315"/>
                      </a:xfrm>
                    </p:grpSpPr>
                    <p:sp>
                      <p:nvSpPr>
                        <p:cNvPr id="90" name="AutoShap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73" y="5910"/>
                          <a:ext cx="96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sm"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91" name="AutoShap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73" y="5670"/>
                          <a:ext cx="0" cy="31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92" name="AutoShap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35" y="5670"/>
                          <a:ext cx="0" cy="31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</p:grpSp>
                  <p:sp>
                    <p:nvSpPr>
                      <p:cNvPr id="88" name="AutoShap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10" y="5265"/>
                        <a:ext cx="0" cy="51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89" name="Arc 3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3935" y="5175"/>
                        <a:ext cx="259" cy="60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43190"/>
                          <a:gd name="T2" fmla="*/ 661 w 21600"/>
                          <a:gd name="T3" fmla="*/ 43190 h 43190"/>
                          <a:gd name="T4" fmla="*/ 0 w 21600"/>
                          <a:gd name="T5" fmla="*/ 21600 h 431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4319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271"/>
                              <a:pt x="12327" y="42832"/>
                              <a:pt x="660" y="43189"/>
                            </a:cubicBezTo>
                          </a:path>
                          <a:path w="21600" h="4319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271"/>
                              <a:pt x="12327" y="42832"/>
                              <a:pt x="660" y="43189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</p:grpSp>
                <p:sp>
                  <p:nvSpPr>
                    <p:cNvPr id="85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93" y="5608"/>
                      <a:ext cx="639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589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1589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id-ID" sz="1589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en-US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2" name="Group 4"/>
                <p:cNvGrpSpPr>
                  <a:grpSpLocks/>
                </p:cNvGrpSpPr>
                <p:nvPr/>
              </p:nvGrpSpPr>
              <p:grpSpPr bwMode="auto">
                <a:xfrm>
                  <a:off x="6133" y="5230"/>
                  <a:ext cx="4077" cy="3029"/>
                  <a:chOff x="6133" y="5230"/>
                  <a:chExt cx="4077" cy="3029"/>
                </a:xfrm>
              </p:grpSpPr>
              <p:grpSp>
                <p:nvGrpSpPr>
                  <p:cNvPr id="5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7580" y="5230"/>
                    <a:ext cx="2606" cy="1045"/>
                    <a:chOff x="7580" y="5230"/>
                    <a:chExt cx="2606" cy="1045"/>
                  </a:xfrm>
                </p:grpSpPr>
                <p:sp>
                  <p:nvSpPr>
                    <p:cNvPr id="72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011" y="5230"/>
                      <a:ext cx="535" cy="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589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lang="en-US" altLang="id-ID" sz="1589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lang="en-US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73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224" y="5904"/>
                      <a:ext cx="962" cy="315"/>
                      <a:chOff x="2773" y="5670"/>
                      <a:chExt cx="962" cy="315"/>
                    </a:xfrm>
                  </p:grpSpPr>
                  <p:sp>
                    <p:nvSpPr>
                      <p:cNvPr id="79" name="AutoShap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73" y="5910"/>
                        <a:ext cx="96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sm"/>
                        <a:tailEnd type="triangl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80" name="AutoShap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73" y="5670"/>
                        <a:ext cx="0" cy="31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81" name="AutoShap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5" y="5670"/>
                        <a:ext cx="0" cy="31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</p:grpSp>
                <p:sp>
                  <p:nvSpPr>
                    <p:cNvPr id="74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580" y="5352"/>
                      <a:ext cx="1519" cy="4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31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id-ID" sz="2311" baseline="-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id-ID" sz="231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0</a:t>
                      </a:r>
                      <a:endParaRPr lang="en-US" altLang="id-ID" sz="4044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5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24" y="5642"/>
                      <a:ext cx="962" cy="143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76" name="AutoShap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34" y="5499"/>
                      <a:ext cx="0" cy="51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triangle" w="sm" len="lg"/>
                      <a:tailEnd type="non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77" name="Arc 25"/>
                    <p:cNvSpPr>
                      <a:spLocks/>
                    </p:cNvSpPr>
                    <p:nvPr/>
                  </p:nvSpPr>
                  <p:spPr bwMode="auto">
                    <a:xfrm rot="16200000" flipV="1">
                      <a:off x="8628" y="5606"/>
                      <a:ext cx="513" cy="300"/>
                    </a:xfrm>
                    <a:custGeom>
                      <a:avLst/>
                      <a:gdLst>
                        <a:gd name="G0" fmla="+- 21351 0 0"/>
                        <a:gd name="G1" fmla="+- 0 0 0"/>
                        <a:gd name="G2" fmla="+- 21600 0 0"/>
                        <a:gd name="T0" fmla="*/ 42772 w 42772"/>
                        <a:gd name="T1" fmla="*/ 2773 h 21600"/>
                        <a:gd name="T2" fmla="*/ 0 w 42772"/>
                        <a:gd name="T3" fmla="*/ 3271 h 21600"/>
                        <a:gd name="T4" fmla="*/ 21351 w 4277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772" h="21600" fill="none" extrusionOk="0">
                          <a:moveTo>
                            <a:pt x="42772" y="2773"/>
                          </a:moveTo>
                          <a:cubicBezTo>
                            <a:pt x="41378" y="13540"/>
                            <a:pt x="32208" y="21599"/>
                            <a:pt x="21351" y="21600"/>
                          </a:cubicBezTo>
                          <a:cubicBezTo>
                            <a:pt x="10684" y="21600"/>
                            <a:pt x="1615" y="13814"/>
                            <a:pt x="0" y="3270"/>
                          </a:cubicBezTo>
                        </a:path>
                        <a:path w="42772" h="21600" stroke="0" extrusionOk="0">
                          <a:moveTo>
                            <a:pt x="42772" y="2773"/>
                          </a:moveTo>
                          <a:cubicBezTo>
                            <a:pt x="41378" y="13540"/>
                            <a:pt x="32208" y="21599"/>
                            <a:pt x="21351" y="21600"/>
                          </a:cubicBezTo>
                          <a:cubicBezTo>
                            <a:pt x="10684" y="21600"/>
                            <a:pt x="1615" y="13814"/>
                            <a:pt x="0" y="3270"/>
                          </a:cubicBezTo>
                          <a:lnTo>
                            <a:pt x="21351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7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453" y="5842"/>
                      <a:ext cx="539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589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1589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id-ID" sz="1589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en-US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4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6133" y="6572"/>
                    <a:ext cx="4077" cy="1687"/>
                    <a:chOff x="6133" y="6572"/>
                    <a:chExt cx="4077" cy="1687"/>
                  </a:xfrm>
                </p:grpSpPr>
                <p:sp>
                  <p:nvSpPr>
                    <p:cNvPr id="55" name="AutoShap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11" y="7135"/>
                      <a:ext cx="0" cy="51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triangle" w="sm" len="lg"/>
                      <a:tailEnd type="non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grpSp>
                  <p:nvGrpSpPr>
                    <p:cNvPr id="56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33" y="6572"/>
                      <a:ext cx="4077" cy="1687"/>
                      <a:chOff x="6133" y="6572"/>
                      <a:chExt cx="4077" cy="1687"/>
                    </a:xfrm>
                  </p:grpSpPr>
                  <p:grpSp>
                    <p:nvGrpSpPr>
                      <p:cNvPr id="5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74" y="6572"/>
                        <a:ext cx="2736" cy="1687"/>
                        <a:chOff x="6677" y="8722"/>
                        <a:chExt cx="2736" cy="1687"/>
                      </a:xfrm>
                    </p:grpSpPr>
                    <p:sp>
                      <p:nvSpPr>
                        <p:cNvPr id="60" name="AutoShap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980" y="10244"/>
                          <a:ext cx="75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oval" w="sm" len="sm"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61" name="Text Box 2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77" y="9938"/>
                          <a:ext cx="541" cy="4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1589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en-US" altLang="id-ID" sz="1589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4</a:t>
                          </a:r>
                          <a:endParaRPr lang="en-US" altLang="id-ID" sz="260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2" name="Arc 19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7412" y="9023"/>
                          <a:ext cx="800" cy="626"/>
                        </a:xfrm>
                        <a:custGeom>
                          <a:avLst/>
                          <a:gdLst>
                            <a:gd name="G0" fmla="+- 19602 0 0"/>
                            <a:gd name="G1" fmla="+- 8463 0 0"/>
                            <a:gd name="G2" fmla="+- 21600 0 0"/>
                            <a:gd name="T0" fmla="*/ 39475 w 41202"/>
                            <a:gd name="T1" fmla="*/ 0 h 30063"/>
                            <a:gd name="T2" fmla="*/ 0 w 41202"/>
                            <a:gd name="T3" fmla="*/ 17537 h 30063"/>
                            <a:gd name="T4" fmla="*/ 19602 w 41202"/>
                            <a:gd name="T5" fmla="*/ 8463 h 300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41202" h="30063" fill="none" extrusionOk="0">
                              <a:moveTo>
                                <a:pt x="39475" y="-1"/>
                              </a:moveTo>
                              <a:cubicBezTo>
                                <a:pt x="40614" y="2675"/>
                                <a:pt x="41202" y="5554"/>
                                <a:pt x="41202" y="8463"/>
                              </a:cubicBezTo>
                              <a:cubicBezTo>
                                <a:pt x="41202" y="20392"/>
                                <a:pt x="31531" y="30063"/>
                                <a:pt x="19602" y="30063"/>
                              </a:cubicBezTo>
                              <a:cubicBezTo>
                                <a:pt x="11185" y="30063"/>
                                <a:pt x="3535" y="25174"/>
                                <a:pt x="0" y="17536"/>
                              </a:cubicBezTo>
                            </a:path>
                            <a:path w="41202" h="30063" stroke="0" extrusionOk="0">
                              <a:moveTo>
                                <a:pt x="39475" y="-1"/>
                              </a:moveTo>
                              <a:cubicBezTo>
                                <a:pt x="40614" y="2675"/>
                                <a:pt x="41202" y="5554"/>
                                <a:pt x="41202" y="8463"/>
                              </a:cubicBezTo>
                              <a:cubicBezTo>
                                <a:pt x="41202" y="20392"/>
                                <a:pt x="31531" y="30063"/>
                                <a:pt x="19602" y="30063"/>
                              </a:cubicBezTo>
                              <a:cubicBezTo>
                                <a:pt x="11185" y="30063"/>
                                <a:pt x="3535" y="25174"/>
                                <a:pt x="0" y="17536"/>
                              </a:cubicBezTo>
                              <a:lnTo>
                                <a:pt x="19602" y="846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lg"/>
                          <a:tailEnd type="non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63" name="Text Box 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64" y="8722"/>
                          <a:ext cx="1148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1589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10 kN.m</a:t>
                          </a:r>
                          <a:endParaRPr lang="en-US" altLang="id-ID" sz="260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4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77" y="9427"/>
                          <a:ext cx="2736" cy="14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grpSp>
                      <p:nvGrpSpPr>
                        <p:cNvPr id="65" name="Group 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73" y="9570"/>
                          <a:ext cx="750" cy="585"/>
                          <a:chOff x="7365" y="11610"/>
                          <a:chExt cx="750" cy="585"/>
                        </a:xfrm>
                      </p:grpSpPr>
                      <p:grpSp>
                        <p:nvGrpSpPr>
                          <p:cNvPr id="66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65" y="11985"/>
                            <a:ext cx="750" cy="210"/>
                            <a:chOff x="5880" y="11985"/>
                            <a:chExt cx="795" cy="210"/>
                          </a:xfrm>
                        </p:grpSpPr>
                        <p:sp>
                          <p:nvSpPr>
                            <p:cNvPr id="70" name="Rectangle 16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880" y="11985"/>
                              <a:ext cx="795" cy="210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71" name="AutoShape 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880" y="11985"/>
                              <a:ext cx="79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</p:grpSp>
                      <p:sp>
                        <p:nvSpPr>
                          <p:cNvPr id="67" name="AutoShape 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515" y="11610"/>
                            <a:ext cx="420" cy="22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  <p:sp>
                        <p:nvSpPr>
                          <p:cNvPr id="68" name="Oval 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665" y="11835"/>
                            <a:ext cx="150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  <p:sp>
                        <p:nvSpPr>
                          <p:cNvPr id="69" name="AutoShap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65" y="11835"/>
                            <a:ext cx="75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</p:grpSp>
                  </p:grpSp>
                  <p:sp>
                    <p:nvSpPr>
                      <p:cNvPr id="58" name="Text Box 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133" y="7570"/>
                        <a:ext cx="1859" cy="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311" i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M</a:t>
                        </a:r>
                        <a:r>
                          <a:rPr lang="en-US" altLang="id-ID" sz="2311" baseline="-300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4</a:t>
                        </a:r>
                        <a:r>
                          <a:rPr lang="en-US" altLang="id-ID" sz="231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 = −10</a:t>
                        </a:r>
                        <a:endParaRPr lang="en-US" altLang="id-ID" sz="4044" dirty="0">
                          <a:solidFill>
                            <a:srgbClr val="FF0000"/>
                          </a:solidFill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59" name="Arc 7"/>
                      <p:cNvSpPr>
                        <a:spLocks/>
                      </p:cNvSpPr>
                      <p:nvPr/>
                    </p:nvSpPr>
                    <p:spPr bwMode="auto">
                      <a:xfrm rot="16200000" flipV="1">
                        <a:off x="6900" y="7239"/>
                        <a:ext cx="513" cy="300"/>
                      </a:xfrm>
                      <a:custGeom>
                        <a:avLst/>
                        <a:gdLst>
                          <a:gd name="G0" fmla="+- 21351 0 0"/>
                          <a:gd name="G1" fmla="+- 0 0 0"/>
                          <a:gd name="G2" fmla="+- 21600 0 0"/>
                          <a:gd name="T0" fmla="*/ 42772 w 42772"/>
                          <a:gd name="T1" fmla="*/ 2773 h 21600"/>
                          <a:gd name="T2" fmla="*/ 0 w 42772"/>
                          <a:gd name="T3" fmla="*/ 3271 h 21600"/>
                          <a:gd name="T4" fmla="*/ 21351 w 42772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2772" h="21600" fill="none" extrusionOk="0">
                            <a:moveTo>
                              <a:pt x="42772" y="2773"/>
                            </a:moveTo>
                            <a:cubicBezTo>
                              <a:pt x="41378" y="13540"/>
                              <a:pt x="32208" y="21599"/>
                              <a:pt x="21351" y="21600"/>
                            </a:cubicBezTo>
                            <a:cubicBezTo>
                              <a:pt x="10684" y="21600"/>
                              <a:pt x="1615" y="13814"/>
                              <a:pt x="0" y="3270"/>
                            </a:cubicBezTo>
                          </a:path>
                          <a:path w="42772" h="21600" stroke="0" extrusionOk="0">
                            <a:moveTo>
                              <a:pt x="42772" y="2773"/>
                            </a:moveTo>
                            <a:cubicBezTo>
                              <a:pt x="41378" y="13540"/>
                              <a:pt x="32208" y="21599"/>
                              <a:pt x="21351" y="21600"/>
                            </a:cubicBezTo>
                            <a:cubicBezTo>
                              <a:pt x="10684" y="21600"/>
                              <a:pt x="1615" y="13814"/>
                              <a:pt x="0" y="3270"/>
                            </a:cubicBezTo>
                            <a:lnTo>
                              <a:pt x="21351" y="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</p:grpSp>
              </p:grpSp>
            </p:grpSp>
          </p:grpSp>
        </p:grpSp>
      </p:grpSp>
      <p:sp>
        <p:nvSpPr>
          <p:cNvPr id="143" name="Rectangle 128"/>
          <p:cNvSpPr>
            <a:spLocks noChangeArrowheads="1"/>
          </p:cNvSpPr>
          <p:nvPr/>
        </p:nvSpPr>
        <p:spPr bwMode="auto">
          <a:xfrm>
            <a:off x="28614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542412" y="8201757"/>
            <a:ext cx="51916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b="1" dirty="0"/>
              <a:t>Momen akibat beban nyata, </a:t>
            </a:r>
            <a:r>
              <a:rPr lang="id-ID" sz="2600" b="1" i="1" dirty="0"/>
              <a:t>M</a:t>
            </a: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94924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688527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6.8</a:t>
            </a:r>
            <a:endParaRPr lang="id-ID" dirty="0"/>
          </a:p>
          <a:p>
            <a:pPr lvl="0"/>
            <a:r>
              <a:rPr lang="id-ID" dirty="0"/>
              <a:t>Mencari lendutan di titik 4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8671667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02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128"/>
          <p:cNvSpPr>
            <a:spLocks noChangeArrowheads="1"/>
          </p:cNvSpPr>
          <p:nvPr/>
        </p:nvSpPr>
        <p:spPr bwMode="auto">
          <a:xfrm>
            <a:off x="28614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4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573292" y="3016237"/>
            <a:ext cx="8375576" cy="5512298"/>
            <a:chOff x="2312" y="13888"/>
            <a:chExt cx="7874" cy="5281"/>
          </a:xfrm>
        </p:grpSpPr>
        <p:sp>
          <p:nvSpPr>
            <p:cNvPr id="7" name="Text Box 93"/>
            <p:cNvSpPr txBox="1">
              <a:spLocks noChangeArrowheads="1"/>
            </p:cNvSpPr>
            <p:nvPr/>
          </p:nvSpPr>
          <p:spPr bwMode="auto">
            <a:xfrm>
              <a:off x="5752" y="14769"/>
              <a:ext cx="45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1733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en-US" altLang="id-ID" sz="2889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2312" y="13888"/>
              <a:ext cx="7874" cy="5281"/>
              <a:chOff x="2312" y="9442"/>
              <a:chExt cx="7874" cy="5281"/>
            </a:xfrm>
          </p:grpSpPr>
          <p:grpSp>
            <p:nvGrpSpPr>
              <p:cNvPr id="9" name="Group 77"/>
              <p:cNvGrpSpPr>
                <a:grpSpLocks/>
              </p:cNvGrpSpPr>
              <p:nvPr/>
            </p:nvGrpSpPr>
            <p:grpSpPr bwMode="auto">
              <a:xfrm>
                <a:off x="6820" y="12949"/>
                <a:ext cx="3366" cy="1774"/>
                <a:chOff x="6820" y="12949"/>
                <a:chExt cx="3366" cy="1774"/>
              </a:xfrm>
            </p:grpSpPr>
            <p:sp>
              <p:nvSpPr>
                <p:cNvPr id="15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6820" y="12949"/>
                  <a:ext cx="1472" cy="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 i="1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en-US" altLang="id-ID" sz="2311" baseline="-3000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</a:t>
                  </a:r>
                  <a:r>
                    <a:rPr lang="en-US" altLang="id-ID" sz="2311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= </a:t>
                  </a:r>
                  <a:r>
                    <a:rPr lang="en-US" altLang="id-ID" sz="2311">
                      <a:solidFill>
                        <a:srgbClr val="FF0000"/>
                      </a:solidFill>
                      <a:latin typeface="Calibri"/>
                      <a:ea typeface="Calibri" pitchFamily="34" charset="0"/>
                      <a:cs typeface="Times New Roman" pitchFamily="18" charset="0"/>
                    </a:rPr>
                    <a:t>½</a:t>
                  </a:r>
                  <a:r>
                    <a:rPr lang="en-US" altLang="id-ID" sz="2311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∙</a:t>
                  </a:r>
                  <a:r>
                    <a:rPr lang="en-US" altLang="id-ID" sz="2311" i="1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2311" baseline="-3000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</a:t>
                  </a:r>
                  <a:endParaRPr lang="en-US" altLang="id-ID" sz="4044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57" name="AutoShape 91"/>
                <p:cNvSpPr>
                  <a:spLocks noChangeShapeType="1"/>
                </p:cNvSpPr>
                <p:nvPr/>
              </p:nvSpPr>
              <p:spPr bwMode="auto">
                <a:xfrm>
                  <a:off x="7387" y="13351"/>
                  <a:ext cx="0" cy="51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triangle" w="sm" len="lg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889"/>
                </a:p>
              </p:txBody>
            </p:sp>
            <p:sp>
              <p:nvSpPr>
                <p:cNvPr id="158" name="Arc 90"/>
                <p:cNvSpPr>
                  <a:spLocks/>
                </p:cNvSpPr>
                <p:nvPr/>
              </p:nvSpPr>
              <p:spPr bwMode="auto">
                <a:xfrm rot="16200000" flipV="1">
                  <a:off x="6876" y="13455"/>
                  <a:ext cx="513" cy="300"/>
                </a:xfrm>
                <a:custGeom>
                  <a:avLst/>
                  <a:gdLst>
                    <a:gd name="G0" fmla="+- 21351 0 0"/>
                    <a:gd name="G1" fmla="+- 0 0 0"/>
                    <a:gd name="G2" fmla="+- 21600 0 0"/>
                    <a:gd name="T0" fmla="*/ 42772 w 42772"/>
                    <a:gd name="T1" fmla="*/ 2773 h 21600"/>
                    <a:gd name="T2" fmla="*/ 0 w 42772"/>
                    <a:gd name="T3" fmla="*/ 3271 h 21600"/>
                    <a:gd name="T4" fmla="*/ 21351 w 42772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772" h="21600" fill="none" extrusionOk="0">
                      <a:moveTo>
                        <a:pt x="42772" y="2773"/>
                      </a:moveTo>
                      <a:cubicBezTo>
                        <a:pt x="41378" y="13540"/>
                        <a:pt x="32208" y="21599"/>
                        <a:pt x="21351" y="21600"/>
                      </a:cubicBezTo>
                      <a:cubicBezTo>
                        <a:pt x="10684" y="21600"/>
                        <a:pt x="1615" y="13814"/>
                        <a:pt x="0" y="3270"/>
                      </a:cubicBezTo>
                    </a:path>
                    <a:path w="42772" h="21600" stroke="0" extrusionOk="0">
                      <a:moveTo>
                        <a:pt x="42772" y="2773"/>
                      </a:moveTo>
                      <a:cubicBezTo>
                        <a:pt x="41378" y="13540"/>
                        <a:pt x="32208" y="21599"/>
                        <a:pt x="21351" y="21600"/>
                      </a:cubicBezTo>
                      <a:cubicBezTo>
                        <a:pt x="10684" y="21600"/>
                        <a:pt x="1615" y="13814"/>
                        <a:pt x="0" y="3270"/>
                      </a:cubicBezTo>
                      <a:lnTo>
                        <a:pt x="2135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889"/>
                </a:p>
              </p:txBody>
            </p:sp>
            <p:sp>
              <p:nvSpPr>
                <p:cNvPr id="159" name="AutoShape 89"/>
                <p:cNvSpPr>
                  <a:spLocks noChangeShapeType="1"/>
                </p:cNvSpPr>
                <p:nvPr/>
              </p:nvSpPr>
              <p:spPr bwMode="auto">
                <a:xfrm flipH="1">
                  <a:off x="7753" y="14310"/>
                  <a:ext cx="75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889"/>
                </a:p>
              </p:txBody>
            </p:sp>
            <p:sp>
              <p:nvSpPr>
                <p:cNvPr id="256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7450" y="14004"/>
                  <a:ext cx="541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733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1733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</a:t>
                  </a:r>
                  <a:endParaRPr lang="en-US" altLang="id-ID" sz="2889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7" name="Rectangle 87"/>
                <p:cNvSpPr>
                  <a:spLocks noChangeArrowheads="1"/>
                </p:cNvSpPr>
                <p:nvPr/>
              </p:nvSpPr>
              <p:spPr bwMode="auto">
                <a:xfrm>
                  <a:off x="7450" y="13493"/>
                  <a:ext cx="2736" cy="14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889"/>
                </a:p>
              </p:txBody>
            </p:sp>
            <p:grpSp>
              <p:nvGrpSpPr>
                <p:cNvPr id="258" name="Group 80"/>
                <p:cNvGrpSpPr>
                  <a:grpSpLocks/>
                </p:cNvGrpSpPr>
                <p:nvPr/>
              </p:nvGrpSpPr>
              <p:grpSpPr bwMode="auto">
                <a:xfrm>
                  <a:off x="8146" y="13636"/>
                  <a:ext cx="750" cy="585"/>
                  <a:chOff x="7365" y="11610"/>
                  <a:chExt cx="750" cy="585"/>
                </a:xfrm>
              </p:grpSpPr>
              <p:grpSp>
                <p:nvGrpSpPr>
                  <p:cNvPr id="261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7365" y="11985"/>
                    <a:ext cx="750" cy="210"/>
                    <a:chOff x="5880" y="11985"/>
                    <a:chExt cx="795" cy="210"/>
                  </a:xfrm>
                </p:grpSpPr>
                <p:sp>
                  <p:nvSpPr>
                    <p:cNvPr id="265" name="Rectangle 86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80" y="11985"/>
                      <a:ext cx="795" cy="210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  <p:sp>
                  <p:nvSpPr>
                    <p:cNvPr id="266" name="AutoShap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80" y="11985"/>
                      <a:ext cx="79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</p:grpSp>
              <p:sp>
                <p:nvSpPr>
                  <p:cNvPr id="262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7515" y="11610"/>
                    <a:ext cx="420" cy="22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263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7665" y="11835"/>
                    <a:ext cx="150" cy="14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264" name="AutoShape 81"/>
                  <p:cNvSpPr>
                    <a:spLocks noChangeShapeType="1"/>
                  </p:cNvSpPr>
                  <p:nvPr/>
                </p:nvSpPr>
                <p:spPr bwMode="auto">
                  <a:xfrm>
                    <a:off x="7365" y="11835"/>
                    <a:ext cx="75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</p:grpSp>
            <p:sp>
              <p:nvSpPr>
                <p:cNvPr id="259" name="AutoShape 79"/>
                <p:cNvSpPr>
                  <a:spLocks noChangeShapeType="1"/>
                </p:cNvSpPr>
                <p:nvPr/>
              </p:nvSpPr>
              <p:spPr bwMode="auto">
                <a:xfrm flipV="1">
                  <a:off x="8529" y="13652"/>
                  <a:ext cx="1" cy="91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889"/>
                </a:p>
              </p:txBody>
            </p:sp>
            <p:sp>
              <p:nvSpPr>
                <p:cNvPr id="26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8529" y="14221"/>
                  <a:ext cx="838" cy="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733">
                      <a:latin typeface="Calibri"/>
                      <a:ea typeface="Calibri" pitchFamily="34" charset="0"/>
                      <a:cs typeface="Times New Roman" pitchFamily="18" charset="0"/>
                    </a:rPr>
                    <a:t>½</a:t>
                  </a:r>
                  <a:r>
                    <a:rPr lang="en-US" altLang="id-ID" sz="1733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kN</a:t>
                  </a:r>
                  <a:endParaRPr lang="en-US" altLang="id-ID" sz="2889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2312" y="9442"/>
                <a:ext cx="7850" cy="5125"/>
                <a:chOff x="2312" y="9442"/>
                <a:chExt cx="7850" cy="5125"/>
              </a:xfrm>
            </p:grpSpPr>
            <p:grpSp>
              <p:nvGrpSpPr>
                <p:cNvPr id="11" name="Group 46"/>
                <p:cNvGrpSpPr>
                  <a:grpSpLocks/>
                </p:cNvGrpSpPr>
                <p:nvPr/>
              </p:nvGrpSpPr>
              <p:grpSpPr bwMode="auto">
                <a:xfrm>
                  <a:off x="2749" y="9442"/>
                  <a:ext cx="6420" cy="1935"/>
                  <a:chOff x="2749" y="9442"/>
                  <a:chExt cx="6420" cy="1935"/>
                </a:xfrm>
              </p:grpSpPr>
              <p:grpSp>
                <p:nvGrpSpPr>
                  <p:cNvPr id="247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749" y="9442"/>
                    <a:ext cx="6420" cy="1935"/>
                    <a:chOff x="2749" y="9442"/>
                    <a:chExt cx="6420" cy="1935"/>
                  </a:xfrm>
                </p:grpSpPr>
                <p:grpSp>
                  <p:nvGrpSpPr>
                    <p:cNvPr id="250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9" y="9442"/>
                      <a:ext cx="6420" cy="1694"/>
                      <a:chOff x="2749" y="9449"/>
                      <a:chExt cx="6420" cy="1694"/>
                    </a:xfrm>
                  </p:grpSpPr>
                  <p:sp>
                    <p:nvSpPr>
                      <p:cNvPr id="253" name="AutoShap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49" y="10978"/>
                        <a:ext cx="75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oval" w="sm" len="sm"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254" name="AutoShap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87" y="10964"/>
                        <a:ext cx="75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oval" w="sm" len="sm"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255" name="AutoShape 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736" y="10971"/>
                        <a:ext cx="75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oval" w="sm" len="sm"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32" name="AutoShap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417" y="10978"/>
                        <a:ext cx="75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oval" w="sm" len="sm"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33" name="Text Box 7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70" y="10665"/>
                        <a:ext cx="541" cy="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733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en-US" altLang="id-ID" sz="1733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1</a:t>
                        </a:r>
                        <a:endParaRPr lang="en-US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4" name="Text Box 7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87" y="10665"/>
                        <a:ext cx="541" cy="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733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en-US" altLang="id-ID" sz="1733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</a:t>
                        </a:r>
                        <a:endParaRPr lang="en-US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5" name="Text Box 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33" y="10665"/>
                        <a:ext cx="541" cy="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733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en-US" altLang="id-ID" sz="1733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4</a:t>
                        </a:r>
                        <a:endParaRPr lang="en-US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6" name="Text Box 6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098" y="10672"/>
                        <a:ext cx="541" cy="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733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en-US" altLang="id-ID" sz="1733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3</a:t>
                        </a:r>
                        <a:endParaRPr lang="en-US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7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13" y="10182"/>
                        <a:ext cx="71" cy="7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38" name="Text Box 6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4" y="9449"/>
                        <a:ext cx="819" cy="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733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1 kN</a:t>
                        </a:r>
                        <a:endParaRPr lang="en-US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9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9" y="10154"/>
                        <a:ext cx="6420" cy="1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grpSp>
                    <p:nvGrpSpPr>
                      <p:cNvPr id="40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39" y="10297"/>
                        <a:ext cx="795" cy="435"/>
                        <a:chOff x="5880" y="11610"/>
                        <a:chExt cx="795" cy="435"/>
                      </a:xfrm>
                    </p:grpSpPr>
                    <p:sp>
                      <p:nvSpPr>
                        <p:cNvPr id="152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60" y="11610"/>
                          <a:ext cx="420" cy="225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grpSp>
                      <p:nvGrpSpPr>
                        <p:cNvPr id="153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880" y="11835"/>
                          <a:ext cx="795" cy="210"/>
                          <a:chOff x="5880" y="11985"/>
                          <a:chExt cx="795" cy="210"/>
                        </a:xfrm>
                      </p:grpSpPr>
                      <p:sp>
                        <p:nvSpPr>
                          <p:cNvPr id="154" name="Rectangle 64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880" y="11985"/>
                            <a:ext cx="795" cy="210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155" name="AutoShape 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880" y="11985"/>
                            <a:ext cx="79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</p:grpSp>
                  </p:grpSp>
                  <p:grpSp>
                    <p:nvGrpSpPr>
                      <p:cNvPr id="144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29" y="10297"/>
                        <a:ext cx="750" cy="585"/>
                        <a:chOff x="7365" y="11610"/>
                        <a:chExt cx="750" cy="585"/>
                      </a:xfrm>
                    </p:grpSpPr>
                    <p:grpSp>
                      <p:nvGrpSpPr>
                        <p:cNvPr id="146" name="Group 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65" y="11985"/>
                          <a:ext cx="750" cy="210"/>
                          <a:chOff x="5880" y="11985"/>
                          <a:chExt cx="795" cy="210"/>
                        </a:xfrm>
                      </p:grpSpPr>
                      <p:sp>
                        <p:nvSpPr>
                          <p:cNvPr id="150" name="Rectangle 60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880" y="11985"/>
                            <a:ext cx="795" cy="210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151" name="AutoShape 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880" y="11985"/>
                            <a:ext cx="79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</p:grpSp>
                    <p:sp>
                      <p:nvSpPr>
                        <p:cNvPr id="147" name="AutoShape 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15" y="11610"/>
                          <a:ext cx="420" cy="225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148" name="Oval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65" y="11835"/>
                          <a:ext cx="150" cy="143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149" name="AutoShap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65" y="11835"/>
                          <a:ext cx="75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</p:grpSp>
                  <p:sp>
                    <p:nvSpPr>
                      <p:cNvPr id="145" name="AutoShap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37" y="9449"/>
                        <a:ext cx="0" cy="70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</p:grpSp>
                <p:sp>
                  <p:nvSpPr>
                    <p:cNvPr id="251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82" y="10875"/>
                      <a:ext cx="838" cy="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733"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½</a:t>
                      </a:r>
                      <a:r>
                        <a:rPr lang="en-US" altLang="id-ID" sz="1733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kN</a:t>
                      </a:r>
                      <a:endParaRPr lang="en-US" altLang="id-ID" sz="2889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2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54" y="10875"/>
                      <a:ext cx="838" cy="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733"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½</a:t>
                      </a:r>
                      <a:r>
                        <a:rPr lang="en-US" altLang="id-ID" sz="1733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kN</a:t>
                      </a:r>
                      <a:endParaRPr lang="en-US" altLang="id-ID" sz="2889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8" name="AutoShap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21" y="10297"/>
                    <a:ext cx="0" cy="84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249" name="AutoShap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88" y="10358"/>
                    <a:ext cx="0" cy="84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</p:grpSp>
            <p:grpSp>
              <p:nvGrpSpPr>
                <p:cNvPr id="12" name="Group 34"/>
                <p:cNvGrpSpPr>
                  <a:grpSpLocks/>
                </p:cNvGrpSpPr>
                <p:nvPr/>
              </p:nvGrpSpPr>
              <p:grpSpPr bwMode="auto">
                <a:xfrm>
                  <a:off x="2312" y="11715"/>
                  <a:ext cx="2438" cy="866"/>
                  <a:chOff x="2773" y="5209"/>
                  <a:chExt cx="2438" cy="866"/>
                </a:xfrm>
              </p:grpSpPr>
              <p:sp>
                <p:nvSpPr>
                  <p:cNvPr id="23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4" y="5265"/>
                    <a:ext cx="1107" cy="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en-US" altLang="id-ID" sz="2311" baseline="-30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r>
                      <a:rPr lang="en-US" altLang="id-ID" sz="231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= 0</a:t>
                    </a:r>
                    <a:endParaRPr lang="en-US" altLang="id-ID" sz="4044" dirty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grpSp>
                <p:nvGrpSpPr>
                  <p:cNvPr id="23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773" y="5209"/>
                    <a:ext cx="1421" cy="866"/>
                    <a:chOff x="2773" y="5175"/>
                    <a:chExt cx="1421" cy="866"/>
                  </a:xfrm>
                </p:grpSpPr>
                <p:grpSp>
                  <p:nvGrpSpPr>
                    <p:cNvPr id="237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73" y="5175"/>
                      <a:ext cx="1421" cy="810"/>
                      <a:chOff x="2773" y="5175"/>
                      <a:chExt cx="1421" cy="810"/>
                    </a:xfrm>
                  </p:grpSpPr>
                  <p:sp>
                    <p:nvSpPr>
                      <p:cNvPr id="240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3" y="5408"/>
                        <a:ext cx="962" cy="1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grpSp>
                    <p:nvGrpSpPr>
                      <p:cNvPr id="241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73" y="5670"/>
                        <a:ext cx="962" cy="315"/>
                        <a:chOff x="2773" y="5670"/>
                        <a:chExt cx="962" cy="315"/>
                      </a:xfrm>
                    </p:grpSpPr>
                    <p:sp>
                      <p:nvSpPr>
                        <p:cNvPr id="244" name="AutoShap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73" y="5910"/>
                          <a:ext cx="96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sm"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245" name="AutoShap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73" y="5670"/>
                          <a:ext cx="0" cy="31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246" name="AutoShap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35" y="5670"/>
                          <a:ext cx="0" cy="31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</p:grpSp>
                  <p:sp>
                    <p:nvSpPr>
                      <p:cNvPr id="242" name="AutoShap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10" y="5265"/>
                        <a:ext cx="0" cy="51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243" name="Arc 3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3935" y="5175"/>
                        <a:ext cx="259" cy="60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43190"/>
                          <a:gd name="T2" fmla="*/ 661 w 21600"/>
                          <a:gd name="T3" fmla="*/ 43190 h 43190"/>
                          <a:gd name="T4" fmla="*/ 0 w 21600"/>
                          <a:gd name="T5" fmla="*/ 21600 h 431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4319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271"/>
                              <a:pt x="12327" y="42832"/>
                              <a:pt x="660" y="43189"/>
                            </a:cubicBezTo>
                          </a:path>
                          <a:path w="21600" h="4319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271"/>
                              <a:pt x="12327" y="42832"/>
                              <a:pt x="660" y="43189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</p:grpSp>
                <p:sp>
                  <p:nvSpPr>
                    <p:cNvPr id="238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93" y="5608"/>
                      <a:ext cx="639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733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1733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id-ID" sz="1733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en-US" altLang="id-ID" sz="2889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" name="Group 18"/>
                <p:cNvGrpSpPr>
                  <a:grpSpLocks/>
                </p:cNvGrpSpPr>
                <p:nvPr/>
              </p:nvGrpSpPr>
              <p:grpSpPr bwMode="auto">
                <a:xfrm>
                  <a:off x="2312" y="12904"/>
                  <a:ext cx="4081" cy="1663"/>
                  <a:chOff x="2312" y="12904"/>
                  <a:chExt cx="4081" cy="1663"/>
                </a:xfrm>
              </p:grpSpPr>
              <p:sp>
                <p:nvSpPr>
                  <p:cNvPr id="28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48" y="12904"/>
                    <a:ext cx="1445" cy="4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 i="1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en-US" altLang="id-ID" sz="2311" baseline="-3000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r>
                      <a:rPr lang="en-US" altLang="id-ID" sz="2311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= </a:t>
                    </a:r>
                    <a:r>
                      <a:rPr lang="en-US" altLang="id-ID" sz="2311">
                        <a:solidFill>
                          <a:srgbClr val="FF0000"/>
                        </a:solidFill>
                        <a:latin typeface="Calibri"/>
                        <a:ea typeface="Calibri" pitchFamily="34" charset="0"/>
                        <a:cs typeface="Times New Roman" pitchFamily="18" charset="0"/>
                      </a:rPr>
                      <a:t>½</a:t>
                    </a:r>
                    <a:r>
                      <a:rPr lang="en-US" altLang="id-ID" sz="2311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∙ </a:t>
                    </a:r>
                    <a:r>
                      <a:rPr lang="en-US" altLang="id-ID" sz="2311" i="1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2311" baseline="-3000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4044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9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36" y="14042"/>
                    <a:ext cx="567" cy="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1733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1733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2889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312" y="13464"/>
                    <a:ext cx="2612" cy="143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3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98" y="14011"/>
                    <a:ext cx="857" cy="4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1733">
                        <a:latin typeface="Calibri"/>
                        <a:ea typeface="Calibri" pitchFamily="34" charset="0"/>
                        <a:cs typeface="Times New Roman" pitchFamily="18" charset="0"/>
                      </a:rPr>
                      <a:t>½</a:t>
                    </a:r>
                    <a:r>
                      <a:rPr lang="en-US" altLang="id-ID" sz="1733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kN</a:t>
                    </a:r>
                    <a:endParaRPr lang="en-US" altLang="id-ID" sz="2889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24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602" y="13607"/>
                    <a:ext cx="795" cy="435"/>
                    <a:chOff x="5880" y="11610"/>
                    <a:chExt cx="795" cy="435"/>
                  </a:xfrm>
                </p:grpSpPr>
                <p:sp>
                  <p:nvSpPr>
                    <p:cNvPr id="231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60" y="11610"/>
                      <a:ext cx="420" cy="22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  <p:grpSp>
                  <p:nvGrpSpPr>
                    <p:cNvPr id="232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80" y="11835"/>
                      <a:ext cx="795" cy="210"/>
                      <a:chOff x="5880" y="11985"/>
                      <a:chExt cx="795" cy="210"/>
                    </a:xfrm>
                  </p:grpSpPr>
                  <p:sp>
                    <p:nvSpPr>
                      <p:cNvPr id="233" name="Rectangle 28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80" y="11985"/>
                        <a:ext cx="795" cy="2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234" name="AutoShap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0" y="11985"/>
                        <a:ext cx="79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</p:grpSp>
              </p:grpSp>
              <p:sp>
                <p:nvSpPr>
                  <p:cNvPr id="225" name="AutoShape 24"/>
                  <p:cNvSpPr>
                    <a:spLocks noChangeShapeType="1"/>
                  </p:cNvSpPr>
                  <p:nvPr/>
                </p:nvSpPr>
                <p:spPr bwMode="auto">
                  <a:xfrm>
                    <a:off x="4970" y="13337"/>
                    <a:ext cx="0" cy="57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226" name="Arc 23"/>
                  <p:cNvSpPr>
                    <a:spLocks/>
                  </p:cNvSpPr>
                  <p:nvPr/>
                </p:nvSpPr>
                <p:spPr bwMode="auto">
                  <a:xfrm flipV="1">
                    <a:off x="5130" y="13232"/>
                    <a:ext cx="259" cy="6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0"/>
                      <a:gd name="T2" fmla="*/ 661 w 21600"/>
                      <a:gd name="T3" fmla="*/ 43190 h 43190"/>
                      <a:gd name="T4" fmla="*/ 0 w 21600"/>
                      <a:gd name="T5" fmla="*/ 21600 h 43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71"/>
                          <a:pt x="12327" y="42832"/>
                          <a:pt x="660" y="43189"/>
                        </a:cubicBezTo>
                      </a:path>
                      <a:path w="21600" h="4319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71"/>
                          <a:pt x="12327" y="42832"/>
                          <a:pt x="660" y="43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227" name="AutoShape 22"/>
                  <p:cNvSpPr>
                    <a:spLocks noChangeShapeType="1"/>
                  </p:cNvSpPr>
                  <p:nvPr/>
                </p:nvSpPr>
                <p:spPr bwMode="auto">
                  <a:xfrm>
                    <a:off x="3964" y="14132"/>
                    <a:ext cx="0" cy="4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228" name="AutoShape 21"/>
                  <p:cNvSpPr>
                    <a:spLocks noChangeShapeType="1"/>
                  </p:cNvSpPr>
                  <p:nvPr/>
                </p:nvSpPr>
                <p:spPr bwMode="auto">
                  <a:xfrm>
                    <a:off x="3964" y="14372"/>
                    <a:ext cx="96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sm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229" name="AutoShape 20"/>
                  <p:cNvSpPr>
                    <a:spLocks noChangeShapeType="1"/>
                  </p:cNvSpPr>
                  <p:nvPr/>
                </p:nvSpPr>
                <p:spPr bwMode="auto">
                  <a:xfrm>
                    <a:off x="4924" y="14132"/>
                    <a:ext cx="0" cy="4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230" name="AutoShap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64" y="13652"/>
                    <a:ext cx="0" cy="674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</p:grpSp>
            <p:grpSp>
              <p:nvGrpSpPr>
                <p:cNvPr id="14" name="Group 8"/>
                <p:cNvGrpSpPr>
                  <a:grpSpLocks/>
                </p:cNvGrpSpPr>
                <p:nvPr/>
              </p:nvGrpSpPr>
              <p:grpSpPr bwMode="auto">
                <a:xfrm>
                  <a:off x="7603" y="11568"/>
                  <a:ext cx="2559" cy="923"/>
                  <a:chOff x="7603" y="11568"/>
                  <a:chExt cx="2559" cy="923"/>
                </a:xfrm>
              </p:grpSpPr>
              <p:grpSp>
                <p:nvGrpSpPr>
                  <p:cNvPr id="19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200" y="12120"/>
                    <a:ext cx="962" cy="315"/>
                    <a:chOff x="2773" y="5670"/>
                    <a:chExt cx="962" cy="315"/>
                  </a:xfrm>
                </p:grpSpPr>
                <p:sp>
                  <p:nvSpPr>
                    <p:cNvPr id="25" name="AutoShap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73" y="5910"/>
                      <a:ext cx="9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sm"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  <p:sp>
                  <p:nvSpPr>
                    <p:cNvPr id="26" name="AutoShap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73" y="5670"/>
                      <a:ext cx="0" cy="3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  <p:sp>
                  <p:nvSpPr>
                    <p:cNvPr id="27" name="AutoShap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5" y="5670"/>
                      <a:ext cx="0" cy="3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</p:grpSp>
              <p:sp>
                <p:nvSpPr>
                  <p:cNvPr id="20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03" y="11568"/>
                    <a:ext cx="1107" cy="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en-US" altLang="id-ID" sz="2311" baseline="-30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3</a:t>
                    </a:r>
                    <a:r>
                      <a:rPr lang="en-US" altLang="id-ID" sz="231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= 0</a:t>
                    </a:r>
                    <a:endParaRPr lang="en-US" altLang="id-ID" sz="4044" dirty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9200" y="11858"/>
                    <a:ext cx="962" cy="143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22" name="AutoShape 11"/>
                  <p:cNvSpPr>
                    <a:spLocks noChangeShapeType="1"/>
                  </p:cNvSpPr>
                  <p:nvPr/>
                </p:nvSpPr>
                <p:spPr bwMode="auto">
                  <a:xfrm>
                    <a:off x="9110" y="11715"/>
                    <a:ext cx="0" cy="51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triangle" w="sm" len="lg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23" name="Arc 10"/>
                  <p:cNvSpPr>
                    <a:spLocks/>
                  </p:cNvSpPr>
                  <p:nvPr/>
                </p:nvSpPr>
                <p:spPr bwMode="auto">
                  <a:xfrm rot="16200000" flipV="1">
                    <a:off x="8604" y="11822"/>
                    <a:ext cx="513" cy="300"/>
                  </a:xfrm>
                  <a:custGeom>
                    <a:avLst/>
                    <a:gdLst>
                      <a:gd name="G0" fmla="+- 21351 0 0"/>
                      <a:gd name="G1" fmla="+- 0 0 0"/>
                      <a:gd name="G2" fmla="+- 21600 0 0"/>
                      <a:gd name="T0" fmla="*/ 42772 w 42772"/>
                      <a:gd name="T1" fmla="*/ 2773 h 21600"/>
                      <a:gd name="T2" fmla="*/ 0 w 42772"/>
                      <a:gd name="T3" fmla="*/ 3271 h 21600"/>
                      <a:gd name="T4" fmla="*/ 21351 w 42772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772" h="21600" fill="none" extrusionOk="0">
                        <a:moveTo>
                          <a:pt x="42772" y="2773"/>
                        </a:moveTo>
                        <a:cubicBezTo>
                          <a:pt x="41378" y="13540"/>
                          <a:pt x="32208" y="21599"/>
                          <a:pt x="21351" y="21600"/>
                        </a:cubicBezTo>
                        <a:cubicBezTo>
                          <a:pt x="10684" y="21600"/>
                          <a:pt x="1615" y="13814"/>
                          <a:pt x="0" y="3270"/>
                        </a:cubicBezTo>
                      </a:path>
                      <a:path w="42772" h="21600" stroke="0" extrusionOk="0">
                        <a:moveTo>
                          <a:pt x="42772" y="2773"/>
                        </a:moveTo>
                        <a:cubicBezTo>
                          <a:pt x="41378" y="13540"/>
                          <a:pt x="32208" y="21599"/>
                          <a:pt x="21351" y="21600"/>
                        </a:cubicBezTo>
                        <a:cubicBezTo>
                          <a:pt x="10684" y="21600"/>
                          <a:pt x="1615" y="13814"/>
                          <a:pt x="0" y="3270"/>
                        </a:cubicBezTo>
                        <a:lnTo>
                          <a:pt x="2135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2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29" y="12058"/>
                    <a:ext cx="539" cy="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1733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1733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3</a:t>
                    </a:r>
                    <a:r>
                      <a:rPr lang="en-US" altLang="id-ID" sz="1733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</a:t>
                    </a:r>
                    <a:endParaRPr lang="en-US" altLang="id-ID" sz="2889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74" y="11813"/>
                  <a:ext cx="535" cy="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733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1733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2889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858" y="13330"/>
                  <a:ext cx="535" cy="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733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1733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2889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716" y="11702"/>
                  <a:ext cx="535" cy="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733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1733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endParaRPr lang="en-US" altLang="id-ID" sz="2889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74" y="13359"/>
                  <a:ext cx="535" cy="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733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1733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</a:t>
                  </a:r>
                  <a:endParaRPr lang="en-US" altLang="id-ID" sz="2889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67" name="Rectangle 117"/>
          <p:cNvSpPr>
            <a:spLocks noChangeArrowheads="1"/>
          </p:cNvSpPr>
          <p:nvPr/>
        </p:nvSpPr>
        <p:spPr bwMode="auto">
          <a:xfrm>
            <a:off x="30816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7636032" y="8489393"/>
            <a:ext cx="31716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b="1" dirty="0"/>
              <a:t>Momen virtual, </a:t>
            </a:r>
            <a:r>
              <a:rPr lang="id-ID" sz="2600" b="1" i="1" dirty="0"/>
              <a:t>m</a:t>
            </a: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780667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7591" y="2352712"/>
                <a:ext cx="11548114" cy="5570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600" b="1" dirty="0"/>
                  <a:t>Persamaan kerja virtual</a:t>
                </a:r>
                <a:r>
                  <a:rPr lang="id-ID" sz="2600" dirty="0"/>
                  <a:t>. </a:t>
                </a:r>
                <a:r>
                  <a:rPr lang="id-ID" sz="2600" b="1" dirty="0"/>
                  <a:t>	</a:t>
                </a:r>
                <a:endParaRPr lang="en-US" sz="2600" b="1" dirty="0"/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1∙ 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4v</a:t>
                </a:r>
                <a:r>
                  <a:rPr lang="id-ID" sz="2600" dirty="0"/>
                  <a:t>	</a:t>
                </a:r>
                <a:r>
                  <a:rPr lang="en-US" sz="26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0,5∙</m:t>
                                </m:r>
                                <m:sSub>
                                  <m:sSub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d-ID" sz="2600" i="1">
                                <a:latin typeface="Cambria Math"/>
                              </a:rPr>
                              <m:t>(−10)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r>
                          <a:rPr lang="id-ID" sz="26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id-ID" sz="26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limLoc m:val="undOvr"/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d-ID" sz="26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id-ID" sz="26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f>
                              <m:f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0,5∙</m:t>
                                    </m:r>
                                    <m:sSub>
                                      <m:sSubPr>
                                        <m:ctrlPr>
                                          <a:rPr lang="id-ID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d-ID" sz="26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d-ID" sz="2600" i="1">
                                    <a:latin typeface="Cambria Math"/>
                                  </a:rPr>
                                  <m:t>(−10)</m:t>
                                </m:r>
                              </m:num>
                              <m:den>
                                <m:r>
                                  <a:rPr lang="id-ID" sz="2600" i="1">
                                    <a:latin typeface="Cambria Math"/>
                                  </a:rPr>
                                  <m:t>𝐸𝐼</m:t>
                                </m:r>
                              </m:den>
                            </m:f>
                            <m:r>
                              <a:rPr lang="id-ID" sz="2600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600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id-ID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 kN.m</a:t>
                </a:r>
                <a:r>
                  <a:rPr lang="id-ID" sz="2600" baseline="30000" dirty="0"/>
                  <a:t>3</a:t>
                </a:r>
                <a:endParaRPr lang="id-ID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i="1" dirty="0"/>
                  <a:t>y</a:t>
                </a:r>
                <a:r>
                  <a:rPr lang="id-ID" sz="2600" baseline="-25000" dirty="0"/>
                  <a:t>4v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45</m:t>
                        </m:r>
                        <m:r>
                          <a:rPr lang="id-ID" sz="2600" i="1">
                            <a:latin typeface="Cambria Math"/>
                          </a:rPr>
                          <m:t>𝑘𝑁</m:t>
                        </m:r>
                        <m:r>
                          <a:rPr lang="id-ID" sz="26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600" i="1">
                                <a:latin typeface="Cambria Math"/>
                              </a:rPr>
                              <m:t>200.</m:t>
                            </m:r>
                            <m:f>
                              <m:f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id-ID" sz="2600" i="1">
                                    <a:latin typeface="Cambria Math"/>
                                  </a:rPr>
                                  <m:t>𝑘𝑁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600" i="1">
                                <a:latin typeface="Cambria Math"/>
                              </a:rPr>
                              <m:t>125</m:t>
                            </m:r>
                            <m:d>
                              <m:d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−12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sz="2600" i="1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/>
                      </a:rPr>
                      <m:t>=</m:t>
                    </m:r>
                  </m:oMath>
                </a14:m>
                <a:r>
                  <a:rPr lang="id-ID" sz="2600" dirty="0"/>
                  <a:t> − 0,0018 m = </a:t>
                </a:r>
                <a:r>
                  <a:rPr lang="id-ID" sz="2600" b="1" dirty="0"/>
                  <a:t>− 1,8 mm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Tanda negatif menunjukkan bahwa lendutan yang terjadi berarah ke atas (berkebalikan dengan arah beban 1 kN yang diberikan sebelumnya).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91" y="2352712"/>
                <a:ext cx="11548114" cy="5570243"/>
              </a:xfrm>
              <a:prstGeom prst="rect">
                <a:avLst/>
              </a:prstGeom>
              <a:blipFill rotWithShape="0">
                <a:blip r:embed="rId2"/>
                <a:stretch>
                  <a:fillRect l="-950" b="-43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977591" y="1072896"/>
            <a:ext cx="328327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622" b="1" dirty="0"/>
              <a:t>Contoh 6.8</a:t>
            </a:r>
            <a:endParaRPr lang="id-ID" sz="4622" dirty="0"/>
          </a:p>
        </p:txBody>
      </p:sp>
    </p:spTree>
    <p:extLst>
      <p:ext uri="{BB962C8B-B14F-4D97-AF65-F5344CB8AC3E}">
        <p14:creationId xmlns:p14="http://schemas.microsoft.com/office/powerpoint/2010/main" val="157866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7591" y="1072896"/>
            <a:ext cx="328327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622" b="1" dirty="0"/>
              <a:t>Contoh 6.8</a:t>
            </a:r>
            <a:endParaRPr lang="id-ID" sz="4622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61469" y="1862258"/>
            <a:ext cx="11887200" cy="6537502"/>
          </a:xfrm>
        </p:spPr>
        <p:txBody>
          <a:bodyPr/>
          <a:lstStyle/>
          <a:p>
            <a:pPr lvl="0"/>
            <a:r>
              <a:rPr lang="id-ID" dirty="0"/>
              <a:t>Mencari sudut rotasi di titik 5</a:t>
            </a:r>
          </a:p>
          <a:p>
            <a:pPr marL="0" indent="0">
              <a:buNone/>
            </a:pPr>
            <a:r>
              <a:rPr lang="id-ID" sz="3467" dirty="0"/>
              <a:t>Guna mencari sudut rotasi pada titik 5, maka berikan momen virtual 1 satuan di titik 5. </a:t>
            </a:r>
          </a:p>
        </p:txBody>
      </p:sp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8671667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886362" y="3992658"/>
            <a:ext cx="9837415" cy="5069740"/>
            <a:chOff x="2083" y="7933"/>
            <a:chExt cx="8710" cy="5207"/>
          </a:xfrm>
        </p:grpSpPr>
        <p:sp>
          <p:nvSpPr>
            <p:cNvPr id="9" name="Arc 92"/>
            <p:cNvSpPr>
              <a:spLocks/>
            </p:cNvSpPr>
            <p:nvPr/>
          </p:nvSpPr>
          <p:spPr bwMode="auto">
            <a:xfrm>
              <a:off x="10076" y="11670"/>
              <a:ext cx="239" cy="5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28"/>
                <a:gd name="T2" fmla="*/ 1760 w 21600"/>
                <a:gd name="T3" fmla="*/ 43128 h 43128"/>
                <a:gd name="T4" fmla="*/ 0 w 21600"/>
                <a:gd name="T5" fmla="*/ 21600 h 43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2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846"/>
                    <a:pt x="12969" y="42211"/>
                    <a:pt x="1760" y="43128"/>
                  </a:cubicBezTo>
                </a:path>
                <a:path w="21600" h="4312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846"/>
                    <a:pt x="12969" y="42211"/>
                    <a:pt x="1760" y="4312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3467"/>
            </a:p>
          </p:txBody>
        </p:sp>
        <p:sp>
          <p:nvSpPr>
            <p:cNvPr id="10" name="Text Box 91"/>
            <p:cNvSpPr txBox="1">
              <a:spLocks noChangeArrowheads="1"/>
            </p:cNvSpPr>
            <p:nvPr/>
          </p:nvSpPr>
          <p:spPr bwMode="auto">
            <a:xfrm>
              <a:off x="9739" y="11247"/>
              <a:ext cx="105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1589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kN.m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2"/>
            <p:cNvGrpSpPr>
              <a:grpSpLocks/>
            </p:cNvGrpSpPr>
            <p:nvPr/>
          </p:nvGrpSpPr>
          <p:grpSpPr bwMode="auto">
            <a:xfrm>
              <a:off x="2083" y="7933"/>
              <a:ext cx="8398" cy="5207"/>
              <a:chOff x="2083" y="600"/>
              <a:chExt cx="8398" cy="5207"/>
            </a:xfrm>
          </p:grpSpPr>
          <p:sp>
            <p:nvSpPr>
              <p:cNvPr id="12" name="AutoShape 90"/>
              <p:cNvSpPr>
                <a:spLocks noChangeShapeType="1"/>
              </p:cNvSpPr>
              <p:nvPr/>
            </p:nvSpPr>
            <p:spPr bwMode="auto">
              <a:xfrm>
                <a:off x="7125" y="4393"/>
                <a:ext cx="0" cy="51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sm" len="lg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grpSp>
            <p:nvGrpSpPr>
              <p:cNvPr id="13" name="Group 3"/>
              <p:cNvGrpSpPr>
                <a:grpSpLocks/>
              </p:cNvGrpSpPr>
              <p:nvPr/>
            </p:nvGrpSpPr>
            <p:grpSpPr bwMode="auto">
              <a:xfrm>
                <a:off x="2083" y="600"/>
                <a:ext cx="8398" cy="5207"/>
                <a:chOff x="2100" y="-399"/>
                <a:chExt cx="8398" cy="5207"/>
              </a:xfrm>
            </p:grpSpPr>
            <p:sp>
              <p:nvSpPr>
                <p:cNvPr id="14" name="Arc 89"/>
                <p:cNvSpPr>
                  <a:spLocks/>
                </p:cNvSpPr>
                <p:nvPr/>
              </p:nvSpPr>
              <p:spPr bwMode="auto">
                <a:xfrm rot="16200000" flipV="1">
                  <a:off x="6564" y="3470"/>
                  <a:ext cx="513" cy="300"/>
                </a:xfrm>
                <a:custGeom>
                  <a:avLst/>
                  <a:gdLst>
                    <a:gd name="G0" fmla="+- 21351 0 0"/>
                    <a:gd name="G1" fmla="+- 0 0 0"/>
                    <a:gd name="G2" fmla="+- 21600 0 0"/>
                    <a:gd name="T0" fmla="*/ 42772 w 42772"/>
                    <a:gd name="T1" fmla="*/ 2773 h 21600"/>
                    <a:gd name="T2" fmla="*/ 0 w 42772"/>
                    <a:gd name="T3" fmla="*/ 3271 h 21600"/>
                    <a:gd name="T4" fmla="*/ 21351 w 42772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772" h="21600" fill="none" extrusionOk="0">
                      <a:moveTo>
                        <a:pt x="42772" y="2773"/>
                      </a:moveTo>
                      <a:cubicBezTo>
                        <a:pt x="41378" y="13540"/>
                        <a:pt x="32208" y="21599"/>
                        <a:pt x="21351" y="21600"/>
                      </a:cubicBezTo>
                      <a:cubicBezTo>
                        <a:pt x="10684" y="21600"/>
                        <a:pt x="1615" y="13814"/>
                        <a:pt x="0" y="3270"/>
                      </a:cubicBezTo>
                    </a:path>
                    <a:path w="42772" h="21600" stroke="0" extrusionOk="0">
                      <a:moveTo>
                        <a:pt x="42772" y="2773"/>
                      </a:moveTo>
                      <a:cubicBezTo>
                        <a:pt x="41378" y="13540"/>
                        <a:pt x="32208" y="21599"/>
                        <a:pt x="21351" y="21600"/>
                      </a:cubicBezTo>
                      <a:cubicBezTo>
                        <a:pt x="10684" y="21600"/>
                        <a:pt x="1615" y="13814"/>
                        <a:pt x="0" y="3270"/>
                      </a:cubicBezTo>
                      <a:lnTo>
                        <a:pt x="2135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grpSp>
              <p:nvGrpSpPr>
                <p:cNvPr id="15" name="Group 4"/>
                <p:cNvGrpSpPr>
                  <a:grpSpLocks/>
                </p:cNvGrpSpPr>
                <p:nvPr/>
              </p:nvGrpSpPr>
              <p:grpSpPr bwMode="auto">
                <a:xfrm>
                  <a:off x="2100" y="-399"/>
                  <a:ext cx="8398" cy="5207"/>
                  <a:chOff x="2083" y="6735"/>
                  <a:chExt cx="8398" cy="5207"/>
                </a:xfrm>
              </p:grpSpPr>
              <p:grpSp>
                <p:nvGrpSpPr>
                  <p:cNvPr id="16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083" y="8934"/>
                    <a:ext cx="2438" cy="866"/>
                    <a:chOff x="2083" y="8934"/>
                    <a:chExt cx="2438" cy="866"/>
                  </a:xfrm>
                </p:grpSpPr>
                <p:sp>
                  <p:nvSpPr>
                    <p:cNvPr id="88" name="Text Box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45" y="9032"/>
                      <a:ext cx="535" cy="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9" name="Text Box 8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14" y="8990"/>
                      <a:ext cx="1107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id-ID" sz="2022" baseline="-300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0</a:t>
                      </a:r>
                      <a:endParaRPr lang="en-US" altLang="id-ID" sz="3467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90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3" y="8934"/>
                      <a:ext cx="1421" cy="866"/>
                      <a:chOff x="2773" y="5175"/>
                      <a:chExt cx="1421" cy="866"/>
                    </a:xfrm>
                  </p:grpSpPr>
                  <p:grpSp>
                    <p:nvGrpSpPr>
                      <p:cNvPr id="91" name="Group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73" y="5175"/>
                        <a:ext cx="1421" cy="810"/>
                        <a:chOff x="2773" y="5175"/>
                        <a:chExt cx="1421" cy="810"/>
                      </a:xfrm>
                    </p:grpSpPr>
                    <p:sp>
                      <p:nvSpPr>
                        <p:cNvPr id="93" name="Rectangle 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73" y="5408"/>
                          <a:ext cx="962" cy="14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grpSp>
                      <p:nvGrpSpPr>
                        <p:cNvPr id="94" name="Group 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73" y="5670"/>
                          <a:ext cx="962" cy="315"/>
                          <a:chOff x="2773" y="5670"/>
                          <a:chExt cx="962" cy="315"/>
                        </a:xfrm>
                      </p:grpSpPr>
                      <p:sp>
                        <p:nvSpPr>
                          <p:cNvPr id="97" name="AutoShap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73" y="5910"/>
                            <a:ext cx="962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triangle" w="sm" len="sm"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98" name="AutoShape 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73" y="5670"/>
                            <a:ext cx="0" cy="31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99" name="AutoShape 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35" y="5670"/>
                            <a:ext cx="0" cy="31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95" name="AutoShap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10" y="5265"/>
                          <a:ext cx="0" cy="510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96" name="Arc 80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935" y="5175"/>
                          <a:ext cx="259" cy="60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43190"/>
                            <a:gd name="T2" fmla="*/ 661 w 21600"/>
                            <a:gd name="T3" fmla="*/ 43190 h 43190"/>
                            <a:gd name="T4" fmla="*/ 0 w 21600"/>
                            <a:gd name="T5" fmla="*/ 21600 h 4319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19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271"/>
                                <a:pt x="12327" y="42832"/>
                                <a:pt x="660" y="43189"/>
                              </a:cubicBezTo>
                            </a:path>
                            <a:path w="21600" h="4319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271"/>
                                <a:pt x="12327" y="42832"/>
                                <a:pt x="660" y="43189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92" name="Text Box 7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93" y="5608"/>
                        <a:ext cx="639" cy="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en-US" altLang="id-ID" sz="2022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1</a:t>
                        </a: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 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6591" y="10100"/>
                    <a:ext cx="3366" cy="1842"/>
                    <a:chOff x="7060" y="10100"/>
                    <a:chExt cx="3366" cy="1842"/>
                  </a:xfrm>
                </p:grpSpPr>
                <p:sp>
                  <p:nvSpPr>
                    <p:cNvPr id="74" name="Text Box 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60" y="10100"/>
                      <a:ext cx="1819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id-ID" sz="2022" baseline="-300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−1 + </a:t>
                      </a:r>
                      <a:r>
                        <a:rPr lang="en-US" altLang="id-ID" sz="2022" baseline="300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altLang="id-ID" sz="2022" baseline="-300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∙</a:t>
                      </a:r>
                      <a:r>
                        <a:rPr lang="en-US" altLang="id-ID" sz="2022" i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lang="en-US" altLang="id-ID" sz="3467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5" name="AutoShape 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993" y="11529"/>
                      <a:ext cx="75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oval" w="sm" len="sm"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76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90" y="11223"/>
                      <a:ext cx="541" cy="4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90" y="10712"/>
                      <a:ext cx="2736" cy="143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78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6" y="10855"/>
                      <a:ext cx="750" cy="585"/>
                      <a:chOff x="7365" y="11610"/>
                      <a:chExt cx="750" cy="585"/>
                    </a:xfrm>
                  </p:grpSpPr>
                  <p:grpSp>
                    <p:nvGrpSpPr>
                      <p:cNvPr id="82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65" y="11985"/>
                        <a:ext cx="750" cy="210"/>
                        <a:chOff x="5880" y="11985"/>
                        <a:chExt cx="795" cy="210"/>
                      </a:xfrm>
                    </p:grpSpPr>
                    <p:sp>
                      <p:nvSpPr>
                        <p:cNvPr id="86" name="Rectangle 71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21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87" name="AutoShap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83" name="AutoShap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15" y="11610"/>
                        <a:ext cx="420" cy="22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84" name="Oval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65" y="11835"/>
                        <a:ext cx="150" cy="14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85" name="AutoShap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65" y="11835"/>
                        <a:ext cx="75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79" name="AutoShap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769" y="10871"/>
                      <a:ext cx="1" cy="91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80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69" y="11440"/>
                      <a:ext cx="838" cy="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aseline="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1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14" y="10578"/>
                      <a:ext cx="535" cy="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8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7650" y="8511"/>
                    <a:ext cx="2831" cy="1199"/>
                    <a:chOff x="7650" y="8511"/>
                    <a:chExt cx="2831" cy="1199"/>
                  </a:xfrm>
                </p:grpSpPr>
                <p:sp>
                  <p:nvSpPr>
                    <p:cNvPr id="63" name="Arc 60"/>
                    <p:cNvSpPr>
                      <a:spLocks/>
                    </p:cNvSpPr>
                    <p:nvPr/>
                  </p:nvSpPr>
                  <p:spPr bwMode="auto">
                    <a:xfrm>
                      <a:off x="9957" y="8844"/>
                      <a:ext cx="239" cy="579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43128"/>
                        <a:gd name="T2" fmla="*/ 1760 w 21600"/>
                        <a:gd name="T3" fmla="*/ 43128 h 43128"/>
                        <a:gd name="T4" fmla="*/ 0 w 21600"/>
                        <a:gd name="T5" fmla="*/ 21600 h 43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3128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2846"/>
                            <a:pt x="12969" y="42211"/>
                            <a:pt x="1760" y="43128"/>
                          </a:cubicBezTo>
                        </a:path>
                        <a:path w="21600" h="43128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2846"/>
                            <a:pt x="12969" y="42211"/>
                            <a:pt x="1760" y="4312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64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427" y="8511"/>
                      <a:ext cx="1054" cy="4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589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kN.m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5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87" y="8921"/>
                      <a:ext cx="535" cy="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6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50" y="8734"/>
                      <a:ext cx="1107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id-ID" sz="2022" baseline="-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id-ID" sz="2022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−1</a:t>
                      </a:r>
                      <a:endParaRPr lang="en-US" altLang="id-ID" sz="3467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7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71" y="9077"/>
                      <a:ext cx="962" cy="143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68" name="AutoShap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81" y="8934"/>
                      <a:ext cx="0" cy="51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triangle" w="sm" len="lg"/>
                      <a:tailEnd type="non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69" name="Arc 54"/>
                    <p:cNvSpPr>
                      <a:spLocks/>
                    </p:cNvSpPr>
                    <p:nvPr/>
                  </p:nvSpPr>
                  <p:spPr bwMode="auto">
                    <a:xfrm rot="16200000" flipV="1">
                      <a:off x="8375" y="9041"/>
                      <a:ext cx="513" cy="300"/>
                    </a:xfrm>
                    <a:custGeom>
                      <a:avLst/>
                      <a:gdLst>
                        <a:gd name="G0" fmla="+- 21351 0 0"/>
                        <a:gd name="G1" fmla="+- 0 0 0"/>
                        <a:gd name="G2" fmla="+- 21600 0 0"/>
                        <a:gd name="T0" fmla="*/ 42772 w 42772"/>
                        <a:gd name="T1" fmla="*/ 2773 h 21600"/>
                        <a:gd name="T2" fmla="*/ 0 w 42772"/>
                        <a:gd name="T3" fmla="*/ 3271 h 21600"/>
                        <a:gd name="T4" fmla="*/ 21351 w 42772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772" h="21600" fill="none" extrusionOk="0">
                          <a:moveTo>
                            <a:pt x="42772" y="2773"/>
                          </a:moveTo>
                          <a:cubicBezTo>
                            <a:pt x="41378" y="13540"/>
                            <a:pt x="32208" y="21599"/>
                            <a:pt x="21351" y="21600"/>
                          </a:cubicBezTo>
                          <a:cubicBezTo>
                            <a:pt x="10684" y="21600"/>
                            <a:pt x="1615" y="13814"/>
                            <a:pt x="0" y="3270"/>
                          </a:cubicBezTo>
                        </a:path>
                        <a:path w="42772" h="21600" stroke="0" extrusionOk="0">
                          <a:moveTo>
                            <a:pt x="42772" y="2773"/>
                          </a:moveTo>
                          <a:cubicBezTo>
                            <a:pt x="41378" y="13540"/>
                            <a:pt x="32208" y="21599"/>
                            <a:pt x="21351" y="21600"/>
                          </a:cubicBezTo>
                          <a:cubicBezTo>
                            <a:pt x="10684" y="21600"/>
                            <a:pt x="1615" y="13814"/>
                            <a:pt x="0" y="3270"/>
                          </a:cubicBezTo>
                          <a:lnTo>
                            <a:pt x="21351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70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0" y="9277"/>
                      <a:ext cx="539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AutoShap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71" y="9579"/>
                      <a:ext cx="96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sm"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72" name="AutoShap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71" y="9339"/>
                      <a:ext cx="0" cy="3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73" name="AutoShap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33" y="9339"/>
                      <a:ext cx="0" cy="3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grpSp>
                <p:nvGrpSpPr>
                  <p:cNvPr id="1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520" y="6735"/>
                    <a:ext cx="7155" cy="1861"/>
                    <a:chOff x="2520" y="6735"/>
                    <a:chExt cx="7155" cy="1861"/>
                  </a:xfrm>
                </p:grpSpPr>
                <p:sp>
                  <p:nvSpPr>
                    <p:cNvPr id="36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30" y="6735"/>
                      <a:ext cx="1145" cy="4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kN.m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Arc 47"/>
                    <p:cNvSpPr>
                      <a:spLocks/>
                    </p:cNvSpPr>
                    <p:nvPr/>
                  </p:nvSpPr>
                  <p:spPr bwMode="auto">
                    <a:xfrm>
                      <a:off x="8881" y="7063"/>
                      <a:ext cx="257" cy="58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43188"/>
                        <a:gd name="T2" fmla="*/ 713 w 21600"/>
                        <a:gd name="T3" fmla="*/ 43188 h 43188"/>
                        <a:gd name="T4" fmla="*/ 0 w 21600"/>
                        <a:gd name="T5" fmla="*/ 21600 h 431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3188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251"/>
                            <a:pt x="12358" y="42803"/>
                            <a:pt x="713" y="43188"/>
                          </a:cubicBezTo>
                        </a:path>
                        <a:path w="21600" h="43188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251"/>
                            <a:pt x="12358" y="42803"/>
                            <a:pt x="713" y="4318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8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58" y="7877"/>
                      <a:ext cx="541" cy="4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0" y="8094"/>
                      <a:ext cx="838" cy="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aseline="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25" y="8094"/>
                      <a:ext cx="838" cy="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aseline="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" name="AutoShap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0" y="8190"/>
                      <a:ext cx="75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oval" w="sm" len="sm"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42" name="AutoShap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58" y="8176"/>
                      <a:ext cx="75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oval" w="sm" len="sm"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43" name="AutoShap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07" y="8183"/>
                      <a:ext cx="75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oval" w="sm" len="sm"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44" name="AutoShap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188" y="8190"/>
                      <a:ext cx="75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oval" w="sm" len="sm"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45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41" y="7877"/>
                      <a:ext cx="541" cy="4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04" y="7877"/>
                      <a:ext cx="541" cy="4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69" y="7884"/>
                      <a:ext cx="541" cy="4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" y="7366"/>
                      <a:ext cx="6420" cy="143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49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0" y="7509"/>
                      <a:ext cx="795" cy="435"/>
                      <a:chOff x="5880" y="11610"/>
                      <a:chExt cx="795" cy="435"/>
                    </a:xfrm>
                  </p:grpSpPr>
                  <p:sp>
                    <p:nvSpPr>
                      <p:cNvPr id="59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60" y="11610"/>
                        <a:ext cx="420" cy="22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6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80" y="11835"/>
                        <a:ext cx="795" cy="210"/>
                        <a:chOff x="5880" y="11985"/>
                        <a:chExt cx="795" cy="210"/>
                      </a:xfrm>
                    </p:grpSpPr>
                    <p:sp>
                      <p:nvSpPr>
                        <p:cNvPr id="61" name="Rectangle 34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21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62" name="AutoShap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grpSp>
                  <p:nvGrpSpPr>
                    <p:cNvPr id="50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00" y="7509"/>
                      <a:ext cx="750" cy="585"/>
                      <a:chOff x="7365" y="11610"/>
                      <a:chExt cx="750" cy="585"/>
                    </a:xfrm>
                  </p:grpSpPr>
                  <p:grpSp>
                    <p:nvGrpSpPr>
                      <p:cNvPr id="53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65" y="11985"/>
                        <a:ext cx="750" cy="210"/>
                        <a:chOff x="5880" y="11985"/>
                        <a:chExt cx="795" cy="210"/>
                      </a:xfrm>
                    </p:grpSpPr>
                    <p:sp>
                      <p:nvSpPr>
                        <p:cNvPr id="57" name="Rectangle 30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21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58" name="AutoShap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54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15" y="11610"/>
                        <a:ext cx="420" cy="22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55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65" y="11835"/>
                        <a:ext cx="150" cy="14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56" name="AutoShap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65" y="11835"/>
                        <a:ext cx="75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51" name="AutoShap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68" y="7516"/>
                      <a:ext cx="25" cy="907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triangle" w="sm" len="lg"/>
                      <a:tailEnd type="non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52" name="AutoShap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259" y="7577"/>
                      <a:ext cx="0" cy="846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lg"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grpSp>
                <p:nvGrpSpPr>
                  <p:cNvPr id="20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2083" y="9957"/>
                    <a:ext cx="3939" cy="1829"/>
                    <a:chOff x="2083" y="9957"/>
                    <a:chExt cx="3939" cy="1829"/>
                  </a:xfrm>
                </p:grpSpPr>
                <p:sp>
                  <p:nvSpPr>
                    <p:cNvPr id="2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29" y="10549"/>
                      <a:ext cx="535" cy="5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19" y="9957"/>
                      <a:ext cx="1303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id-ID" sz="2022" baseline="-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id-ID" sz="2022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</a:t>
                      </a:r>
                      <a:r>
                        <a:rPr lang="en-US" altLang="id-ID" sz="2022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id-ID" sz="2022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altLang="id-ID" sz="2022" baseline="-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id-ID" sz="2022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∙ </a:t>
                      </a:r>
                      <a:r>
                        <a:rPr lang="en-US" altLang="id-ID" sz="2022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lang="en-US" altLang="id-ID" sz="3467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3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07" y="11261"/>
                      <a:ext cx="567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3" y="10683"/>
                      <a:ext cx="2612" cy="143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53" y="11230"/>
                      <a:ext cx="857" cy="4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aseline="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6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3" y="10826"/>
                      <a:ext cx="795" cy="435"/>
                      <a:chOff x="5880" y="11610"/>
                      <a:chExt cx="795" cy="435"/>
                    </a:xfrm>
                  </p:grpSpPr>
                  <p:sp>
                    <p:nvSpPr>
                      <p:cNvPr id="32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60" y="11610"/>
                        <a:ext cx="420" cy="22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33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80" y="11835"/>
                        <a:ext cx="795" cy="210"/>
                        <a:chOff x="5880" y="11985"/>
                        <a:chExt cx="795" cy="210"/>
                      </a:xfrm>
                    </p:grpSpPr>
                    <p:sp>
                      <p:nvSpPr>
                        <p:cNvPr id="34" name="Rectangle 14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21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35" name="AutoShap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880" y="11985"/>
                          <a:ext cx="79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sp>
                  <p:nvSpPr>
                    <p:cNvPr id="27" name="AutoShap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41" y="10556"/>
                      <a:ext cx="0" cy="57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8" name="Arc 9"/>
                    <p:cNvSpPr>
                      <a:spLocks/>
                    </p:cNvSpPr>
                    <p:nvPr/>
                  </p:nvSpPr>
                  <p:spPr bwMode="auto">
                    <a:xfrm flipV="1">
                      <a:off x="4901" y="10451"/>
                      <a:ext cx="259" cy="60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43190"/>
                        <a:gd name="T2" fmla="*/ 661 w 21600"/>
                        <a:gd name="T3" fmla="*/ 43190 h 43190"/>
                        <a:gd name="T4" fmla="*/ 0 w 21600"/>
                        <a:gd name="T5" fmla="*/ 21600 h 43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319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271"/>
                            <a:pt x="12327" y="42832"/>
                            <a:pt x="660" y="43189"/>
                          </a:cubicBezTo>
                        </a:path>
                        <a:path w="21600" h="4319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271"/>
                            <a:pt x="12327" y="42832"/>
                            <a:pt x="660" y="4318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9" name="AutoShap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5" y="11591"/>
                      <a:ext cx="96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sm"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0" name="AutoShap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95" y="11351"/>
                      <a:ext cx="0" cy="4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1" name="AutoShape 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35" y="10871"/>
                      <a:ext cx="1" cy="91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triangle" w="sm" len="lg"/>
                      <a:tailEnd type="non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60754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7591" y="1072896"/>
            <a:ext cx="328327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622" b="1" dirty="0"/>
              <a:t>Contoh 6.8</a:t>
            </a:r>
            <a:endParaRPr lang="id-ID" sz="4622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61469" y="1862258"/>
            <a:ext cx="11887200" cy="6537502"/>
          </a:xfrm>
        </p:spPr>
        <p:txBody>
          <a:bodyPr/>
          <a:lstStyle/>
          <a:p>
            <a:pPr lvl="0"/>
            <a:r>
              <a:rPr lang="id-ID" dirty="0"/>
              <a:t>Mencari sudut rotasi di titik 5</a:t>
            </a:r>
          </a:p>
          <a:p>
            <a:pPr marL="0" indent="0">
              <a:buNone/>
            </a:pPr>
            <a:endParaRPr lang="en-US" sz="3467" dirty="0"/>
          </a:p>
          <a:p>
            <a:pPr marL="0" indent="0">
              <a:buNone/>
            </a:pPr>
            <a:r>
              <a:rPr lang="id-ID" sz="3467" dirty="0"/>
              <a:t> </a:t>
            </a:r>
          </a:p>
        </p:txBody>
      </p:sp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8671667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27001" y="3080793"/>
                <a:ext cx="11756137" cy="5258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600" b="1" noProof="1"/>
                  <a:t>Persamaan kerja virtual</a:t>
                </a:r>
                <a:r>
                  <a:rPr lang="id-ID" sz="2600" noProof="1"/>
                  <a:t>. Dari persamaan kerja virtual (persamaan 6.31), maka akan diperoleh 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b="1" noProof="1"/>
                  <a:t>	</a:t>
                </a:r>
                <a:r>
                  <a:rPr lang="id-ID" sz="2600" noProof="1"/>
                  <a:t>1∙</a:t>
                </a:r>
                <a:r>
                  <a:rPr lang="id-ID" sz="2600" noProof="1">
                    <a:latin typeface="Symbol" panose="05050102010706020507" pitchFamily="18" charset="2"/>
                  </a:rPr>
                  <a:t>q</a:t>
                </a:r>
                <a:r>
                  <a:rPr lang="id-ID" sz="2600" baseline="-25000" noProof="1"/>
                  <a:t>5</a:t>
                </a:r>
                <a:r>
                  <a:rPr lang="id-ID" sz="2600" noProof="1"/>
                  <a:t>	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 noProof="1" dirty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id-ID" sz="2600" i="1" noProof="1" dirty="0"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d-ID" sz="2600" i="1" noProof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−1/6 ∙</m:t>
                                </m:r>
                                <m:sSub>
                                  <m:sSubPr>
                                    <m:ctrlPr>
                                      <a:rPr lang="id-ID" sz="2600" i="1" noProof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600" i="1" noProof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sz="2600" i="1" noProof="1" dirty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d-ID" sz="2600" i="1" noProof="1" dirty="0">
                                <a:latin typeface="Cambria Math"/>
                              </a:rPr>
                              <m:t>(−10)</m:t>
                            </m:r>
                          </m:num>
                          <m:den>
                            <m:r>
                              <a:rPr lang="id-ID" sz="2600" i="1" noProof="1" dirty="0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r>
                          <a:rPr lang="id-ID" sz="2600" i="1" noProof="1" dirty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 noProof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600" i="1" noProof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id-ID" sz="2600" i="1" noProof="1" dirty="0">
                            <a:latin typeface="Cambria Math"/>
                          </a:rPr>
                          <m:t>+</m:t>
                        </m:r>
                        <m:nary>
                          <m:naryPr>
                            <m:limLoc m:val="undOvr"/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d-ID" sz="2600" i="1" noProof="1" dirty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id-ID" sz="2600" i="1" noProof="1" dirty="0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f>
                              <m:fPr>
                                <m:ctrlPr>
                                  <a:rPr lang="id-ID" sz="2600" i="1" noProof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id-ID" sz="2600" i="1" noProof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sz="2600" i="1" noProof="1" dirty="0">
                                        <a:latin typeface="Cambria Math"/>
                                      </a:rPr>
                                      <m:t>−1+ 1/6∙</m:t>
                                    </m:r>
                                    <m:sSub>
                                      <m:sSubPr>
                                        <m:ctrlPr>
                                          <a:rPr lang="id-ID" sz="2600" i="1" noProof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600" i="1" noProof="1" dirty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d-ID" sz="2600" i="1" noProof="1" dirty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(−10)</m:t>
                                </m:r>
                              </m:num>
                              <m:den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𝐸𝐼</m:t>
                                </m:r>
                              </m:den>
                            </m:f>
                            <m:r>
                              <a:rPr lang="id-ID" sz="2600" i="1" noProof="1" dirty="0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id-ID" sz="2600" i="1" noProof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id-ID" sz="2600" noProof="1"/>
              </a:p>
              <a:p>
                <a:pPr>
                  <a:lnSpc>
                    <a:spcPct val="150000"/>
                  </a:lnSpc>
                </a:pPr>
                <a:r>
                  <a:rPr lang="id-ID" sz="2600" noProof="1"/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 noProof="1" dirty="0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id-ID" sz="2600" i="1" noProof="1" dirty="0">
                            <a:latin typeface="Cambria Math"/>
                          </a:rPr>
                          <m:t>6</m:t>
                        </m:r>
                        <m:r>
                          <a:rPr lang="id-ID" sz="2600" i="1" noProof="1" dirty="0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id-ID" sz="2600" i="1" noProof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 noProof="1" dirty="0"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id-ID" sz="2600" i="1" noProof="1" dirty="0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id-ID" sz="2600" i="1" noProof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 noProof="1" dirty="0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id-ID" sz="2600" i="1" noProof="1" dirty="0">
                            <a:latin typeface="Cambria Math"/>
                          </a:rPr>
                          <m:t>6</m:t>
                        </m:r>
                        <m:r>
                          <a:rPr lang="id-ID" sz="2600" i="1" noProof="1" dirty="0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id-ID" sz="2600" i="1" noProof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 noProof="1" dirty="0"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id-ID" sz="2600" i="1" noProof="1" dirty="0">
                            <a:latin typeface="Cambria Math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noProof="1"/>
                  <a:t> kN.m</a:t>
                </a:r>
                <a:r>
                  <a:rPr lang="id-ID" sz="2600" baseline="30000" noProof="1"/>
                  <a:t>2</a:t>
                </a:r>
                <a:endParaRPr lang="id-ID" sz="2600" noProof="1"/>
              </a:p>
              <a:p>
                <a:pPr>
                  <a:lnSpc>
                    <a:spcPct val="150000"/>
                  </a:lnSpc>
                </a:pPr>
                <a:r>
                  <a:rPr lang="id-ID" sz="2600" noProof="1"/>
                  <a:t>Substitusikan nilai </a:t>
                </a:r>
                <a:r>
                  <a:rPr lang="id-ID" sz="2600" i="1" noProof="1"/>
                  <a:t>E</a:t>
                </a:r>
                <a:r>
                  <a:rPr lang="id-ID" sz="2600" noProof="1"/>
                  <a:t> dan </a:t>
                </a:r>
                <a:r>
                  <a:rPr lang="id-ID" sz="2600" i="1" noProof="1"/>
                  <a:t>I</a:t>
                </a:r>
                <a:r>
                  <a:rPr lang="id-ID" sz="2600" noProof="1"/>
                  <a:t> yang diketahui, sehingga diperoleh besaran sudut rotasi di titik 5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noProof="1"/>
                  <a:t>	</a:t>
                </a:r>
                <a:r>
                  <a:rPr lang="id-ID" sz="2600" i="1" noProof="1">
                    <a:latin typeface="Symbol" panose="05050102010706020507" pitchFamily="18" charset="2"/>
                  </a:rPr>
                  <a:t>q</a:t>
                </a:r>
                <a:r>
                  <a:rPr lang="id-ID" sz="2600" baseline="-25000" noProof="1"/>
                  <a:t>5</a:t>
                </a:r>
                <a:r>
                  <a:rPr lang="id-ID" sz="2600" noProof="1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noProof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 noProof="1" dirty="0">
                            <a:latin typeface="Cambria Math"/>
                          </a:rPr>
                          <m:t>30</m:t>
                        </m:r>
                        <m:r>
                          <a:rPr lang="id-ID" sz="2600" i="1" noProof="1" dirty="0">
                            <a:latin typeface="Cambria Math"/>
                          </a:rPr>
                          <m:t>𝑘𝑁</m:t>
                        </m:r>
                        <m:r>
                          <a:rPr lang="id-ID" sz="2600" i="1" noProof="1" dirty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 noProof="1" dirty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 noProof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sz="2600" i="1" noProof="1" dirty="0">
                            <a:latin typeface="Cambria Math"/>
                          </a:rPr>
                          <m:t>(200.</m:t>
                        </m:r>
                        <m:sSup>
                          <m:sSup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 noProof="1" dirty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d-ID" sz="2600" i="1" noProof="1" dirty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id-ID" sz="2600" i="1" noProof="1" dirty="0">
                            <a:latin typeface="Cambria Math"/>
                          </a:rPr>
                          <m:t>𝑘𝑁</m:t>
                        </m:r>
                        <m:r>
                          <a:rPr lang="id-ID" sz="2600" i="1" noProof="1" dirty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 noProof="1" dirty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 noProof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d-ID" sz="2600" i="1" noProof="1" dirty="0">
                            <a:latin typeface="Cambria Math"/>
                          </a:rPr>
                          <m:t>)(125</m:t>
                        </m:r>
                        <m:d>
                          <m:d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sz="2600" i="1" noProof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sz="2600" i="1" noProof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 noProof="1" dirty="0">
                                    <a:latin typeface="Cambria Math"/>
                                  </a:rPr>
                                  <m:t>−12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id-ID" sz="2600" i="1" noProof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 noProof="1" dirty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 noProof="1" dirty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id-ID" sz="2600" i="1" noProof="1" dirty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id-ID" sz="2600" i="1" noProof="1" dirty="0">
                        <a:latin typeface="Cambria Math"/>
                      </a:rPr>
                      <m:t>=</m:t>
                    </m:r>
                  </m:oMath>
                </a14:m>
                <a:r>
                  <a:rPr lang="id-ID" sz="2600" noProof="1"/>
                  <a:t> </a:t>
                </a:r>
                <a:r>
                  <a:rPr lang="id-ID" sz="2600" b="1" noProof="1"/>
                  <a:t>0,0012 radian</a:t>
                </a:r>
                <a:endParaRPr lang="id-ID" sz="2600" noProof="1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01" y="3080793"/>
                <a:ext cx="11756137" cy="5258491"/>
              </a:xfrm>
              <a:prstGeom prst="rect">
                <a:avLst/>
              </a:prstGeom>
              <a:blipFill rotWithShape="0">
                <a:blip r:embed="rId2"/>
                <a:stretch>
                  <a:fillRect l="-933" r="-103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230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688527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6.9</a:t>
            </a:r>
            <a:endParaRPr lang="id-ID" dirty="0"/>
          </a:p>
          <a:p>
            <a:pPr algn="just"/>
            <a:r>
              <a:rPr lang="id-ID" sz="3467" dirty="0"/>
              <a:t>Gunakan metode kerja virtual untuk menentukan besarnya lendutan di titik 2. Perhatikan bahwa besaran momen inersia untuk segmen 4-5 adalah 2</a:t>
            </a:r>
            <a:r>
              <a:rPr lang="id-ID" sz="3467" i="1" dirty="0"/>
              <a:t>I</a:t>
            </a:r>
            <a:r>
              <a:rPr lang="id-ID" sz="3467" dirty="0"/>
              <a:t>, sedangkan segmen 1-4 dan 5-3 memiliki momen inersia penampang sebesar </a:t>
            </a:r>
            <a:r>
              <a:rPr lang="id-ID" sz="3467" i="1" dirty="0"/>
              <a:t>I</a:t>
            </a:r>
            <a:r>
              <a:rPr lang="id-ID" sz="3467" dirty="0"/>
              <a:t>. Asumsikan struktur memiliki modulus elastisitas yang seragam yaitu </a:t>
            </a:r>
            <a:r>
              <a:rPr lang="id-ID" sz="3467" i="1" dirty="0"/>
              <a:t>E</a:t>
            </a:r>
            <a:r>
              <a:rPr lang="id-ID" sz="3467" dirty="0"/>
              <a:t>. (Gambar 6.17.a).</a:t>
            </a:r>
          </a:p>
          <a:p>
            <a:endParaRPr lang="id-ID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249944" y="5244379"/>
            <a:ext cx="6520497" cy="2704300"/>
            <a:chOff x="2025" y="2625"/>
            <a:chExt cx="5775" cy="1974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2025" y="3000"/>
              <a:ext cx="5775" cy="1599"/>
              <a:chOff x="2025" y="3000"/>
              <a:chExt cx="5775" cy="1599"/>
            </a:xfrm>
          </p:grpSpPr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2025" y="3000"/>
                <a:ext cx="5775" cy="1560"/>
                <a:chOff x="2025" y="3000"/>
                <a:chExt cx="5775" cy="1560"/>
              </a:xfrm>
            </p:grpSpPr>
            <p:sp>
              <p:nvSpPr>
                <p:cNvPr id="13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711" y="3750"/>
                  <a:ext cx="494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4" name="Group 10"/>
                <p:cNvGrpSpPr>
                  <a:grpSpLocks/>
                </p:cNvGrpSpPr>
                <p:nvPr/>
              </p:nvGrpSpPr>
              <p:grpSpPr bwMode="auto">
                <a:xfrm>
                  <a:off x="2025" y="3000"/>
                  <a:ext cx="5775" cy="1560"/>
                  <a:chOff x="2025" y="3000"/>
                  <a:chExt cx="5775" cy="1560"/>
                </a:xfrm>
              </p:grpSpPr>
              <p:sp>
                <p:nvSpPr>
                  <p:cNvPr id="16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0" y="3480"/>
                    <a:ext cx="494" cy="4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6" y="3761"/>
                    <a:ext cx="494" cy="4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4</a:t>
                    </a:r>
                    <a:endParaRPr lang="en-US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0" y="3750"/>
                    <a:ext cx="494" cy="4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5</a:t>
                    </a:r>
                    <a:endParaRPr lang="en-US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06" y="3480"/>
                    <a:ext cx="494" cy="4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3</a:t>
                    </a:r>
                    <a:endParaRPr lang="en-US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025" y="3000"/>
                    <a:ext cx="5775" cy="1560"/>
                    <a:chOff x="2025" y="3000"/>
                    <a:chExt cx="5775" cy="1560"/>
                  </a:xfrm>
                </p:grpSpPr>
                <p:grpSp>
                  <p:nvGrpSpPr>
                    <p:cNvPr id="21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25" y="3000"/>
                      <a:ext cx="5775" cy="1320"/>
                      <a:chOff x="2025" y="3000"/>
                      <a:chExt cx="5775" cy="1320"/>
                    </a:xfrm>
                  </p:grpSpPr>
                  <p:grpSp>
                    <p:nvGrpSpPr>
                      <p:cNvPr id="31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25" y="3000"/>
                        <a:ext cx="5775" cy="1320"/>
                        <a:chOff x="2025" y="2625"/>
                        <a:chExt cx="5775" cy="1320"/>
                      </a:xfrm>
                    </p:grpSpPr>
                    <p:grpSp>
                      <p:nvGrpSpPr>
                        <p:cNvPr id="33" name="Group 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75" y="3105"/>
                          <a:ext cx="4860" cy="345"/>
                          <a:chOff x="2475" y="2835"/>
                          <a:chExt cx="4860" cy="345"/>
                        </a:xfrm>
                      </p:grpSpPr>
                      <p:sp>
                        <p:nvSpPr>
                          <p:cNvPr id="60" name="Rectangl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75" y="2962"/>
                            <a:ext cx="1215" cy="143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61" name="Rectangl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120" y="2962"/>
                            <a:ext cx="1215" cy="143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62" name="Rectangl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90" y="2835"/>
                            <a:ext cx="2430" cy="345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75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</p:grpSp>
                    <p:grpSp>
                      <p:nvGrpSpPr>
                        <p:cNvPr id="34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25" y="3375"/>
                          <a:ext cx="930" cy="427"/>
                          <a:chOff x="7860" y="3128"/>
                          <a:chExt cx="930" cy="427"/>
                        </a:xfrm>
                      </p:grpSpPr>
                      <p:sp>
                        <p:nvSpPr>
                          <p:cNvPr id="56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00" y="3128"/>
                            <a:ext cx="420" cy="247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grpSp>
                        <p:nvGrpSpPr>
                          <p:cNvPr id="57" name="Group 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60" y="3375"/>
                            <a:ext cx="930" cy="180"/>
                            <a:chOff x="7860" y="3375"/>
                            <a:chExt cx="930" cy="180"/>
                          </a:xfrm>
                        </p:grpSpPr>
                        <p:sp>
                          <p:nvSpPr>
                            <p:cNvPr id="58" name="Rectangle 48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860" y="3375"/>
                              <a:ext cx="930" cy="180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4044"/>
                            </a:p>
                          </p:txBody>
                        </p:sp>
                        <p:sp>
                          <p:nvSpPr>
                            <p:cNvPr id="59" name="AutoShape 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7860" y="3375"/>
                              <a:ext cx="93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4044"/>
                            </a:p>
                          </p:txBody>
                        </p:sp>
                      </p:grpSp>
                    </p:grpSp>
                    <p:grpSp>
                      <p:nvGrpSpPr>
                        <p:cNvPr id="35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70" y="3368"/>
                          <a:ext cx="930" cy="577"/>
                          <a:chOff x="9285" y="2978"/>
                          <a:chExt cx="930" cy="577"/>
                        </a:xfrm>
                      </p:grpSpPr>
                      <p:grpSp>
                        <p:nvGrpSpPr>
                          <p:cNvPr id="50" name="Group 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285" y="3375"/>
                            <a:ext cx="930" cy="180"/>
                            <a:chOff x="7860" y="3375"/>
                            <a:chExt cx="930" cy="180"/>
                          </a:xfrm>
                        </p:grpSpPr>
                        <p:sp>
                          <p:nvSpPr>
                            <p:cNvPr id="54" name="Rectangle 44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860" y="3375"/>
                              <a:ext cx="930" cy="180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4044"/>
                            </a:p>
                          </p:txBody>
                        </p:sp>
                        <p:sp>
                          <p:nvSpPr>
                            <p:cNvPr id="55" name="AutoShape 4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7860" y="3375"/>
                              <a:ext cx="93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4044"/>
                            </a:p>
                          </p:txBody>
                        </p:sp>
                      </p:grpSp>
                      <p:sp>
                        <p:nvSpPr>
                          <p:cNvPr id="51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540" y="2978"/>
                            <a:ext cx="420" cy="247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52" name="Oval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660" y="3225"/>
                            <a:ext cx="165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53" name="AutoShap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435" y="3225"/>
                            <a:ext cx="61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</p:grpSp>
                    <p:grpSp>
                      <p:nvGrpSpPr>
                        <p:cNvPr id="36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0" y="2625"/>
                          <a:ext cx="480" cy="480"/>
                          <a:chOff x="3690" y="2625"/>
                          <a:chExt cx="480" cy="480"/>
                        </a:xfrm>
                      </p:grpSpPr>
                      <p:sp>
                        <p:nvSpPr>
                          <p:cNvPr id="47" name="AutoShap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0" y="2625"/>
                            <a:ext cx="0" cy="48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48" name="AutoShape 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0" y="2625"/>
                            <a:ext cx="0" cy="48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49" name="AutoShap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70" y="2625"/>
                            <a:ext cx="0" cy="48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</p:grpSp>
                    <p:grpSp>
                      <p:nvGrpSpPr>
                        <p:cNvPr id="37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410" y="2625"/>
                          <a:ext cx="480" cy="480"/>
                          <a:chOff x="3690" y="2625"/>
                          <a:chExt cx="480" cy="480"/>
                        </a:xfrm>
                      </p:grpSpPr>
                      <p:sp>
                        <p:nvSpPr>
                          <p:cNvPr id="44" name="AutoShap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0" y="2625"/>
                            <a:ext cx="0" cy="48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45" name="AutoShap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0" y="2625"/>
                            <a:ext cx="0" cy="48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46" name="AutoShape 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70" y="2625"/>
                            <a:ext cx="0" cy="48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</p:grpSp>
                    <p:grpSp>
                      <p:nvGrpSpPr>
                        <p:cNvPr id="38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60" y="2625"/>
                          <a:ext cx="480" cy="480"/>
                          <a:chOff x="3690" y="2625"/>
                          <a:chExt cx="480" cy="480"/>
                        </a:xfrm>
                      </p:grpSpPr>
                      <p:sp>
                        <p:nvSpPr>
                          <p:cNvPr id="41" name="AutoShape 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90" y="2625"/>
                            <a:ext cx="0" cy="48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42" name="AutoShape 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0" y="2625"/>
                            <a:ext cx="0" cy="48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43" name="AutoShape 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70" y="2625"/>
                            <a:ext cx="0" cy="48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</p:grpSp>
                    <p:sp>
                      <p:nvSpPr>
                        <p:cNvPr id="39" name="AutoShap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865" y="262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40" name="AutoShap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05" y="262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</p:grpSp>
                  <p:sp>
                    <p:nvSpPr>
                      <p:cNvPr id="32" name="AutoShap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0" y="3000"/>
                        <a:ext cx="243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22" name="AutoShap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4177"/>
                      <a:ext cx="0" cy="36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3" name="AutoShap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0" y="4177"/>
                      <a:ext cx="0" cy="36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4" name="AutoShap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4395"/>
                      <a:ext cx="121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5" name="AutoShap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0" y="4395"/>
                      <a:ext cx="121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6" name="AutoShap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05" y="4395"/>
                      <a:ext cx="121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7" name="AutoShap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0" y="4395"/>
                      <a:ext cx="121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8" name="AutoShap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05" y="4192"/>
                      <a:ext cx="0" cy="36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9" name="AutoShap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0" y="4140"/>
                      <a:ext cx="0" cy="36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30" name="AutoShap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06" y="4192"/>
                      <a:ext cx="0" cy="36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</p:grpSp>
            <p:sp>
              <p:nvSpPr>
                <p:cNvPr id="15" name="Oval 9"/>
                <p:cNvSpPr>
                  <a:spLocks noChangeArrowheads="1"/>
                </p:cNvSpPr>
                <p:nvPr/>
              </p:nvSpPr>
              <p:spPr bwMode="auto">
                <a:xfrm>
                  <a:off x="4855" y="3607"/>
                  <a:ext cx="75" cy="7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</p:grp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2881" y="4094"/>
                <a:ext cx="555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4095" y="4094"/>
                <a:ext cx="555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" y="4133"/>
                <a:ext cx="555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6465" y="4094"/>
                <a:ext cx="555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4605" y="2625"/>
              <a:ext cx="555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q</a:t>
              </a:r>
              <a:endParaRPr lang="en-US" altLang="id-ID" sz="4044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Rectangle 70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93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688528"/>
            <a:ext cx="11887200" cy="778963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6.9</a:t>
            </a:r>
            <a:endParaRPr lang="id-ID" dirty="0"/>
          </a:p>
          <a:p>
            <a:endParaRPr lang="id-ID" dirty="0"/>
          </a:p>
        </p:txBody>
      </p:sp>
      <p:sp>
        <p:nvSpPr>
          <p:cNvPr id="63" name="Rectangle 70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98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490536" y="1635415"/>
            <a:ext cx="8773212" cy="3868385"/>
            <a:chOff x="2010" y="6948"/>
            <a:chExt cx="8471" cy="4218"/>
          </a:xfrm>
        </p:grpSpPr>
        <p:sp>
          <p:nvSpPr>
            <p:cNvPr id="64" name="Text Box 97"/>
            <p:cNvSpPr txBox="1">
              <a:spLocks noChangeArrowheads="1"/>
            </p:cNvSpPr>
            <p:nvPr/>
          </p:nvSpPr>
          <p:spPr bwMode="auto">
            <a:xfrm>
              <a:off x="6990" y="10233"/>
              <a:ext cx="555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Q</a:t>
              </a:r>
              <a:r>
                <a:rPr lang="en-US" altLang="id-ID" sz="2022" baseline="-30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5" name="Group 2"/>
            <p:cNvGrpSpPr>
              <a:grpSpLocks/>
            </p:cNvGrpSpPr>
            <p:nvPr/>
          </p:nvGrpSpPr>
          <p:grpSpPr bwMode="auto">
            <a:xfrm>
              <a:off x="2010" y="6948"/>
              <a:ext cx="8471" cy="4218"/>
              <a:chOff x="2010" y="6948"/>
              <a:chExt cx="8471" cy="4218"/>
            </a:xfrm>
          </p:grpSpPr>
          <p:grpSp>
            <p:nvGrpSpPr>
              <p:cNvPr id="66" name="Group 52"/>
              <p:cNvGrpSpPr>
                <a:grpSpLocks/>
              </p:cNvGrpSpPr>
              <p:nvPr/>
            </p:nvGrpSpPr>
            <p:grpSpPr bwMode="auto">
              <a:xfrm>
                <a:off x="2025" y="6948"/>
                <a:ext cx="5775" cy="2109"/>
                <a:chOff x="2025" y="6441"/>
                <a:chExt cx="5775" cy="2109"/>
              </a:xfrm>
            </p:grpSpPr>
            <p:grpSp>
              <p:nvGrpSpPr>
                <p:cNvPr id="116" name="Group 57"/>
                <p:cNvGrpSpPr>
                  <a:grpSpLocks/>
                </p:cNvGrpSpPr>
                <p:nvPr/>
              </p:nvGrpSpPr>
              <p:grpSpPr bwMode="auto">
                <a:xfrm>
                  <a:off x="2025" y="6441"/>
                  <a:ext cx="5775" cy="1695"/>
                  <a:chOff x="2025" y="6441"/>
                  <a:chExt cx="5775" cy="1695"/>
                </a:xfrm>
              </p:grpSpPr>
              <p:sp>
                <p:nvSpPr>
                  <p:cNvPr id="121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5" y="6441"/>
                    <a:ext cx="555" cy="4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q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1" y="7566"/>
                    <a:ext cx="494" cy="4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3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0" y="7296"/>
                    <a:ext cx="494" cy="4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4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6" y="7577"/>
                    <a:ext cx="494" cy="4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4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5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0" y="7566"/>
                    <a:ext cx="494" cy="4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5</a:t>
                    </a:r>
                    <a:endParaRPr lang="en-US" altLang="id-ID" sz="3467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6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06" y="7296"/>
                    <a:ext cx="494" cy="4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3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2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025" y="6816"/>
                    <a:ext cx="5775" cy="1320"/>
                    <a:chOff x="2025" y="3000"/>
                    <a:chExt cx="5775" cy="1320"/>
                  </a:xfrm>
                </p:grpSpPr>
                <p:grpSp>
                  <p:nvGrpSpPr>
                    <p:cNvPr id="128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25" y="3000"/>
                      <a:ext cx="5775" cy="1320"/>
                      <a:chOff x="2025" y="2625"/>
                      <a:chExt cx="5775" cy="1320"/>
                    </a:xfrm>
                  </p:grpSpPr>
                  <p:grpSp>
                    <p:nvGrpSpPr>
                      <p:cNvPr id="130" name="Group 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5" y="3105"/>
                        <a:ext cx="4860" cy="345"/>
                        <a:chOff x="2475" y="2835"/>
                        <a:chExt cx="4860" cy="345"/>
                      </a:xfrm>
                    </p:grpSpPr>
                    <p:sp>
                      <p:nvSpPr>
                        <p:cNvPr id="157" name="Rectangl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75" y="2962"/>
                          <a:ext cx="1215" cy="14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58" name="Rectangl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120" y="2962"/>
                          <a:ext cx="1215" cy="14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59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90" y="2835"/>
                          <a:ext cx="2430" cy="34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grpSp>
                    <p:nvGrpSpPr>
                      <p:cNvPr id="131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25" y="3375"/>
                        <a:ext cx="930" cy="427"/>
                        <a:chOff x="7860" y="3128"/>
                        <a:chExt cx="930" cy="427"/>
                      </a:xfrm>
                    </p:grpSpPr>
                    <p:sp>
                      <p:nvSpPr>
                        <p:cNvPr id="153" name="AutoShape 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00" y="3128"/>
                          <a:ext cx="420" cy="247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grpSp>
                      <p:nvGrpSpPr>
                        <p:cNvPr id="154" name="Group 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860" y="3375"/>
                          <a:ext cx="930" cy="180"/>
                          <a:chOff x="7860" y="3375"/>
                          <a:chExt cx="930" cy="180"/>
                        </a:xfrm>
                      </p:grpSpPr>
                      <p:sp>
                        <p:nvSpPr>
                          <p:cNvPr id="155" name="Rectangle 85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60" y="3375"/>
                            <a:ext cx="930" cy="180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56" name="AutoShape 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860" y="3375"/>
                            <a:ext cx="93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</p:grpSp>
                  <p:grpSp>
                    <p:nvGrpSpPr>
                      <p:cNvPr id="132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70" y="3368"/>
                        <a:ext cx="930" cy="577"/>
                        <a:chOff x="9285" y="2978"/>
                        <a:chExt cx="930" cy="577"/>
                      </a:xfrm>
                    </p:grpSpPr>
                    <p:grpSp>
                      <p:nvGrpSpPr>
                        <p:cNvPr id="147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285" y="3375"/>
                          <a:ext cx="930" cy="180"/>
                          <a:chOff x="7860" y="3375"/>
                          <a:chExt cx="930" cy="180"/>
                        </a:xfrm>
                      </p:grpSpPr>
                      <p:sp>
                        <p:nvSpPr>
                          <p:cNvPr id="151" name="Rectangle 81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60" y="3375"/>
                            <a:ext cx="930" cy="180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52" name="AutoShap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860" y="3375"/>
                            <a:ext cx="93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148" name="AutoShape 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40" y="2978"/>
                          <a:ext cx="420" cy="247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49" name="Oval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660" y="3225"/>
                          <a:ext cx="165" cy="143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50" name="AutoShap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435" y="3225"/>
                          <a:ext cx="61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grpSp>
                    <p:nvGrpSpPr>
                      <p:cNvPr id="133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0" y="2625"/>
                        <a:ext cx="480" cy="480"/>
                        <a:chOff x="3690" y="2625"/>
                        <a:chExt cx="480" cy="480"/>
                      </a:xfrm>
                    </p:grpSpPr>
                    <p:sp>
                      <p:nvSpPr>
                        <p:cNvPr id="144" name="AutoShap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0" y="262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45" name="AutoShap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0" y="262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46" name="AutoShape 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170" y="262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grpSp>
                    <p:nvGrpSpPr>
                      <p:cNvPr id="134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10" y="2625"/>
                        <a:ext cx="480" cy="480"/>
                        <a:chOff x="3690" y="2625"/>
                        <a:chExt cx="480" cy="480"/>
                      </a:xfrm>
                    </p:grpSpPr>
                    <p:sp>
                      <p:nvSpPr>
                        <p:cNvPr id="141" name="AutoShap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0" y="262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42" name="AutoShap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0" y="262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43" name="AutoShap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170" y="262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grpSp>
                    <p:nvGrpSpPr>
                      <p:cNvPr id="135" name="Group 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60" y="2625"/>
                        <a:ext cx="480" cy="480"/>
                        <a:chOff x="3690" y="2625"/>
                        <a:chExt cx="480" cy="480"/>
                      </a:xfrm>
                    </p:grpSpPr>
                    <p:sp>
                      <p:nvSpPr>
                        <p:cNvPr id="138" name="AutoShap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0" y="262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39" name="AutoShap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0" y="262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40" name="AutoShap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170" y="262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136" name="AutoShap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65" y="2625"/>
                        <a:ext cx="0" cy="48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137" name="AutoShap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05" y="2625"/>
                        <a:ext cx="0" cy="48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129" name="AutoShap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0" y="3000"/>
                      <a:ext cx="243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</p:grpSp>
            <p:sp>
              <p:nvSpPr>
                <p:cNvPr id="117" name="AutoShape 56"/>
                <p:cNvSpPr>
                  <a:spLocks noChangeShapeType="1"/>
                </p:cNvSpPr>
                <p:nvPr/>
              </p:nvSpPr>
              <p:spPr bwMode="auto">
                <a:xfrm flipV="1">
                  <a:off x="2475" y="7559"/>
                  <a:ext cx="0" cy="99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18" name="AutoShape 55"/>
                <p:cNvSpPr>
                  <a:spLocks noChangeShapeType="1"/>
                </p:cNvSpPr>
                <p:nvPr/>
              </p:nvSpPr>
              <p:spPr bwMode="auto">
                <a:xfrm flipV="1">
                  <a:off x="7336" y="7559"/>
                  <a:ext cx="0" cy="99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19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475" y="8134"/>
                  <a:ext cx="689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.</a:t>
                  </a: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6721" y="8134"/>
                  <a:ext cx="689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.</a:t>
                  </a: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7" name="Group 3"/>
              <p:cNvGrpSpPr>
                <a:grpSpLocks/>
              </p:cNvGrpSpPr>
              <p:nvPr/>
            </p:nvGrpSpPr>
            <p:grpSpPr bwMode="auto">
              <a:xfrm>
                <a:off x="2010" y="9057"/>
                <a:ext cx="8471" cy="2109"/>
                <a:chOff x="2010" y="8815"/>
                <a:chExt cx="8471" cy="2109"/>
              </a:xfrm>
            </p:grpSpPr>
            <p:grpSp>
              <p:nvGrpSpPr>
                <p:cNvPr id="68" name="Group 32"/>
                <p:cNvGrpSpPr>
                  <a:grpSpLocks/>
                </p:cNvGrpSpPr>
                <p:nvPr/>
              </p:nvGrpSpPr>
              <p:grpSpPr bwMode="auto">
                <a:xfrm>
                  <a:off x="2010" y="9097"/>
                  <a:ext cx="3472" cy="1827"/>
                  <a:chOff x="2010" y="9097"/>
                  <a:chExt cx="3472" cy="1827"/>
                </a:xfrm>
              </p:grpSpPr>
              <p:grpSp>
                <p:nvGrpSpPr>
                  <p:cNvPr id="97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010" y="9097"/>
                    <a:ext cx="1830" cy="1827"/>
                    <a:chOff x="2010" y="8832"/>
                    <a:chExt cx="1830" cy="1827"/>
                  </a:xfrm>
                </p:grpSpPr>
                <p:grpSp>
                  <p:nvGrpSpPr>
                    <p:cNvPr id="100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0" y="9243"/>
                      <a:ext cx="1830" cy="1416"/>
                      <a:chOff x="2010" y="9243"/>
                      <a:chExt cx="1830" cy="1416"/>
                    </a:xfrm>
                  </p:grpSpPr>
                  <p:grpSp>
                    <p:nvGrpSpPr>
                      <p:cNvPr id="104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10" y="9405"/>
                        <a:ext cx="1350" cy="1254"/>
                        <a:chOff x="2010" y="9405"/>
                        <a:chExt cx="1350" cy="1254"/>
                      </a:xfrm>
                    </p:grpSpPr>
                    <p:sp>
                      <p:nvSpPr>
                        <p:cNvPr id="107" name="Text Box 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60" y="10243"/>
                          <a:ext cx="68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q</a:t>
                          </a:r>
                          <a:r>
                            <a:rPr lang="en-US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a</a:t>
                          </a:r>
                          <a:endParaRPr lang="en-US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08" name="Text Box 5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85" y="9405"/>
                          <a:ext cx="494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1</a:t>
                          </a:r>
                          <a:endParaRPr lang="en-US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109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10" y="9675"/>
                          <a:ext cx="930" cy="427"/>
                          <a:chOff x="7860" y="3128"/>
                          <a:chExt cx="930" cy="427"/>
                        </a:xfrm>
                      </p:grpSpPr>
                      <p:sp>
                        <p:nvSpPr>
                          <p:cNvPr id="112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00" y="3128"/>
                            <a:ext cx="420" cy="247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grpSp>
                        <p:nvGrpSpPr>
                          <p:cNvPr id="113" name="Group 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60" y="3375"/>
                            <a:ext cx="930" cy="180"/>
                            <a:chOff x="7860" y="3375"/>
                            <a:chExt cx="930" cy="180"/>
                          </a:xfrm>
                        </p:grpSpPr>
                        <p:sp>
                          <p:nvSpPr>
                            <p:cNvPr id="114" name="Rectangle 48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860" y="3375"/>
                              <a:ext cx="930" cy="180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15" name="AutoShape 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7860" y="3375"/>
                              <a:ext cx="93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</p:grpSp>
                    <p:sp>
                      <p:nvSpPr>
                        <p:cNvPr id="110" name="Rectangle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60" y="9532"/>
                          <a:ext cx="900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11" name="AutoShap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60" y="9668"/>
                          <a:ext cx="0" cy="991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105" name="AutoShape 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36" y="9304"/>
                        <a:ext cx="0" cy="517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106" name="Arc 4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3589" y="9243"/>
                        <a:ext cx="251" cy="578"/>
                      </a:xfrm>
                      <a:custGeom>
                        <a:avLst/>
                        <a:gdLst>
                          <a:gd name="G0" fmla="+- 1802 0 0"/>
                          <a:gd name="G1" fmla="+- 21600 0 0"/>
                          <a:gd name="G2" fmla="+- 21600 0 0"/>
                          <a:gd name="T0" fmla="*/ 1802 w 23402"/>
                          <a:gd name="T1" fmla="*/ 0 h 43200"/>
                          <a:gd name="T2" fmla="*/ 0 w 23402"/>
                          <a:gd name="T3" fmla="*/ 43125 h 43200"/>
                          <a:gd name="T4" fmla="*/ 1802 w 23402"/>
                          <a:gd name="T5" fmla="*/ 21600 h 432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3402" h="43200" fill="none" extrusionOk="0">
                            <a:moveTo>
                              <a:pt x="1801" y="0"/>
                            </a:moveTo>
                            <a:cubicBezTo>
                              <a:pt x="13731" y="0"/>
                              <a:pt x="23402" y="9670"/>
                              <a:pt x="23402" y="21600"/>
                            </a:cubicBezTo>
                            <a:cubicBezTo>
                              <a:pt x="23402" y="33529"/>
                              <a:pt x="13731" y="43200"/>
                              <a:pt x="1802" y="43200"/>
                            </a:cubicBezTo>
                            <a:cubicBezTo>
                              <a:pt x="1200" y="43200"/>
                              <a:pt x="599" y="43174"/>
                              <a:pt x="0" y="43124"/>
                            </a:cubicBezTo>
                          </a:path>
                          <a:path w="23402" h="43200" stroke="0" extrusionOk="0">
                            <a:moveTo>
                              <a:pt x="1801" y="0"/>
                            </a:moveTo>
                            <a:cubicBezTo>
                              <a:pt x="13731" y="0"/>
                              <a:pt x="23402" y="9670"/>
                              <a:pt x="23402" y="21600"/>
                            </a:cubicBezTo>
                            <a:cubicBezTo>
                              <a:pt x="23402" y="33529"/>
                              <a:pt x="13731" y="43200"/>
                              <a:pt x="1802" y="43200"/>
                            </a:cubicBezTo>
                            <a:cubicBezTo>
                              <a:pt x="1200" y="43200"/>
                              <a:pt x="599" y="43174"/>
                              <a:pt x="0" y="43124"/>
                            </a:cubicBezTo>
                            <a:lnTo>
                              <a:pt x="1802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101" name="AutoShap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60" y="8955"/>
                      <a:ext cx="0" cy="34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102" name="AutoShap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60" y="9120"/>
                      <a:ext cx="689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103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79" y="8832"/>
                      <a:ext cx="555" cy="4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98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4" y="10036"/>
                    <a:ext cx="555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Q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15" y="9198"/>
                    <a:ext cx="1867" cy="3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en-US" altLang="id-ID" sz="2022" baseline="-30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r>
                      <a:rPr lang="en-US" altLang="id-ID" sz="2022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= </a:t>
                    </a:r>
                    <a:r>
                      <a:rPr lang="en-US" altLang="id-ID" sz="2022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q</a:t>
                    </a:r>
                    <a:r>
                      <a:rPr lang="en-US" altLang="id-ID" sz="2022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∙</a:t>
                    </a:r>
                    <a:r>
                      <a:rPr lang="en-US" altLang="id-ID" sz="2022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r>
                      <a:rPr lang="en-US" altLang="id-ID" sz="2022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∙</a:t>
                    </a:r>
                    <a:r>
                      <a:rPr lang="en-US" altLang="id-ID" sz="2022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2022" baseline="-30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3467" dirty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69" name="Group 4"/>
                <p:cNvGrpSpPr>
                  <a:grpSpLocks/>
                </p:cNvGrpSpPr>
                <p:nvPr/>
              </p:nvGrpSpPr>
              <p:grpSpPr bwMode="auto">
                <a:xfrm>
                  <a:off x="5160" y="8815"/>
                  <a:ext cx="5321" cy="2076"/>
                  <a:chOff x="5160" y="8815"/>
                  <a:chExt cx="5321" cy="2076"/>
                </a:xfrm>
              </p:grpSpPr>
              <p:grpSp>
                <p:nvGrpSpPr>
                  <p:cNvPr id="7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160" y="8815"/>
                    <a:ext cx="5321" cy="2076"/>
                    <a:chOff x="6214" y="8848"/>
                    <a:chExt cx="5321" cy="2076"/>
                  </a:xfrm>
                </p:grpSpPr>
                <p:grpSp>
                  <p:nvGrpSpPr>
                    <p:cNvPr id="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14" y="8848"/>
                      <a:ext cx="2595" cy="2076"/>
                      <a:chOff x="5205" y="10725"/>
                      <a:chExt cx="2595" cy="2076"/>
                    </a:xfrm>
                  </p:grpSpPr>
                  <p:sp>
                    <p:nvSpPr>
                      <p:cNvPr id="76" name="AutoShap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10" y="11547"/>
                        <a:ext cx="0" cy="517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77" name="Arc 3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7549" y="11486"/>
                        <a:ext cx="251" cy="578"/>
                      </a:xfrm>
                      <a:custGeom>
                        <a:avLst/>
                        <a:gdLst>
                          <a:gd name="G0" fmla="+- 1802 0 0"/>
                          <a:gd name="G1" fmla="+- 21600 0 0"/>
                          <a:gd name="G2" fmla="+- 21600 0 0"/>
                          <a:gd name="T0" fmla="*/ 1802 w 23402"/>
                          <a:gd name="T1" fmla="*/ 0 h 43200"/>
                          <a:gd name="T2" fmla="*/ 0 w 23402"/>
                          <a:gd name="T3" fmla="*/ 43125 h 43200"/>
                          <a:gd name="T4" fmla="*/ 1802 w 23402"/>
                          <a:gd name="T5" fmla="*/ 21600 h 432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3402" h="43200" fill="none" extrusionOk="0">
                            <a:moveTo>
                              <a:pt x="1801" y="0"/>
                            </a:moveTo>
                            <a:cubicBezTo>
                              <a:pt x="13731" y="0"/>
                              <a:pt x="23402" y="9670"/>
                              <a:pt x="23402" y="21600"/>
                            </a:cubicBezTo>
                            <a:cubicBezTo>
                              <a:pt x="23402" y="33529"/>
                              <a:pt x="13731" y="43200"/>
                              <a:pt x="1802" y="43200"/>
                            </a:cubicBezTo>
                            <a:cubicBezTo>
                              <a:pt x="1200" y="43200"/>
                              <a:pt x="599" y="43174"/>
                              <a:pt x="0" y="43124"/>
                            </a:cubicBezTo>
                          </a:path>
                          <a:path w="23402" h="43200" stroke="0" extrusionOk="0">
                            <a:moveTo>
                              <a:pt x="1801" y="0"/>
                            </a:moveTo>
                            <a:cubicBezTo>
                              <a:pt x="13731" y="0"/>
                              <a:pt x="23402" y="9670"/>
                              <a:pt x="23402" y="21600"/>
                            </a:cubicBezTo>
                            <a:cubicBezTo>
                              <a:pt x="23402" y="33529"/>
                              <a:pt x="13731" y="43200"/>
                              <a:pt x="1802" y="43200"/>
                            </a:cubicBezTo>
                            <a:cubicBezTo>
                              <a:pt x="1200" y="43200"/>
                              <a:pt x="599" y="43174"/>
                              <a:pt x="0" y="43124"/>
                            </a:cubicBezTo>
                            <a:lnTo>
                              <a:pt x="1802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78" name="Text Box 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870" y="10725"/>
                        <a:ext cx="555" cy="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q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9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05" y="11067"/>
                        <a:ext cx="2145" cy="1734"/>
                        <a:chOff x="5205" y="11067"/>
                        <a:chExt cx="2145" cy="1734"/>
                      </a:xfrm>
                    </p:grpSpPr>
                    <p:sp>
                      <p:nvSpPr>
                        <p:cNvPr id="80" name="Text Box 2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55" y="12385"/>
                          <a:ext cx="68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q</a:t>
                          </a:r>
                          <a:r>
                            <a:rPr lang="en-US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a</a:t>
                          </a:r>
                          <a:endParaRPr lang="en-US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81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05" y="11067"/>
                          <a:ext cx="2145" cy="1177"/>
                          <a:chOff x="5205" y="11067"/>
                          <a:chExt cx="2145" cy="1177"/>
                        </a:xfrm>
                      </p:grpSpPr>
                      <p:sp>
                        <p:nvSpPr>
                          <p:cNvPr id="83" name="Text Box 2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80" y="11547"/>
                            <a:ext cx="494" cy="4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1</a:t>
                            </a:r>
                            <a:endParaRPr lang="en-US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" name="Text Box 2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16" y="11828"/>
                            <a:ext cx="494" cy="4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4</a:t>
                            </a:r>
                            <a:endParaRPr lang="en-US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" name="AutoShape 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870" y="11067"/>
                            <a:ext cx="436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grpSp>
                        <p:nvGrpSpPr>
                          <p:cNvPr id="86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205" y="11817"/>
                            <a:ext cx="930" cy="427"/>
                            <a:chOff x="7860" y="3128"/>
                            <a:chExt cx="930" cy="427"/>
                          </a:xfrm>
                        </p:grpSpPr>
                        <p:sp>
                          <p:nvSpPr>
                            <p:cNvPr id="93" name="AutoShape 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00" y="3128"/>
                              <a:ext cx="420" cy="247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grpSp>
                          <p:nvGrpSpPr>
                            <p:cNvPr id="94" name="Group 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860" y="3375"/>
                              <a:ext cx="930" cy="180"/>
                              <a:chOff x="7860" y="3375"/>
                              <a:chExt cx="930" cy="180"/>
                            </a:xfrm>
                          </p:grpSpPr>
                          <p:sp>
                            <p:nvSpPr>
                              <p:cNvPr id="95" name="Rectangle 23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60" y="3375"/>
                                <a:ext cx="930" cy="180"/>
                              </a:xfrm>
                              <a:prstGeom prst="rect">
                                <a:avLst/>
                              </a:prstGeom>
                              <a:pattFill prst="ltUpDiag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96" name="AutoShape 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7860" y="3375"/>
                                <a:ext cx="930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87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70" y="11067"/>
                            <a:ext cx="480" cy="480"/>
                            <a:chOff x="3690" y="2625"/>
                            <a:chExt cx="480" cy="480"/>
                          </a:xfrm>
                        </p:grpSpPr>
                        <p:sp>
                          <p:nvSpPr>
                            <p:cNvPr id="90" name="AutoShape 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90" y="2625"/>
                              <a:ext cx="0" cy="48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91" name="AutoShape 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30" y="2625"/>
                              <a:ext cx="0" cy="48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92" name="AutoShape 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170" y="2625"/>
                              <a:ext cx="0" cy="48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sm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88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55" y="11674"/>
                            <a:ext cx="1215" cy="14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89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70" y="11547"/>
                            <a:ext cx="480" cy="34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82" name="AutoShap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655" y="11810"/>
                          <a:ext cx="0" cy="991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sp>
                  <p:nvSpPr>
                    <p:cNvPr id="75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58" y="9198"/>
                      <a:ext cx="2977" cy="8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id-ID" sz="2022" baseline="-300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</a:t>
                      </a:r>
                      <a:r>
                        <a:rPr lang="en-US" altLang="id-ID" sz="2022" i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∙</a:t>
                      </a:r>
                      <a:r>
                        <a:rPr lang="en-US" altLang="id-ID" sz="2022" i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id-ID" sz="2022" i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+ </a:t>
                      </a:r>
                      <a:r>
                        <a:rPr lang="en-US" altLang="id-ID" sz="2022" i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 −  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½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∙</a:t>
                      </a:r>
                      <a:r>
                        <a:rPr lang="en-US" altLang="id-ID" sz="2022" i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∙</a:t>
                      </a:r>
                      <a:r>
                        <a:rPr lang="en-US" altLang="id-ID" sz="2022" i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id-ID" sz="2022" baseline="300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en-US" altLang="id-ID" sz="1444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  <a:p>
                      <a:pPr defTabSz="1320759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endParaRPr lang="en-US" altLang="id-ID" sz="3467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71" name="AutoShape 7"/>
                  <p:cNvSpPr>
                    <a:spLocks noChangeShapeType="1"/>
                  </p:cNvSpPr>
                  <p:nvPr/>
                </p:nvSpPr>
                <p:spPr bwMode="auto">
                  <a:xfrm>
                    <a:off x="6825" y="10334"/>
                    <a:ext cx="0" cy="37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72" name="AutoShape 6"/>
                  <p:cNvSpPr>
                    <a:spLocks noChangeShapeType="1"/>
                  </p:cNvSpPr>
                  <p:nvPr/>
                </p:nvSpPr>
                <p:spPr bwMode="auto">
                  <a:xfrm>
                    <a:off x="6825" y="10508"/>
                    <a:ext cx="48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7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0" y="10307"/>
                    <a:ext cx="555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sp>
        <p:nvSpPr>
          <p:cNvPr id="160" name="Rectangle 119"/>
          <p:cNvSpPr>
            <a:spLocks noChangeArrowheads="1"/>
          </p:cNvSpPr>
          <p:nvPr/>
        </p:nvSpPr>
        <p:spPr bwMode="auto">
          <a:xfrm>
            <a:off x="24212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Rectangle 190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120"/>
          <p:cNvGrpSpPr>
            <a:grpSpLocks/>
          </p:cNvGrpSpPr>
          <p:nvPr/>
        </p:nvGrpSpPr>
        <p:grpSpPr bwMode="auto">
          <a:xfrm>
            <a:off x="4569987" y="5913412"/>
            <a:ext cx="7861668" cy="3721630"/>
            <a:chOff x="2670" y="5532"/>
            <a:chExt cx="7633" cy="4057"/>
          </a:xfrm>
        </p:grpSpPr>
        <p:grpSp>
          <p:nvGrpSpPr>
            <p:cNvPr id="163" name="Group 161"/>
            <p:cNvGrpSpPr>
              <a:grpSpLocks/>
            </p:cNvGrpSpPr>
            <p:nvPr/>
          </p:nvGrpSpPr>
          <p:grpSpPr bwMode="auto">
            <a:xfrm>
              <a:off x="2685" y="5532"/>
              <a:ext cx="5775" cy="2263"/>
              <a:chOff x="2685" y="1275"/>
              <a:chExt cx="5775" cy="2263"/>
            </a:xfrm>
          </p:grpSpPr>
          <p:grpSp>
            <p:nvGrpSpPr>
              <p:cNvPr id="204" name="Group 164"/>
              <p:cNvGrpSpPr>
                <a:grpSpLocks/>
              </p:cNvGrpSpPr>
              <p:nvPr/>
            </p:nvGrpSpPr>
            <p:grpSpPr bwMode="auto">
              <a:xfrm>
                <a:off x="2685" y="1275"/>
                <a:ext cx="5775" cy="2263"/>
                <a:chOff x="2685" y="1275"/>
                <a:chExt cx="5775" cy="2263"/>
              </a:xfrm>
            </p:grpSpPr>
            <p:sp>
              <p:nvSpPr>
                <p:cNvPr id="207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3135" y="3122"/>
                  <a:ext cx="689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Calibri"/>
                      <a:ea typeface="Calibri" pitchFamily="34" charset="0"/>
                      <a:cs typeface="Times New Roman" pitchFamily="18" charset="0"/>
                    </a:rPr>
                    <a:t>½</a:t>
                  </a: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208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7381" y="3122"/>
                  <a:ext cx="689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Calibri"/>
                      <a:ea typeface="Calibri" pitchFamily="34" charset="0"/>
                      <a:cs typeface="Times New Roman" pitchFamily="18" charset="0"/>
                    </a:rPr>
                    <a:t>½</a:t>
                  </a: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209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5590" y="1275"/>
                  <a:ext cx="555" cy="4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 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210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5371" y="2554"/>
                  <a:ext cx="494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211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2760" y="2284"/>
                  <a:ext cx="494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212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4096" y="2565"/>
                  <a:ext cx="494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213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6600" y="2554"/>
                  <a:ext cx="494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5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2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7966" y="2284"/>
                  <a:ext cx="494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grpSp>
              <p:nvGrpSpPr>
                <p:cNvPr id="215" name="Group 178"/>
                <p:cNvGrpSpPr>
                  <a:grpSpLocks/>
                </p:cNvGrpSpPr>
                <p:nvPr/>
              </p:nvGrpSpPr>
              <p:grpSpPr bwMode="auto">
                <a:xfrm>
                  <a:off x="3135" y="2284"/>
                  <a:ext cx="4860" cy="345"/>
                  <a:chOff x="2475" y="2835"/>
                  <a:chExt cx="4860" cy="345"/>
                </a:xfrm>
              </p:grpSpPr>
              <p:sp>
                <p:nvSpPr>
                  <p:cNvPr id="229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2962"/>
                    <a:ext cx="1215" cy="143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230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6120" y="2962"/>
                    <a:ext cx="1215" cy="143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231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3690" y="2835"/>
                    <a:ext cx="2430" cy="345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</p:grpSp>
            <p:grpSp>
              <p:nvGrpSpPr>
                <p:cNvPr id="216" name="Group 173"/>
                <p:cNvGrpSpPr>
                  <a:grpSpLocks/>
                </p:cNvGrpSpPr>
                <p:nvPr/>
              </p:nvGrpSpPr>
              <p:grpSpPr bwMode="auto">
                <a:xfrm>
                  <a:off x="2685" y="2554"/>
                  <a:ext cx="930" cy="427"/>
                  <a:chOff x="7860" y="3128"/>
                  <a:chExt cx="930" cy="427"/>
                </a:xfrm>
              </p:grpSpPr>
              <p:sp>
                <p:nvSpPr>
                  <p:cNvPr id="225" name="AutoShape 177"/>
                  <p:cNvSpPr>
                    <a:spLocks noChangeArrowheads="1"/>
                  </p:cNvSpPr>
                  <p:nvPr/>
                </p:nvSpPr>
                <p:spPr bwMode="auto">
                  <a:xfrm>
                    <a:off x="8100" y="3128"/>
                    <a:ext cx="420" cy="247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grpSp>
                <p:nvGrpSpPr>
                  <p:cNvPr id="226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7860" y="3375"/>
                    <a:ext cx="930" cy="180"/>
                    <a:chOff x="7860" y="3375"/>
                    <a:chExt cx="930" cy="180"/>
                  </a:xfrm>
                </p:grpSpPr>
                <p:sp>
                  <p:nvSpPr>
                    <p:cNvPr id="227" name="Rectangle 176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60" y="3375"/>
                      <a:ext cx="930" cy="180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022"/>
                    </a:p>
                  </p:txBody>
                </p:sp>
                <p:sp>
                  <p:nvSpPr>
                    <p:cNvPr id="228" name="AutoShape 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860" y="3375"/>
                      <a:ext cx="93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022"/>
                    </a:p>
                  </p:txBody>
                </p:sp>
              </p:grpSp>
            </p:grpSp>
            <p:grpSp>
              <p:nvGrpSpPr>
                <p:cNvPr id="217" name="Group 166"/>
                <p:cNvGrpSpPr>
                  <a:grpSpLocks/>
                </p:cNvGrpSpPr>
                <p:nvPr/>
              </p:nvGrpSpPr>
              <p:grpSpPr bwMode="auto">
                <a:xfrm>
                  <a:off x="7530" y="2547"/>
                  <a:ext cx="930" cy="577"/>
                  <a:chOff x="9285" y="2978"/>
                  <a:chExt cx="930" cy="577"/>
                </a:xfrm>
              </p:grpSpPr>
              <p:grpSp>
                <p:nvGrpSpPr>
                  <p:cNvPr id="219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9285" y="3375"/>
                    <a:ext cx="930" cy="180"/>
                    <a:chOff x="7860" y="3375"/>
                    <a:chExt cx="930" cy="180"/>
                  </a:xfrm>
                </p:grpSpPr>
                <p:sp>
                  <p:nvSpPr>
                    <p:cNvPr id="223" name="Rectangle 172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60" y="3375"/>
                      <a:ext cx="930" cy="180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022"/>
                    </a:p>
                  </p:txBody>
                </p:sp>
                <p:sp>
                  <p:nvSpPr>
                    <p:cNvPr id="224" name="AutoShap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860" y="3375"/>
                      <a:ext cx="93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022"/>
                    </a:p>
                  </p:txBody>
                </p:sp>
              </p:grpSp>
              <p:sp>
                <p:nvSpPr>
                  <p:cNvPr id="220" name="AutoShape 169"/>
                  <p:cNvSpPr>
                    <a:spLocks noChangeArrowheads="1"/>
                  </p:cNvSpPr>
                  <p:nvPr/>
                </p:nvSpPr>
                <p:spPr bwMode="auto">
                  <a:xfrm>
                    <a:off x="9540" y="2978"/>
                    <a:ext cx="420" cy="247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221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9660" y="3225"/>
                    <a:ext cx="165" cy="14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222" name="AutoShape 167"/>
                  <p:cNvSpPr>
                    <a:spLocks noChangeShapeType="1"/>
                  </p:cNvSpPr>
                  <p:nvPr/>
                </p:nvSpPr>
                <p:spPr bwMode="auto">
                  <a:xfrm>
                    <a:off x="9435" y="3225"/>
                    <a:ext cx="61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</p:grpSp>
            <p:sp>
              <p:nvSpPr>
                <p:cNvPr id="218" name="AutoShape 165"/>
                <p:cNvSpPr>
                  <a:spLocks noChangeShapeType="1"/>
                </p:cNvSpPr>
                <p:nvPr/>
              </p:nvSpPr>
              <p:spPr bwMode="auto">
                <a:xfrm>
                  <a:off x="5590" y="1429"/>
                  <a:ext cx="1" cy="85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22"/>
                </a:p>
              </p:txBody>
            </p:sp>
          </p:grpSp>
          <p:sp>
            <p:nvSpPr>
              <p:cNvPr id="205" name="AutoShape 163"/>
              <p:cNvSpPr>
                <a:spLocks noChangeShapeType="1"/>
              </p:cNvSpPr>
              <p:nvPr/>
            </p:nvSpPr>
            <p:spPr bwMode="auto">
              <a:xfrm flipV="1">
                <a:off x="3135" y="2547"/>
                <a:ext cx="0" cy="99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022"/>
              </a:p>
            </p:txBody>
          </p:sp>
          <p:sp>
            <p:nvSpPr>
              <p:cNvPr id="206" name="AutoShape 162"/>
              <p:cNvSpPr>
                <a:spLocks noChangeShapeType="1"/>
              </p:cNvSpPr>
              <p:nvPr/>
            </p:nvSpPr>
            <p:spPr bwMode="auto">
              <a:xfrm flipV="1">
                <a:off x="7996" y="2547"/>
                <a:ext cx="0" cy="99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022"/>
              </a:p>
            </p:txBody>
          </p:sp>
        </p:grpSp>
        <p:grpSp>
          <p:nvGrpSpPr>
            <p:cNvPr id="164" name="Group 144"/>
            <p:cNvGrpSpPr>
              <a:grpSpLocks/>
            </p:cNvGrpSpPr>
            <p:nvPr/>
          </p:nvGrpSpPr>
          <p:grpSpPr bwMode="auto">
            <a:xfrm>
              <a:off x="2670" y="7762"/>
              <a:ext cx="2920" cy="1827"/>
              <a:chOff x="2670" y="3820"/>
              <a:chExt cx="2920" cy="1827"/>
            </a:xfrm>
          </p:grpSpPr>
          <p:sp>
            <p:nvSpPr>
              <p:cNvPr id="188" name="Text Box 160"/>
              <p:cNvSpPr txBox="1">
                <a:spLocks noChangeArrowheads="1"/>
              </p:cNvSpPr>
              <p:nvPr/>
            </p:nvSpPr>
            <p:spPr bwMode="auto">
              <a:xfrm>
                <a:off x="3794" y="4759"/>
                <a:ext cx="555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q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2022">
                  <a:latin typeface="Arial" pitchFamily="34" charset="0"/>
                </a:endParaRPr>
              </a:p>
            </p:txBody>
          </p:sp>
          <p:sp>
            <p:nvSpPr>
              <p:cNvPr id="189" name="Text Box 159"/>
              <p:cNvSpPr txBox="1">
                <a:spLocks noChangeArrowheads="1"/>
              </p:cNvSpPr>
              <p:nvPr/>
            </p:nvSpPr>
            <p:spPr bwMode="auto">
              <a:xfrm>
                <a:off x="4275" y="3921"/>
                <a:ext cx="1315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022" baseline="-3000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022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</a:t>
                </a:r>
                <a:r>
                  <a:rPr lang="en-US" altLang="id-ID" sz="2022" i="1">
                    <a:solidFill>
                      <a:srgbClr val="FF0000"/>
                    </a:solidFill>
                    <a:latin typeface="Calibri"/>
                    <a:ea typeface="Calibri" pitchFamily="34" charset="0"/>
                    <a:cs typeface="Times New Roman" pitchFamily="18" charset="0"/>
                  </a:rPr>
                  <a:t>½</a:t>
                </a:r>
                <a:r>
                  <a:rPr lang="en-US" altLang="id-ID" sz="2022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∙</a:t>
                </a:r>
                <a:r>
                  <a:rPr lang="en-US" altLang="id-ID" sz="2022" i="1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022" baseline="-3000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2022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190" name="AutoShape 158"/>
              <p:cNvSpPr>
                <a:spLocks noChangeShapeType="1"/>
              </p:cNvSpPr>
              <p:nvPr/>
            </p:nvSpPr>
            <p:spPr bwMode="auto">
              <a:xfrm>
                <a:off x="3120" y="3943"/>
                <a:ext cx="0" cy="3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022"/>
              </a:p>
            </p:txBody>
          </p:sp>
          <p:sp>
            <p:nvSpPr>
              <p:cNvPr id="191" name="AutoShape 157"/>
              <p:cNvSpPr>
                <a:spLocks noChangeShapeType="1"/>
              </p:cNvSpPr>
              <p:nvPr/>
            </p:nvSpPr>
            <p:spPr bwMode="auto">
              <a:xfrm>
                <a:off x="3120" y="4108"/>
                <a:ext cx="68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022"/>
              </a:p>
            </p:txBody>
          </p:sp>
          <p:sp>
            <p:nvSpPr>
              <p:cNvPr id="192" name="Text Box 156"/>
              <p:cNvSpPr txBox="1">
                <a:spLocks noChangeArrowheads="1"/>
              </p:cNvSpPr>
              <p:nvPr/>
            </p:nvSpPr>
            <p:spPr bwMode="auto">
              <a:xfrm>
                <a:off x="3239" y="3820"/>
                <a:ext cx="555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2022">
                  <a:latin typeface="Arial" pitchFamily="34" charset="0"/>
                </a:endParaRPr>
              </a:p>
            </p:txBody>
          </p:sp>
          <p:sp>
            <p:nvSpPr>
              <p:cNvPr id="193" name="AutoShape 155"/>
              <p:cNvSpPr>
                <a:spLocks noChangeShapeType="1"/>
              </p:cNvSpPr>
              <p:nvPr/>
            </p:nvSpPr>
            <p:spPr bwMode="auto">
              <a:xfrm>
                <a:off x="4096" y="4292"/>
                <a:ext cx="0" cy="51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022"/>
              </a:p>
            </p:txBody>
          </p:sp>
          <p:sp>
            <p:nvSpPr>
              <p:cNvPr id="194" name="Arc 154"/>
              <p:cNvSpPr>
                <a:spLocks/>
              </p:cNvSpPr>
              <p:nvPr/>
            </p:nvSpPr>
            <p:spPr bwMode="auto">
              <a:xfrm flipV="1">
                <a:off x="4249" y="4231"/>
                <a:ext cx="251" cy="578"/>
              </a:xfrm>
              <a:custGeom>
                <a:avLst/>
                <a:gdLst>
                  <a:gd name="G0" fmla="+- 1802 0 0"/>
                  <a:gd name="G1" fmla="+- 21600 0 0"/>
                  <a:gd name="G2" fmla="+- 21600 0 0"/>
                  <a:gd name="T0" fmla="*/ 1802 w 23402"/>
                  <a:gd name="T1" fmla="*/ 0 h 43200"/>
                  <a:gd name="T2" fmla="*/ 0 w 23402"/>
                  <a:gd name="T3" fmla="*/ 43125 h 43200"/>
                  <a:gd name="T4" fmla="*/ 1802 w 2340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402" h="43200" fill="none" extrusionOk="0">
                    <a:moveTo>
                      <a:pt x="1801" y="0"/>
                    </a:moveTo>
                    <a:cubicBezTo>
                      <a:pt x="13731" y="0"/>
                      <a:pt x="23402" y="9670"/>
                      <a:pt x="23402" y="21600"/>
                    </a:cubicBezTo>
                    <a:cubicBezTo>
                      <a:pt x="23402" y="33529"/>
                      <a:pt x="13731" y="43200"/>
                      <a:pt x="1802" y="43200"/>
                    </a:cubicBezTo>
                    <a:cubicBezTo>
                      <a:pt x="1200" y="43200"/>
                      <a:pt x="599" y="43174"/>
                      <a:pt x="0" y="43124"/>
                    </a:cubicBezTo>
                  </a:path>
                  <a:path w="23402" h="43200" stroke="0" extrusionOk="0">
                    <a:moveTo>
                      <a:pt x="1801" y="0"/>
                    </a:moveTo>
                    <a:cubicBezTo>
                      <a:pt x="13731" y="0"/>
                      <a:pt x="23402" y="9670"/>
                      <a:pt x="23402" y="21600"/>
                    </a:cubicBezTo>
                    <a:cubicBezTo>
                      <a:pt x="23402" y="33529"/>
                      <a:pt x="13731" y="43200"/>
                      <a:pt x="1802" y="43200"/>
                    </a:cubicBezTo>
                    <a:cubicBezTo>
                      <a:pt x="1200" y="43200"/>
                      <a:pt x="599" y="43174"/>
                      <a:pt x="0" y="43124"/>
                    </a:cubicBezTo>
                    <a:lnTo>
                      <a:pt x="180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022"/>
              </a:p>
            </p:txBody>
          </p:sp>
          <p:sp>
            <p:nvSpPr>
              <p:cNvPr id="195" name="Text Box 153"/>
              <p:cNvSpPr txBox="1">
                <a:spLocks noChangeArrowheads="1"/>
              </p:cNvSpPr>
              <p:nvPr/>
            </p:nvSpPr>
            <p:spPr bwMode="auto">
              <a:xfrm>
                <a:off x="3045" y="5231"/>
                <a:ext cx="67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Calibri"/>
                    <a:ea typeface="Calibri" pitchFamily="34" charset="0"/>
                    <a:cs typeface="Times New Roman" pitchFamily="18" charset="0"/>
                  </a:rPr>
                  <a:t>½</a:t>
                </a: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altLang="id-ID" sz="2022">
                  <a:latin typeface="Arial" pitchFamily="34" charset="0"/>
                </a:endParaRPr>
              </a:p>
            </p:txBody>
          </p:sp>
          <p:sp>
            <p:nvSpPr>
              <p:cNvPr id="196" name="Text Box 152"/>
              <p:cNvSpPr txBox="1">
                <a:spLocks noChangeArrowheads="1"/>
              </p:cNvSpPr>
              <p:nvPr/>
            </p:nvSpPr>
            <p:spPr bwMode="auto">
              <a:xfrm>
                <a:off x="2745" y="4393"/>
                <a:ext cx="49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2022">
                  <a:latin typeface="Arial" pitchFamily="34" charset="0"/>
                </a:endParaRPr>
              </a:p>
            </p:txBody>
          </p:sp>
          <p:grpSp>
            <p:nvGrpSpPr>
              <p:cNvPr id="197" name="Group 147"/>
              <p:cNvGrpSpPr>
                <a:grpSpLocks/>
              </p:cNvGrpSpPr>
              <p:nvPr/>
            </p:nvGrpSpPr>
            <p:grpSpPr bwMode="auto">
              <a:xfrm>
                <a:off x="2670" y="4663"/>
                <a:ext cx="930" cy="427"/>
                <a:chOff x="7860" y="3128"/>
                <a:chExt cx="930" cy="427"/>
              </a:xfrm>
            </p:grpSpPr>
            <p:sp>
              <p:nvSpPr>
                <p:cNvPr id="200" name="AutoShape 151"/>
                <p:cNvSpPr>
                  <a:spLocks noChangeArrowheads="1"/>
                </p:cNvSpPr>
                <p:nvPr/>
              </p:nvSpPr>
              <p:spPr bwMode="auto">
                <a:xfrm>
                  <a:off x="8100" y="3128"/>
                  <a:ext cx="420" cy="247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22"/>
                </a:p>
              </p:txBody>
            </p:sp>
            <p:grpSp>
              <p:nvGrpSpPr>
                <p:cNvPr id="201" name="Group 148"/>
                <p:cNvGrpSpPr>
                  <a:grpSpLocks/>
                </p:cNvGrpSpPr>
                <p:nvPr/>
              </p:nvGrpSpPr>
              <p:grpSpPr bwMode="auto">
                <a:xfrm>
                  <a:off x="7860" y="3375"/>
                  <a:ext cx="930" cy="180"/>
                  <a:chOff x="7860" y="3375"/>
                  <a:chExt cx="930" cy="180"/>
                </a:xfrm>
              </p:grpSpPr>
              <p:sp>
                <p:nvSpPr>
                  <p:cNvPr id="202" name="Rectangle 150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7860" y="3375"/>
                    <a:ext cx="930" cy="180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203" name="AutoShape 149"/>
                  <p:cNvSpPr>
                    <a:spLocks noChangeShapeType="1"/>
                  </p:cNvSpPr>
                  <p:nvPr/>
                </p:nvSpPr>
                <p:spPr bwMode="auto">
                  <a:xfrm>
                    <a:off x="7860" y="3375"/>
                    <a:ext cx="93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</p:grpSp>
          </p:grpSp>
          <p:sp>
            <p:nvSpPr>
              <p:cNvPr id="198" name="Rectangle 146"/>
              <p:cNvSpPr>
                <a:spLocks noChangeArrowheads="1"/>
              </p:cNvSpPr>
              <p:nvPr/>
            </p:nvSpPr>
            <p:spPr bwMode="auto">
              <a:xfrm>
                <a:off x="3120" y="4520"/>
                <a:ext cx="900" cy="13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022"/>
              </a:p>
            </p:txBody>
          </p:sp>
          <p:sp>
            <p:nvSpPr>
              <p:cNvPr id="199" name="AutoShape 145"/>
              <p:cNvSpPr>
                <a:spLocks noChangeShapeType="1"/>
              </p:cNvSpPr>
              <p:nvPr/>
            </p:nvSpPr>
            <p:spPr bwMode="auto">
              <a:xfrm flipV="1">
                <a:off x="3120" y="4656"/>
                <a:ext cx="0" cy="99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022"/>
              </a:p>
            </p:txBody>
          </p:sp>
        </p:grpSp>
        <p:grpSp>
          <p:nvGrpSpPr>
            <p:cNvPr id="165" name="Group 121"/>
            <p:cNvGrpSpPr>
              <a:grpSpLocks/>
            </p:cNvGrpSpPr>
            <p:nvPr/>
          </p:nvGrpSpPr>
          <p:grpSpPr bwMode="auto">
            <a:xfrm>
              <a:off x="5820" y="7830"/>
              <a:ext cx="4483" cy="1726"/>
              <a:chOff x="5820" y="3888"/>
              <a:chExt cx="4483" cy="1726"/>
            </a:xfrm>
          </p:grpSpPr>
          <p:sp>
            <p:nvSpPr>
              <p:cNvPr id="166" name="Text Box 143"/>
              <p:cNvSpPr txBox="1">
                <a:spLocks noChangeArrowheads="1"/>
              </p:cNvSpPr>
              <p:nvPr/>
            </p:nvSpPr>
            <p:spPr bwMode="auto">
              <a:xfrm>
                <a:off x="8164" y="3888"/>
                <a:ext cx="2139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022" baseline="-30000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altLang="id-ID" sz="2022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</a:t>
                </a:r>
                <a:r>
                  <a:rPr lang="en-US" altLang="id-ID" sz="2022" dirty="0">
                    <a:solidFill>
                      <a:srgbClr val="FF0000"/>
                    </a:solidFill>
                    <a:latin typeface="Calibri"/>
                    <a:ea typeface="Calibri" pitchFamily="34" charset="0"/>
                    <a:cs typeface="Times New Roman" pitchFamily="18" charset="0"/>
                  </a:rPr>
                  <a:t>½</a:t>
                </a:r>
                <a:r>
                  <a:rPr lang="en-US" altLang="id-ID" sz="2022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(</a:t>
                </a:r>
                <a:r>
                  <a:rPr lang="en-US" altLang="id-ID" sz="2022" i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r>
                  <a:rPr lang="en-US" altLang="id-ID" sz="2022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+ </a:t>
                </a:r>
                <a:r>
                  <a:rPr lang="en-US" altLang="id-ID" sz="2022" i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022" baseline="-30000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altLang="id-ID" sz="2022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  </a:t>
                </a:r>
                <a:endParaRPr lang="en-US" altLang="id-ID" sz="2022" dirty="0">
                  <a:solidFill>
                    <a:srgbClr val="FF0000"/>
                  </a:solidFill>
                  <a:latin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</a:t>
                </a:r>
                <a:endParaRPr lang="en-US" altLang="id-ID" sz="2022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67" name="Group 122"/>
              <p:cNvGrpSpPr>
                <a:grpSpLocks/>
              </p:cNvGrpSpPr>
              <p:nvPr/>
            </p:nvGrpSpPr>
            <p:grpSpPr bwMode="auto">
              <a:xfrm>
                <a:off x="5820" y="4299"/>
                <a:ext cx="2595" cy="1315"/>
                <a:chOff x="5820" y="4299"/>
                <a:chExt cx="2595" cy="1315"/>
              </a:xfrm>
            </p:grpSpPr>
            <p:grpSp>
              <p:nvGrpSpPr>
                <p:cNvPr id="168" name="Group 124"/>
                <p:cNvGrpSpPr>
                  <a:grpSpLocks/>
                </p:cNvGrpSpPr>
                <p:nvPr/>
              </p:nvGrpSpPr>
              <p:grpSpPr bwMode="auto">
                <a:xfrm>
                  <a:off x="5820" y="4299"/>
                  <a:ext cx="2595" cy="1315"/>
                  <a:chOff x="5820" y="4299"/>
                  <a:chExt cx="2595" cy="1315"/>
                </a:xfrm>
              </p:grpSpPr>
              <p:sp>
                <p:nvSpPr>
                  <p:cNvPr id="170" name="Text Box 1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70" y="5198"/>
                    <a:ext cx="510" cy="4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Calibri"/>
                        <a:ea typeface="Calibri" pitchFamily="34" charset="0"/>
                        <a:cs typeface="Times New Roman" pitchFamily="18" charset="0"/>
                      </a:rPr>
                      <a:t>½</a:t>
                    </a: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</a:t>
                    </a:r>
                    <a:endParaRPr lang="en-US" altLang="id-ID" sz="2022">
                      <a:latin typeface="Arial" pitchFamily="34" charset="0"/>
                    </a:endParaRPr>
                  </a:p>
                </p:txBody>
              </p:sp>
              <p:grpSp>
                <p:nvGrpSpPr>
                  <p:cNvPr id="171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5820" y="4299"/>
                    <a:ext cx="2595" cy="1315"/>
                    <a:chOff x="5820" y="4299"/>
                    <a:chExt cx="2595" cy="1315"/>
                  </a:xfrm>
                </p:grpSpPr>
                <p:grpSp>
                  <p:nvGrpSpPr>
                    <p:cNvPr id="172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20" y="4299"/>
                      <a:ext cx="2595" cy="1134"/>
                      <a:chOff x="5820" y="4299"/>
                      <a:chExt cx="2595" cy="1134"/>
                    </a:xfrm>
                  </p:grpSpPr>
                  <p:sp>
                    <p:nvSpPr>
                      <p:cNvPr id="174" name="AutoShape 1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85" y="5057"/>
                        <a:ext cx="0" cy="376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022"/>
                      </a:p>
                    </p:txBody>
                  </p:sp>
                  <p:sp>
                    <p:nvSpPr>
                      <p:cNvPr id="175" name="AutoShape 1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85" y="5231"/>
                        <a:ext cx="48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022"/>
                      </a:p>
                    </p:txBody>
                  </p:sp>
                  <p:sp>
                    <p:nvSpPr>
                      <p:cNvPr id="176" name="Text Box 1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60" y="5030"/>
                        <a:ext cx="555" cy="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en-US" altLang="id-ID" sz="2022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</a:t>
                        </a:r>
                        <a:endParaRPr lang="en-US" altLang="id-ID" sz="2022"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177" name="AutoShape 1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25" y="4360"/>
                        <a:ext cx="0" cy="517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022"/>
                      </a:p>
                    </p:txBody>
                  </p:sp>
                  <p:sp>
                    <p:nvSpPr>
                      <p:cNvPr id="178" name="Arc 137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8164" y="4299"/>
                        <a:ext cx="251" cy="578"/>
                      </a:xfrm>
                      <a:custGeom>
                        <a:avLst/>
                        <a:gdLst>
                          <a:gd name="G0" fmla="+- 1802 0 0"/>
                          <a:gd name="G1" fmla="+- 21600 0 0"/>
                          <a:gd name="G2" fmla="+- 21600 0 0"/>
                          <a:gd name="T0" fmla="*/ 1802 w 23402"/>
                          <a:gd name="T1" fmla="*/ 0 h 43200"/>
                          <a:gd name="T2" fmla="*/ 0 w 23402"/>
                          <a:gd name="T3" fmla="*/ 43125 h 43200"/>
                          <a:gd name="T4" fmla="*/ 1802 w 23402"/>
                          <a:gd name="T5" fmla="*/ 21600 h 432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3402" h="43200" fill="none" extrusionOk="0">
                            <a:moveTo>
                              <a:pt x="1801" y="0"/>
                            </a:moveTo>
                            <a:cubicBezTo>
                              <a:pt x="13731" y="0"/>
                              <a:pt x="23402" y="9670"/>
                              <a:pt x="23402" y="21600"/>
                            </a:cubicBezTo>
                            <a:cubicBezTo>
                              <a:pt x="23402" y="33529"/>
                              <a:pt x="13731" y="43200"/>
                              <a:pt x="1802" y="43200"/>
                            </a:cubicBezTo>
                            <a:cubicBezTo>
                              <a:pt x="1200" y="43200"/>
                              <a:pt x="599" y="43174"/>
                              <a:pt x="0" y="43124"/>
                            </a:cubicBezTo>
                          </a:path>
                          <a:path w="23402" h="43200" stroke="0" extrusionOk="0">
                            <a:moveTo>
                              <a:pt x="1801" y="0"/>
                            </a:moveTo>
                            <a:cubicBezTo>
                              <a:pt x="13731" y="0"/>
                              <a:pt x="23402" y="9670"/>
                              <a:pt x="23402" y="21600"/>
                            </a:cubicBezTo>
                            <a:cubicBezTo>
                              <a:pt x="23402" y="33529"/>
                              <a:pt x="13731" y="43200"/>
                              <a:pt x="1802" y="43200"/>
                            </a:cubicBezTo>
                            <a:cubicBezTo>
                              <a:pt x="1200" y="43200"/>
                              <a:pt x="599" y="43174"/>
                              <a:pt x="0" y="43124"/>
                            </a:cubicBezTo>
                            <a:lnTo>
                              <a:pt x="1802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022"/>
                      </a:p>
                    </p:txBody>
                  </p:sp>
                  <p:sp>
                    <p:nvSpPr>
                      <p:cNvPr id="179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95" y="4360"/>
                        <a:ext cx="494" cy="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1</a:t>
                        </a:r>
                        <a:endParaRPr lang="en-US" altLang="id-ID" sz="2022"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180" name="Text Box 1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231" y="4641"/>
                        <a:ext cx="494" cy="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4</a:t>
                        </a:r>
                        <a:endParaRPr lang="en-US" altLang="id-ID" sz="2022">
                          <a:latin typeface="Arial" pitchFamily="34" charset="0"/>
                        </a:endParaRPr>
                      </a:p>
                    </p:txBody>
                  </p:sp>
                  <p:grpSp>
                    <p:nvGrpSpPr>
                      <p:cNvPr id="181" name="Group 1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20" y="4630"/>
                        <a:ext cx="930" cy="427"/>
                        <a:chOff x="7860" y="3128"/>
                        <a:chExt cx="930" cy="427"/>
                      </a:xfrm>
                    </p:grpSpPr>
                    <p:sp>
                      <p:nvSpPr>
                        <p:cNvPr id="184" name="AutoShape 1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00" y="3128"/>
                          <a:ext cx="420" cy="247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022"/>
                        </a:p>
                      </p:txBody>
                    </p:sp>
                    <p:grpSp>
                      <p:nvGrpSpPr>
                        <p:cNvPr id="185" name="Group 1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860" y="3375"/>
                          <a:ext cx="930" cy="180"/>
                          <a:chOff x="7860" y="3375"/>
                          <a:chExt cx="930" cy="180"/>
                        </a:xfrm>
                      </p:grpSpPr>
                      <p:sp>
                        <p:nvSpPr>
                          <p:cNvPr id="186" name="Rectangle 133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60" y="3375"/>
                            <a:ext cx="930" cy="180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022"/>
                          </a:p>
                        </p:txBody>
                      </p:sp>
                      <p:sp>
                        <p:nvSpPr>
                          <p:cNvPr id="187" name="AutoShape 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860" y="3375"/>
                            <a:ext cx="93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022"/>
                          </a:p>
                        </p:txBody>
                      </p:sp>
                    </p:grpSp>
                  </p:grpSp>
                  <p:sp>
                    <p:nvSpPr>
                      <p:cNvPr id="182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70" y="4487"/>
                        <a:ext cx="1215" cy="1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022"/>
                      </a:p>
                    </p:txBody>
                  </p:sp>
                  <p:sp>
                    <p:nvSpPr>
                      <p:cNvPr id="183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85" y="4360"/>
                        <a:ext cx="480" cy="34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022"/>
                      </a:p>
                    </p:txBody>
                  </p:sp>
                </p:grpSp>
                <p:sp>
                  <p:nvSpPr>
                    <p:cNvPr id="173" name="AutoShape 1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270" y="4623"/>
                      <a:ext cx="0" cy="991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022"/>
                    </a:p>
                  </p:txBody>
                </p:sp>
              </p:grpSp>
            </p:grpSp>
            <p:sp>
              <p:nvSpPr>
                <p:cNvPr id="169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7725" y="4705"/>
                  <a:ext cx="623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233" name="Rectangle 232"/>
          <p:cNvSpPr/>
          <p:nvPr/>
        </p:nvSpPr>
        <p:spPr>
          <a:xfrm>
            <a:off x="8190901" y="1109156"/>
            <a:ext cx="53461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b="1" dirty="0"/>
              <a:t>Momen akibat beban nyata, </a:t>
            </a:r>
            <a:r>
              <a:rPr lang="id-ID" sz="2600" b="1" i="1" dirty="0"/>
              <a:t>M</a:t>
            </a:r>
            <a:r>
              <a:rPr lang="id-ID" sz="2600" dirty="0"/>
              <a:t>. 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8454493" y="5807410"/>
            <a:ext cx="33261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b="1" dirty="0"/>
              <a:t>Momen virtual, </a:t>
            </a:r>
            <a:r>
              <a:rPr lang="id-ID" sz="2600" b="1" i="1" dirty="0"/>
              <a:t>m</a:t>
            </a:r>
            <a:r>
              <a:rPr lang="id-ID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1667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399" y="688528"/>
            <a:ext cx="11887200" cy="778963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6.9</a:t>
            </a:r>
            <a:endParaRPr lang="id-ID" dirty="0"/>
          </a:p>
          <a:p>
            <a:endParaRPr lang="id-ID" dirty="0"/>
          </a:p>
        </p:txBody>
      </p:sp>
      <p:sp>
        <p:nvSpPr>
          <p:cNvPr id="63" name="Rectangle 70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98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Rectangle 119"/>
          <p:cNvSpPr>
            <a:spLocks noChangeArrowheads="1"/>
          </p:cNvSpPr>
          <p:nvPr/>
        </p:nvSpPr>
        <p:spPr bwMode="auto">
          <a:xfrm>
            <a:off x="24212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Rectangle 190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80422" y="2144688"/>
                <a:ext cx="11337260" cy="4263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600" b="1" dirty="0"/>
                  <a:t>Persamaan kerja virtual</a:t>
                </a:r>
                <a:r>
                  <a:rPr lang="id-ID" sz="2600" dirty="0"/>
                  <a:t>. Dengan menggunakan persamaan kerja virtual (persamaan 6.30), maka akan diperoleh </a:t>
                </a:r>
                <a:r>
                  <a:rPr lang="es-GT" sz="2600" dirty="0"/>
                  <a:t>(Gambar 6.17.c) </a:t>
                </a:r>
                <a:r>
                  <a:rPr lang="id-ID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b="1" dirty="0"/>
                  <a:t>	</a:t>
                </a:r>
                <a:r>
                  <a:rPr lang="id-ID" sz="2600" dirty="0"/>
                  <a:t>1∙ 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2v</a:t>
                </a:r>
                <a:r>
                  <a:rPr lang="id-ID" sz="2600" dirty="0"/>
                  <a:t>	= 2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undOvr"/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d-ID" sz="26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id-ID" sz="2600" i="1">
                                <a:latin typeface="Cambria Math"/>
                              </a:rPr>
                              <m:t>𝑎</m:t>
                            </m:r>
                          </m:sup>
                          <m:e>
                            <m:f>
                              <m:f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0,5</m:t>
                                    </m:r>
                                    <m:sSub>
                                      <m:sSubPr>
                                        <m:ctrlPr>
                                          <a:rPr lang="id-ID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d-ID" sz="2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d-ID" sz="26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d-ID" sz="2600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id-ID" sz="2600" i="1">
                                    <a:latin typeface="Cambria Math"/>
                                  </a:rPr>
                                  <m:t>𝐸𝐼</m:t>
                                </m:r>
                              </m:den>
                            </m:f>
                            <m:r>
                              <a:rPr lang="id-ID" sz="2600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  <m:r>
                          <a:rPr lang="id-ID" sz="26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limLoc m:val="undOvr"/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d-ID" sz="26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id-ID" sz="2600" i="1">
                                <a:latin typeface="Cambria Math"/>
                              </a:rPr>
                              <m:t>𝑎</m:t>
                            </m:r>
                          </m:sup>
                          <m:e>
                            <m:f>
                              <m:f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600" i="1">
                                    <a:latin typeface="Cambria Math"/>
                                  </a:rPr>
                                  <m:t>1/2(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d-ID" sz="2600" i="1"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d-ID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d-ID" sz="2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d-ID" sz="2600" i="1">
                                    <a:latin typeface="Cambria Math"/>
                                  </a:rPr>
                                  <m:t>−0.5∙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∙</m:t>
                                </m:r>
                                <m:sSubSup>
                                  <m:sSubSup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id-ID" sz="2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id-ID" sz="2600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𝐸𝐼</m:t>
                                </m:r>
                              </m:den>
                            </m:f>
                            <m:r>
                              <a:rPr lang="id-ID" sz="2600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id-ID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		= 2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𝑞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6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  <m:r>
                          <a:rPr lang="id-ID" sz="26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49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𝑞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96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2600" dirty="0"/>
                  <a:t> = 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65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𝑞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96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i="1" dirty="0"/>
                  <a:t>	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2v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89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89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𝟔𝟓</m:t>
                        </m:r>
                        <m:r>
                          <a:rPr lang="id-ID" sz="2889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id-ID" sz="2889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id-ID" sz="2889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889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id-ID" sz="2889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id-ID" sz="2889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𝟒𝟖</m:t>
                        </m:r>
                        <m:r>
                          <a:rPr lang="id-ID" sz="2889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𝑬𝑰</m:t>
                        </m:r>
                      </m:den>
                    </m:f>
                  </m:oMath>
                </a14:m>
                <a:r>
                  <a:rPr lang="id-ID" sz="2889" b="1" dirty="0">
                    <a:solidFill>
                      <a:srgbClr val="0070C0"/>
                    </a:solidFill>
                  </a:rPr>
                  <a:t> kN.m</a:t>
                </a:r>
                <a:r>
                  <a:rPr lang="id-ID" sz="2889" b="1" baseline="30000" dirty="0">
                    <a:solidFill>
                      <a:srgbClr val="0070C0"/>
                    </a:solidFill>
                  </a:rPr>
                  <a:t>3</a:t>
                </a:r>
                <a:endParaRPr lang="id-ID" sz="2889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22" y="2144688"/>
                <a:ext cx="11337260" cy="4263155"/>
              </a:xfrm>
              <a:prstGeom prst="rect">
                <a:avLst/>
              </a:prstGeom>
              <a:blipFill rotWithShape="0">
                <a:blip r:embed="rId2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59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781" y="1853301"/>
            <a:ext cx="14954985" cy="1915797"/>
          </a:xfrm>
        </p:spPr>
        <p:txBody>
          <a:bodyPr/>
          <a:lstStyle/>
          <a:p>
            <a:pPr lvl="0" algn="l"/>
            <a:r>
              <a:rPr lang="en-US" b="1" dirty="0"/>
              <a:t>ENERGI REGANGAN</a:t>
            </a:r>
            <a:endParaRPr lang="id-ID" dirty="0"/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292925" y="3117454"/>
            <a:ext cx="8971465" cy="3640404"/>
            <a:chOff x="2151" y="9435"/>
            <a:chExt cx="7659" cy="2175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151" y="9765"/>
              <a:ext cx="4635" cy="1845"/>
              <a:chOff x="2280" y="9555"/>
              <a:chExt cx="5370" cy="1845"/>
            </a:xfrm>
          </p:grpSpPr>
          <p:sp>
            <p:nvSpPr>
              <p:cNvPr id="22" name="AutoShape 28"/>
              <p:cNvSpPr>
                <a:spLocks noChangeShapeType="1"/>
              </p:cNvSpPr>
              <p:nvPr/>
            </p:nvSpPr>
            <p:spPr bwMode="auto">
              <a:xfrm>
                <a:off x="2505" y="9555"/>
                <a:ext cx="0" cy="12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grpSp>
            <p:nvGrpSpPr>
              <p:cNvPr id="23" name="Group 18"/>
              <p:cNvGrpSpPr>
                <a:grpSpLocks/>
              </p:cNvGrpSpPr>
              <p:nvPr/>
            </p:nvGrpSpPr>
            <p:grpSpPr bwMode="auto">
              <a:xfrm>
                <a:off x="2280" y="9555"/>
                <a:ext cx="5370" cy="1845"/>
                <a:chOff x="2280" y="9795"/>
                <a:chExt cx="5370" cy="1845"/>
              </a:xfrm>
            </p:grpSpPr>
            <p:sp>
              <p:nvSpPr>
                <p:cNvPr id="24" name="Rectangle 27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2280" y="9795"/>
                  <a:ext cx="225" cy="1260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5" name="Rectangle 26"/>
                <p:cNvSpPr>
                  <a:spLocks noChangeArrowheads="1"/>
                </p:cNvSpPr>
                <p:nvPr/>
              </p:nvSpPr>
              <p:spPr bwMode="auto">
                <a:xfrm>
                  <a:off x="2505" y="10260"/>
                  <a:ext cx="3285" cy="25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5790" y="10260"/>
                  <a:ext cx="810" cy="25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7" name="AutoShape 24"/>
                <p:cNvSpPr>
                  <a:spLocks noChangeShapeType="1"/>
                </p:cNvSpPr>
                <p:nvPr/>
              </p:nvSpPr>
              <p:spPr bwMode="auto">
                <a:xfrm>
                  <a:off x="6600" y="10380"/>
                  <a:ext cx="1050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8" name="AutoShape 23"/>
                <p:cNvSpPr>
                  <a:spLocks noChangeShapeType="1"/>
                </p:cNvSpPr>
                <p:nvPr/>
              </p:nvSpPr>
              <p:spPr bwMode="auto">
                <a:xfrm>
                  <a:off x="2505" y="11175"/>
                  <a:ext cx="0" cy="4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9" name="AutoShape 22"/>
                <p:cNvSpPr>
                  <a:spLocks noChangeShapeType="1"/>
                </p:cNvSpPr>
                <p:nvPr/>
              </p:nvSpPr>
              <p:spPr bwMode="auto">
                <a:xfrm>
                  <a:off x="5790" y="11175"/>
                  <a:ext cx="0" cy="4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30" name="AutoShape 21"/>
                <p:cNvSpPr>
                  <a:spLocks noChangeShapeType="1"/>
                </p:cNvSpPr>
                <p:nvPr/>
              </p:nvSpPr>
              <p:spPr bwMode="auto">
                <a:xfrm>
                  <a:off x="6600" y="11175"/>
                  <a:ext cx="0" cy="4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31" name="AutoShape 20"/>
                <p:cNvSpPr>
                  <a:spLocks noChangeShapeType="1"/>
                </p:cNvSpPr>
                <p:nvPr/>
              </p:nvSpPr>
              <p:spPr bwMode="auto">
                <a:xfrm>
                  <a:off x="2505" y="11400"/>
                  <a:ext cx="328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32" name="AutoShape 19"/>
                <p:cNvSpPr>
                  <a:spLocks noChangeShapeType="1"/>
                </p:cNvSpPr>
                <p:nvPr/>
              </p:nvSpPr>
              <p:spPr bwMode="auto">
                <a:xfrm>
                  <a:off x="5805" y="11400"/>
                  <a:ext cx="79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7560" y="9435"/>
              <a:ext cx="2250" cy="1725"/>
              <a:chOff x="7890" y="9645"/>
              <a:chExt cx="2250" cy="1725"/>
            </a:xfrm>
          </p:grpSpPr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7890" y="9645"/>
                <a:ext cx="2250" cy="1725"/>
                <a:chOff x="7890" y="9645"/>
                <a:chExt cx="2250" cy="1725"/>
              </a:xfrm>
            </p:grpSpPr>
            <p:sp>
              <p:nvSpPr>
                <p:cNvPr id="17" name="Freeform 16" descr="20%"/>
                <p:cNvSpPr>
                  <a:spLocks/>
                </p:cNvSpPr>
                <p:nvPr/>
              </p:nvSpPr>
              <p:spPr bwMode="auto">
                <a:xfrm>
                  <a:off x="7920" y="10110"/>
                  <a:ext cx="1320" cy="1260"/>
                </a:xfrm>
                <a:custGeom>
                  <a:avLst/>
                  <a:gdLst>
                    <a:gd name="T0" fmla="*/ 0 w 1320"/>
                    <a:gd name="T1" fmla="*/ 1260 h 1260"/>
                    <a:gd name="T2" fmla="*/ 1320 w 1320"/>
                    <a:gd name="T3" fmla="*/ 0 h 1260"/>
                    <a:gd name="T4" fmla="*/ 1320 w 1320"/>
                    <a:gd name="T5" fmla="*/ 1260 h 1260"/>
                    <a:gd name="T6" fmla="*/ 0 w 1320"/>
                    <a:gd name="T7" fmla="*/ 1260 h 1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20" h="1260">
                      <a:moveTo>
                        <a:pt x="0" y="1260"/>
                      </a:moveTo>
                      <a:lnTo>
                        <a:pt x="1320" y="0"/>
                      </a:lnTo>
                      <a:lnTo>
                        <a:pt x="1320" y="1260"/>
                      </a:lnTo>
                      <a:lnTo>
                        <a:pt x="0" y="1260"/>
                      </a:lnTo>
                      <a:close/>
                    </a:path>
                  </a:pathLst>
                </a:cu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18" name="AutoShap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7890" y="9645"/>
                  <a:ext cx="30" cy="17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19" name="AutoShape 14"/>
                <p:cNvSpPr>
                  <a:spLocks noChangeShapeType="1"/>
                </p:cNvSpPr>
                <p:nvPr/>
              </p:nvSpPr>
              <p:spPr bwMode="auto">
                <a:xfrm>
                  <a:off x="7920" y="11370"/>
                  <a:ext cx="222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0" name="AutoShape 13"/>
                <p:cNvSpPr>
                  <a:spLocks noChangeShapeType="1"/>
                </p:cNvSpPr>
                <p:nvPr/>
              </p:nvSpPr>
              <p:spPr bwMode="auto">
                <a:xfrm flipV="1">
                  <a:off x="7920" y="10110"/>
                  <a:ext cx="1320" cy="126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1" name="AutoShape 12"/>
                <p:cNvSpPr>
                  <a:spLocks noChangeShapeType="1"/>
                </p:cNvSpPr>
                <p:nvPr/>
              </p:nvSpPr>
              <p:spPr bwMode="auto">
                <a:xfrm>
                  <a:off x="9240" y="10110"/>
                  <a:ext cx="0" cy="12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  <p:sp>
            <p:nvSpPr>
              <p:cNvPr id="16" name="AutoShape 10"/>
              <p:cNvSpPr>
                <a:spLocks noChangeShapeType="1"/>
              </p:cNvSpPr>
              <p:nvPr/>
            </p:nvSpPr>
            <p:spPr bwMode="auto">
              <a:xfrm flipH="1">
                <a:off x="7890" y="10110"/>
                <a:ext cx="135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</p:grp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8" y="10903"/>
              <a:ext cx="44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308" y="10903"/>
              <a:ext cx="44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600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u</a:t>
              </a:r>
              <a:endParaRPr lang="id-ID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601" y="9777"/>
              <a:ext cx="44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</a:t>
              </a:r>
              <a:endParaRPr lang="en-US" altLang="id-ID" sz="4622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6436" y="9900"/>
              <a:ext cx="44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7141" y="9657"/>
              <a:ext cx="44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8713" y="11025"/>
              <a:ext cx="44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6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u</a:t>
              </a:r>
              <a:endParaRPr lang="id-ID" altLang="id-ID" sz="4622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7348" y="11040"/>
              <a:ext cx="44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</a:t>
              </a:r>
              <a:endParaRPr lang="en-US" altLang="id-ID" sz="4622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249417" y="7173904"/>
                <a:ext cx="2699778" cy="657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i="1" dirty="0"/>
                  <a:t>W</a:t>
                </a:r>
                <a:r>
                  <a:rPr lang="id-ID" sz="2600" baseline="-25000" dirty="0"/>
                  <a:t>e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× </a:t>
                </a:r>
                <a:r>
                  <a:rPr lang="id-ID" sz="2600" i="1" dirty="0"/>
                  <a:t>P</a:t>
                </a:r>
                <a:r>
                  <a:rPr lang="id-ID" sz="2600" dirty="0"/>
                  <a:t> × </a:t>
                </a:r>
                <a:r>
                  <a:rPr lang="id-ID" sz="2600" i="1" dirty="0"/>
                  <a:t>u</a:t>
                </a:r>
                <a:endParaRPr lang="id-ID" sz="2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17" y="7173904"/>
                <a:ext cx="2699778" cy="657296"/>
              </a:xfrm>
              <a:prstGeom prst="rect">
                <a:avLst/>
              </a:prstGeom>
              <a:blipFill rotWithShape="0">
                <a:blip r:embed="rId2"/>
                <a:stretch>
                  <a:fillRect l="-4063" r="-3160" b="-8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275320" y="8422043"/>
                <a:ext cx="2954655" cy="657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i="1" dirty="0"/>
                  <a:t>U</a:t>
                </a:r>
                <a:r>
                  <a:rPr lang="id-ID" sz="2600" baseline="-25000" dirty="0"/>
                  <a:t>i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× </a:t>
                </a:r>
                <a:r>
                  <a:rPr lang="id-ID" sz="2600" i="1" dirty="0"/>
                  <a:t>P</a:t>
                </a:r>
                <a:r>
                  <a:rPr lang="id-ID" sz="2600" dirty="0"/>
                  <a:t> × </a:t>
                </a:r>
                <a:r>
                  <a:rPr lang="id-ID" sz="2600" i="1" dirty="0"/>
                  <a:t>u</a:t>
                </a:r>
                <a:r>
                  <a:rPr lang="id-ID" sz="2600" dirty="0"/>
                  <a:t> 	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320" y="8422043"/>
                <a:ext cx="2954655" cy="657296"/>
              </a:xfrm>
              <a:prstGeom prst="rect">
                <a:avLst/>
              </a:prstGeom>
              <a:blipFill rotWithShape="0">
                <a:blip r:embed="rId3"/>
                <a:stretch>
                  <a:fillRect l="-3711" b="-934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867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410" y="1104573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6.10</a:t>
            </a:r>
            <a:endParaRPr lang="id-ID" dirty="0"/>
          </a:p>
          <a:p>
            <a:pPr algn="just"/>
            <a:r>
              <a:rPr lang="id-ID" sz="3467" dirty="0"/>
              <a:t>Gunakan metode kerja virtual untuk menentukan besar lendutan di titik 3 dan sudut rotasi di titik 1 dari struktur balok tertumpu sederhana dalam Gambar 6.18.a. Gunakan nilai </a:t>
            </a:r>
            <a:r>
              <a:rPr lang="id-ID" sz="3467" i="1" dirty="0"/>
              <a:t>E</a:t>
            </a:r>
            <a:r>
              <a:rPr lang="id-ID" sz="3467" dirty="0"/>
              <a:t> = 200 GPa dan momen inersia penampang, </a:t>
            </a:r>
            <a:r>
              <a:rPr lang="id-ID" sz="3467" i="1" dirty="0"/>
              <a:t>I</a:t>
            </a:r>
            <a:r>
              <a:rPr lang="id-ID" sz="3467" dirty="0"/>
              <a:t> = 70(10</a:t>
            </a:r>
            <a:r>
              <a:rPr lang="id-ID" sz="3467" baseline="30000" dirty="0"/>
              <a:t>6</a:t>
            </a:r>
            <a:r>
              <a:rPr lang="id-ID" sz="3467" dirty="0"/>
              <a:t>) mm</a:t>
            </a:r>
            <a:r>
              <a:rPr lang="id-ID" sz="3467" baseline="30000" dirty="0"/>
              <a:t>4</a:t>
            </a:r>
            <a:r>
              <a:rPr lang="id-ID" sz="3467" dirty="0"/>
              <a:t>.</a:t>
            </a:r>
          </a:p>
          <a:p>
            <a:endParaRPr lang="id-ID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825983" y="5057012"/>
            <a:ext cx="7307456" cy="2496277"/>
            <a:chOff x="2245" y="7990"/>
            <a:chExt cx="6644" cy="190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245" y="7990"/>
              <a:ext cx="6350" cy="1902"/>
              <a:chOff x="2245" y="7990"/>
              <a:chExt cx="6350" cy="1902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2245" y="8324"/>
                <a:ext cx="6350" cy="1568"/>
                <a:chOff x="2265" y="8085"/>
                <a:chExt cx="6350" cy="1568"/>
              </a:xfrm>
            </p:grpSpPr>
            <p:grpSp>
              <p:nvGrpSpPr>
                <p:cNvPr id="14" name="Group 11"/>
                <p:cNvGrpSpPr>
                  <a:grpSpLocks/>
                </p:cNvGrpSpPr>
                <p:nvPr/>
              </p:nvGrpSpPr>
              <p:grpSpPr bwMode="auto">
                <a:xfrm>
                  <a:off x="2265" y="8085"/>
                  <a:ext cx="6350" cy="1568"/>
                  <a:chOff x="2265" y="8085"/>
                  <a:chExt cx="6350" cy="1568"/>
                </a:xfrm>
              </p:grpSpPr>
              <p:grpSp>
                <p:nvGrpSpPr>
                  <p:cNvPr id="1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265" y="8633"/>
                    <a:ext cx="6350" cy="1020"/>
                    <a:chOff x="1350" y="8490"/>
                    <a:chExt cx="6350" cy="1020"/>
                  </a:xfrm>
                </p:grpSpPr>
                <p:sp>
                  <p:nvSpPr>
                    <p:cNvPr id="30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1" y="8490"/>
                      <a:ext cx="5829" cy="143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31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50" y="8633"/>
                      <a:ext cx="1035" cy="398"/>
                      <a:chOff x="6645" y="9375"/>
                      <a:chExt cx="1035" cy="398"/>
                    </a:xfrm>
                  </p:grpSpPr>
                  <p:sp>
                    <p:nvSpPr>
                      <p:cNvPr id="47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" y="9375"/>
                        <a:ext cx="436" cy="25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48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45" y="9630"/>
                        <a:ext cx="1035" cy="143"/>
                        <a:chOff x="6750" y="9915"/>
                        <a:chExt cx="1035" cy="143"/>
                      </a:xfrm>
                    </p:grpSpPr>
                    <p:sp>
                      <p:nvSpPr>
                        <p:cNvPr id="49" name="Rectangle 44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50" name="AutoShap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grpSp>
                  <p:nvGrpSpPr>
                    <p:cNvPr id="32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35" y="8633"/>
                      <a:ext cx="1035" cy="541"/>
                      <a:chOff x="8295" y="9630"/>
                      <a:chExt cx="1035" cy="541"/>
                    </a:xfrm>
                  </p:grpSpPr>
                  <p:grpSp>
                    <p:nvGrpSpPr>
                      <p:cNvPr id="38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95" y="10028"/>
                        <a:ext cx="1035" cy="143"/>
                        <a:chOff x="6750" y="9915"/>
                        <a:chExt cx="1035" cy="143"/>
                      </a:xfrm>
                    </p:grpSpPr>
                    <p:sp>
                      <p:nvSpPr>
                        <p:cNvPr id="45" name="Rectangle 40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46" name="AutoShap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grpSp>
                    <p:nvGrpSpPr>
                      <p:cNvPr id="39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60" y="9630"/>
                        <a:ext cx="735" cy="398"/>
                        <a:chOff x="8460" y="9630"/>
                        <a:chExt cx="735" cy="398"/>
                      </a:xfrm>
                    </p:grpSpPr>
                    <p:grpSp>
                      <p:nvGrpSpPr>
                        <p:cNvPr id="40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578" y="9630"/>
                          <a:ext cx="475" cy="398"/>
                          <a:chOff x="8578" y="9630"/>
                          <a:chExt cx="475" cy="398"/>
                        </a:xfrm>
                      </p:grpSpPr>
                      <p:sp>
                        <p:nvSpPr>
                          <p:cNvPr id="42" name="AutoShape 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78" y="9630"/>
                            <a:ext cx="475" cy="25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43" name="Oval 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25" y="9885"/>
                            <a:ext cx="172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44" name="Oval 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43" y="9885"/>
                            <a:ext cx="172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41" name="AutoShap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460" y="9885"/>
                          <a:ext cx="73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sp>
                  <p:nvSpPr>
                    <p:cNvPr id="33" name="AutoShap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1" y="9270"/>
                      <a:ext cx="3886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lg"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4" name="AutoShap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57" y="9270"/>
                      <a:ext cx="1943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lg"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5" name="AutoShap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1" y="9031"/>
                      <a:ext cx="0" cy="47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6" name="AutoShap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57" y="9031"/>
                      <a:ext cx="0" cy="47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37" name="AutoShap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0" y="8935"/>
                      <a:ext cx="0" cy="47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grpSp>
                <p:nvGrpSpPr>
                  <p:cNvPr id="17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6652" y="8085"/>
                    <a:ext cx="1898" cy="548"/>
                    <a:chOff x="6652" y="8085"/>
                    <a:chExt cx="1898" cy="548"/>
                  </a:xfrm>
                </p:grpSpPr>
                <p:grpSp>
                  <p:nvGrpSpPr>
                    <p:cNvPr id="18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52" y="8085"/>
                      <a:ext cx="480" cy="548"/>
                      <a:chOff x="6652" y="8085"/>
                      <a:chExt cx="480" cy="548"/>
                    </a:xfrm>
                  </p:grpSpPr>
                  <p:sp>
                    <p:nvSpPr>
                      <p:cNvPr id="27" name="AutoShap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652" y="8085"/>
                        <a:ext cx="0" cy="54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28" name="AutoShap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92" y="8085"/>
                        <a:ext cx="0" cy="54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29" name="AutoShap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32" y="8085"/>
                        <a:ext cx="0" cy="54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grpSp>
                  <p:nvGrpSpPr>
                    <p:cNvPr id="19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72" y="8085"/>
                      <a:ext cx="480" cy="548"/>
                      <a:chOff x="6652" y="8085"/>
                      <a:chExt cx="480" cy="548"/>
                    </a:xfrm>
                  </p:grpSpPr>
                  <p:sp>
                    <p:nvSpPr>
                      <p:cNvPr id="24" name="AutoShap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652" y="8085"/>
                        <a:ext cx="0" cy="54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25" name="AutoShap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92" y="8085"/>
                        <a:ext cx="0" cy="54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26" name="AutoShap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32" y="8085"/>
                        <a:ext cx="0" cy="54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grpSp>
                  <p:nvGrpSpPr>
                    <p:cNvPr id="20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70" y="8085"/>
                      <a:ext cx="480" cy="548"/>
                      <a:chOff x="6652" y="8085"/>
                      <a:chExt cx="480" cy="548"/>
                    </a:xfrm>
                  </p:grpSpPr>
                  <p:sp>
                    <p:nvSpPr>
                      <p:cNvPr id="21" name="AutoShap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652" y="8085"/>
                        <a:ext cx="0" cy="54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22" name="AutoShap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92" y="8085"/>
                        <a:ext cx="0" cy="54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23" name="AutoShap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32" y="8085"/>
                        <a:ext cx="0" cy="54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</p:grpSp>
            </p:grpSp>
            <p:sp>
              <p:nvSpPr>
                <p:cNvPr id="15" name="AutoShape 10"/>
                <p:cNvSpPr>
                  <a:spLocks noChangeShapeType="1"/>
                </p:cNvSpPr>
                <p:nvPr/>
              </p:nvSpPr>
              <p:spPr bwMode="auto">
                <a:xfrm>
                  <a:off x="6652" y="8085"/>
                  <a:ext cx="194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7030" y="7990"/>
                <a:ext cx="1118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 kN/m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4249" y="9270"/>
                <a:ext cx="1118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 m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7409" y="9270"/>
                <a:ext cx="755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5 m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481" y="8700"/>
              <a:ext cx="42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6780" y="8940"/>
              <a:ext cx="42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8460" y="8800"/>
              <a:ext cx="42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45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469" y="705891"/>
            <a:ext cx="11887200" cy="1040116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6.10</a:t>
            </a:r>
            <a:endParaRPr lang="id-ID" dirty="0"/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8671667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778919" y="1786820"/>
            <a:ext cx="7586323" cy="3582227"/>
            <a:chOff x="2071" y="3326"/>
            <a:chExt cx="7118" cy="3702"/>
          </a:xfrm>
        </p:grpSpPr>
        <p:sp>
          <p:nvSpPr>
            <p:cNvPr id="52" name="Text Box 94"/>
            <p:cNvSpPr txBox="1">
              <a:spLocks noChangeArrowheads="1"/>
            </p:cNvSpPr>
            <p:nvPr/>
          </p:nvSpPr>
          <p:spPr bwMode="auto">
            <a:xfrm>
              <a:off x="8760" y="4555"/>
              <a:ext cx="42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3" name="Group 2"/>
            <p:cNvGrpSpPr>
              <a:grpSpLocks/>
            </p:cNvGrpSpPr>
            <p:nvPr/>
          </p:nvGrpSpPr>
          <p:grpSpPr bwMode="auto">
            <a:xfrm>
              <a:off x="2071" y="3326"/>
              <a:ext cx="6767" cy="3702"/>
              <a:chOff x="2097" y="11255"/>
              <a:chExt cx="6767" cy="3702"/>
            </a:xfrm>
          </p:grpSpPr>
          <p:grpSp>
            <p:nvGrpSpPr>
              <p:cNvPr id="54" name="Group 46"/>
              <p:cNvGrpSpPr>
                <a:grpSpLocks/>
              </p:cNvGrpSpPr>
              <p:nvPr/>
            </p:nvGrpSpPr>
            <p:grpSpPr bwMode="auto">
              <a:xfrm>
                <a:off x="2097" y="11255"/>
                <a:ext cx="6767" cy="2000"/>
                <a:chOff x="2097" y="11255"/>
                <a:chExt cx="6767" cy="2000"/>
              </a:xfrm>
            </p:grpSpPr>
            <p:sp>
              <p:nvSpPr>
                <p:cNvPr id="98" name="AutoShape 93"/>
                <p:cNvSpPr>
                  <a:spLocks noChangeShapeType="1"/>
                </p:cNvSpPr>
                <p:nvPr/>
              </p:nvSpPr>
              <p:spPr bwMode="auto">
                <a:xfrm>
                  <a:off x="6921" y="11589"/>
                  <a:ext cx="194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grpSp>
              <p:nvGrpSpPr>
                <p:cNvPr id="99" name="Group 47"/>
                <p:cNvGrpSpPr>
                  <a:grpSpLocks/>
                </p:cNvGrpSpPr>
                <p:nvPr/>
              </p:nvGrpSpPr>
              <p:grpSpPr bwMode="auto">
                <a:xfrm>
                  <a:off x="2097" y="11255"/>
                  <a:ext cx="6741" cy="2000"/>
                  <a:chOff x="2134" y="11375"/>
                  <a:chExt cx="6741" cy="2000"/>
                </a:xfrm>
              </p:grpSpPr>
              <p:grpSp>
                <p:nvGrpSpPr>
                  <p:cNvPr id="100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545" y="11375"/>
                    <a:ext cx="6330" cy="1810"/>
                    <a:chOff x="2545" y="11375"/>
                    <a:chExt cx="6330" cy="1810"/>
                  </a:xfrm>
                </p:grpSpPr>
                <p:grpSp>
                  <p:nvGrpSpPr>
                    <p:cNvPr id="103" name="Group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45" y="12795"/>
                      <a:ext cx="674" cy="291"/>
                      <a:chOff x="3045" y="11709"/>
                      <a:chExt cx="674" cy="291"/>
                    </a:xfrm>
                  </p:grpSpPr>
                  <p:sp>
                    <p:nvSpPr>
                      <p:cNvPr id="143" name="AutoShap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45" y="11845"/>
                        <a:ext cx="674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144" name="AutoShap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45" y="11709"/>
                        <a:ext cx="0" cy="29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104" name="Text 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81" y="12085"/>
                      <a:ext cx="429" cy="4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5" name="Text Box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0" y="12325"/>
                      <a:ext cx="429" cy="4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6" name="Text Box 8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30" y="11375"/>
                      <a:ext cx="1118" cy="4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kN/m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07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32" y="11709"/>
                      <a:ext cx="1898" cy="548"/>
                      <a:chOff x="6652" y="8085"/>
                      <a:chExt cx="1898" cy="548"/>
                    </a:xfrm>
                  </p:grpSpPr>
                  <p:grpSp>
                    <p:nvGrpSpPr>
                      <p:cNvPr id="131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52" y="8085"/>
                        <a:ext cx="480" cy="548"/>
                        <a:chOff x="6652" y="8085"/>
                        <a:chExt cx="480" cy="548"/>
                      </a:xfrm>
                    </p:grpSpPr>
                    <p:sp>
                      <p:nvSpPr>
                        <p:cNvPr id="140" name="AutoShap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65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41" name="AutoShape 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89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42" name="AutoShap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3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grpSp>
                    <p:nvGrpSpPr>
                      <p:cNvPr id="132" name="Group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72" y="8085"/>
                        <a:ext cx="480" cy="548"/>
                        <a:chOff x="6652" y="8085"/>
                        <a:chExt cx="480" cy="548"/>
                      </a:xfrm>
                    </p:grpSpPr>
                    <p:sp>
                      <p:nvSpPr>
                        <p:cNvPr id="137" name="AutoShap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65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38" name="AutoShap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89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39" name="AutoShape 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3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grpSp>
                    <p:nvGrpSpPr>
                      <p:cNvPr id="133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70" y="8085"/>
                        <a:ext cx="480" cy="548"/>
                        <a:chOff x="6652" y="8085"/>
                        <a:chExt cx="480" cy="548"/>
                      </a:xfrm>
                    </p:grpSpPr>
                    <p:sp>
                      <p:nvSpPr>
                        <p:cNvPr id="134" name="AutoShap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65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35" name="AutoShape 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89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36" name="AutoShap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3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sp>
                  <p:nvSpPr>
                    <p:cNvPr id="108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2257"/>
                      <a:ext cx="5829" cy="143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109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5" y="12400"/>
                      <a:ext cx="1035" cy="398"/>
                      <a:chOff x="6645" y="9375"/>
                      <a:chExt cx="1035" cy="398"/>
                    </a:xfrm>
                  </p:grpSpPr>
                  <p:sp>
                    <p:nvSpPr>
                      <p:cNvPr id="127" name="AutoShap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" y="9375"/>
                        <a:ext cx="436" cy="25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128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45" y="9630"/>
                        <a:ext cx="1035" cy="143"/>
                        <a:chOff x="6750" y="9915"/>
                        <a:chExt cx="1035" cy="143"/>
                      </a:xfrm>
                    </p:grpSpPr>
                    <p:sp>
                      <p:nvSpPr>
                        <p:cNvPr id="129" name="Rectangle 71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30" name="AutoShap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grpSp>
                  <p:nvGrpSpPr>
                    <p:cNvPr id="110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30" y="12400"/>
                      <a:ext cx="1035" cy="541"/>
                      <a:chOff x="8295" y="9630"/>
                      <a:chExt cx="1035" cy="541"/>
                    </a:xfrm>
                  </p:grpSpPr>
                  <p:grpSp>
                    <p:nvGrpSpPr>
                      <p:cNvPr id="118" name="Group 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95" y="10028"/>
                        <a:ext cx="1035" cy="143"/>
                        <a:chOff x="6750" y="9915"/>
                        <a:chExt cx="1035" cy="143"/>
                      </a:xfrm>
                    </p:grpSpPr>
                    <p:sp>
                      <p:nvSpPr>
                        <p:cNvPr id="125" name="Rectangle 67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26" name="AutoShap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grpSp>
                    <p:nvGrpSpPr>
                      <p:cNvPr id="119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60" y="9630"/>
                        <a:ext cx="735" cy="398"/>
                        <a:chOff x="8460" y="9630"/>
                        <a:chExt cx="735" cy="398"/>
                      </a:xfrm>
                    </p:grpSpPr>
                    <p:grpSp>
                      <p:nvGrpSpPr>
                        <p:cNvPr id="120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578" y="9630"/>
                          <a:ext cx="475" cy="398"/>
                          <a:chOff x="8578" y="9630"/>
                          <a:chExt cx="475" cy="398"/>
                        </a:xfrm>
                      </p:grpSpPr>
                      <p:sp>
                        <p:nvSpPr>
                          <p:cNvPr id="122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78" y="9630"/>
                            <a:ext cx="475" cy="25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23" name="Oval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25" y="9885"/>
                            <a:ext cx="172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24" name="Oval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43" y="9885"/>
                            <a:ext cx="172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121" name="AutoShape 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460" y="9885"/>
                          <a:ext cx="73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sp>
                  <p:nvSpPr>
                    <p:cNvPr id="111" name="AutoShap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45" y="12400"/>
                      <a:ext cx="0" cy="785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 type="triangle" w="med" len="lg"/>
                      <a:tailEnd type="non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112" name="AutoShap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934" y="12400"/>
                      <a:ext cx="0" cy="785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113" name="Group 53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8164" y="12655"/>
                      <a:ext cx="674" cy="291"/>
                      <a:chOff x="3045" y="11709"/>
                      <a:chExt cx="674" cy="291"/>
                    </a:xfrm>
                  </p:grpSpPr>
                  <p:sp>
                    <p:nvSpPr>
                      <p:cNvPr id="116" name="AutoShap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45" y="11845"/>
                        <a:ext cx="674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117" name="AutoShap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45" y="11709"/>
                        <a:ext cx="0" cy="29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114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15" y="12741"/>
                      <a:ext cx="546" cy="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5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04" y="12642"/>
                      <a:ext cx="546" cy="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01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34" y="12811"/>
                    <a:ext cx="1001" cy="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2,5 kN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2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7" y="12931"/>
                    <a:ext cx="1133" cy="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12,5 kN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55" name="Group 27"/>
              <p:cNvGrpSpPr>
                <a:grpSpLocks/>
              </p:cNvGrpSpPr>
              <p:nvPr/>
            </p:nvGrpSpPr>
            <p:grpSpPr bwMode="auto">
              <a:xfrm>
                <a:off x="2361" y="13401"/>
                <a:ext cx="3598" cy="1556"/>
                <a:chOff x="2361" y="13401"/>
                <a:chExt cx="3598" cy="1556"/>
              </a:xfrm>
            </p:grpSpPr>
            <p:grpSp>
              <p:nvGrpSpPr>
                <p:cNvPr id="80" name="Group 29"/>
                <p:cNvGrpSpPr>
                  <a:grpSpLocks/>
                </p:cNvGrpSpPr>
                <p:nvPr/>
              </p:nvGrpSpPr>
              <p:grpSpPr bwMode="auto">
                <a:xfrm>
                  <a:off x="2361" y="13748"/>
                  <a:ext cx="2657" cy="1209"/>
                  <a:chOff x="2148" y="13612"/>
                  <a:chExt cx="2657" cy="1209"/>
                </a:xfrm>
              </p:grpSpPr>
              <p:sp>
                <p:nvSpPr>
                  <p:cNvPr id="82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8" y="14377"/>
                    <a:ext cx="1001" cy="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2,5 kN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83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059" y="14361"/>
                    <a:ext cx="674" cy="291"/>
                    <a:chOff x="3045" y="11709"/>
                    <a:chExt cx="674" cy="291"/>
                  </a:xfrm>
                </p:grpSpPr>
                <p:sp>
                  <p:nvSpPr>
                    <p:cNvPr id="96" name="AutoShap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5" y="11845"/>
                      <a:ext cx="674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97" name="AutoShap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5" y="11709"/>
                      <a:ext cx="0" cy="29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84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5" y="13651"/>
                    <a:ext cx="429" cy="4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045" y="13823"/>
                    <a:ext cx="1189" cy="143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grpSp>
                <p:nvGrpSpPr>
                  <p:cNvPr id="8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559" y="13966"/>
                    <a:ext cx="1035" cy="398"/>
                    <a:chOff x="6645" y="9375"/>
                    <a:chExt cx="1035" cy="398"/>
                  </a:xfrm>
                </p:grpSpPr>
                <p:sp>
                  <p:nvSpPr>
                    <p:cNvPr id="92" name="AutoShap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" y="9375"/>
                      <a:ext cx="436" cy="25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93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45" y="9630"/>
                      <a:ext cx="1035" cy="143"/>
                      <a:chOff x="6750" y="9915"/>
                      <a:chExt cx="1035" cy="143"/>
                    </a:xfrm>
                  </p:grpSpPr>
                  <p:sp>
                    <p:nvSpPr>
                      <p:cNvPr id="94" name="Rectangle 38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50" y="9915"/>
                        <a:ext cx="1035" cy="143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95" name="AutoShap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50" y="9915"/>
                        <a:ext cx="103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</p:grpSp>
              <p:sp>
                <p:nvSpPr>
                  <p:cNvPr id="87" name="AutoShap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59" y="13966"/>
                    <a:ext cx="0" cy="78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triangle" w="med" len="lg"/>
                    <a:tailEnd type="non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88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9" y="14307"/>
                    <a:ext cx="546" cy="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89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275" y="13612"/>
                    <a:ext cx="530" cy="752"/>
                    <a:chOff x="4275" y="13612"/>
                    <a:chExt cx="530" cy="752"/>
                  </a:xfrm>
                </p:grpSpPr>
                <p:sp>
                  <p:nvSpPr>
                    <p:cNvPr id="90" name="AutoShap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5" y="13709"/>
                      <a:ext cx="0" cy="598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91" name="Arc 31"/>
                    <p:cNvSpPr>
                      <a:spLocks/>
                    </p:cNvSpPr>
                    <p:nvPr/>
                  </p:nvSpPr>
                  <p:spPr bwMode="auto">
                    <a:xfrm flipV="1">
                      <a:off x="4349" y="13612"/>
                      <a:ext cx="456" cy="752"/>
                    </a:xfrm>
                    <a:custGeom>
                      <a:avLst/>
                      <a:gdLst>
                        <a:gd name="G0" fmla="+- 2714 0 0"/>
                        <a:gd name="G1" fmla="+- 21600 0 0"/>
                        <a:gd name="G2" fmla="+- 21600 0 0"/>
                        <a:gd name="T0" fmla="*/ 2714 w 24314"/>
                        <a:gd name="T1" fmla="*/ 0 h 43200"/>
                        <a:gd name="T2" fmla="*/ 0 w 24314"/>
                        <a:gd name="T3" fmla="*/ 43029 h 43200"/>
                        <a:gd name="T4" fmla="*/ 2714 w 24314"/>
                        <a:gd name="T5" fmla="*/ 21600 h 43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4314" h="43200" fill="none" extrusionOk="0">
                          <a:moveTo>
                            <a:pt x="2713" y="0"/>
                          </a:moveTo>
                          <a:cubicBezTo>
                            <a:pt x="14643" y="0"/>
                            <a:pt x="24314" y="9670"/>
                            <a:pt x="24314" y="21600"/>
                          </a:cubicBezTo>
                          <a:cubicBezTo>
                            <a:pt x="24314" y="33529"/>
                            <a:pt x="14643" y="43200"/>
                            <a:pt x="2714" y="43200"/>
                          </a:cubicBezTo>
                          <a:cubicBezTo>
                            <a:pt x="1806" y="43200"/>
                            <a:pt x="900" y="43142"/>
                            <a:pt x="0" y="43028"/>
                          </a:cubicBezTo>
                        </a:path>
                        <a:path w="24314" h="43200" stroke="0" extrusionOk="0">
                          <a:moveTo>
                            <a:pt x="2713" y="0"/>
                          </a:moveTo>
                          <a:cubicBezTo>
                            <a:pt x="14643" y="0"/>
                            <a:pt x="24314" y="9670"/>
                            <a:pt x="24314" y="21600"/>
                          </a:cubicBezTo>
                          <a:cubicBezTo>
                            <a:pt x="24314" y="33529"/>
                            <a:pt x="14643" y="43200"/>
                            <a:pt x="2714" y="43200"/>
                          </a:cubicBezTo>
                          <a:cubicBezTo>
                            <a:pt x="1806" y="43200"/>
                            <a:pt x="900" y="43142"/>
                            <a:pt x="0" y="43028"/>
                          </a:cubicBezTo>
                          <a:lnTo>
                            <a:pt x="2714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</p:grpSp>
            <p:sp>
              <p:nvSpPr>
                <p:cNvPr id="8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238" y="13401"/>
                  <a:ext cx="1721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en-US" altLang="id-ID" sz="2022" baseline="-30000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r>
                    <a:rPr lang="en-US" altLang="id-ID" sz="2022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= − 2,5 </a:t>
                  </a:r>
                  <a:r>
                    <a:rPr lang="en-US" altLang="id-ID" sz="2022" i="1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2022" baseline="-30000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3467" dirty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6" name="Text Box 26"/>
              <p:cNvSpPr txBox="1">
                <a:spLocks noChangeArrowheads="1"/>
              </p:cNvSpPr>
              <p:nvPr/>
            </p:nvSpPr>
            <p:spPr bwMode="auto">
              <a:xfrm>
                <a:off x="4388" y="14093"/>
                <a:ext cx="52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Q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7" name="Group 3"/>
              <p:cNvGrpSpPr>
                <a:grpSpLocks/>
              </p:cNvGrpSpPr>
              <p:nvPr/>
            </p:nvGrpSpPr>
            <p:grpSpPr bwMode="auto">
              <a:xfrm>
                <a:off x="5961" y="13065"/>
                <a:ext cx="2387" cy="1853"/>
                <a:chOff x="5908" y="12925"/>
                <a:chExt cx="2387" cy="1853"/>
              </a:xfrm>
            </p:grpSpPr>
            <p:grpSp>
              <p:nvGrpSpPr>
                <p:cNvPr id="58" name="Group 6"/>
                <p:cNvGrpSpPr>
                  <a:grpSpLocks/>
                </p:cNvGrpSpPr>
                <p:nvPr/>
              </p:nvGrpSpPr>
              <p:grpSpPr bwMode="auto">
                <a:xfrm>
                  <a:off x="6463" y="12925"/>
                  <a:ext cx="1832" cy="1853"/>
                  <a:chOff x="6060" y="13233"/>
                  <a:chExt cx="1832" cy="1853"/>
                </a:xfrm>
              </p:grpSpPr>
              <p:grpSp>
                <p:nvGrpSpPr>
                  <p:cNvPr id="6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679" y="13233"/>
                    <a:ext cx="1213" cy="1853"/>
                    <a:chOff x="6679" y="13233"/>
                    <a:chExt cx="1213" cy="1853"/>
                  </a:xfrm>
                </p:grpSpPr>
                <p:grpSp>
                  <p:nvGrpSpPr>
                    <p:cNvPr id="64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79" y="13233"/>
                      <a:ext cx="1213" cy="1853"/>
                      <a:chOff x="7639" y="12799"/>
                      <a:chExt cx="1213" cy="1853"/>
                    </a:xfrm>
                  </p:grpSpPr>
                  <p:sp>
                    <p:nvSpPr>
                      <p:cNvPr id="66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639" y="12799"/>
                        <a:ext cx="1118" cy="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 </a:t>
                        </a:r>
                        <a:r>
                          <a:rPr lang="en-US" altLang="id-ID" sz="2022" dirty="0" err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kN</a:t>
                        </a:r>
                        <a:r>
                          <a:rPr lang="en-US" altLang="id-ID" sz="2022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/m</a:t>
                        </a:r>
                        <a:endParaRPr lang="en-US" altLang="id-ID" sz="3467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67" name="Group 22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8178" y="14221"/>
                        <a:ext cx="674" cy="291"/>
                        <a:chOff x="3045" y="11709"/>
                        <a:chExt cx="674" cy="291"/>
                      </a:xfrm>
                    </p:grpSpPr>
                    <p:sp>
                      <p:nvSpPr>
                        <p:cNvPr id="78" name="AutoShap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5" y="11845"/>
                          <a:ext cx="674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79" name="AutoShap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5" y="11709"/>
                          <a:ext cx="0" cy="291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68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18" y="14208"/>
                        <a:ext cx="546" cy="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en-US" altLang="id-ID" sz="2022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9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2" y="13823"/>
                        <a:ext cx="1192" cy="1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70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66" y="13275"/>
                        <a:ext cx="480" cy="548"/>
                        <a:chOff x="6652" y="8085"/>
                        <a:chExt cx="480" cy="548"/>
                      </a:xfrm>
                    </p:grpSpPr>
                    <p:sp>
                      <p:nvSpPr>
                        <p:cNvPr id="75" name="AutoShap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65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76" name="AutoShap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89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77" name="AutoShap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3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grpSp>
                    <p:nvGrpSpPr>
                      <p:cNvPr id="71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64" y="13275"/>
                        <a:ext cx="480" cy="548"/>
                        <a:chOff x="6652" y="8085"/>
                        <a:chExt cx="480" cy="548"/>
                      </a:xfrm>
                    </p:grpSpPr>
                    <p:sp>
                      <p:nvSpPr>
                        <p:cNvPr id="72" name="AutoShap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65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73" name="AutoShap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89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74" name="AutoShap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32" y="8085"/>
                          <a:ext cx="0" cy="5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sp>
                  <p:nvSpPr>
                    <p:cNvPr id="65" name="AutoShap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92" y="13709"/>
                      <a:ext cx="119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62" name="AutoShape 8"/>
                  <p:cNvSpPr>
                    <a:spLocks noChangeShapeType="1"/>
                  </p:cNvSpPr>
                  <p:nvPr/>
                </p:nvSpPr>
                <p:spPr bwMode="auto">
                  <a:xfrm>
                    <a:off x="6595" y="14088"/>
                    <a:ext cx="0" cy="598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triangle" w="sm" len="lg"/>
                    <a:tailEnd type="non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3" name="Arc 7"/>
                  <p:cNvSpPr>
                    <a:spLocks/>
                  </p:cNvSpPr>
                  <p:nvPr/>
                </p:nvSpPr>
                <p:spPr bwMode="auto">
                  <a:xfrm rot="10516458" flipV="1">
                    <a:off x="6060" y="14003"/>
                    <a:ext cx="405" cy="7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2975"/>
                      <a:gd name="T2" fmla="*/ 3112 w 21600"/>
                      <a:gd name="T3" fmla="*/ 42975 h 42975"/>
                      <a:gd name="T4" fmla="*/ 0 w 21600"/>
                      <a:gd name="T5" fmla="*/ 21600 h 429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975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327"/>
                          <a:pt x="13727" y="41429"/>
                          <a:pt x="3111" y="42974"/>
                        </a:cubicBezTo>
                      </a:path>
                      <a:path w="21600" h="42975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327"/>
                          <a:pt x="13727" y="41429"/>
                          <a:pt x="3111" y="42974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 type="triangle" w="sm" len="lg"/>
                    <a:tailEnd type="non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sp>
              <p:nvSpPr>
                <p:cNvPr id="5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908" y="13257"/>
                  <a:ext cx="1265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en-US" altLang="id-ID" sz="2022" baseline="-30000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r>
                    <a:rPr lang="en-US" altLang="id-ID" sz="2022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= − </a:t>
                  </a:r>
                  <a:r>
                    <a:rPr lang="en-US" altLang="id-ID" sz="2022" i="1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2022" baseline="-30000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r>
                    <a:rPr lang="en-US" altLang="id-ID" sz="2022" baseline="30000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3467" dirty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541" y="13911"/>
                  <a:ext cx="62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19" name="Group 218"/>
          <p:cNvGrpSpPr/>
          <p:nvPr/>
        </p:nvGrpSpPr>
        <p:grpSpPr>
          <a:xfrm>
            <a:off x="3197580" y="5664625"/>
            <a:ext cx="7687719" cy="3728032"/>
            <a:chOff x="689892" y="3921663"/>
            <a:chExt cx="5322267" cy="2580945"/>
          </a:xfrm>
        </p:grpSpPr>
        <p:sp>
          <p:nvSpPr>
            <p:cNvPr id="146" name="Text Box 114"/>
            <p:cNvSpPr txBox="1">
              <a:spLocks noChangeArrowheads="1"/>
            </p:cNvSpPr>
            <p:nvPr/>
          </p:nvSpPr>
          <p:spPr bwMode="auto">
            <a:xfrm>
              <a:off x="1002120" y="4326214"/>
              <a:ext cx="27305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1589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en-US" altLang="id-ID" sz="2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7" name="Group 115"/>
            <p:cNvGrpSpPr>
              <a:grpSpLocks/>
            </p:cNvGrpSpPr>
            <p:nvPr/>
          </p:nvGrpSpPr>
          <p:grpSpPr bwMode="auto">
            <a:xfrm>
              <a:off x="689892" y="3921663"/>
              <a:ext cx="5322267" cy="2580945"/>
              <a:chOff x="2940" y="2280"/>
              <a:chExt cx="7440" cy="3672"/>
            </a:xfrm>
          </p:grpSpPr>
          <p:grpSp>
            <p:nvGrpSpPr>
              <p:cNvPr id="148" name="Group 163"/>
              <p:cNvGrpSpPr>
                <a:grpSpLocks/>
              </p:cNvGrpSpPr>
              <p:nvPr/>
            </p:nvGrpSpPr>
            <p:grpSpPr bwMode="auto">
              <a:xfrm>
                <a:off x="3154" y="4261"/>
                <a:ext cx="3573" cy="1691"/>
                <a:chOff x="3154" y="4261"/>
                <a:chExt cx="3573" cy="1691"/>
              </a:xfrm>
            </p:grpSpPr>
            <p:sp>
              <p:nvSpPr>
                <p:cNvPr id="196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5156" y="5083"/>
                  <a:ext cx="5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7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5214" y="4261"/>
                  <a:ext cx="1513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en-US" altLang="id-ID" sz="2022" baseline="-30000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r>
                    <a:rPr lang="en-US" altLang="id-ID" sz="2022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= − </a:t>
                  </a:r>
                  <a:r>
                    <a:rPr lang="en-US" altLang="id-ID" sz="2022" dirty="0">
                      <a:solidFill>
                        <a:srgbClr val="FF0000"/>
                      </a:solidFill>
                      <a:latin typeface="Calibri"/>
                      <a:ea typeface="Calibri" pitchFamily="34" charset="0"/>
                      <a:cs typeface="Times New Roman" pitchFamily="18" charset="0"/>
                    </a:rPr>
                    <a:t>½</a:t>
                  </a:r>
                  <a:r>
                    <a:rPr lang="en-US" altLang="id-ID" sz="2022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id-ID" sz="2022" i="1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2022" baseline="-30000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3467" dirty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8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3154" y="5508"/>
                  <a:ext cx="1001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Calibri"/>
                      <a:ea typeface="Calibri" pitchFamily="34" charset="0"/>
                      <a:cs typeface="Times New Roman" pitchFamily="18" charset="0"/>
                    </a:rPr>
                    <a:t>½</a:t>
                  </a: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 kN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99" name="Group 176"/>
                <p:cNvGrpSpPr>
                  <a:grpSpLocks/>
                </p:cNvGrpSpPr>
                <p:nvPr/>
              </p:nvGrpSpPr>
              <p:grpSpPr bwMode="auto">
                <a:xfrm>
                  <a:off x="4040" y="5487"/>
                  <a:ext cx="674" cy="291"/>
                  <a:chOff x="3045" y="11709"/>
                  <a:chExt cx="674" cy="291"/>
                </a:xfrm>
              </p:grpSpPr>
              <p:sp>
                <p:nvSpPr>
                  <p:cNvPr id="212" name="AutoShape 178"/>
                  <p:cNvSpPr>
                    <a:spLocks noChangeShapeType="1"/>
                  </p:cNvSpPr>
                  <p:nvPr/>
                </p:nvSpPr>
                <p:spPr bwMode="auto">
                  <a:xfrm>
                    <a:off x="3045" y="11845"/>
                    <a:ext cx="67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13" name="AutoShape 177"/>
                  <p:cNvSpPr>
                    <a:spLocks noChangeShapeType="1"/>
                  </p:cNvSpPr>
                  <p:nvPr/>
                </p:nvSpPr>
                <p:spPr bwMode="auto">
                  <a:xfrm>
                    <a:off x="3045" y="11709"/>
                    <a:ext cx="0" cy="29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sp>
              <p:nvSpPr>
                <p:cNvPr id="200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3726" y="4777"/>
                  <a:ext cx="429" cy="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1" name="Rectangle 174"/>
                <p:cNvSpPr>
                  <a:spLocks noChangeArrowheads="1"/>
                </p:cNvSpPr>
                <p:nvPr/>
              </p:nvSpPr>
              <p:spPr bwMode="auto">
                <a:xfrm>
                  <a:off x="4026" y="4949"/>
                  <a:ext cx="1189" cy="14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grpSp>
              <p:nvGrpSpPr>
                <p:cNvPr id="202" name="Group 169"/>
                <p:cNvGrpSpPr>
                  <a:grpSpLocks/>
                </p:cNvGrpSpPr>
                <p:nvPr/>
              </p:nvGrpSpPr>
              <p:grpSpPr bwMode="auto">
                <a:xfrm>
                  <a:off x="3540" y="5092"/>
                  <a:ext cx="1035" cy="398"/>
                  <a:chOff x="6645" y="9375"/>
                  <a:chExt cx="1035" cy="398"/>
                </a:xfrm>
              </p:grpSpPr>
              <p:sp>
                <p:nvSpPr>
                  <p:cNvPr id="208" name="AutoShape 173"/>
                  <p:cNvSpPr>
                    <a:spLocks noChangeArrowheads="1"/>
                  </p:cNvSpPr>
                  <p:nvPr/>
                </p:nvSpPr>
                <p:spPr bwMode="auto">
                  <a:xfrm>
                    <a:off x="6945" y="9375"/>
                    <a:ext cx="436" cy="25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grpSp>
                <p:nvGrpSpPr>
                  <p:cNvPr id="209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6645" y="9630"/>
                    <a:ext cx="1035" cy="143"/>
                    <a:chOff x="6750" y="9915"/>
                    <a:chExt cx="1035" cy="143"/>
                  </a:xfrm>
                </p:grpSpPr>
                <p:sp>
                  <p:nvSpPr>
                    <p:cNvPr id="210" name="Rectangle 172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0" y="9915"/>
                      <a:ext cx="1035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11" name="AutoShap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50" y="9915"/>
                      <a:ext cx="103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</p:grpSp>
            <p:sp>
              <p:nvSpPr>
                <p:cNvPr id="203" name="AutoShape 168"/>
                <p:cNvSpPr>
                  <a:spLocks noChangeShapeType="1"/>
                </p:cNvSpPr>
                <p:nvPr/>
              </p:nvSpPr>
              <p:spPr bwMode="auto">
                <a:xfrm flipV="1">
                  <a:off x="4040" y="5092"/>
                  <a:ext cx="0" cy="78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triangle" w="med" len="lg"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204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4610" y="5433"/>
                  <a:ext cx="546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05" name="Group 164"/>
                <p:cNvGrpSpPr>
                  <a:grpSpLocks/>
                </p:cNvGrpSpPr>
                <p:nvPr/>
              </p:nvGrpSpPr>
              <p:grpSpPr bwMode="auto">
                <a:xfrm>
                  <a:off x="5256" y="4738"/>
                  <a:ext cx="530" cy="752"/>
                  <a:chOff x="4275" y="13612"/>
                  <a:chExt cx="530" cy="752"/>
                </a:xfrm>
              </p:grpSpPr>
              <p:sp>
                <p:nvSpPr>
                  <p:cNvPr id="206" name="AutoShape 166"/>
                  <p:cNvSpPr>
                    <a:spLocks noChangeShapeType="1"/>
                  </p:cNvSpPr>
                  <p:nvPr/>
                </p:nvSpPr>
                <p:spPr bwMode="auto">
                  <a:xfrm>
                    <a:off x="4275" y="13709"/>
                    <a:ext cx="0" cy="598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07" name="Arc 165"/>
                  <p:cNvSpPr>
                    <a:spLocks/>
                  </p:cNvSpPr>
                  <p:nvPr/>
                </p:nvSpPr>
                <p:spPr bwMode="auto">
                  <a:xfrm flipV="1">
                    <a:off x="4349" y="13612"/>
                    <a:ext cx="456" cy="752"/>
                  </a:xfrm>
                  <a:custGeom>
                    <a:avLst/>
                    <a:gdLst>
                      <a:gd name="G0" fmla="+- 2714 0 0"/>
                      <a:gd name="G1" fmla="+- 21600 0 0"/>
                      <a:gd name="G2" fmla="+- 21600 0 0"/>
                      <a:gd name="T0" fmla="*/ 2714 w 24314"/>
                      <a:gd name="T1" fmla="*/ 0 h 43200"/>
                      <a:gd name="T2" fmla="*/ 0 w 24314"/>
                      <a:gd name="T3" fmla="*/ 43029 h 43200"/>
                      <a:gd name="T4" fmla="*/ 2714 w 24314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14" h="43200" fill="none" extrusionOk="0">
                        <a:moveTo>
                          <a:pt x="2713" y="0"/>
                        </a:moveTo>
                        <a:cubicBezTo>
                          <a:pt x="14643" y="0"/>
                          <a:pt x="24314" y="9670"/>
                          <a:pt x="24314" y="21600"/>
                        </a:cubicBezTo>
                        <a:cubicBezTo>
                          <a:pt x="24314" y="33529"/>
                          <a:pt x="14643" y="43200"/>
                          <a:pt x="2714" y="43200"/>
                        </a:cubicBezTo>
                        <a:cubicBezTo>
                          <a:pt x="1806" y="43200"/>
                          <a:pt x="900" y="43142"/>
                          <a:pt x="0" y="43028"/>
                        </a:cubicBezTo>
                      </a:path>
                      <a:path w="24314" h="43200" stroke="0" extrusionOk="0">
                        <a:moveTo>
                          <a:pt x="2713" y="0"/>
                        </a:moveTo>
                        <a:cubicBezTo>
                          <a:pt x="14643" y="0"/>
                          <a:pt x="24314" y="9670"/>
                          <a:pt x="24314" y="21600"/>
                        </a:cubicBezTo>
                        <a:cubicBezTo>
                          <a:pt x="24314" y="33529"/>
                          <a:pt x="14643" y="43200"/>
                          <a:pt x="2714" y="43200"/>
                        </a:cubicBezTo>
                        <a:cubicBezTo>
                          <a:pt x="1806" y="43200"/>
                          <a:pt x="900" y="43142"/>
                          <a:pt x="0" y="43028"/>
                        </a:cubicBezTo>
                        <a:lnTo>
                          <a:pt x="2714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</p:grpSp>
          <p:grpSp>
            <p:nvGrpSpPr>
              <p:cNvPr id="149" name="Group 129"/>
              <p:cNvGrpSpPr>
                <a:grpSpLocks/>
              </p:cNvGrpSpPr>
              <p:nvPr/>
            </p:nvGrpSpPr>
            <p:grpSpPr bwMode="auto">
              <a:xfrm>
                <a:off x="2940" y="2280"/>
                <a:ext cx="7440" cy="1965"/>
                <a:chOff x="2940" y="2280"/>
                <a:chExt cx="7440" cy="1965"/>
              </a:xfrm>
            </p:grpSpPr>
            <p:grpSp>
              <p:nvGrpSpPr>
                <p:cNvPr id="163" name="Group 131"/>
                <p:cNvGrpSpPr>
                  <a:grpSpLocks/>
                </p:cNvGrpSpPr>
                <p:nvPr/>
              </p:nvGrpSpPr>
              <p:grpSpPr bwMode="auto">
                <a:xfrm>
                  <a:off x="2940" y="2280"/>
                  <a:ext cx="6666" cy="1965"/>
                  <a:chOff x="2940" y="2280"/>
                  <a:chExt cx="6666" cy="1965"/>
                </a:xfrm>
              </p:grpSpPr>
              <p:sp>
                <p:nvSpPr>
                  <p:cNvPr id="165" name="Text Box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0" y="3681"/>
                    <a:ext cx="872" cy="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Calibri"/>
                        <a:ea typeface="Calibri" pitchFamily="34" charset="0"/>
                        <a:cs typeface="Times New Roman" pitchFamily="18" charset="0"/>
                      </a:rPr>
                      <a:t>½</a:t>
                    </a: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 kN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6" name="Text Box 1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0" y="3801"/>
                    <a:ext cx="1031" cy="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Calibri"/>
                        <a:ea typeface="Calibri" pitchFamily="34" charset="0"/>
                        <a:cs typeface="Times New Roman" pitchFamily="18" charset="0"/>
                      </a:rPr>
                      <a:t>½</a:t>
                    </a: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 kN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67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3276" y="2280"/>
                    <a:ext cx="6330" cy="1775"/>
                    <a:chOff x="3276" y="2280"/>
                    <a:chExt cx="6330" cy="1775"/>
                  </a:xfrm>
                </p:grpSpPr>
                <p:grpSp>
                  <p:nvGrpSpPr>
                    <p:cNvPr id="168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76" y="3665"/>
                      <a:ext cx="674" cy="291"/>
                      <a:chOff x="3045" y="11709"/>
                      <a:chExt cx="674" cy="291"/>
                    </a:xfrm>
                  </p:grpSpPr>
                  <p:sp>
                    <p:nvSpPr>
                      <p:cNvPr id="194" name="AutoShap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45" y="11845"/>
                        <a:ext cx="674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195" name="AutoShape 1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45" y="11709"/>
                        <a:ext cx="0" cy="29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169" name="Text Box 1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11" y="3195"/>
                      <a:ext cx="429" cy="4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0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7" y="3127"/>
                      <a:ext cx="5829" cy="143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171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76" y="3270"/>
                      <a:ext cx="1035" cy="398"/>
                      <a:chOff x="6645" y="9375"/>
                      <a:chExt cx="1035" cy="398"/>
                    </a:xfrm>
                  </p:grpSpPr>
                  <p:sp>
                    <p:nvSpPr>
                      <p:cNvPr id="190" name="AutoShape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" y="9375"/>
                        <a:ext cx="436" cy="25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191" name="Group 1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45" y="9630"/>
                        <a:ext cx="1035" cy="143"/>
                        <a:chOff x="6750" y="9915"/>
                        <a:chExt cx="1035" cy="143"/>
                      </a:xfrm>
                    </p:grpSpPr>
                    <p:sp>
                      <p:nvSpPr>
                        <p:cNvPr id="192" name="Rectangle 154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93" name="AutoShape 1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grpSp>
                  <p:nvGrpSpPr>
                    <p:cNvPr id="172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61" y="3270"/>
                      <a:ext cx="1035" cy="541"/>
                      <a:chOff x="8295" y="9630"/>
                      <a:chExt cx="1035" cy="541"/>
                    </a:xfrm>
                  </p:grpSpPr>
                  <p:grpSp>
                    <p:nvGrpSpPr>
                      <p:cNvPr id="181" name="Group 1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95" y="10028"/>
                        <a:ext cx="1035" cy="143"/>
                        <a:chOff x="6750" y="9915"/>
                        <a:chExt cx="1035" cy="143"/>
                      </a:xfrm>
                    </p:grpSpPr>
                    <p:sp>
                      <p:nvSpPr>
                        <p:cNvPr id="188" name="Rectangle 150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89" name="AutoShape 1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50" y="9915"/>
                          <a:ext cx="103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grpSp>
                    <p:nvGrpSpPr>
                      <p:cNvPr id="182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60" y="9630"/>
                        <a:ext cx="735" cy="398"/>
                        <a:chOff x="8460" y="9630"/>
                        <a:chExt cx="735" cy="398"/>
                      </a:xfrm>
                    </p:grpSpPr>
                    <p:grpSp>
                      <p:nvGrpSpPr>
                        <p:cNvPr id="183" name="Group 1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578" y="9630"/>
                          <a:ext cx="475" cy="398"/>
                          <a:chOff x="8578" y="9630"/>
                          <a:chExt cx="475" cy="398"/>
                        </a:xfrm>
                      </p:grpSpPr>
                      <p:sp>
                        <p:nvSpPr>
                          <p:cNvPr id="185" name="AutoShape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78" y="9630"/>
                            <a:ext cx="475" cy="25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86" name="Oval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25" y="9885"/>
                            <a:ext cx="172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87" name="Oval 1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43" y="9885"/>
                            <a:ext cx="172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184" name="AutoShape 1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460" y="9885"/>
                          <a:ext cx="73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sp>
                  <p:nvSpPr>
                    <p:cNvPr id="173" name="AutoShap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76" y="3270"/>
                      <a:ext cx="0" cy="785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 type="triangle" w="med" len="lg"/>
                      <a:tailEnd type="non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174" name="AutoShape 1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65" y="3270"/>
                      <a:ext cx="0" cy="785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175" name="Group 136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8895" y="3525"/>
                      <a:ext cx="674" cy="291"/>
                      <a:chOff x="3045" y="11709"/>
                      <a:chExt cx="674" cy="291"/>
                    </a:xfrm>
                  </p:grpSpPr>
                  <p:sp>
                    <p:nvSpPr>
                      <p:cNvPr id="179" name="AutoShape 1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45" y="11845"/>
                        <a:ext cx="674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180" name="AutoShape 1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45" y="11709"/>
                        <a:ext cx="0" cy="29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176" name="Text Box 1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46" y="3611"/>
                      <a:ext cx="546" cy="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7" name="Text Box 1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35" y="3512"/>
                      <a:ext cx="546" cy="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8" name="AutoShap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6" y="2280"/>
                      <a:ext cx="0" cy="847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</p:grpSp>
            <p:sp>
              <p:nvSpPr>
                <p:cNvPr id="164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9569" y="2280"/>
                  <a:ext cx="811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 kN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0" name="Group 116"/>
              <p:cNvGrpSpPr>
                <a:grpSpLocks/>
              </p:cNvGrpSpPr>
              <p:nvPr/>
            </p:nvGrpSpPr>
            <p:grpSpPr bwMode="auto">
              <a:xfrm>
                <a:off x="6787" y="4197"/>
                <a:ext cx="3337" cy="1711"/>
                <a:chOff x="6787" y="4197"/>
                <a:chExt cx="3337" cy="1711"/>
              </a:xfrm>
            </p:grpSpPr>
            <p:sp>
              <p:nvSpPr>
                <p:cNvPr id="151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9006" y="4197"/>
                  <a:ext cx="1118" cy="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 kN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52" name="Group 117"/>
                <p:cNvGrpSpPr>
                  <a:grpSpLocks/>
                </p:cNvGrpSpPr>
                <p:nvPr/>
              </p:nvGrpSpPr>
              <p:grpSpPr bwMode="auto">
                <a:xfrm>
                  <a:off x="6787" y="4245"/>
                  <a:ext cx="2329" cy="1663"/>
                  <a:chOff x="6787" y="4245"/>
                  <a:chExt cx="2329" cy="1663"/>
                </a:xfrm>
              </p:grpSpPr>
              <p:sp>
                <p:nvSpPr>
                  <p:cNvPr id="153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7" y="4447"/>
                    <a:ext cx="1265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en-US" altLang="id-ID" sz="2022" baseline="-30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r>
                      <a:rPr lang="en-US" altLang="id-ID" sz="2022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= − </a:t>
                    </a:r>
                    <a:r>
                      <a:rPr lang="en-US" altLang="id-ID" sz="2022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2022" baseline="-30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3467" dirty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54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62" y="5041"/>
                    <a:ext cx="624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q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5" name="AutoShape 125"/>
                  <p:cNvSpPr>
                    <a:spLocks noChangeShapeType="1"/>
                  </p:cNvSpPr>
                  <p:nvPr/>
                </p:nvSpPr>
                <p:spPr bwMode="auto">
                  <a:xfrm>
                    <a:off x="7819" y="4910"/>
                    <a:ext cx="0" cy="598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triangle" w="sm" len="lg"/>
                    <a:tailEnd type="non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156" name="Arc 124"/>
                  <p:cNvSpPr>
                    <a:spLocks/>
                  </p:cNvSpPr>
                  <p:nvPr/>
                </p:nvSpPr>
                <p:spPr bwMode="auto">
                  <a:xfrm rot="10516458" flipV="1">
                    <a:off x="7284" y="4825"/>
                    <a:ext cx="405" cy="7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2975"/>
                      <a:gd name="T2" fmla="*/ 3112 w 21600"/>
                      <a:gd name="T3" fmla="*/ 42975 h 42975"/>
                      <a:gd name="T4" fmla="*/ 0 w 21600"/>
                      <a:gd name="T5" fmla="*/ 21600 h 429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975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327"/>
                          <a:pt x="13727" y="41429"/>
                          <a:pt x="3111" y="42974"/>
                        </a:cubicBezTo>
                      </a:path>
                      <a:path w="21600" h="42975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327"/>
                          <a:pt x="13727" y="41429"/>
                          <a:pt x="3111" y="42974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 type="triangle" w="sm" len="lg"/>
                    <a:tailEnd type="non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grpSp>
                <p:nvGrpSpPr>
                  <p:cNvPr id="157" name="Group 121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8442" y="5477"/>
                    <a:ext cx="674" cy="291"/>
                    <a:chOff x="3045" y="11709"/>
                    <a:chExt cx="674" cy="291"/>
                  </a:xfrm>
                </p:grpSpPr>
                <p:sp>
                  <p:nvSpPr>
                    <p:cNvPr id="161" name="AutoShap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5" y="11845"/>
                      <a:ext cx="674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162" name="AutoShap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5" y="11709"/>
                      <a:ext cx="0" cy="29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15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2" y="5464"/>
                    <a:ext cx="546" cy="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7916" y="5079"/>
                    <a:ext cx="1192" cy="143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160" name="AutoShape 118"/>
                  <p:cNvSpPr>
                    <a:spLocks noChangeShapeType="1"/>
                  </p:cNvSpPr>
                  <p:nvPr/>
                </p:nvSpPr>
                <p:spPr bwMode="auto">
                  <a:xfrm>
                    <a:off x="9108" y="4245"/>
                    <a:ext cx="0" cy="838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</p:grpSp>
        </p:grpSp>
      </p:grpSp>
      <p:sp>
        <p:nvSpPr>
          <p:cNvPr id="214" name="Rectangle 182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Rectangle 198"/>
          <p:cNvSpPr>
            <a:spLocks noChangeArrowheads="1"/>
          </p:cNvSpPr>
          <p:nvPr/>
        </p:nvSpPr>
        <p:spPr bwMode="auto">
          <a:xfrm>
            <a:off x="2201069" y="457184"/>
            <a:ext cx="1600438" cy="10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1733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id-ID" sz="1733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d-ID" altLang="id-ID" sz="1156">
              <a:latin typeface="Arial" pitchFamily="34" charset="0"/>
              <a:cs typeface="Arial" pitchFamily="34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Rectangle 200"/>
          <p:cNvSpPr>
            <a:spLocks noChangeArrowheads="1"/>
          </p:cNvSpPr>
          <p:nvPr/>
        </p:nvSpPr>
        <p:spPr bwMode="auto">
          <a:xfrm>
            <a:off x="2201070" y="13842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10276611" y="3522954"/>
            <a:ext cx="53461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b="1" dirty="0"/>
              <a:t>Momen akibat beban nyata, </a:t>
            </a:r>
            <a:r>
              <a:rPr lang="id-ID" sz="2600" b="1" i="1" dirty="0"/>
              <a:t>M</a:t>
            </a:r>
            <a:r>
              <a:rPr lang="id-ID" sz="2600" dirty="0"/>
              <a:t>. 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10452209" y="6684999"/>
            <a:ext cx="33261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b="1" dirty="0"/>
              <a:t>Momen virtual, </a:t>
            </a:r>
            <a:r>
              <a:rPr lang="id-ID" sz="2600" b="1" i="1" dirty="0"/>
              <a:t>m</a:t>
            </a:r>
            <a:r>
              <a:rPr lang="id-ID" sz="2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1717" y="1520080"/>
            <a:ext cx="47711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2600" b="1" dirty="0">
                <a:solidFill>
                  <a:schemeClr val="accent2">
                    <a:lumMod val="75000"/>
                  </a:schemeClr>
                </a:solidFill>
              </a:rPr>
              <a:t>Mencari lendutan di titik 3 :</a:t>
            </a:r>
          </a:p>
        </p:txBody>
      </p:sp>
    </p:spTree>
    <p:extLst>
      <p:ext uri="{BB962C8B-B14F-4D97-AF65-F5344CB8AC3E}">
        <p14:creationId xmlns:p14="http://schemas.microsoft.com/office/powerpoint/2010/main" val="2945222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469" y="705891"/>
            <a:ext cx="11887200" cy="1040116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6.10</a:t>
            </a:r>
            <a:endParaRPr lang="id-ID" dirty="0"/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8671667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Rectangle 182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Rectangle 198"/>
          <p:cNvSpPr>
            <a:spLocks noChangeArrowheads="1"/>
          </p:cNvSpPr>
          <p:nvPr/>
        </p:nvSpPr>
        <p:spPr bwMode="auto">
          <a:xfrm>
            <a:off x="2201069" y="457184"/>
            <a:ext cx="1600438" cy="10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1733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id-ID" sz="1733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d-ID" altLang="id-ID" sz="1156">
              <a:latin typeface="Arial" pitchFamily="34" charset="0"/>
              <a:cs typeface="Arial" pitchFamily="34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Rectangle 200"/>
          <p:cNvSpPr>
            <a:spLocks noChangeArrowheads="1"/>
          </p:cNvSpPr>
          <p:nvPr/>
        </p:nvSpPr>
        <p:spPr bwMode="auto">
          <a:xfrm>
            <a:off x="2201070" y="13842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84433" y="1787850"/>
                <a:ext cx="11337260" cy="5909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600" b="1" dirty="0"/>
                  <a:t>Persamaan kerja virtual</a:t>
                </a:r>
                <a:r>
                  <a:rPr lang="id-ID" sz="2600" dirty="0"/>
                  <a:t>. </a:t>
                </a:r>
                <a:r>
                  <a:rPr lang="es-GT" sz="2600" dirty="0"/>
                  <a:t>G</a:t>
                </a:r>
                <a:r>
                  <a:rPr lang="id-ID" sz="2600" dirty="0"/>
                  <a:t>unakan persamaan kerja virtual (persamaan 6.30), maka akan diperoleh 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1∙ 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3v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  <m:sSub>
                                  <m:sSub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(−2,5</m:t>
                            </m:r>
                            <m:sSub>
                              <m:sSub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id-ID" sz="26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sSubSup>
                              <m:sSub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id-ID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5000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625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6875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 kN.m</a:t>
                </a:r>
                <a:r>
                  <a:rPr lang="id-ID" sz="2600" baseline="30000" dirty="0"/>
                  <a:t>3</a:t>
                </a:r>
                <a:endParaRPr lang="id-ID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b="1" dirty="0"/>
                  <a:t> </a:t>
                </a:r>
                <a:endParaRPr lang="id-ID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Substitusikan nilai </a:t>
                </a:r>
                <a:r>
                  <a:rPr lang="id-ID" sz="2600" i="1" dirty="0"/>
                  <a:t>E</a:t>
                </a:r>
                <a:r>
                  <a:rPr lang="id-ID" sz="2600" dirty="0"/>
                  <a:t> dan </a:t>
                </a:r>
                <a:r>
                  <a:rPr lang="id-ID" sz="2600" i="1" dirty="0"/>
                  <a:t>I</a:t>
                </a:r>
                <a:r>
                  <a:rPr lang="id-ID" sz="2600" dirty="0"/>
                  <a:t> yang diketahui, sehingga diperoleh besar lendutan di titik 3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i="1" dirty="0"/>
                  <a:t>y</a:t>
                </a:r>
                <a:r>
                  <a:rPr lang="id-ID" sz="2600" baseline="-25000" dirty="0"/>
                  <a:t>3v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6875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𝑘𝑁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(200.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𝑘𝑁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)(70</m:t>
                        </m:r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b="1" dirty="0"/>
                  <a:t>= 40,92∙10 </a:t>
                </a:r>
                <a:r>
                  <a:rPr lang="id-ID" sz="2600" b="1" baseline="30000" dirty="0"/>
                  <a:t>–3</a:t>
                </a:r>
                <a:r>
                  <a:rPr lang="id-ID" sz="2600" b="1" dirty="0"/>
                  <a:t> m ( ↓ )</a:t>
                </a:r>
                <a:endParaRPr lang="id-ID" sz="2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433" y="1787850"/>
                <a:ext cx="11337260" cy="5909951"/>
              </a:xfrm>
              <a:prstGeom prst="rect">
                <a:avLst/>
              </a:prstGeom>
              <a:blipFill rotWithShape="0">
                <a:blip r:embed="rId2"/>
                <a:stretch>
                  <a:fillRect l="-968" r="-64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902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469" y="705891"/>
            <a:ext cx="11887200" cy="1040116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6.10</a:t>
            </a:r>
            <a:endParaRPr lang="id-ID" dirty="0"/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8671667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Rectangle 182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Rectangle 198"/>
          <p:cNvSpPr>
            <a:spLocks noChangeArrowheads="1"/>
          </p:cNvSpPr>
          <p:nvPr/>
        </p:nvSpPr>
        <p:spPr bwMode="auto">
          <a:xfrm>
            <a:off x="2201069" y="457184"/>
            <a:ext cx="1600438" cy="10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1733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id-ID" sz="1733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d-ID" altLang="id-ID" sz="1156">
              <a:latin typeface="Arial" pitchFamily="34" charset="0"/>
              <a:cs typeface="Arial" pitchFamily="34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Rectangle 200"/>
          <p:cNvSpPr>
            <a:spLocks noChangeArrowheads="1"/>
          </p:cNvSpPr>
          <p:nvPr/>
        </p:nvSpPr>
        <p:spPr bwMode="auto">
          <a:xfrm>
            <a:off x="2201070" y="13842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4434" y="1718476"/>
            <a:ext cx="1164929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sz="2600" b="1" dirty="0">
                <a:solidFill>
                  <a:schemeClr val="accent2">
                    <a:lumMod val="75000"/>
                  </a:schemeClr>
                </a:solidFill>
              </a:rPr>
              <a:t>Mencari sudut rotasi di titik 1 :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Untuk mencari sudut rotasi di titik 1</a:t>
            </a:r>
            <a:r>
              <a:rPr lang="en-US" sz="2600" dirty="0"/>
              <a:t>, </a:t>
            </a:r>
            <a:r>
              <a:rPr lang="id-ID" sz="2600" dirty="0"/>
              <a:t>berikan momen virtual 1 kN.m pada  titik 1. </a:t>
            </a:r>
          </a:p>
        </p:txBody>
      </p:sp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2370617" y="3074502"/>
            <a:ext cx="7227832" cy="4254275"/>
            <a:chOff x="2559" y="4734"/>
            <a:chExt cx="6791" cy="3707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559" y="4734"/>
              <a:ext cx="6791" cy="1695"/>
              <a:chOff x="2559" y="11400"/>
              <a:chExt cx="6791" cy="1695"/>
            </a:xfrm>
          </p:grpSpPr>
          <p:sp>
            <p:nvSpPr>
              <p:cNvPr id="40" name="Text Box 59"/>
              <p:cNvSpPr txBox="1">
                <a:spLocks noChangeArrowheads="1"/>
              </p:cNvSpPr>
              <p:nvPr/>
            </p:nvSpPr>
            <p:spPr bwMode="auto">
              <a:xfrm>
                <a:off x="3173" y="11400"/>
                <a:ext cx="1021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 kN.m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 Box 58"/>
              <p:cNvSpPr txBox="1">
                <a:spLocks noChangeArrowheads="1"/>
              </p:cNvSpPr>
              <p:nvPr/>
            </p:nvSpPr>
            <p:spPr bwMode="auto">
              <a:xfrm>
                <a:off x="2559" y="12516"/>
                <a:ext cx="1025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aseline="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/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 Box 57"/>
              <p:cNvSpPr txBox="1">
                <a:spLocks noChangeArrowheads="1"/>
              </p:cNvSpPr>
              <p:nvPr/>
            </p:nvSpPr>
            <p:spPr bwMode="auto">
              <a:xfrm>
                <a:off x="6524" y="12651"/>
                <a:ext cx="1031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aseline="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/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3" name="Group 54"/>
              <p:cNvGrpSpPr>
                <a:grpSpLocks/>
              </p:cNvGrpSpPr>
              <p:nvPr/>
            </p:nvGrpSpPr>
            <p:grpSpPr bwMode="auto">
              <a:xfrm>
                <a:off x="3520" y="12500"/>
                <a:ext cx="674" cy="291"/>
                <a:chOff x="3045" y="11709"/>
                <a:chExt cx="674" cy="291"/>
              </a:xfrm>
            </p:grpSpPr>
            <p:sp>
              <p:nvSpPr>
                <p:cNvPr id="193" name="AutoShape 56"/>
                <p:cNvSpPr>
                  <a:spLocks noChangeShapeType="1"/>
                </p:cNvSpPr>
                <p:nvPr/>
              </p:nvSpPr>
              <p:spPr bwMode="auto">
                <a:xfrm>
                  <a:off x="3045" y="11845"/>
                  <a:ext cx="67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94" name="AutoShape 55"/>
                <p:cNvSpPr>
                  <a:spLocks noChangeShapeType="1"/>
                </p:cNvSpPr>
                <p:nvPr/>
              </p:nvSpPr>
              <p:spPr bwMode="auto">
                <a:xfrm>
                  <a:off x="3045" y="11709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  <p:sp>
            <p:nvSpPr>
              <p:cNvPr id="44" name="Text Box 53"/>
              <p:cNvSpPr txBox="1">
                <a:spLocks noChangeArrowheads="1"/>
              </p:cNvSpPr>
              <p:nvPr/>
            </p:nvSpPr>
            <p:spPr bwMode="auto">
              <a:xfrm>
                <a:off x="7555" y="12030"/>
                <a:ext cx="429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52"/>
              <p:cNvSpPr>
                <a:spLocks noChangeArrowheads="1"/>
              </p:cNvSpPr>
              <p:nvPr/>
            </p:nvSpPr>
            <p:spPr bwMode="auto">
              <a:xfrm>
                <a:off x="3521" y="11962"/>
                <a:ext cx="5829" cy="1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grpSp>
            <p:nvGrpSpPr>
              <p:cNvPr id="46" name="Group 42"/>
              <p:cNvGrpSpPr>
                <a:grpSpLocks/>
              </p:cNvGrpSpPr>
              <p:nvPr/>
            </p:nvGrpSpPr>
            <p:grpSpPr bwMode="auto">
              <a:xfrm>
                <a:off x="6905" y="12105"/>
                <a:ext cx="1035" cy="541"/>
                <a:chOff x="8295" y="9630"/>
                <a:chExt cx="1035" cy="541"/>
              </a:xfrm>
            </p:grpSpPr>
            <p:grpSp>
              <p:nvGrpSpPr>
                <p:cNvPr id="56" name="Group 49"/>
                <p:cNvGrpSpPr>
                  <a:grpSpLocks/>
                </p:cNvGrpSpPr>
                <p:nvPr/>
              </p:nvGrpSpPr>
              <p:grpSpPr bwMode="auto">
                <a:xfrm>
                  <a:off x="8295" y="10028"/>
                  <a:ext cx="1035" cy="143"/>
                  <a:chOff x="6750" y="9915"/>
                  <a:chExt cx="1035" cy="143"/>
                </a:xfrm>
              </p:grpSpPr>
              <p:sp>
                <p:nvSpPr>
                  <p:cNvPr id="63" name="Rectangle 51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6750" y="9915"/>
                    <a:ext cx="1035" cy="14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192" name="AutoShape 50"/>
                  <p:cNvSpPr>
                    <a:spLocks noChangeShapeType="1"/>
                  </p:cNvSpPr>
                  <p:nvPr/>
                </p:nvSpPr>
                <p:spPr bwMode="auto">
                  <a:xfrm>
                    <a:off x="6750" y="9915"/>
                    <a:ext cx="103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grpSp>
              <p:nvGrpSpPr>
                <p:cNvPr id="57" name="Group 43"/>
                <p:cNvGrpSpPr>
                  <a:grpSpLocks/>
                </p:cNvGrpSpPr>
                <p:nvPr/>
              </p:nvGrpSpPr>
              <p:grpSpPr bwMode="auto">
                <a:xfrm>
                  <a:off x="8460" y="9630"/>
                  <a:ext cx="735" cy="398"/>
                  <a:chOff x="8460" y="9630"/>
                  <a:chExt cx="735" cy="398"/>
                </a:xfrm>
              </p:grpSpPr>
              <p:grpSp>
                <p:nvGrpSpPr>
                  <p:cNvPr id="58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8578" y="9630"/>
                    <a:ext cx="475" cy="398"/>
                    <a:chOff x="8578" y="9630"/>
                    <a:chExt cx="475" cy="398"/>
                  </a:xfrm>
                </p:grpSpPr>
                <p:sp>
                  <p:nvSpPr>
                    <p:cNvPr id="60" name="AutoShap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78" y="9630"/>
                      <a:ext cx="475" cy="25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61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25" y="9885"/>
                      <a:ext cx="172" cy="14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62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43" y="9885"/>
                      <a:ext cx="172" cy="14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59" name="AutoShape 44"/>
                  <p:cNvSpPr>
                    <a:spLocks noChangeShapeType="1"/>
                  </p:cNvSpPr>
                  <p:nvPr/>
                </p:nvSpPr>
                <p:spPr bwMode="auto">
                  <a:xfrm>
                    <a:off x="8460" y="9885"/>
                    <a:ext cx="73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</p:grpSp>
          <p:sp>
            <p:nvSpPr>
              <p:cNvPr id="47" name="AutoShape 41"/>
              <p:cNvSpPr>
                <a:spLocks noChangeShapeType="1"/>
              </p:cNvSpPr>
              <p:nvPr/>
            </p:nvSpPr>
            <p:spPr bwMode="auto">
              <a:xfrm flipV="1">
                <a:off x="3520" y="12105"/>
                <a:ext cx="0" cy="78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48" name="AutoShape 40"/>
              <p:cNvSpPr>
                <a:spLocks noChangeShapeType="1"/>
              </p:cNvSpPr>
              <p:nvPr/>
            </p:nvSpPr>
            <p:spPr bwMode="auto">
              <a:xfrm flipV="1">
                <a:off x="7409" y="12105"/>
                <a:ext cx="0" cy="78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grpSp>
            <p:nvGrpSpPr>
              <p:cNvPr id="49" name="Group 37"/>
              <p:cNvGrpSpPr>
                <a:grpSpLocks/>
              </p:cNvGrpSpPr>
              <p:nvPr/>
            </p:nvGrpSpPr>
            <p:grpSpPr bwMode="auto">
              <a:xfrm rot="10800000">
                <a:off x="8639" y="12360"/>
                <a:ext cx="674" cy="291"/>
                <a:chOff x="3045" y="11709"/>
                <a:chExt cx="674" cy="291"/>
              </a:xfrm>
            </p:grpSpPr>
            <p:sp>
              <p:nvSpPr>
                <p:cNvPr id="54" name="AutoShape 39"/>
                <p:cNvSpPr>
                  <a:spLocks noChangeShapeType="1"/>
                </p:cNvSpPr>
                <p:nvPr/>
              </p:nvSpPr>
              <p:spPr bwMode="auto">
                <a:xfrm>
                  <a:off x="3045" y="11845"/>
                  <a:ext cx="67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5" name="AutoShape 38"/>
                <p:cNvSpPr>
                  <a:spLocks noChangeShapeType="1"/>
                </p:cNvSpPr>
                <p:nvPr/>
              </p:nvSpPr>
              <p:spPr bwMode="auto">
                <a:xfrm>
                  <a:off x="3045" y="11709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  <p:sp>
            <p:nvSpPr>
              <p:cNvPr id="50" name="Text Box 36"/>
              <p:cNvSpPr txBox="1">
                <a:spLocks noChangeArrowheads="1"/>
              </p:cNvSpPr>
              <p:nvPr/>
            </p:nvSpPr>
            <p:spPr bwMode="auto">
              <a:xfrm>
                <a:off x="4090" y="12446"/>
                <a:ext cx="546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35"/>
              <p:cNvSpPr txBox="1">
                <a:spLocks noChangeArrowheads="1"/>
              </p:cNvSpPr>
              <p:nvPr/>
            </p:nvSpPr>
            <p:spPr bwMode="auto">
              <a:xfrm>
                <a:off x="8279" y="12347"/>
                <a:ext cx="546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Arc 34"/>
              <p:cNvSpPr>
                <a:spLocks/>
              </p:cNvSpPr>
              <p:nvPr/>
            </p:nvSpPr>
            <p:spPr bwMode="auto">
              <a:xfrm flipH="1" flipV="1">
                <a:off x="3230" y="11696"/>
                <a:ext cx="491" cy="409"/>
              </a:xfrm>
              <a:custGeom>
                <a:avLst/>
                <a:gdLst>
                  <a:gd name="G0" fmla="+- 18849 0 0"/>
                  <a:gd name="G1" fmla="+- 7325 0 0"/>
                  <a:gd name="G2" fmla="+- 21600 0 0"/>
                  <a:gd name="T0" fmla="*/ 39169 w 40449"/>
                  <a:gd name="T1" fmla="*/ 0 h 28925"/>
                  <a:gd name="T2" fmla="*/ 0 w 40449"/>
                  <a:gd name="T3" fmla="*/ 17873 h 28925"/>
                  <a:gd name="T4" fmla="*/ 18849 w 40449"/>
                  <a:gd name="T5" fmla="*/ 7325 h 28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449" h="28925" fill="none" extrusionOk="0">
                    <a:moveTo>
                      <a:pt x="39169" y="-1"/>
                    </a:moveTo>
                    <a:cubicBezTo>
                      <a:pt x="40015" y="2349"/>
                      <a:pt x="40449" y="4827"/>
                      <a:pt x="40449" y="7325"/>
                    </a:cubicBezTo>
                    <a:cubicBezTo>
                      <a:pt x="40449" y="19254"/>
                      <a:pt x="30778" y="28925"/>
                      <a:pt x="18849" y="28925"/>
                    </a:cubicBezTo>
                    <a:cubicBezTo>
                      <a:pt x="11028" y="28925"/>
                      <a:pt x="3818" y="24697"/>
                      <a:pt x="-1" y="17873"/>
                    </a:cubicBezTo>
                  </a:path>
                  <a:path w="40449" h="28925" stroke="0" extrusionOk="0">
                    <a:moveTo>
                      <a:pt x="39169" y="-1"/>
                    </a:moveTo>
                    <a:cubicBezTo>
                      <a:pt x="40015" y="2349"/>
                      <a:pt x="40449" y="4827"/>
                      <a:pt x="40449" y="7325"/>
                    </a:cubicBezTo>
                    <a:cubicBezTo>
                      <a:pt x="40449" y="19254"/>
                      <a:pt x="30778" y="28925"/>
                      <a:pt x="18849" y="28925"/>
                    </a:cubicBezTo>
                    <a:cubicBezTo>
                      <a:pt x="11028" y="28925"/>
                      <a:pt x="3818" y="24697"/>
                      <a:pt x="-1" y="17873"/>
                    </a:cubicBezTo>
                    <a:lnTo>
                      <a:pt x="18849" y="732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684" y="6802"/>
              <a:ext cx="3859" cy="1534"/>
              <a:chOff x="2684" y="13253"/>
              <a:chExt cx="3859" cy="1534"/>
            </a:xfrm>
          </p:grpSpPr>
          <p:sp>
            <p:nvSpPr>
              <p:cNvPr id="20" name="Text Box 32"/>
              <p:cNvSpPr txBox="1">
                <a:spLocks noChangeArrowheads="1"/>
              </p:cNvSpPr>
              <p:nvPr/>
            </p:nvSpPr>
            <p:spPr bwMode="auto">
              <a:xfrm>
                <a:off x="4900" y="13918"/>
                <a:ext cx="52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q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31"/>
              <p:cNvSpPr txBox="1">
                <a:spLocks noChangeArrowheads="1"/>
              </p:cNvSpPr>
              <p:nvPr/>
            </p:nvSpPr>
            <p:spPr bwMode="auto">
              <a:xfrm>
                <a:off x="4714" y="13253"/>
                <a:ext cx="1829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022" baseline="-30000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022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1 − </a:t>
                </a:r>
                <a:r>
                  <a:rPr lang="en-US" altLang="id-ID" sz="2022" baseline="30000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022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/</a:t>
                </a:r>
                <a:r>
                  <a:rPr lang="en-US" altLang="id-ID" sz="2022" baseline="-30000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</a:t>
                </a:r>
                <a:r>
                  <a:rPr lang="en-US" altLang="id-ID" sz="2022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id-ID" sz="2022" i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022" baseline="-30000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3467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Text Box 30"/>
              <p:cNvSpPr txBox="1">
                <a:spLocks noChangeArrowheads="1"/>
              </p:cNvSpPr>
              <p:nvPr/>
            </p:nvSpPr>
            <p:spPr bwMode="auto">
              <a:xfrm>
                <a:off x="2898" y="14343"/>
                <a:ext cx="1001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aseline="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/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3" name="Group 27"/>
              <p:cNvGrpSpPr>
                <a:grpSpLocks/>
              </p:cNvGrpSpPr>
              <p:nvPr/>
            </p:nvGrpSpPr>
            <p:grpSpPr bwMode="auto">
              <a:xfrm>
                <a:off x="3784" y="14322"/>
                <a:ext cx="674" cy="291"/>
                <a:chOff x="3045" y="11709"/>
                <a:chExt cx="674" cy="291"/>
              </a:xfrm>
            </p:grpSpPr>
            <p:sp>
              <p:nvSpPr>
                <p:cNvPr id="38" name="AutoShape 29"/>
                <p:cNvSpPr>
                  <a:spLocks noChangeShapeType="1"/>
                </p:cNvSpPr>
                <p:nvPr/>
              </p:nvSpPr>
              <p:spPr bwMode="auto">
                <a:xfrm>
                  <a:off x="3045" y="11845"/>
                  <a:ext cx="67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39" name="AutoShape 28"/>
                <p:cNvSpPr>
                  <a:spLocks noChangeShapeType="1"/>
                </p:cNvSpPr>
                <p:nvPr/>
              </p:nvSpPr>
              <p:spPr bwMode="auto">
                <a:xfrm>
                  <a:off x="3045" y="11709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3470" y="13612"/>
                <a:ext cx="429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3770" y="13784"/>
                <a:ext cx="1189" cy="1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grpSp>
            <p:nvGrpSpPr>
              <p:cNvPr id="26" name="Group 20"/>
              <p:cNvGrpSpPr>
                <a:grpSpLocks/>
              </p:cNvGrpSpPr>
              <p:nvPr/>
            </p:nvGrpSpPr>
            <p:grpSpPr bwMode="auto">
              <a:xfrm>
                <a:off x="3284" y="13927"/>
                <a:ext cx="1035" cy="398"/>
                <a:chOff x="6645" y="9375"/>
                <a:chExt cx="1035" cy="398"/>
              </a:xfrm>
            </p:grpSpPr>
            <p:sp>
              <p:nvSpPr>
                <p:cNvPr id="34" name="AutoShape 24"/>
                <p:cNvSpPr>
                  <a:spLocks noChangeArrowheads="1"/>
                </p:cNvSpPr>
                <p:nvPr/>
              </p:nvSpPr>
              <p:spPr bwMode="auto">
                <a:xfrm>
                  <a:off x="6945" y="9375"/>
                  <a:ext cx="436" cy="255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grpSp>
              <p:nvGrpSpPr>
                <p:cNvPr id="35" name="Group 21"/>
                <p:cNvGrpSpPr>
                  <a:grpSpLocks/>
                </p:cNvGrpSpPr>
                <p:nvPr/>
              </p:nvGrpSpPr>
              <p:grpSpPr bwMode="auto">
                <a:xfrm>
                  <a:off x="6645" y="9630"/>
                  <a:ext cx="1035" cy="143"/>
                  <a:chOff x="6750" y="9915"/>
                  <a:chExt cx="1035" cy="143"/>
                </a:xfrm>
              </p:grpSpPr>
              <p:sp>
                <p:nvSpPr>
                  <p:cNvPr id="36" name="Rectangle 23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6750" y="9915"/>
                    <a:ext cx="1035" cy="14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7" name="AutoShape 22"/>
                  <p:cNvSpPr>
                    <a:spLocks noChangeShapeType="1"/>
                  </p:cNvSpPr>
                  <p:nvPr/>
                </p:nvSpPr>
                <p:spPr bwMode="auto">
                  <a:xfrm>
                    <a:off x="6750" y="9915"/>
                    <a:ext cx="103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</p:grpSp>
          <p:sp>
            <p:nvSpPr>
              <p:cNvPr id="27" name="AutoShape 19"/>
              <p:cNvSpPr>
                <a:spLocks noChangeShapeType="1"/>
              </p:cNvSpPr>
              <p:nvPr/>
            </p:nvSpPr>
            <p:spPr bwMode="auto">
              <a:xfrm flipV="1">
                <a:off x="3784" y="13927"/>
                <a:ext cx="0" cy="78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4354" y="14268"/>
                <a:ext cx="546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9" name="Group 15"/>
              <p:cNvGrpSpPr>
                <a:grpSpLocks/>
              </p:cNvGrpSpPr>
              <p:nvPr/>
            </p:nvGrpSpPr>
            <p:grpSpPr bwMode="auto">
              <a:xfrm>
                <a:off x="5000" y="13573"/>
                <a:ext cx="530" cy="752"/>
                <a:chOff x="4275" y="13612"/>
                <a:chExt cx="530" cy="752"/>
              </a:xfrm>
            </p:grpSpPr>
            <p:sp>
              <p:nvSpPr>
                <p:cNvPr id="32" name="AutoShape 17"/>
                <p:cNvSpPr>
                  <a:spLocks noChangeShapeType="1"/>
                </p:cNvSpPr>
                <p:nvPr/>
              </p:nvSpPr>
              <p:spPr bwMode="auto">
                <a:xfrm>
                  <a:off x="4275" y="13709"/>
                  <a:ext cx="0" cy="59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33" name="Arc 16"/>
                <p:cNvSpPr>
                  <a:spLocks/>
                </p:cNvSpPr>
                <p:nvPr/>
              </p:nvSpPr>
              <p:spPr bwMode="auto">
                <a:xfrm flipV="1">
                  <a:off x="4349" y="13612"/>
                  <a:ext cx="456" cy="752"/>
                </a:xfrm>
                <a:custGeom>
                  <a:avLst/>
                  <a:gdLst>
                    <a:gd name="G0" fmla="+- 2714 0 0"/>
                    <a:gd name="G1" fmla="+- 21600 0 0"/>
                    <a:gd name="G2" fmla="+- 21600 0 0"/>
                    <a:gd name="T0" fmla="*/ 2714 w 24314"/>
                    <a:gd name="T1" fmla="*/ 0 h 43200"/>
                    <a:gd name="T2" fmla="*/ 0 w 24314"/>
                    <a:gd name="T3" fmla="*/ 43029 h 43200"/>
                    <a:gd name="T4" fmla="*/ 2714 w 24314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314" h="43200" fill="none" extrusionOk="0">
                      <a:moveTo>
                        <a:pt x="2713" y="0"/>
                      </a:moveTo>
                      <a:cubicBezTo>
                        <a:pt x="14643" y="0"/>
                        <a:pt x="24314" y="9670"/>
                        <a:pt x="24314" y="21600"/>
                      </a:cubicBezTo>
                      <a:cubicBezTo>
                        <a:pt x="24314" y="33529"/>
                        <a:pt x="14643" y="43200"/>
                        <a:pt x="2714" y="43200"/>
                      </a:cubicBezTo>
                      <a:cubicBezTo>
                        <a:pt x="1806" y="43200"/>
                        <a:pt x="900" y="43142"/>
                        <a:pt x="0" y="43028"/>
                      </a:cubicBezTo>
                    </a:path>
                    <a:path w="24314" h="43200" stroke="0" extrusionOk="0">
                      <a:moveTo>
                        <a:pt x="2713" y="0"/>
                      </a:moveTo>
                      <a:cubicBezTo>
                        <a:pt x="14643" y="0"/>
                        <a:pt x="24314" y="9670"/>
                        <a:pt x="24314" y="21600"/>
                      </a:cubicBezTo>
                      <a:cubicBezTo>
                        <a:pt x="24314" y="33529"/>
                        <a:pt x="14643" y="43200"/>
                        <a:pt x="2714" y="43200"/>
                      </a:cubicBezTo>
                      <a:cubicBezTo>
                        <a:pt x="1806" y="43200"/>
                        <a:pt x="900" y="43142"/>
                        <a:pt x="0" y="43028"/>
                      </a:cubicBezTo>
                      <a:lnTo>
                        <a:pt x="2714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  <p:sp>
            <p:nvSpPr>
              <p:cNvPr id="30" name="Arc 14"/>
              <p:cNvSpPr>
                <a:spLocks/>
              </p:cNvSpPr>
              <p:nvPr/>
            </p:nvSpPr>
            <p:spPr bwMode="auto">
              <a:xfrm flipH="1" flipV="1">
                <a:off x="3413" y="13502"/>
                <a:ext cx="427" cy="512"/>
              </a:xfrm>
              <a:custGeom>
                <a:avLst/>
                <a:gdLst>
                  <a:gd name="G0" fmla="+- 9151 0 0"/>
                  <a:gd name="G1" fmla="+- 14754 0 0"/>
                  <a:gd name="G2" fmla="+- 21600 0 0"/>
                  <a:gd name="T0" fmla="*/ 24927 w 30751"/>
                  <a:gd name="T1" fmla="*/ 0 h 36354"/>
                  <a:gd name="T2" fmla="*/ 0 w 30751"/>
                  <a:gd name="T3" fmla="*/ 34320 h 36354"/>
                  <a:gd name="T4" fmla="*/ 9151 w 30751"/>
                  <a:gd name="T5" fmla="*/ 14754 h 36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51" h="36354" fill="none" extrusionOk="0">
                    <a:moveTo>
                      <a:pt x="24926" y="0"/>
                    </a:moveTo>
                    <a:cubicBezTo>
                      <a:pt x="28669" y="4001"/>
                      <a:pt x="30751" y="9275"/>
                      <a:pt x="30751" y="14754"/>
                    </a:cubicBezTo>
                    <a:cubicBezTo>
                      <a:pt x="30751" y="26683"/>
                      <a:pt x="21080" y="36354"/>
                      <a:pt x="9151" y="36354"/>
                    </a:cubicBezTo>
                    <a:cubicBezTo>
                      <a:pt x="5988" y="36354"/>
                      <a:pt x="2864" y="35659"/>
                      <a:pt x="0" y="34319"/>
                    </a:cubicBezTo>
                  </a:path>
                  <a:path w="30751" h="36354" stroke="0" extrusionOk="0">
                    <a:moveTo>
                      <a:pt x="24926" y="0"/>
                    </a:moveTo>
                    <a:cubicBezTo>
                      <a:pt x="28669" y="4001"/>
                      <a:pt x="30751" y="9275"/>
                      <a:pt x="30751" y="14754"/>
                    </a:cubicBezTo>
                    <a:cubicBezTo>
                      <a:pt x="30751" y="26683"/>
                      <a:pt x="21080" y="36354"/>
                      <a:pt x="9151" y="36354"/>
                    </a:cubicBezTo>
                    <a:cubicBezTo>
                      <a:pt x="5988" y="36354"/>
                      <a:pt x="2864" y="35659"/>
                      <a:pt x="0" y="34319"/>
                    </a:cubicBezTo>
                    <a:lnTo>
                      <a:pt x="9151" y="14754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2684" y="13263"/>
                <a:ext cx="103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 kN.m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6531" y="7064"/>
              <a:ext cx="2329" cy="1377"/>
              <a:chOff x="6531" y="13366"/>
              <a:chExt cx="2329" cy="1377"/>
            </a:xfrm>
          </p:grpSpPr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6531" y="13366"/>
                <a:ext cx="12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022" baseline="-30000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altLang="id-ID" sz="2022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0</a:t>
                </a:r>
                <a:endParaRPr lang="en-US" altLang="id-ID" sz="3467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7161" y="13861"/>
                <a:ext cx="62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q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ShapeType="1"/>
              </p:cNvSpPr>
              <p:nvPr/>
            </p:nvSpPr>
            <p:spPr bwMode="auto">
              <a:xfrm>
                <a:off x="7563" y="13745"/>
                <a:ext cx="0" cy="59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14" name="Arc 8"/>
              <p:cNvSpPr>
                <a:spLocks/>
              </p:cNvSpPr>
              <p:nvPr/>
            </p:nvSpPr>
            <p:spPr bwMode="auto">
              <a:xfrm rot="10516458" flipV="1">
                <a:off x="7028" y="13660"/>
                <a:ext cx="405" cy="7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2975"/>
                  <a:gd name="T2" fmla="*/ 3112 w 21600"/>
                  <a:gd name="T3" fmla="*/ 42975 h 42975"/>
                  <a:gd name="T4" fmla="*/ 0 w 21600"/>
                  <a:gd name="T5" fmla="*/ 21600 h 42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97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327"/>
                      <a:pt x="13727" y="41429"/>
                      <a:pt x="3111" y="42974"/>
                    </a:cubicBezTo>
                  </a:path>
                  <a:path w="21600" h="4297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327"/>
                      <a:pt x="13727" y="41429"/>
                      <a:pt x="3111" y="429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triangl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grpSp>
            <p:nvGrpSpPr>
              <p:cNvPr id="15" name="Group 5"/>
              <p:cNvGrpSpPr>
                <a:grpSpLocks/>
              </p:cNvGrpSpPr>
              <p:nvPr/>
            </p:nvGrpSpPr>
            <p:grpSpPr bwMode="auto">
              <a:xfrm rot="10800000">
                <a:off x="8186" y="14312"/>
                <a:ext cx="674" cy="291"/>
                <a:chOff x="3045" y="11709"/>
                <a:chExt cx="674" cy="291"/>
              </a:xfrm>
            </p:grpSpPr>
            <p:sp>
              <p:nvSpPr>
                <p:cNvPr id="18" name="AutoShape 7"/>
                <p:cNvSpPr>
                  <a:spLocks noChangeShapeType="1"/>
                </p:cNvSpPr>
                <p:nvPr/>
              </p:nvSpPr>
              <p:spPr bwMode="auto">
                <a:xfrm>
                  <a:off x="3045" y="11845"/>
                  <a:ext cx="67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9" name="AutoShape 6"/>
                <p:cNvSpPr>
                  <a:spLocks noChangeShapeType="1"/>
                </p:cNvSpPr>
                <p:nvPr/>
              </p:nvSpPr>
              <p:spPr bwMode="auto">
                <a:xfrm>
                  <a:off x="3045" y="11709"/>
                  <a:ext cx="0" cy="2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826" y="14299"/>
                <a:ext cx="546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7660" y="13914"/>
                <a:ext cx="1192" cy="1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</p:grp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2861469" y="126984"/>
            <a:ext cx="322845" cy="10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1733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id-ID" sz="1733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altLang="id-ID" sz="1156">
              <a:latin typeface="Arial" pitchFamily="34" charset="0"/>
              <a:cs typeface="Arial" pitchFamily="34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/>
              <p:cNvSpPr/>
              <p:nvPr/>
            </p:nvSpPr>
            <p:spPr>
              <a:xfrm>
                <a:off x="9837288" y="3016391"/>
                <a:ext cx="5563884" cy="6458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600" b="1" dirty="0"/>
                  <a:t>Persamaan kerja virtual</a:t>
                </a:r>
                <a:r>
                  <a:rPr lang="id-ID" sz="2600" dirty="0"/>
                  <a:t>. Gunakan persamaan kerja virtual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1∙ </a:t>
                </a:r>
                <a:r>
                  <a:rPr lang="id-ID" sz="2600" i="1" dirty="0">
                    <a:latin typeface="Symbol" panose="05050102010706020507" pitchFamily="18" charset="2"/>
                  </a:rPr>
                  <a:t>q</a:t>
                </a:r>
                <a:r>
                  <a:rPr lang="id-ID" sz="2600" baseline="-25000" dirty="0"/>
                  <a:t>1</a:t>
                </a:r>
                <a:r>
                  <a:rPr lang="en-US" sz="2600" dirty="0"/>
                  <a:t> </a:t>
                </a:r>
                <a:r>
                  <a:rPr lang="id-ID" sz="26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1−0,1</m:t>
                                </m:r>
                                <m:sSub>
                                  <m:sSub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(−2,5</m:t>
                            </m:r>
                            <m:sSub>
                              <m:sSub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endParaRPr lang="id-ID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	</a:t>
                </a:r>
                <a:r>
                  <a:rPr lang="id-ID" sz="2600" dirty="0"/>
                  <a:t>=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 kN.m</a:t>
                </a:r>
                <a:r>
                  <a:rPr lang="id-ID" sz="2600" baseline="30000" dirty="0"/>
                  <a:t>2</a:t>
                </a:r>
                <a:endParaRPr lang="id-ID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Substitusikan nilai </a:t>
                </a:r>
                <a:r>
                  <a:rPr lang="id-ID" sz="2600" i="1" dirty="0"/>
                  <a:t>E</a:t>
                </a:r>
                <a:r>
                  <a:rPr lang="id-ID" sz="2600" dirty="0"/>
                  <a:t> dan </a:t>
                </a:r>
                <a:r>
                  <a:rPr lang="id-ID" sz="2600" i="1" dirty="0"/>
                  <a:t>I</a:t>
                </a:r>
                <a:r>
                  <a:rPr lang="id-ID" sz="2600" dirty="0"/>
                  <a:t> yang diketahui, sehingga diperoleh besar sudut rotasi di titik 1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i="1" dirty="0">
                    <a:latin typeface="Symbol" panose="05050102010706020507" pitchFamily="18" charset="2"/>
                  </a:rPr>
                  <a:t>q</a:t>
                </a:r>
                <a:r>
                  <a:rPr lang="id-ID" sz="2600" baseline="-25000" dirty="0"/>
                  <a:t>1</a:t>
                </a:r>
                <a:r>
                  <a:rPr lang="en-US" sz="2600" dirty="0"/>
                  <a:t> </a:t>
                </a:r>
                <a:r>
                  <a:rPr lang="id-ID" sz="2600" dirty="0"/>
                  <a:t>=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125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𝑘𝑁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3(200.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𝑘𝑁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)(70</m:t>
                        </m:r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b="1" dirty="0"/>
                  <a:t>	</a:t>
                </a:r>
                <a:r>
                  <a:rPr lang="id-ID" sz="2600" b="1" dirty="0"/>
                  <a:t>= - 0,00298 radian </a:t>
                </a:r>
                <a:endParaRPr lang="id-ID" sz="2600" dirty="0"/>
              </a:p>
            </p:txBody>
          </p:sp>
        </mc:Choice>
        <mc:Fallback xmlns="">
          <p:sp>
            <p:nvSpPr>
              <p:cNvPr id="196" name="Rectangle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288" y="3016391"/>
                <a:ext cx="5563884" cy="6458178"/>
              </a:xfrm>
              <a:prstGeom prst="rect">
                <a:avLst/>
              </a:prstGeom>
              <a:blipFill rotWithShape="0">
                <a:blip r:embed="rId2"/>
                <a:stretch>
                  <a:fillRect l="-1974" b="-28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602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410" y="584515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6.11</a:t>
            </a:r>
            <a:endParaRPr lang="id-ID" dirty="0"/>
          </a:p>
          <a:p>
            <a:pPr algn="just"/>
            <a:r>
              <a:rPr lang="id-ID" sz="3467" dirty="0"/>
              <a:t>Hitunglah besarnya deformasi horizontal dan lendutan di titik 3 dari struktur portal bidang dalam Gambar 6.19.a, dengan menggunakan metode kerja virtual.</a:t>
            </a:r>
          </a:p>
          <a:p>
            <a:endParaRPr lang="id-ID" dirty="0"/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040890" y="3518604"/>
            <a:ext cx="5502844" cy="5200578"/>
            <a:chOff x="4170" y="5895"/>
            <a:chExt cx="4642" cy="4635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7380" y="6705"/>
              <a:ext cx="540" cy="3030"/>
              <a:chOff x="7380" y="6855"/>
              <a:chExt cx="540" cy="3030"/>
            </a:xfrm>
          </p:grpSpPr>
          <p:sp>
            <p:nvSpPr>
              <p:cNvPr id="40" name="AutoShape 38"/>
              <p:cNvSpPr>
                <a:spLocks noChangeShapeType="1"/>
              </p:cNvSpPr>
              <p:nvPr/>
            </p:nvSpPr>
            <p:spPr bwMode="auto">
              <a:xfrm>
                <a:off x="7380" y="6855"/>
                <a:ext cx="5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044"/>
              </a:p>
            </p:txBody>
          </p:sp>
          <p:sp>
            <p:nvSpPr>
              <p:cNvPr id="41" name="AutoShape 37"/>
              <p:cNvSpPr>
                <a:spLocks noChangeShapeType="1"/>
              </p:cNvSpPr>
              <p:nvPr/>
            </p:nvSpPr>
            <p:spPr bwMode="auto">
              <a:xfrm>
                <a:off x="7380" y="9885"/>
                <a:ext cx="5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044"/>
              </a:p>
            </p:txBody>
          </p:sp>
          <p:sp>
            <p:nvSpPr>
              <p:cNvPr id="42" name="AutoShape 36"/>
              <p:cNvSpPr>
                <a:spLocks noChangeShapeType="1"/>
              </p:cNvSpPr>
              <p:nvPr/>
            </p:nvSpPr>
            <p:spPr bwMode="auto">
              <a:xfrm>
                <a:off x="7665" y="6855"/>
                <a:ext cx="0" cy="30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044"/>
              </a:p>
            </p:txBody>
          </p:sp>
        </p:grp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4170" y="5895"/>
              <a:ext cx="4642" cy="4635"/>
              <a:chOff x="3885" y="6045"/>
              <a:chExt cx="4642" cy="4635"/>
            </a:xfrm>
          </p:grpSpPr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3885" y="6045"/>
                <a:ext cx="3284" cy="4095"/>
                <a:chOff x="2536" y="5835"/>
                <a:chExt cx="3284" cy="4095"/>
              </a:xfrm>
            </p:grpSpPr>
            <p:grpSp>
              <p:nvGrpSpPr>
                <p:cNvPr id="15" name="Group 17"/>
                <p:cNvGrpSpPr>
                  <a:grpSpLocks/>
                </p:cNvGrpSpPr>
                <p:nvPr/>
              </p:nvGrpSpPr>
              <p:grpSpPr bwMode="auto">
                <a:xfrm>
                  <a:off x="2925" y="6210"/>
                  <a:ext cx="2430" cy="3465"/>
                  <a:chOff x="2925" y="6210"/>
                  <a:chExt cx="2430" cy="3465"/>
                </a:xfrm>
              </p:grpSpPr>
              <p:sp>
                <p:nvSpPr>
                  <p:cNvPr id="23" name="AutoShape 34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6210"/>
                    <a:ext cx="243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24" name="AutoShape 33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6645"/>
                    <a:ext cx="2430" cy="0"/>
                  </a:xfrm>
                  <a:prstGeom prst="straightConnector1">
                    <a:avLst/>
                  </a:prstGeom>
                  <a:noFill/>
                  <a:ln w="5080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25" name="AutoShape 32"/>
                  <p:cNvSpPr>
                    <a:spLocks noChangeShapeType="1"/>
                  </p:cNvSpPr>
                  <p:nvPr/>
                </p:nvSpPr>
                <p:spPr bwMode="auto">
                  <a:xfrm>
                    <a:off x="5355" y="6645"/>
                    <a:ext cx="0" cy="3030"/>
                  </a:xfrm>
                  <a:prstGeom prst="straightConnector1">
                    <a:avLst/>
                  </a:prstGeom>
                  <a:noFill/>
                  <a:ln w="5080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grpSp>
                <p:nvGrpSpPr>
                  <p:cNvPr id="2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925" y="6210"/>
                    <a:ext cx="480" cy="435"/>
                    <a:chOff x="2925" y="6210"/>
                    <a:chExt cx="480" cy="435"/>
                  </a:xfrm>
                </p:grpSpPr>
                <p:sp>
                  <p:nvSpPr>
                    <p:cNvPr id="37" name="AutoShap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5" y="6210"/>
                      <a:ext cx="0" cy="4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38" name="AutoShap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5" y="6210"/>
                      <a:ext cx="0" cy="4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39" name="AutoShap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5" y="6210"/>
                      <a:ext cx="0" cy="4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grpSp>
                <p:nvGrpSpPr>
                  <p:cNvPr id="2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645" y="6210"/>
                    <a:ext cx="480" cy="435"/>
                    <a:chOff x="2925" y="6210"/>
                    <a:chExt cx="480" cy="435"/>
                  </a:xfrm>
                </p:grpSpPr>
                <p:sp>
                  <p:nvSpPr>
                    <p:cNvPr id="34" name="AutoShap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5" y="6210"/>
                      <a:ext cx="0" cy="4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35" name="AutoShap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5" y="6210"/>
                      <a:ext cx="0" cy="4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36" name="AutoShap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5" y="6210"/>
                      <a:ext cx="0" cy="4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grpSp>
                <p:nvGrpSpPr>
                  <p:cNvPr id="28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395" y="6210"/>
                    <a:ext cx="480" cy="435"/>
                    <a:chOff x="2925" y="6210"/>
                    <a:chExt cx="480" cy="435"/>
                  </a:xfrm>
                </p:grpSpPr>
                <p:sp>
                  <p:nvSpPr>
                    <p:cNvPr id="31" name="AutoShap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5" y="6210"/>
                      <a:ext cx="0" cy="4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32" name="AutoShap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5" y="6210"/>
                      <a:ext cx="0" cy="4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33" name="AutoShap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5" y="6210"/>
                      <a:ext cx="0" cy="4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29" name="AutoShape 19"/>
                  <p:cNvSpPr>
                    <a:spLocks noChangeShapeType="1"/>
                  </p:cNvSpPr>
                  <p:nvPr/>
                </p:nvSpPr>
                <p:spPr bwMode="auto">
                  <a:xfrm>
                    <a:off x="5115" y="6210"/>
                    <a:ext cx="0" cy="4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0" name="AutoShape 18"/>
                  <p:cNvSpPr>
                    <a:spLocks noChangeShapeType="1"/>
                  </p:cNvSpPr>
                  <p:nvPr/>
                </p:nvSpPr>
                <p:spPr bwMode="auto">
                  <a:xfrm>
                    <a:off x="5355" y="6210"/>
                    <a:ext cx="0" cy="4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grpSp>
              <p:nvGrpSpPr>
                <p:cNvPr id="16" name="Group 14"/>
                <p:cNvGrpSpPr>
                  <a:grpSpLocks/>
                </p:cNvGrpSpPr>
                <p:nvPr/>
              </p:nvGrpSpPr>
              <p:grpSpPr bwMode="auto">
                <a:xfrm>
                  <a:off x="4800" y="9675"/>
                  <a:ext cx="1020" cy="255"/>
                  <a:chOff x="6270" y="6975"/>
                  <a:chExt cx="1020" cy="255"/>
                </a:xfrm>
              </p:grpSpPr>
              <p:sp>
                <p:nvSpPr>
                  <p:cNvPr id="21" name="Rectangle 16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6975"/>
                    <a:ext cx="1020" cy="255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22" name="AutoShape 15"/>
                  <p:cNvSpPr>
                    <a:spLocks noChangeShapeType="1"/>
                  </p:cNvSpPr>
                  <p:nvPr/>
                </p:nvSpPr>
                <p:spPr bwMode="auto">
                  <a:xfrm>
                    <a:off x="6270" y="6975"/>
                    <a:ext cx="10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341" y="9344"/>
                  <a:ext cx="479" cy="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66" y="6495"/>
                  <a:ext cx="479" cy="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36" y="6420"/>
                  <a:ext cx="479" cy="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endParaRPr lang="en-US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481" y="5835"/>
                  <a:ext cx="1154" cy="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6 </a:t>
                  </a:r>
                  <a:r>
                    <a:rPr lang="en-US" altLang="id-ID" sz="2311" dirty="0" err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kN</a:t>
                  </a:r>
                  <a:r>
                    <a:rPr lang="en-US" altLang="id-ID" sz="231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/m</a:t>
                  </a:r>
                  <a:endParaRPr lang="en-US" altLang="id-ID" sz="4044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 rot="5400000">
                <a:off x="5205" y="9195"/>
                <a:ext cx="540" cy="2430"/>
                <a:chOff x="7380" y="6855"/>
                <a:chExt cx="540" cy="3030"/>
              </a:xfrm>
            </p:grpSpPr>
            <p:sp>
              <p:nvSpPr>
                <p:cNvPr id="12" name="AutoShape 8"/>
                <p:cNvSpPr>
                  <a:spLocks noChangeShapeType="1"/>
                </p:cNvSpPr>
                <p:nvPr/>
              </p:nvSpPr>
              <p:spPr bwMode="auto">
                <a:xfrm>
                  <a:off x="7380" y="6855"/>
                  <a:ext cx="54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13" name="AutoShape 7"/>
                <p:cNvSpPr>
                  <a:spLocks noChangeShapeType="1"/>
                </p:cNvSpPr>
                <p:nvPr/>
              </p:nvSpPr>
              <p:spPr bwMode="auto">
                <a:xfrm>
                  <a:off x="7380" y="9885"/>
                  <a:ext cx="54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14" name="AutoShape 6"/>
                <p:cNvSpPr>
                  <a:spLocks noChangeShapeType="1"/>
                </p:cNvSpPr>
                <p:nvPr/>
              </p:nvSpPr>
              <p:spPr bwMode="auto">
                <a:xfrm>
                  <a:off x="7665" y="6855"/>
                  <a:ext cx="0" cy="303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</p:grpSp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7665" y="7935"/>
                <a:ext cx="86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 m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4994" y="10041"/>
                <a:ext cx="86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2,4  m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30"/>
          <p:cNvGrpSpPr>
            <a:grpSpLocks/>
          </p:cNvGrpSpPr>
          <p:nvPr/>
        </p:nvGrpSpPr>
        <p:grpSpPr bwMode="auto">
          <a:xfrm>
            <a:off x="8545224" y="3162898"/>
            <a:ext cx="6258901" cy="5846552"/>
            <a:chOff x="1375" y="1277"/>
            <a:chExt cx="5759" cy="5439"/>
          </a:xfrm>
        </p:grpSpPr>
        <p:sp>
          <p:nvSpPr>
            <p:cNvPr id="45" name="Text Box 76"/>
            <p:cNvSpPr txBox="1">
              <a:spLocks noChangeArrowheads="1"/>
            </p:cNvSpPr>
            <p:nvPr/>
          </p:nvSpPr>
          <p:spPr bwMode="auto">
            <a:xfrm>
              <a:off x="1890" y="1312"/>
              <a:ext cx="62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en-US" altLang="id-ID" sz="2600" baseline="-30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6" name="Group 31"/>
            <p:cNvGrpSpPr>
              <a:grpSpLocks/>
            </p:cNvGrpSpPr>
            <p:nvPr/>
          </p:nvGrpSpPr>
          <p:grpSpPr bwMode="auto">
            <a:xfrm>
              <a:off x="1375" y="1277"/>
              <a:ext cx="5759" cy="5439"/>
              <a:chOff x="1375" y="1277"/>
              <a:chExt cx="5759" cy="5439"/>
            </a:xfrm>
          </p:grpSpPr>
          <p:grpSp>
            <p:nvGrpSpPr>
              <p:cNvPr id="47" name="Group 39"/>
              <p:cNvGrpSpPr>
                <a:grpSpLocks/>
              </p:cNvGrpSpPr>
              <p:nvPr/>
            </p:nvGrpSpPr>
            <p:grpSpPr bwMode="auto">
              <a:xfrm>
                <a:off x="1375" y="1277"/>
                <a:ext cx="3680" cy="5173"/>
                <a:chOff x="1375" y="962"/>
                <a:chExt cx="3680" cy="5173"/>
              </a:xfrm>
            </p:grpSpPr>
            <p:grpSp>
              <p:nvGrpSpPr>
                <p:cNvPr id="55" name="Group 43"/>
                <p:cNvGrpSpPr>
                  <a:grpSpLocks/>
                </p:cNvGrpSpPr>
                <p:nvPr/>
              </p:nvGrpSpPr>
              <p:grpSpPr bwMode="auto">
                <a:xfrm>
                  <a:off x="1375" y="962"/>
                  <a:ext cx="3323" cy="5173"/>
                  <a:chOff x="1375" y="962"/>
                  <a:chExt cx="3323" cy="5173"/>
                </a:xfrm>
              </p:grpSpPr>
              <p:sp>
                <p:nvSpPr>
                  <p:cNvPr id="59" name="Arc 75"/>
                  <p:cNvSpPr>
                    <a:spLocks/>
                  </p:cNvSpPr>
                  <p:nvPr/>
                </p:nvSpPr>
                <p:spPr bwMode="auto">
                  <a:xfrm flipH="1" flipV="1">
                    <a:off x="3870" y="5475"/>
                    <a:ext cx="750" cy="38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7 w 43200"/>
                      <a:gd name="T1" fmla="*/ 22672 h 22672"/>
                      <a:gd name="T2" fmla="*/ 43200 w 43200"/>
                      <a:gd name="T3" fmla="*/ 21600 h 22672"/>
                      <a:gd name="T4" fmla="*/ 21600 w 43200"/>
                      <a:gd name="T5" fmla="*/ 21600 h 226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672" fill="none" extrusionOk="0">
                        <a:moveTo>
                          <a:pt x="26" y="22672"/>
                        </a:moveTo>
                        <a:cubicBezTo>
                          <a:pt x="8" y="22314"/>
                          <a:pt x="0" y="219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672" stroke="0" extrusionOk="0">
                        <a:moveTo>
                          <a:pt x="26" y="22672"/>
                        </a:moveTo>
                        <a:cubicBezTo>
                          <a:pt x="8" y="22314"/>
                          <a:pt x="0" y="219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 type="none" w="med" len="lg"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grpSp>
                <p:nvGrpSpPr>
                  <p:cNvPr id="60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375" y="962"/>
                    <a:ext cx="3323" cy="4513"/>
                    <a:chOff x="1375" y="962"/>
                    <a:chExt cx="3323" cy="4513"/>
                  </a:xfrm>
                </p:grpSpPr>
                <p:grpSp>
                  <p:nvGrpSpPr>
                    <p:cNvPr id="62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75" y="962"/>
                      <a:ext cx="3323" cy="4513"/>
                      <a:chOff x="2500" y="5417"/>
                      <a:chExt cx="3323" cy="4513"/>
                    </a:xfrm>
                  </p:grpSpPr>
                  <p:grpSp>
                    <p:nvGrpSpPr>
                      <p:cNvPr id="66" name="Group 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25" y="6210"/>
                        <a:ext cx="2430" cy="3465"/>
                        <a:chOff x="2925" y="6210"/>
                        <a:chExt cx="2430" cy="3465"/>
                      </a:xfrm>
                    </p:grpSpPr>
                    <p:sp>
                      <p:nvSpPr>
                        <p:cNvPr id="74" name="AutoShap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25" y="6210"/>
                          <a:ext cx="243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75" name="AutoShap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25" y="6645"/>
                          <a:ext cx="2430" cy="0"/>
                        </a:xfrm>
                        <a:prstGeom prst="straightConnector1">
                          <a:avLst/>
                        </a:prstGeom>
                        <a:noFill/>
                        <a:ln w="50800">
                          <a:solidFill>
                            <a:schemeClr val="accent5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76" name="AutoShape 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55" y="6645"/>
                          <a:ext cx="0" cy="3030"/>
                        </a:xfrm>
                        <a:prstGeom prst="straightConnector1">
                          <a:avLst/>
                        </a:prstGeom>
                        <a:noFill/>
                        <a:ln w="50800">
                          <a:solidFill>
                            <a:schemeClr val="accent5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grpSp>
                      <p:nvGrpSpPr>
                        <p:cNvPr id="77" name="Group 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25" y="6210"/>
                          <a:ext cx="480" cy="435"/>
                          <a:chOff x="2925" y="6210"/>
                          <a:chExt cx="480" cy="435"/>
                        </a:xfrm>
                      </p:grpSpPr>
                      <p:sp>
                        <p:nvSpPr>
                          <p:cNvPr id="88" name="AutoShap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5" y="6210"/>
                            <a:ext cx="0" cy="43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622"/>
                          </a:p>
                        </p:txBody>
                      </p:sp>
                      <p:sp>
                        <p:nvSpPr>
                          <p:cNvPr id="89" name="AutoShape 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65" y="6210"/>
                            <a:ext cx="0" cy="43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622"/>
                          </a:p>
                        </p:txBody>
                      </p:sp>
                      <p:sp>
                        <p:nvSpPr>
                          <p:cNvPr id="90" name="AutoShape 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405" y="6210"/>
                            <a:ext cx="0" cy="43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622"/>
                          </a:p>
                        </p:txBody>
                      </p:sp>
                    </p:grpSp>
                    <p:grpSp>
                      <p:nvGrpSpPr>
                        <p:cNvPr id="78" name="Group 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45" y="6210"/>
                          <a:ext cx="480" cy="435"/>
                          <a:chOff x="2925" y="6210"/>
                          <a:chExt cx="480" cy="435"/>
                        </a:xfrm>
                      </p:grpSpPr>
                      <p:sp>
                        <p:nvSpPr>
                          <p:cNvPr id="85" name="AutoShape 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5" y="6210"/>
                            <a:ext cx="0" cy="43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622"/>
                          </a:p>
                        </p:txBody>
                      </p:sp>
                      <p:sp>
                        <p:nvSpPr>
                          <p:cNvPr id="86" name="AutoShape 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65" y="6210"/>
                            <a:ext cx="0" cy="43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622"/>
                          </a:p>
                        </p:txBody>
                      </p:sp>
                      <p:sp>
                        <p:nvSpPr>
                          <p:cNvPr id="87" name="AutoShape 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405" y="6210"/>
                            <a:ext cx="0" cy="43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622"/>
                          </a:p>
                        </p:txBody>
                      </p:sp>
                    </p:grpSp>
                    <p:grpSp>
                      <p:nvGrpSpPr>
                        <p:cNvPr id="79" name="Group 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95" y="6210"/>
                          <a:ext cx="480" cy="435"/>
                          <a:chOff x="2925" y="6210"/>
                          <a:chExt cx="480" cy="435"/>
                        </a:xfrm>
                      </p:grpSpPr>
                      <p:sp>
                        <p:nvSpPr>
                          <p:cNvPr id="82" name="AutoShape 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25" y="6210"/>
                            <a:ext cx="0" cy="43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622"/>
                          </a:p>
                        </p:txBody>
                      </p:sp>
                      <p:sp>
                        <p:nvSpPr>
                          <p:cNvPr id="83" name="AutoShape 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65" y="6210"/>
                            <a:ext cx="0" cy="43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622"/>
                          </a:p>
                        </p:txBody>
                      </p:sp>
                      <p:sp>
                        <p:nvSpPr>
                          <p:cNvPr id="84" name="AutoShape 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405" y="6210"/>
                            <a:ext cx="0" cy="43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622"/>
                          </a:p>
                        </p:txBody>
                      </p:sp>
                    </p:grpSp>
                    <p:sp>
                      <p:nvSpPr>
                        <p:cNvPr id="80" name="AutoShape 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115" y="6210"/>
                          <a:ext cx="0" cy="43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81" name="AutoShap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55" y="6210"/>
                          <a:ext cx="0" cy="43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</p:grpSp>
                  <p:grpSp>
                    <p:nvGrpSpPr>
                      <p:cNvPr id="67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0" y="9675"/>
                        <a:ext cx="1020" cy="255"/>
                        <a:chOff x="6270" y="6975"/>
                        <a:chExt cx="1020" cy="255"/>
                      </a:xfrm>
                    </p:grpSpPr>
                    <p:sp>
                      <p:nvSpPr>
                        <p:cNvPr id="72" name="Rectangle 56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70" y="6975"/>
                          <a:ext cx="1020" cy="255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73" name="AutoShap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70" y="6975"/>
                          <a:ext cx="102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</p:grpSp>
                  <p:sp>
                    <p:nvSpPr>
                      <p:cNvPr id="68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344" y="9003"/>
                        <a:ext cx="479" cy="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6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1</a:t>
                        </a:r>
                        <a:endParaRPr lang="en-US" altLang="id-ID" sz="4622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9" name="Text Box 5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85" y="6210"/>
                        <a:ext cx="479" cy="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600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</a:t>
                        </a:r>
                        <a:endParaRPr lang="en-US" altLang="id-ID" sz="4622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0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00" y="6193"/>
                        <a:ext cx="479" cy="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6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3</a:t>
                        </a:r>
                        <a:endParaRPr lang="en-US" altLang="id-ID" sz="4622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1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51" y="5417"/>
                        <a:ext cx="1634" cy="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2600" noProof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6 kN/m</a:t>
                        </a:r>
                        <a:endParaRPr lang="id-ID" altLang="id-ID" sz="4622" noProof="1">
                          <a:latin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63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00" y="1125"/>
                      <a:ext cx="645" cy="345"/>
                      <a:chOff x="1800" y="1125"/>
                      <a:chExt cx="645" cy="345"/>
                    </a:xfrm>
                  </p:grpSpPr>
                  <p:sp>
                    <p:nvSpPr>
                      <p:cNvPr id="64" name="AutoShap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0" y="1125"/>
                        <a:ext cx="0" cy="34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65" name="AutoShap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0" y="1305"/>
                        <a:ext cx="64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</p:grpSp>
              <p:sp>
                <p:nvSpPr>
                  <p:cNvPr id="61" name="AutoShap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6" y="5376"/>
                    <a:ext cx="0" cy="759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</p:grpSp>
            <p:grpSp>
              <p:nvGrpSpPr>
                <p:cNvPr id="56" name="Group 40"/>
                <p:cNvGrpSpPr>
                  <a:grpSpLocks/>
                </p:cNvGrpSpPr>
                <p:nvPr/>
              </p:nvGrpSpPr>
              <p:grpSpPr bwMode="auto">
                <a:xfrm>
                  <a:off x="4620" y="2190"/>
                  <a:ext cx="435" cy="600"/>
                  <a:chOff x="4620" y="2190"/>
                  <a:chExt cx="435" cy="600"/>
                </a:xfrm>
              </p:grpSpPr>
              <p:sp>
                <p:nvSpPr>
                  <p:cNvPr id="57" name="AutoShape 42"/>
                  <p:cNvSpPr>
                    <a:spLocks noChangeShapeType="1"/>
                  </p:cNvSpPr>
                  <p:nvPr/>
                </p:nvSpPr>
                <p:spPr bwMode="auto">
                  <a:xfrm>
                    <a:off x="4620" y="2190"/>
                    <a:ext cx="43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58" name="AutoShape 41"/>
                  <p:cNvSpPr>
                    <a:spLocks noChangeShapeType="1"/>
                  </p:cNvSpPr>
                  <p:nvPr/>
                </p:nvSpPr>
                <p:spPr bwMode="auto">
                  <a:xfrm>
                    <a:off x="4815" y="2190"/>
                    <a:ext cx="0" cy="6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</p:grpSp>
          </p:grpSp>
          <p:sp>
            <p:nvSpPr>
              <p:cNvPr id="48" name="Arc 38"/>
              <p:cNvSpPr>
                <a:spLocks/>
              </p:cNvSpPr>
              <p:nvPr/>
            </p:nvSpPr>
            <p:spPr bwMode="auto">
              <a:xfrm flipV="1">
                <a:off x="2356" y="2121"/>
                <a:ext cx="293" cy="646"/>
              </a:xfrm>
              <a:custGeom>
                <a:avLst/>
                <a:gdLst>
                  <a:gd name="G0" fmla="+- 692 0 0"/>
                  <a:gd name="G1" fmla="+- 21600 0 0"/>
                  <a:gd name="G2" fmla="+- 21600 0 0"/>
                  <a:gd name="T0" fmla="*/ 692 w 22292"/>
                  <a:gd name="T1" fmla="*/ 0 h 43200"/>
                  <a:gd name="T2" fmla="*/ 0 w 22292"/>
                  <a:gd name="T3" fmla="*/ 43189 h 43200"/>
                  <a:gd name="T4" fmla="*/ 692 w 2229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292" h="43200" fill="none" extrusionOk="0">
                    <a:moveTo>
                      <a:pt x="691" y="0"/>
                    </a:moveTo>
                    <a:cubicBezTo>
                      <a:pt x="12621" y="0"/>
                      <a:pt x="22292" y="9670"/>
                      <a:pt x="22292" y="21600"/>
                    </a:cubicBezTo>
                    <a:cubicBezTo>
                      <a:pt x="22292" y="33529"/>
                      <a:pt x="12621" y="43200"/>
                      <a:pt x="692" y="43200"/>
                    </a:cubicBezTo>
                    <a:cubicBezTo>
                      <a:pt x="461" y="43200"/>
                      <a:pt x="230" y="43196"/>
                      <a:pt x="0" y="43188"/>
                    </a:cubicBezTo>
                  </a:path>
                  <a:path w="22292" h="43200" stroke="0" extrusionOk="0">
                    <a:moveTo>
                      <a:pt x="691" y="0"/>
                    </a:moveTo>
                    <a:cubicBezTo>
                      <a:pt x="12621" y="0"/>
                      <a:pt x="22292" y="9670"/>
                      <a:pt x="22292" y="21600"/>
                    </a:cubicBezTo>
                    <a:cubicBezTo>
                      <a:pt x="22292" y="33529"/>
                      <a:pt x="12621" y="43200"/>
                      <a:pt x="692" y="43200"/>
                    </a:cubicBezTo>
                    <a:cubicBezTo>
                      <a:pt x="461" y="43200"/>
                      <a:pt x="230" y="43196"/>
                      <a:pt x="0" y="43188"/>
                    </a:cubicBezTo>
                    <a:lnTo>
                      <a:pt x="69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triangle" w="med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1411" y="2844"/>
                <a:ext cx="2612" cy="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600" baseline="-300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− </a:t>
                </a:r>
                <a:r>
                  <a:rPr lang="en-US" altLang="id-ID" sz="2600" dirty="0">
                    <a:latin typeface="Calibri"/>
                    <a:ea typeface="Calibri" pitchFamily="34" charset="0"/>
                    <a:cs typeface="Times New Roman" pitchFamily="18" charset="0"/>
                  </a:rPr>
                  <a:t>½</a:t>
                </a: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∙6∙</a:t>
                </a:r>
                <a:r>
                  <a:rPr lang="en-US" altLang="id-ID" sz="2600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600" baseline="-300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600" baseline="300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altLang="id-ID" sz="1589" dirty="0">
                  <a:latin typeface="Arial" pitchFamily="34" charset="0"/>
                  <a:cs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= − 3∙</a:t>
                </a:r>
                <a:r>
                  <a:rPr lang="en-US" altLang="id-ID" sz="2600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600" baseline="-300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600" baseline="300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1589" dirty="0">
                  <a:latin typeface="Arial" pitchFamily="34" charset="0"/>
                  <a:cs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Arc 36"/>
              <p:cNvSpPr>
                <a:spLocks/>
              </p:cNvSpPr>
              <p:nvPr/>
            </p:nvSpPr>
            <p:spPr bwMode="auto">
              <a:xfrm flipV="1">
                <a:off x="3870" y="3105"/>
                <a:ext cx="693" cy="399"/>
              </a:xfrm>
              <a:custGeom>
                <a:avLst/>
                <a:gdLst>
                  <a:gd name="G0" fmla="+- 21578 0 0"/>
                  <a:gd name="G1" fmla="+- 21600 0 0"/>
                  <a:gd name="G2" fmla="+- 21600 0 0"/>
                  <a:gd name="T0" fmla="*/ 0 w 42795"/>
                  <a:gd name="T1" fmla="*/ 20632 h 21600"/>
                  <a:gd name="T2" fmla="*/ 42795 w 42795"/>
                  <a:gd name="T3" fmla="*/ 17552 h 21600"/>
                  <a:gd name="T4" fmla="*/ 21578 w 4279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95" h="21600" fill="none" extrusionOk="0">
                    <a:moveTo>
                      <a:pt x="-1" y="20631"/>
                    </a:moveTo>
                    <a:cubicBezTo>
                      <a:pt x="517" y="9090"/>
                      <a:pt x="10025" y="-1"/>
                      <a:pt x="21578" y="0"/>
                    </a:cubicBezTo>
                    <a:cubicBezTo>
                      <a:pt x="31946" y="0"/>
                      <a:pt x="40852" y="7367"/>
                      <a:pt x="42795" y="17551"/>
                    </a:cubicBezTo>
                  </a:path>
                  <a:path w="42795" h="21600" stroke="0" extrusionOk="0">
                    <a:moveTo>
                      <a:pt x="-1" y="20631"/>
                    </a:moveTo>
                    <a:cubicBezTo>
                      <a:pt x="517" y="9090"/>
                      <a:pt x="10025" y="-1"/>
                      <a:pt x="21578" y="0"/>
                    </a:cubicBezTo>
                    <a:cubicBezTo>
                      <a:pt x="31946" y="0"/>
                      <a:pt x="40852" y="7367"/>
                      <a:pt x="42795" y="17551"/>
                    </a:cubicBezTo>
                    <a:lnTo>
                      <a:pt x="2157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triangle" w="med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51" name="Text Box 35"/>
              <p:cNvSpPr txBox="1">
                <a:spLocks noChangeArrowheads="1"/>
              </p:cNvSpPr>
              <p:nvPr/>
            </p:nvSpPr>
            <p:spPr bwMode="auto">
              <a:xfrm>
                <a:off x="4408" y="3510"/>
                <a:ext cx="2726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600" i="1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id-ID" altLang="id-ID" sz="2600" baseline="-300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id-ID" altLang="id-ID" sz="26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− 17,28 kN.m</a:t>
                </a:r>
                <a:endParaRPr lang="id-ID" altLang="id-ID" sz="1589" noProof="1">
                  <a:latin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id-ID" sz="4622" noProof="1">
                  <a:latin typeface="Arial" pitchFamily="34" charset="0"/>
                </a:endParaRPr>
              </a:p>
            </p:txBody>
          </p:sp>
          <p:sp>
            <p:nvSpPr>
              <p:cNvPr id="52" name="Text Box 34"/>
              <p:cNvSpPr txBox="1">
                <a:spLocks noChangeArrowheads="1"/>
              </p:cNvSpPr>
              <p:nvPr/>
            </p:nvSpPr>
            <p:spPr bwMode="auto">
              <a:xfrm>
                <a:off x="4815" y="2737"/>
                <a:ext cx="62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600" baseline="-300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 Box 33"/>
              <p:cNvSpPr txBox="1">
                <a:spLocks noChangeArrowheads="1"/>
              </p:cNvSpPr>
              <p:nvPr/>
            </p:nvSpPr>
            <p:spPr bwMode="auto">
              <a:xfrm>
                <a:off x="4023" y="6243"/>
                <a:ext cx="1630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6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14,4 kN</a:t>
                </a:r>
                <a:endParaRPr lang="id-ID" altLang="id-ID" sz="4622" noProof="1">
                  <a:latin typeface="Arial" pitchFamily="34" charset="0"/>
                </a:endParaRP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4578" y="5535"/>
                <a:ext cx="2123" cy="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6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17,28 kN.m</a:t>
                </a:r>
                <a:endParaRPr lang="id-ID" altLang="id-ID" sz="4622" noProof="1">
                  <a:latin typeface="Arial" pitchFamily="34" charset="0"/>
                </a:endParaRPr>
              </a:p>
            </p:txBody>
          </p:sp>
        </p:grpSp>
      </p:grpSp>
      <p:sp>
        <p:nvSpPr>
          <p:cNvPr id="91" name="Rectangle 90"/>
          <p:cNvSpPr/>
          <p:nvPr/>
        </p:nvSpPr>
        <p:spPr>
          <a:xfrm>
            <a:off x="10279282" y="2954096"/>
            <a:ext cx="53461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b="1" dirty="0"/>
              <a:t>Momen akibat beban nyata, </a:t>
            </a:r>
            <a:r>
              <a:rPr lang="id-ID" sz="2600" b="1" i="1" dirty="0"/>
              <a:t>M</a:t>
            </a:r>
            <a:r>
              <a:rPr lang="id-ID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7227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98"/>
          <p:cNvSpPr>
            <a:spLocks noChangeArrowheads="1"/>
          </p:cNvSpPr>
          <p:nvPr/>
        </p:nvSpPr>
        <p:spPr bwMode="auto">
          <a:xfrm>
            <a:off x="2201070" y="7238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084433" y="660400"/>
            <a:ext cx="3610284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622" b="1" dirty="0"/>
              <a:t>Contoh 6.11</a:t>
            </a:r>
            <a:endParaRPr lang="id-ID" sz="4622" dirty="0"/>
          </a:p>
        </p:txBody>
      </p:sp>
      <p:sp>
        <p:nvSpPr>
          <p:cNvPr id="83" name="Rectangle 125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33"/>
          <p:cNvSpPr>
            <a:spLocks noChangeArrowheads="1"/>
          </p:cNvSpPr>
          <p:nvPr/>
        </p:nvSpPr>
        <p:spPr bwMode="auto">
          <a:xfrm>
            <a:off x="2421203" y="9439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732297" y="1688613"/>
            <a:ext cx="5695647" cy="6206305"/>
            <a:chOff x="4338934" y="1152673"/>
            <a:chExt cx="3943140" cy="4296673"/>
          </a:xfrm>
        </p:grpSpPr>
        <p:grpSp>
          <p:nvGrpSpPr>
            <p:cNvPr id="84" name="Group 99"/>
            <p:cNvGrpSpPr>
              <a:grpSpLocks/>
            </p:cNvGrpSpPr>
            <p:nvPr/>
          </p:nvGrpSpPr>
          <p:grpSpPr bwMode="auto">
            <a:xfrm>
              <a:off x="4338934" y="1152673"/>
              <a:ext cx="3943140" cy="4296673"/>
              <a:chOff x="3871" y="6900"/>
              <a:chExt cx="5437" cy="5599"/>
            </a:xfrm>
          </p:grpSpPr>
          <p:sp>
            <p:nvSpPr>
              <p:cNvPr id="85" name="Text Box 124"/>
              <p:cNvSpPr txBox="1">
                <a:spLocks noChangeArrowheads="1"/>
              </p:cNvSpPr>
              <p:nvPr/>
            </p:nvSpPr>
            <p:spPr bwMode="auto">
              <a:xfrm>
                <a:off x="5337" y="11231"/>
                <a:ext cx="1785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2,4 kN.m</a:t>
                </a:r>
                <a:endParaRPr lang="id-ID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6" name="Group 100"/>
              <p:cNvGrpSpPr>
                <a:grpSpLocks/>
              </p:cNvGrpSpPr>
              <p:nvPr/>
            </p:nvGrpSpPr>
            <p:grpSpPr bwMode="auto">
              <a:xfrm>
                <a:off x="3871" y="6900"/>
                <a:ext cx="5437" cy="5599"/>
                <a:chOff x="3871" y="6900"/>
                <a:chExt cx="5437" cy="5599"/>
              </a:xfrm>
            </p:grpSpPr>
            <p:sp>
              <p:nvSpPr>
                <p:cNvPr id="87" name="Arc 123"/>
                <p:cNvSpPr>
                  <a:spLocks/>
                </p:cNvSpPr>
                <p:nvPr/>
              </p:nvSpPr>
              <p:spPr bwMode="auto">
                <a:xfrm flipV="1">
                  <a:off x="5230" y="7832"/>
                  <a:ext cx="293" cy="646"/>
                </a:xfrm>
                <a:custGeom>
                  <a:avLst/>
                  <a:gdLst>
                    <a:gd name="G0" fmla="+- 692 0 0"/>
                    <a:gd name="G1" fmla="+- 21600 0 0"/>
                    <a:gd name="G2" fmla="+- 21600 0 0"/>
                    <a:gd name="T0" fmla="*/ 692 w 22292"/>
                    <a:gd name="T1" fmla="*/ 0 h 43200"/>
                    <a:gd name="T2" fmla="*/ 0 w 22292"/>
                    <a:gd name="T3" fmla="*/ 43189 h 43200"/>
                    <a:gd name="T4" fmla="*/ 692 w 2229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292" h="43200" fill="none" extrusionOk="0">
                      <a:moveTo>
                        <a:pt x="691" y="0"/>
                      </a:moveTo>
                      <a:cubicBezTo>
                        <a:pt x="12621" y="0"/>
                        <a:pt x="22292" y="9670"/>
                        <a:pt x="22292" y="21600"/>
                      </a:cubicBezTo>
                      <a:cubicBezTo>
                        <a:pt x="22292" y="33529"/>
                        <a:pt x="12621" y="43200"/>
                        <a:pt x="692" y="43200"/>
                      </a:cubicBezTo>
                      <a:cubicBezTo>
                        <a:pt x="461" y="43200"/>
                        <a:pt x="230" y="43196"/>
                        <a:pt x="0" y="43188"/>
                      </a:cubicBezTo>
                    </a:path>
                    <a:path w="22292" h="43200" stroke="0" extrusionOk="0">
                      <a:moveTo>
                        <a:pt x="691" y="0"/>
                      </a:moveTo>
                      <a:cubicBezTo>
                        <a:pt x="12621" y="0"/>
                        <a:pt x="22292" y="9670"/>
                        <a:pt x="22292" y="21600"/>
                      </a:cubicBezTo>
                      <a:cubicBezTo>
                        <a:pt x="22292" y="33529"/>
                        <a:pt x="12621" y="43200"/>
                        <a:pt x="692" y="43200"/>
                      </a:cubicBezTo>
                      <a:cubicBezTo>
                        <a:pt x="461" y="43200"/>
                        <a:pt x="230" y="43196"/>
                        <a:pt x="0" y="43188"/>
                      </a:cubicBezTo>
                      <a:lnTo>
                        <a:pt x="69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 type="triangle" w="med" len="lg"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88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615" y="8447"/>
                  <a:ext cx="1785" cy="1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600" i="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en-US" altLang="id-ID" sz="2600" baseline="-300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r>
                    <a:rPr lang="en-US" altLang="id-ID" sz="26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= − 1∙</a:t>
                  </a:r>
                  <a:r>
                    <a:rPr lang="en-US" altLang="id-ID" sz="2600" i="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2600" baseline="-300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1589" dirty="0">
                    <a:latin typeface="Arial" pitchFamily="34" charset="0"/>
                    <a:cs typeface="Arial" pitchFamily="34" charset="0"/>
                  </a:endParaRPr>
                </a:p>
                <a:p>
                  <a:pPr defTabSz="132075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6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     = − </a:t>
                  </a:r>
                  <a:r>
                    <a:rPr lang="en-US" altLang="id-ID" sz="2600" i="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2600" baseline="-300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1589" dirty="0">
                    <a:latin typeface="Arial" pitchFamily="34" charset="0"/>
                    <a:cs typeface="Arial" pitchFamily="34" charset="0"/>
                  </a:endParaRPr>
                </a:p>
                <a:p>
                  <a:pPr defTabSz="132075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id-ID" sz="4622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89" name="Group 101"/>
                <p:cNvGrpSpPr>
                  <a:grpSpLocks/>
                </p:cNvGrpSpPr>
                <p:nvPr/>
              </p:nvGrpSpPr>
              <p:grpSpPr bwMode="auto">
                <a:xfrm>
                  <a:off x="3871" y="6900"/>
                  <a:ext cx="5437" cy="5599"/>
                  <a:chOff x="3871" y="6900"/>
                  <a:chExt cx="5437" cy="5599"/>
                </a:xfrm>
              </p:grpSpPr>
              <p:sp>
                <p:nvSpPr>
                  <p:cNvPr id="90" name="Arc 121"/>
                  <p:cNvSpPr>
                    <a:spLocks/>
                  </p:cNvSpPr>
                  <p:nvPr/>
                </p:nvSpPr>
                <p:spPr bwMode="auto">
                  <a:xfrm flipH="1" flipV="1">
                    <a:off x="6744" y="11501"/>
                    <a:ext cx="750" cy="38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7 w 43200"/>
                      <a:gd name="T1" fmla="*/ 22672 h 22672"/>
                      <a:gd name="T2" fmla="*/ 43200 w 43200"/>
                      <a:gd name="T3" fmla="*/ 21600 h 22672"/>
                      <a:gd name="T4" fmla="*/ 21600 w 43200"/>
                      <a:gd name="T5" fmla="*/ 21600 h 226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672" fill="none" extrusionOk="0">
                        <a:moveTo>
                          <a:pt x="26" y="22672"/>
                        </a:moveTo>
                        <a:cubicBezTo>
                          <a:pt x="8" y="22314"/>
                          <a:pt x="0" y="219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2672" stroke="0" extrusionOk="0">
                        <a:moveTo>
                          <a:pt x="26" y="22672"/>
                        </a:moveTo>
                        <a:cubicBezTo>
                          <a:pt x="8" y="22314"/>
                          <a:pt x="0" y="2195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 type="none" w="med" len="lg"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91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1" y="7351"/>
                    <a:ext cx="877" cy="4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600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 kN</a:t>
                    </a:r>
                    <a:endParaRPr lang="id-ID" altLang="id-ID" sz="462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2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4" y="12026"/>
                    <a:ext cx="1132" cy="4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6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 kN</a:t>
                    </a:r>
                    <a:endParaRPr lang="id-ID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3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7" y="6900"/>
                    <a:ext cx="622" cy="4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600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id-ID" altLang="id-ID" sz="2600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id-ID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Arc 117"/>
                  <p:cNvSpPr>
                    <a:spLocks/>
                  </p:cNvSpPr>
                  <p:nvPr/>
                </p:nvSpPr>
                <p:spPr bwMode="auto">
                  <a:xfrm flipV="1">
                    <a:off x="6744" y="8816"/>
                    <a:ext cx="693" cy="399"/>
                  </a:xfrm>
                  <a:custGeom>
                    <a:avLst/>
                    <a:gdLst>
                      <a:gd name="G0" fmla="+- 21578 0 0"/>
                      <a:gd name="G1" fmla="+- 21600 0 0"/>
                      <a:gd name="G2" fmla="+- 21600 0 0"/>
                      <a:gd name="T0" fmla="*/ 0 w 42795"/>
                      <a:gd name="T1" fmla="*/ 20632 h 21600"/>
                      <a:gd name="T2" fmla="*/ 42795 w 42795"/>
                      <a:gd name="T3" fmla="*/ 17552 h 21600"/>
                      <a:gd name="T4" fmla="*/ 21578 w 42795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795" h="21600" fill="none" extrusionOk="0">
                        <a:moveTo>
                          <a:pt x="-1" y="20631"/>
                        </a:moveTo>
                        <a:cubicBezTo>
                          <a:pt x="517" y="9090"/>
                          <a:pt x="10025" y="-1"/>
                          <a:pt x="21578" y="0"/>
                        </a:cubicBezTo>
                        <a:cubicBezTo>
                          <a:pt x="31946" y="0"/>
                          <a:pt x="40852" y="7367"/>
                          <a:pt x="42795" y="17551"/>
                        </a:cubicBezTo>
                      </a:path>
                      <a:path w="42795" h="21600" stroke="0" extrusionOk="0">
                        <a:moveTo>
                          <a:pt x="-1" y="20631"/>
                        </a:moveTo>
                        <a:cubicBezTo>
                          <a:pt x="517" y="9090"/>
                          <a:pt x="10025" y="-1"/>
                          <a:pt x="21578" y="0"/>
                        </a:cubicBezTo>
                        <a:cubicBezTo>
                          <a:pt x="31946" y="0"/>
                          <a:pt x="40852" y="7367"/>
                          <a:pt x="42795" y="17551"/>
                        </a:cubicBezTo>
                        <a:lnTo>
                          <a:pt x="21578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 type="triangle" w="med" len="lg"/>
                    <a:tailEnd type="non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95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13" y="8921"/>
                    <a:ext cx="1995" cy="5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600" i="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id-ID" altLang="id-ID" sz="2600" baseline="-30000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r>
                      <a:rPr lang="id-ID" altLang="id-ID" sz="2600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= − 2,4</a:t>
                    </a:r>
                    <a:endParaRPr lang="id-ID" altLang="id-ID" sz="1589" dirty="0">
                      <a:latin typeface="Arial" pitchFamily="34" charset="0"/>
                      <a:cs typeface="Arial" pitchFamily="34" charset="0"/>
                    </a:endParaRPr>
                  </a:p>
                  <a:p>
                    <a:pPr defTabSz="1320759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 altLang="id-ID" sz="462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96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7494" y="8216"/>
                    <a:ext cx="435" cy="600"/>
                    <a:chOff x="4620" y="2190"/>
                    <a:chExt cx="435" cy="600"/>
                  </a:xfrm>
                </p:grpSpPr>
                <p:sp>
                  <p:nvSpPr>
                    <p:cNvPr id="108" name="AutoShap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20" y="2190"/>
                      <a:ext cx="43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109" name="AutoShap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5" y="2190"/>
                      <a:ext cx="0" cy="60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</p:grpSp>
              <p:grpSp>
                <p:nvGrpSpPr>
                  <p:cNvPr id="97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4674" y="6900"/>
                    <a:ext cx="645" cy="345"/>
                    <a:chOff x="1800" y="1125"/>
                    <a:chExt cx="645" cy="345"/>
                  </a:xfrm>
                </p:grpSpPr>
                <p:sp>
                  <p:nvSpPr>
                    <p:cNvPr id="106" name="AutoShap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0" y="1125"/>
                      <a:ext cx="0" cy="34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107" name="AutoShap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0" y="1305"/>
                      <a:ext cx="64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</p:grpSp>
              <p:grpSp>
                <p:nvGrpSpPr>
                  <p:cNvPr id="9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6549" y="11246"/>
                    <a:ext cx="1020" cy="255"/>
                    <a:chOff x="6270" y="6975"/>
                    <a:chExt cx="1020" cy="255"/>
                  </a:xfrm>
                </p:grpSpPr>
                <p:sp>
                  <p:nvSpPr>
                    <p:cNvPr id="104" name="Rectangle 109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70" y="6975"/>
                      <a:ext cx="1020" cy="255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105" name="AutoShap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70" y="6975"/>
                      <a:ext cx="102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</p:grpSp>
              <p:sp>
                <p:nvSpPr>
                  <p:cNvPr id="99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99" y="10589"/>
                    <a:ext cx="479" cy="4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600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462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0" name="AutoShape 105"/>
                  <p:cNvSpPr>
                    <a:spLocks noChangeShapeType="1"/>
                  </p:cNvSpPr>
                  <p:nvPr/>
                </p:nvSpPr>
                <p:spPr bwMode="auto">
                  <a:xfrm>
                    <a:off x="4674" y="8216"/>
                    <a:ext cx="2430" cy="0"/>
                  </a:xfrm>
                  <a:prstGeom prst="straightConnector1">
                    <a:avLst/>
                  </a:prstGeom>
                  <a:noFill/>
                  <a:ln w="5080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101" name="AutoShape 104"/>
                  <p:cNvSpPr>
                    <a:spLocks noChangeShapeType="1"/>
                  </p:cNvSpPr>
                  <p:nvPr/>
                </p:nvSpPr>
                <p:spPr bwMode="auto">
                  <a:xfrm>
                    <a:off x="7104" y="8216"/>
                    <a:ext cx="0" cy="3030"/>
                  </a:xfrm>
                  <a:prstGeom prst="straightConnector1">
                    <a:avLst/>
                  </a:prstGeom>
                  <a:noFill/>
                  <a:ln w="5080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102" name="AutoShape 10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238" y="7767"/>
                    <a:ext cx="874" cy="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103" name="AutoShape 102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579" y="11988"/>
                    <a:ext cx="1020" cy="1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</p:grpSp>
          </p:grpSp>
        </p:grpSp>
        <p:sp>
          <p:nvSpPr>
            <p:cNvPr id="111" name="Text Box 134"/>
            <p:cNvSpPr txBox="1">
              <a:spLocks noChangeArrowheads="1"/>
            </p:cNvSpPr>
            <p:nvPr/>
          </p:nvSpPr>
          <p:spPr bwMode="auto">
            <a:xfrm>
              <a:off x="7163358" y="2403551"/>
              <a:ext cx="395287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ts val="1444"/>
                </a:spcAft>
              </a:pPr>
              <a:r>
                <a:rPr lang="id-ID" altLang="id-ID" sz="2311" i="1" noProof="1">
                  <a:latin typeface="Times New Roman" pitchFamily="18" charset="0"/>
                  <a:cs typeface="Arial" pitchFamily="34" charset="0"/>
                </a:rPr>
                <a:t>x</a:t>
              </a:r>
              <a:r>
                <a:rPr lang="id-ID" altLang="id-ID" sz="2311" baseline="-25000" noProof="1">
                  <a:latin typeface="Times New Roman" pitchFamily="18" charset="0"/>
                  <a:cs typeface="Arial" pitchFamily="34" charset="0"/>
                </a:rPr>
                <a:t>2</a:t>
              </a:r>
              <a:endParaRPr lang="id-ID" altLang="id-ID" sz="4044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8181000" y="2748851"/>
            <a:ext cx="6604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d-ID" sz="2600" dirty="0"/>
              <a:t>untuk menghitung / menentukan deformasi vertikal / lendutan di titik 3, maka dapat diberikan beban vertikal virtual sebesar 1 kN.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972977" y="4102157"/>
                <a:ext cx="7436092" cy="2013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600" dirty="0"/>
                  <a:t>1∙ 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3v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2,4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Sup>
                                  <m:sSubSupPr>
                                    <m:ctrlP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id-ID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sSub>
                              <m:sSub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id-ID" sz="26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−17,28</m:t>
                                </m:r>
                              </m:e>
                            </m:d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(−2,4)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id-ID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89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89" i="1">
                            <a:latin typeface="Cambria Math" panose="02040503050406030204" pitchFamily="18" charset="0"/>
                          </a:rPr>
                          <m:t>24,88</m:t>
                        </m:r>
                      </m:num>
                      <m:den>
                        <m:r>
                          <a:rPr lang="id-ID" sz="2889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r>
                      <a:rPr lang="id-ID" sz="2889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889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89" i="1">
                            <a:latin typeface="Cambria Math" panose="02040503050406030204" pitchFamily="18" charset="0"/>
                          </a:rPr>
                          <m:t>124,42</m:t>
                        </m:r>
                      </m:num>
                      <m:den>
                        <m:r>
                          <a:rPr lang="id-ID" sz="2889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r>
                      <a:rPr lang="id-ID" sz="2889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𝟏𝟒𝟗</m:t>
                        </m:r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𝑬𝑰</m:t>
                        </m:r>
                      </m:den>
                    </m:f>
                  </m:oMath>
                </a14:m>
                <a:r>
                  <a:rPr lang="id-ID" sz="2889" b="1" dirty="0">
                    <a:solidFill>
                      <a:srgbClr val="FF0000"/>
                    </a:solidFill>
                  </a:rPr>
                  <a:t> kN.m</a:t>
                </a:r>
                <a:r>
                  <a:rPr lang="id-ID" sz="2889" b="1" baseline="30000" dirty="0">
                    <a:solidFill>
                      <a:srgbClr val="FF0000"/>
                    </a:solidFill>
                  </a:rPr>
                  <a:t>3</a:t>
                </a:r>
                <a:endParaRPr lang="id-ID" sz="2600" b="1" dirty="0"/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977" y="4102157"/>
                <a:ext cx="7436092" cy="2013115"/>
              </a:xfrm>
              <a:prstGeom prst="rect">
                <a:avLst/>
              </a:prstGeom>
              <a:blipFill rotWithShape="0">
                <a:blip r:embed="rId3"/>
                <a:stretch>
                  <a:fillRect l="-147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022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734808" y="1791269"/>
            <a:ext cx="6290394" cy="6000992"/>
            <a:chOff x="5711" y="1312"/>
            <a:chExt cx="5798" cy="5337"/>
          </a:xfrm>
        </p:grpSpPr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8805" y="6176"/>
              <a:ext cx="1571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 kN.m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5711" y="1785"/>
              <a:ext cx="877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600" noProof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kN</a:t>
              </a:r>
              <a:endParaRPr lang="id-ID" altLang="id-ID" sz="4622" noProof="1">
                <a:latin typeface="Arial" pitchFamily="34" charset="0"/>
              </a:endParaRP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9906" y="5369"/>
              <a:ext cx="113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kN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rc 26"/>
            <p:cNvSpPr>
              <a:spLocks/>
            </p:cNvSpPr>
            <p:nvPr/>
          </p:nvSpPr>
          <p:spPr bwMode="auto">
            <a:xfrm flipH="1" flipV="1">
              <a:off x="8884" y="5790"/>
              <a:ext cx="750" cy="38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7 w 43200"/>
                <a:gd name="T1" fmla="*/ 22672 h 22672"/>
                <a:gd name="T2" fmla="*/ 43200 w 43200"/>
                <a:gd name="T3" fmla="*/ 21600 h 22672"/>
                <a:gd name="T4" fmla="*/ 21600 w 43200"/>
                <a:gd name="T5" fmla="*/ 21600 h 22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672" fill="none" extrusionOk="0">
                  <a:moveTo>
                    <a:pt x="26" y="22672"/>
                  </a:moveTo>
                  <a:cubicBezTo>
                    <a:pt x="8" y="22314"/>
                    <a:pt x="0" y="219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672" stroke="0" extrusionOk="0">
                  <a:moveTo>
                    <a:pt x="26" y="22672"/>
                  </a:moveTo>
                  <a:cubicBezTo>
                    <a:pt x="8" y="22314"/>
                    <a:pt x="0" y="219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4622"/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5940" y="1312"/>
              <a:ext cx="5569" cy="4478"/>
              <a:chOff x="5940" y="1312"/>
              <a:chExt cx="5569" cy="4478"/>
            </a:xfrm>
          </p:grpSpPr>
          <p:sp>
            <p:nvSpPr>
              <p:cNvPr id="14" name="Text Box 25"/>
              <p:cNvSpPr txBox="1">
                <a:spLocks noChangeArrowheads="1"/>
              </p:cNvSpPr>
              <p:nvPr/>
            </p:nvSpPr>
            <p:spPr bwMode="auto">
              <a:xfrm>
                <a:off x="6904" y="1312"/>
                <a:ext cx="62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6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Arc 24"/>
              <p:cNvSpPr>
                <a:spLocks/>
              </p:cNvSpPr>
              <p:nvPr/>
            </p:nvSpPr>
            <p:spPr bwMode="auto">
              <a:xfrm flipV="1">
                <a:off x="7370" y="2121"/>
                <a:ext cx="293" cy="646"/>
              </a:xfrm>
              <a:custGeom>
                <a:avLst/>
                <a:gdLst>
                  <a:gd name="G0" fmla="+- 692 0 0"/>
                  <a:gd name="G1" fmla="+- 21600 0 0"/>
                  <a:gd name="G2" fmla="+- 21600 0 0"/>
                  <a:gd name="T0" fmla="*/ 692 w 22292"/>
                  <a:gd name="T1" fmla="*/ 0 h 43200"/>
                  <a:gd name="T2" fmla="*/ 0 w 22292"/>
                  <a:gd name="T3" fmla="*/ 43189 h 43200"/>
                  <a:gd name="T4" fmla="*/ 692 w 2229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292" h="43200" fill="none" extrusionOk="0">
                    <a:moveTo>
                      <a:pt x="691" y="0"/>
                    </a:moveTo>
                    <a:cubicBezTo>
                      <a:pt x="12621" y="0"/>
                      <a:pt x="22292" y="9670"/>
                      <a:pt x="22292" y="21600"/>
                    </a:cubicBezTo>
                    <a:cubicBezTo>
                      <a:pt x="22292" y="33529"/>
                      <a:pt x="12621" y="43200"/>
                      <a:pt x="692" y="43200"/>
                    </a:cubicBezTo>
                    <a:cubicBezTo>
                      <a:pt x="461" y="43200"/>
                      <a:pt x="230" y="43196"/>
                      <a:pt x="0" y="43188"/>
                    </a:cubicBezTo>
                  </a:path>
                  <a:path w="22292" h="43200" stroke="0" extrusionOk="0">
                    <a:moveTo>
                      <a:pt x="691" y="0"/>
                    </a:moveTo>
                    <a:cubicBezTo>
                      <a:pt x="12621" y="0"/>
                      <a:pt x="22292" y="9670"/>
                      <a:pt x="22292" y="21600"/>
                    </a:cubicBezTo>
                    <a:cubicBezTo>
                      <a:pt x="22292" y="33529"/>
                      <a:pt x="12621" y="43200"/>
                      <a:pt x="692" y="43200"/>
                    </a:cubicBezTo>
                    <a:cubicBezTo>
                      <a:pt x="461" y="43200"/>
                      <a:pt x="230" y="43196"/>
                      <a:pt x="0" y="43188"/>
                    </a:cubicBezTo>
                    <a:lnTo>
                      <a:pt x="69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triangle" w="med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6904" y="2767"/>
                <a:ext cx="1113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6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0</a:t>
                </a:r>
                <a:endParaRPr lang="en-US" altLang="id-ID" sz="1589">
                  <a:latin typeface="Arial" pitchFamily="34" charset="0"/>
                  <a:cs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Arc 22"/>
              <p:cNvSpPr>
                <a:spLocks/>
              </p:cNvSpPr>
              <p:nvPr/>
            </p:nvSpPr>
            <p:spPr bwMode="auto">
              <a:xfrm flipV="1">
                <a:off x="8884" y="3105"/>
                <a:ext cx="693" cy="399"/>
              </a:xfrm>
              <a:custGeom>
                <a:avLst/>
                <a:gdLst>
                  <a:gd name="G0" fmla="+- 21578 0 0"/>
                  <a:gd name="G1" fmla="+- 21600 0 0"/>
                  <a:gd name="G2" fmla="+- 21600 0 0"/>
                  <a:gd name="T0" fmla="*/ 0 w 42795"/>
                  <a:gd name="T1" fmla="*/ 20632 h 21600"/>
                  <a:gd name="T2" fmla="*/ 42795 w 42795"/>
                  <a:gd name="T3" fmla="*/ 17552 h 21600"/>
                  <a:gd name="T4" fmla="*/ 21578 w 4279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95" h="21600" fill="none" extrusionOk="0">
                    <a:moveTo>
                      <a:pt x="-1" y="20631"/>
                    </a:moveTo>
                    <a:cubicBezTo>
                      <a:pt x="517" y="9090"/>
                      <a:pt x="10025" y="-1"/>
                      <a:pt x="21578" y="0"/>
                    </a:cubicBezTo>
                    <a:cubicBezTo>
                      <a:pt x="31946" y="0"/>
                      <a:pt x="40852" y="7367"/>
                      <a:pt x="42795" y="17551"/>
                    </a:cubicBezTo>
                  </a:path>
                  <a:path w="42795" h="21600" stroke="0" extrusionOk="0">
                    <a:moveTo>
                      <a:pt x="-1" y="20631"/>
                    </a:moveTo>
                    <a:cubicBezTo>
                      <a:pt x="517" y="9090"/>
                      <a:pt x="10025" y="-1"/>
                      <a:pt x="21578" y="0"/>
                    </a:cubicBezTo>
                    <a:cubicBezTo>
                      <a:pt x="31946" y="0"/>
                      <a:pt x="40852" y="7367"/>
                      <a:pt x="42795" y="17551"/>
                    </a:cubicBezTo>
                    <a:lnTo>
                      <a:pt x="2157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triangle" w="med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18" name="Text Box 21"/>
              <p:cNvSpPr txBox="1">
                <a:spLocks noChangeArrowheads="1"/>
              </p:cNvSpPr>
              <p:nvPr/>
            </p:nvSpPr>
            <p:spPr bwMode="auto">
              <a:xfrm>
                <a:off x="9453" y="3210"/>
                <a:ext cx="2056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6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1∙</a:t>
                </a:r>
                <a:r>
                  <a:rPr lang="en-US" altLang="id-ID" sz="26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6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altLang="id-ID" sz="1589">
                  <a:latin typeface="Arial" pitchFamily="34" charset="0"/>
                  <a:cs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= </a:t>
                </a:r>
                <a:r>
                  <a:rPr lang="en-US" altLang="id-ID" sz="26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6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1589">
                  <a:latin typeface="Arial" pitchFamily="34" charset="0"/>
                  <a:cs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9829" y="2737"/>
                <a:ext cx="622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600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" name="Group 17"/>
              <p:cNvGrpSpPr>
                <a:grpSpLocks/>
              </p:cNvGrpSpPr>
              <p:nvPr/>
            </p:nvGrpSpPr>
            <p:grpSpPr bwMode="auto">
              <a:xfrm>
                <a:off x="9634" y="2505"/>
                <a:ext cx="435" cy="600"/>
                <a:chOff x="4620" y="2190"/>
                <a:chExt cx="435" cy="600"/>
              </a:xfrm>
            </p:grpSpPr>
            <p:sp>
              <p:nvSpPr>
                <p:cNvPr id="33" name="AutoShape 19"/>
                <p:cNvSpPr>
                  <a:spLocks noChangeShapeType="1"/>
                </p:cNvSpPr>
                <p:nvPr/>
              </p:nvSpPr>
              <p:spPr bwMode="auto">
                <a:xfrm>
                  <a:off x="4620" y="2190"/>
                  <a:ext cx="43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34" name="AutoShape 18"/>
                <p:cNvSpPr>
                  <a:spLocks noChangeShapeType="1"/>
                </p:cNvSpPr>
                <p:nvPr/>
              </p:nvSpPr>
              <p:spPr bwMode="auto">
                <a:xfrm>
                  <a:off x="4815" y="2190"/>
                  <a:ext cx="0" cy="6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  <p:grpSp>
            <p:nvGrpSpPr>
              <p:cNvPr id="21" name="Group 14"/>
              <p:cNvGrpSpPr>
                <a:grpSpLocks/>
              </p:cNvGrpSpPr>
              <p:nvPr/>
            </p:nvGrpSpPr>
            <p:grpSpPr bwMode="auto">
              <a:xfrm>
                <a:off x="6814" y="1440"/>
                <a:ext cx="645" cy="345"/>
                <a:chOff x="1800" y="1125"/>
                <a:chExt cx="645" cy="345"/>
              </a:xfrm>
            </p:grpSpPr>
            <p:sp>
              <p:nvSpPr>
                <p:cNvPr id="31" name="AutoShape 16"/>
                <p:cNvSpPr>
                  <a:spLocks noChangeShapeType="1"/>
                </p:cNvSpPr>
                <p:nvPr/>
              </p:nvSpPr>
              <p:spPr bwMode="auto">
                <a:xfrm>
                  <a:off x="1800" y="1125"/>
                  <a:ext cx="0" cy="34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32" name="AutoShape 15"/>
                <p:cNvSpPr>
                  <a:spLocks noChangeShapeType="1"/>
                </p:cNvSpPr>
                <p:nvPr/>
              </p:nvSpPr>
              <p:spPr bwMode="auto">
                <a:xfrm>
                  <a:off x="1800" y="1305"/>
                  <a:ext cx="64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  <p:grpSp>
            <p:nvGrpSpPr>
              <p:cNvPr id="22" name="Group 11"/>
              <p:cNvGrpSpPr>
                <a:grpSpLocks/>
              </p:cNvGrpSpPr>
              <p:nvPr/>
            </p:nvGrpSpPr>
            <p:grpSpPr bwMode="auto">
              <a:xfrm>
                <a:off x="8689" y="5535"/>
                <a:ext cx="1020" cy="255"/>
                <a:chOff x="6270" y="6975"/>
                <a:chExt cx="1020" cy="255"/>
              </a:xfrm>
            </p:grpSpPr>
            <p:sp>
              <p:nvSpPr>
                <p:cNvPr id="29" name="Rectangle 13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6270" y="6975"/>
                  <a:ext cx="1020" cy="255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30" name="AutoShape 12"/>
                <p:cNvSpPr>
                  <a:spLocks noChangeShapeType="1"/>
                </p:cNvSpPr>
                <p:nvPr/>
              </p:nvSpPr>
              <p:spPr bwMode="auto">
                <a:xfrm>
                  <a:off x="6270" y="6975"/>
                  <a:ext cx="102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9230" y="5204"/>
                <a:ext cx="479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9155" y="2355"/>
                <a:ext cx="479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6647" y="2182"/>
                <a:ext cx="479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AutoShape 7"/>
              <p:cNvSpPr>
                <a:spLocks noChangeShapeType="1"/>
              </p:cNvSpPr>
              <p:nvPr/>
            </p:nvSpPr>
            <p:spPr bwMode="auto">
              <a:xfrm>
                <a:off x="6814" y="2505"/>
                <a:ext cx="2430" cy="0"/>
              </a:xfrm>
              <a:prstGeom prst="straightConnector1">
                <a:avLst/>
              </a:prstGeom>
              <a:noFill/>
              <a:ln w="5080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27" name="AutoShape 6"/>
              <p:cNvSpPr>
                <a:spLocks noChangeShapeType="1"/>
              </p:cNvSpPr>
              <p:nvPr/>
            </p:nvSpPr>
            <p:spPr bwMode="auto">
              <a:xfrm>
                <a:off x="9244" y="2505"/>
                <a:ext cx="0" cy="3030"/>
              </a:xfrm>
              <a:prstGeom prst="straightConnector1">
                <a:avLst/>
              </a:prstGeom>
              <a:noFill/>
              <a:ln w="5080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28" name="AutoShape 5"/>
              <p:cNvSpPr>
                <a:spLocks noChangeShapeType="1"/>
              </p:cNvSpPr>
              <p:nvPr/>
            </p:nvSpPr>
            <p:spPr bwMode="auto">
              <a:xfrm>
                <a:off x="5940" y="2505"/>
                <a:ext cx="874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</p:grpSp>
        <p:sp>
          <p:nvSpPr>
            <p:cNvPr id="13" name="AutoShape 3"/>
            <p:cNvSpPr>
              <a:spLocks noChangeShapeType="1"/>
            </p:cNvSpPr>
            <p:nvPr/>
          </p:nvSpPr>
          <p:spPr bwMode="auto">
            <a:xfrm flipH="1" flipV="1">
              <a:off x="9244" y="5690"/>
              <a:ext cx="1020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4622"/>
            </a:p>
          </p:txBody>
        </p:sp>
      </p:grpSp>
      <p:sp>
        <p:nvSpPr>
          <p:cNvPr id="81" name="Rectangle 98"/>
          <p:cNvSpPr>
            <a:spLocks noChangeArrowheads="1"/>
          </p:cNvSpPr>
          <p:nvPr/>
        </p:nvSpPr>
        <p:spPr bwMode="auto">
          <a:xfrm>
            <a:off x="2201070" y="7238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084433" y="660400"/>
            <a:ext cx="3610284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622" b="1" dirty="0"/>
              <a:t>Contoh 6.11</a:t>
            </a:r>
            <a:endParaRPr lang="id-ID" sz="4622" dirty="0"/>
          </a:p>
        </p:txBody>
      </p:sp>
      <p:sp>
        <p:nvSpPr>
          <p:cNvPr id="83" name="Rectangle 125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33"/>
          <p:cNvSpPr>
            <a:spLocks noChangeArrowheads="1"/>
          </p:cNvSpPr>
          <p:nvPr/>
        </p:nvSpPr>
        <p:spPr bwMode="auto">
          <a:xfrm>
            <a:off x="2421203" y="9439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14203" y="2907263"/>
            <a:ext cx="6604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d-ID" sz="2600" dirty="0"/>
              <a:t>Deformasi horizontal pada titik 3 dapat diperoleh dengan memberikan beban horizontal virtual sebesar 1 kN.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94265" y="4609396"/>
                <a:ext cx="6186758" cy="73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dirty="0"/>
                  <a:t>1∙ 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3h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−17,28</m:t>
                                </m:r>
                              </m:e>
                            </m:d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𝟕𝟕</m:t>
                        </m:r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𝟕𝟔</m:t>
                        </m:r>
                      </m:num>
                      <m:den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𝑬𝑰</m:t>
                        </m:r>
                      </m:den>
                    </m:f>
                  </m:oMath>
                </a14:m>
                <a:r>
                  <a:rPr lang="id-ID" sz="2889" b="1" dirty="0">
                    <a:solidFill>
                      <a:srgbClr val="FF0000"/>
                    </a:solidFill>
                  </a:rPr>
                  <a:t> kN.m</a:t>
                </a:r>
                <a:r>
                  <a:rPr lang="id-ID" sz="2889" b="1" baseline="30000" dirty="0">
                    <a:solidFill>
                      <a:srgbClr val="FF0000"/>
                    </a:solidFill>
                  </a:rPr>
                  <a:t>3</a:t>
                </a:r>
                <a:endParaRPr lang="id-ID" sz="2889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265" y="4609396"/>
                <a:ext cx="6186758" cy="732573"/>
              </a:xfrm>
              <a:prstGeom prst="rect">
                <a:avLst/>
              </a:prstGeom>
              <a:blipFill rotWithShape="0">
                <a:blip r:embed="rId3"/>
                <a:stretch>
                  <a:fillRect l="-1773" b="-100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63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ENERGI REGANGAN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3467" b="1" dirty="0">
                <a:solidFill>
                  <a:srgbClr val="7030A0"/>
                </a:solidFill>
              </a:rPr>
              <a:t>Energi Regangan Akibat Beban Aksial</a:t>
            </a:r>
            <a:endParaRPr lang="id-ID" sz="3467" dirty="0">
              <a:solidFill>
                <a:srgbClr val="7030A0"/>
              </a:solidFill>
            </a:endParaRPr>
          </a:p>
          <a:p>
            <a:endParaRPr lang="id-ID" dirty="0"/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470307" y="3717755"/>
            <a:ext cx="8363871" cy="3488878"/>
            <a:chOff x="1937" y="10592"/>
            <a:chExt cx="8056" cy="2785"/>
          </a:xfrm>
        </p:grpSpPr>
        <p:sp>
          <p:nvSpPr>
            <p:cNvPr id="6" name="AutoShape 39"/>
            <p:cNvSpPr>
              <a:spLocks noChangeShapeType="1"/>
            </p:cNvSpPr>
            <p:nvPr/>
          </p:nvSpPr>
          <p:spPr bwMode="auto">
            <a:xfrm>
              <a:off x="2131" y="10622"/>
              <a:ext cx="0" cy="12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4622"/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1937" y="10592"/>
              <a:ext cx="8056" cy="2785"/>
              <a:chOff x="1937" y="10592"/>
              <a:chExt cx="8056" cy="2785"/>
            </a:xfrm>
          </p:grpSpPr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1937" y="10592"/>
                <a:ext cx="6714" cy="2785"/>
                <a:chOff x="1937" y="10592"/>
                <a:chExt cx="6714" cy="2785"/>
              </a:xfrm>
            </p:grpSpPr>
            <p:grpSp>
              <p:nvGrpSpPr>
                <p:cNvPr id="11" name="Group 17"/>
                <p:cNvGrpSpPr>
                  <a:grpSpLocks/>
                </p:cNvGrpSpPr>
                <p:nvPr/>
              </p:nvGrpSpPr>
              <p:grpSpPr bwMode="auto">
                <a:xfrm>
                  <a:off x="1937" y="10592"/>
                  <a:ext cx="5138" cy="2443"/>
                  <a:chOff x="1937" y="2445"/>
                  <a:chExt cx="5138" cy="2443"/>
                </a:xfrm>
              </p:grpSpPr>
              <p:sp>
                <p:nvSpPr>
                  <p:cNvPr id="23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6" y="2712"/>
                    <a:ext cx="449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600" i="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N</a:t>
                    </a:r>
                    <a:endParaRPr lang="en-US" altLang="id-ID" sz="462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AutoShape 37"/>
                  <p:cNvSpPr>
                    <a:spLocks noChangeShapeType="1"/>
                  </p:cNvSpPr>
                  <p:nvPr/>
                </p:nvSpPr>
                <p:spPr bwMode="auto">
                  <a:xfrm>
                    <a:off x="4980" y="4635"/>
                    <a:ext cx="68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25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4" y="4435"/>
                    <a:ext cx="449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600" i="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L</a:t>
                    </a:r>
                    <a:endParaRPr lang="en-US" altLang="id-ID" sz="462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4" y="4435"/>
                    <a:ext cx="449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600" i="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u</a:t>
                    </a:r>
                    <a:endParaRPr lang="id-ID" altLang="id-ID" sz="462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AutoShape 34"/>
                  <p:cNvSpPr>
                    <a:spLocks noChangeShapeType="1"/>
                  </p:cNvSpPr>
                  <p:nvPr/>
                </p:nvSpPr>
                <p:spPr bwMode="auto">
                  <a:xfrm>
                    <a:off x="2131" y="4410"/>
                    <a:ext cx="0" cy="46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28" name="AutoShape 33"/>
                  <p:cNvSpPr>
                    <a:spLocks noChangeShapeType="1"/>
                  </p:cNvSpPr>
                  <p:nvPr/>
                </p:nvSpPr>
                <p:spPr bwMode="auto">
                  <a:xfrm>
                    <a:off x="4967" y="4410"/>
                    <a:ext cx="0" cy="46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29" name="AutoShape 32"/>
                  <p:cNvSpPr>
                    <a:spLocks noChangeShapeType="1"/>
                  </p:cNvSpPr>
                  <p:nvPr/>
                </p:nvSpPr>
                <p:spPr bwMode="auto">
                  <a:xfrm>
                    <a:off x="5666" y="4410"/>
                    <a:ext cx="0" cy="46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30" name="AutoShape 31"/>
                  <p:cNvSpPr>
                    <a:spLocks noChangeShapeType="1"/>
                  </p:cNvSpPr>
                  <p:nvPr/>
                </p:nvSpPr>
                <p:spPr bwMode="auto">
                  <a:xfrm>
                    <a:off x="2131" y="4635"/>
                    <a:ext cx="283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3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87" y="2577"/>
                    <a:ext cx="449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600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2" y="3735"/>
                    <a:ext cx="449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600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endParaRPr lang="id-ID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4" y="3702"/>
                    <a:ext cx="572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600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dx</a:t>
                    </a:r>
                    <a:endParaRPr lang="id-ID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" name="Rectangle 27" descr="25%"/>
                  <p:cNvSpPr>
                    <a:spLocks noChangeArrowheads="1"/>
                  </p:cNvSpPr>
                  <p:nvPr/>
                </p:nvSpPr>
                <p:spPr bwMode="auto">
                  <a:xfrm>
                    <a:off x="2865" y="2910"/>
                    <a:ext cx="300" cy="255"/>
                  </a:xfrm>
                  <a:prstGeom prst="rect">
                    <a:avLst/>
                  </a:prstGeom>
                  <a:pattFill prst="pct25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35" name="Rectangle 26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1937" y="2445"/>
                    <a:ext cx="194" cy="1260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3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131" y="2910"/>
                    <a:ext cx="2836" cy="255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3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2910"/>
                    <a:ext cx="699" cy="255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38" name="AutoShape 23"/>
                  <p:cNvSpPr>
                    <a:spLocks noChangeShapeType="1"/>
                  </p:cNvSpPr>
                  <p:nvPr/>
                </p:nvSpPr>
                <p:spPr bwMode="auto">
                  <a:xfrm>
                    <a:off x="5666" y="3030"/>
                    <a:ext cx="906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39" name="AutoShape 22"/>
                  <p:cNvSpPr>
                    <a:spLocks noChangeShapeType="1"/>
                  </p:cNvSpPr>
                  <p:nvPr/>
                </p:nvSpPr>
                <p:spPr bwMode="auto">
                  <a:xfrm>
                    <a:off x="2131" y="3840"/>
                    <a:ext cx="0" cy="31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40" name="AutoShape 21"/>
                  <p:cNvSpPr>
                    <a:spLocks noChangeShapeType="1"/>
                  </p:cNvSpPr>
                  <p:nvPr/>
                </p:nvSpPr>
                <p:spPr bwMode="auto">
                  <a:xfrm>
                    <a:off x="2865" y="3840"/>
                    <a:ext cx="0" cy="31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41" name="AutoShape 20"/>
                  <p:cNvSpPr>
                    <a:spLocks noChangeShapeType="1"/>
                  </p:cNvSpPr>
                  <p:nvPr/>
                </p:nvSpPr>
                <p:spPr bwMode="auto">
                  <a:xfrm>
                    <a:off x="3165" y="3840"/>
                    <a:ext cx="0" cy="31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42" name="AutoShape 19"/>
                  <p:cNvSpPr>
                    <a:spLocks noChangeShapeType="1"/>
                  </p:cNvSpPr>
                  <p:nvPr/>
                </p:nvSpPr>
                <p:spPr bwMode="auto">
                  <a:xfrm>
                    <a:off x="2131" y="4005"/>
                    <a:ext cx="73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sp>
                <p:nvSpPr>
                  <p:cNvPr id="43" name="AutoShap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5" y="4005"/>
                    <a:ext cx="45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</p:grpSp>
            <p:grpSp>
              <p:nvGrpSpPr>
                <p:cNvPr id="12" name="Group 6"/>
                <p:cNvGrpSpPr>
                  <a:grpSpLocks/>
                </p:cNvGrpSpPr>
                <p:nvPr/>
              </p:nvGrpSpPr>
              <p:grpSpPr bwMode="auto">
                <a:xfrm>
                  <a:off x="7170" y="11997"/>
                  <a:ext cx="1481" cy="1380"/>
                  <a:chOff x="7170" y="3255"/>
                  <a:chExt cx="1481" cy="1380"/>
                </a:xfrm>
              </p:grpSpPr>
              <p:grpSp>
                <p:nvGrpSpPr>
                  <p:cNvPr id="1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7170" y="3255"/>
                    <a:ext cx="1440" cy="1380"/>
                    <a:chOff x="7170" y="3255"/>
                    <a:chExt cx="1440" cy="1380"/>
                  </a:xfrm>
                </p:grpSpPr>
                <p:sp>
                  <p:nvSpPr>
                    <p:cNvPr id="16" name="Rectangle 16" descr="20%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70" y="3255"/>
                      <a:ext cx="825" cy="750"/>
                    </a:xfrm>
                    <a:prstGeom prst="rect">
                      <a:avLst/>
                    </a:prstGeom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17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95" y="3255"/>
                      <a:ext cx="615" cy="75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lg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18" name="AutoShap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70" y="4188"/>
                      <a:ext cx="0" cy="44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19" name="AutoShap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95" y="4188"/>
                      <a:ext cx="0" cy="44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20" name="AutoShap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10" y="4188"/>
                      <a:ext cx="0" cy="44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21" name="AutoShap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70" y="4410"/>
                      <a:ext cx="8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22" name="AutoShap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95" y="4410"/>
                      <a:ext cx="61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</p:grpSp>
              <p:sp>
                <p:nvSpPr>
                  <p:cNvPr id="1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69" y="3840"/>
                    <a:ext cx="626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600" i="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d</a:t>
                    </a:r>
                    <a:r>
                      <a:rPr lang="en-US" altLang="id-ID" sz="2600" i="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endParaRPr lang="en-US" altLang="id-ID" sz="462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61" y="3840"/>
                    <a:ext cx="690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600" i="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du</a:t>
                    </a:r>
                    <a:endParaRPr lang="id-ID" altLang="id-ID" sz="4622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9" name="AutoShape 4"/>
              <p:cNvSpPr>
                <a:spLocks noChangeShapeType="1"/>
              </p:cNvSpPr>
              <p:nvPr/>
            </p:nvSpPr>
            <p:spPr bwMode="auto">
              <a:xfrm>
                <a:off x="8610" y="12503"/>
                <a:ext cx="102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9544" y="12129"/>
                <a:ext cx="449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678209" y="7657301"/>
                <a:ext cx="3877985" cy="939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3467" b="1" i="1" dirty="0">
                    <a:solidFill>
                      <a:schemeClr val="accent2">
                        <a:lumMod val="75000"/>
                      </a:schemeClr>
                    </a:solidFill>
                  </a:rPr>
                  <a:t>U</a:t>
                </a:r>
                <a:r>
                  <a:rPr lang="id-ID" sz="3467" b="1" dirty="0">
                    <a:solidFill>
                      <a:schemeClr val="accent2">
                        <a:lumMod val="75000"/>
                      </a:schemeClr>
                    </a:solidFill>
                  </a:rPr>
                  <a:t>	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sup>
                      <m:e>
                        <m:f>
                          <m:fPr>
                            <m:ctrlP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3467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3467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id-ID" sz="3467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𝑨𝑬</m:t>
                            </m:r>
                          </m:den>
                        </m:f>
                        <m:box>
                          <m:boxPr>
                            <m:diff m:val="on"/>
                            <m:ctrlP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𝒅𝒙</m:t>
                            </m:r>
                          </m:e>
                        </m:box>
                      </m:e>
                    </m:nary>
                  </m:oMath>
                </a14:m>
                <a:r>
                  <a:rPr lang="id-ID" sz="3467" b="1" dirty="0">
                    <a:solidFill>
                      <a:schemeClr val="accent2">
                        <a:lumMod val="75000"/>
                      </a:schemeClr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09" y="7657301"/>
                <a:ext cx="3877985" cy="939681"/>
              </a:xfrm>
              <a:prstGeom prst="rect">
                <a:avLst/>
              </a:prstGeom>
              <a:blipFill rotWithShape="0">
                <a:blip r:embed="rId2"/>
                <a:stretch>
                  <a:fillRect l="-4396" b="-909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10610276" y="7893523"/>
            <a:ext cx="8947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dirty="0"/>
              <a:t>(6.6)</a:t>
            </a:r>
          </a:p>
        </p:txBody>
      </p:sp>
    </p:spTree>
    <p:extLst>
      <p:ext uri="{BB962C8B-B14F-4D97-AF65-F5344CB8AC3E}">
        <p14:creationId xmlns:p14="http://schemas.microsoft.com/office/powerpoint/2010/main" val="276950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148" y="1154047"/>
            <a:ext cx="11887200" cy="1651000"/>
          </a:xfrm>
        </p:spPr>
        <p:txBody>
          <a:bodyPr/>
          <a:lstStyle/>
          <a:p>
            <a:pPr algn="l"/>
            <a:r>
              <a:rPr lang="en-US" b="1" dirty="0"/>
              <a:t>ENERGI REGANGAN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90" y="2187696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sz="3467" b="1" noProof="1">
                <a:solidFill>
                  <a:srgbClr val="7030A0"/>
                </a:solidFill>
              </a:rPr>
              <a:t>Energi Regangan Akibat Momen Lentur</a:t>
            </a:r>
            <a:endParaRPr lang="en-US" sz="3467" b="1" noProof="1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467" b="1" noProof="1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467" b="1" noProof="1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467" b="1" noProof="1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d-ID" sz="3467" b="1" noProof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id-ID" sz="3467" b="1" noProof="1">
                <a:solidFill>
                  <a:srgbClr val="7030A0"/>
                </a:solidFill>
              </a:rPr>
              <a:t>Energi Regangan Akibat </a:t>
            </a:r>
            <a:r>
              <a:rPr lang="en-US" sz="3467" b="1" noProof="1">
                <a:solidFill>
                  <a:srgbClr val="7030A0"/>
                </a:solidFill>
              </a:rPr>
              <a:t>Gaya Geser</a:t>
            </a:r>
            <a:endParaRPr lang="id-ID" sz="3467" noProof="1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d-ID" sz="3467" noProof="1">
              <a:solidFill>
                <a:srgbClr val="7030A0"/>
              </a:solidFill>
            </a:endParaRPr>
          </a:p>
          <a:p>
            <a:endParaRPr lang="id-ID" noProof="1"/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66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51"/>
          <p:cNvGrpSpPr>
            <a:grpSpLocks/>
          </p:cNvGrpSpPr>
          <p:nvPr/>
        </p:nvGrpSpPr>
        <p:grpSpPr bwMode="auto">
          <a:xfrm>
            <a:off x="2421203" y="1907584"/>
            <a:ext cx="4188318" cy="4217266"/>
            <a:chOff x="4037" y="8236"/>
            <a:chExt cx="3011" cy="3162"/>
          </a:xfrm>
        </p:grpSpPr>
        <p:sp>
          <p:nvSpPr>
            <p:cNvPr id="48" name="Arc 65"/>
            <p:cNvSpPr>
              <a:spLocks/>
            </p:cNvSpPr>
            <p:nvPr/>
          </p:nvSpPr>
          <p:spPr bwMode="auto">
            <a:xfrm rot="8280281">
              <a:off x="5039" y="8236"/>
              <a:ext cx="940" cy="1293"/>
            </a:xfrm>
            <a:custGeom>
              <a:avLst/>
              <a:gdLst>
                <a:gd name="G0" fmla="+- 0 0 0"/>
                <a:gd name="G1" fmla="+- 20138 0 0"/>
                <a:gd name="G2" fmla="+- 21600 0 0"/>
                <a:gd name="T0" fmla="*/ 7812 w 16905"/>
                <a:gd name="T1" fmla="*/ 0 h 20138"/>
                <a:gd name="T2" fmla="*/ 16905 w 16905"/>
                <a:gd name="T3" fmla="*/ 6692 h 20138"/>
                <a:gd name="T4" fmla="*/ 0 w 16905"/>
                <a:gd name="T5" fmla="*/ 20138 h 20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5" h="20138" fill="none" extrusionOk="0">
                  <a:moveTo>
                    <a:pt x="7811" y="0"/>
                  </a:moveTo>
                  <a:cubicBezTo>
                    <a:pt x="11382" y="1385"/>
                    <a:pt x="14520" y="3694"/>
                    <a:pt x="16904" y="6692"/>
                  </a:cubicBezTo>
                </a:path>
                <a:path w="16905" h="20138" stroke="0" extrusionOk="0">
                  <a:moveTo>
                    <a:pt x="7811" y="0"/>
                  </a:moveTo>
                  <a:cubicBezTo>
                    <a:pt x="11382" y="1385"/>
                    <a:pt x="14520" y="3694"/>
                    <a:pt x="16904" y="6692"/>
                  </a:cubicBezTo>
                  <a:lnTo>
                    <a:pt x="0" y="2013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4622"/>
            </a:p>
          </p:txBody>
        </p:sp>
        <p:grpSp>
          <p:nvGrpSpPr>
            <p:cNvPr id="49" name="Group 52"/>
            <p:cNvGrpSpPr>
              <a:grpSpLocks/>
            </p:cNvGrpSpPr>
            <p:nvPr/>
          </p:nvGrpSpPr>
          <p:grpSpPr bwMode="auto">
            <a:xfrm>
              <a:off x="4037" y="8820"/>
              <a:ext cx="3011" cy="2578"/>
              <a:chOff x="3387" y="8820"/>
              <a:chExt cx="3011" cy="2578"/>
            </a:xfrm>
          </p:grpSpPr>
          <p:grpSp>
            <p:nvGrpSpPr>
              <p:cNvPr id="50" name="Group 55"/>
              <p:cNvGrpSpPr>
                <a:grpSpLocks/>
              </p:cNvGrpSpPr>
              <p:nvPr/>
            </p:nvGrpSpPr>
            <p:grpSpPr bwMode="auto">
              <a:xfrm>
                <a:off x="3713" y="8820"/>
                <a:ext cx="2509" cy="2578"/>
                <a:chOff x="3713" y="8820"/>
                <a:chExt cx="2509" cy="2578"/>
              </a:xfrm>
            </p:grpSpPr>
            <p:sp>
              <p:nvSpPr>
                <p:cNvPr id="53" name="Rectangle 64"/>
                <p:cNvSpPr>
                  <a:spLocks noChangeArrowheads="1"/>
                </p:cNvSpPr>
                <p:nvPr/>
              </p:nvSpPr>
              <p:spPr bwMode="auto">
                <a:xfrm>
                  <a:off x="4195" y="9345"/>
                  <a:ext cx="1605" cy="15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4" name="AutoShape 63"/>
                <p:cNvSpPr>
                  <a:spLocks noChangeShapeType="1"/>
                </p:cNvSpPr>
                <p:nvPr/>
              </p:nvSpPr>
              <p:spPr bwMode="auto">
                <a:xfrm>
                  <a:off x="3836" y="10141"/>
                  <a:ext cx="223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5" name="AutoShape 62"/>
                <p:cNvSpPr>
                  <a:spLocks noChangeShapeType="1"/>
                </p:cNvSpPr>
                <p:nvPr/>
              </p:nvSpPr>
              <p:spPr bwMode="auto">
                <a:xfrm flipH="1">
                  <a:off x="3895" y="8820"/>
                  <a:ext cx="1085" cy="181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6" name="AutoShap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4980" y="8820"/>
                  <a:ext cx="1093" cy="181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7" name="Arc 60"/>
                <p:cNvSpPr>
                  <a:spLocks/>
                </p:cNvSpPr>
                <p:nvPr/>
              </p:nvSpPr>
              <p:spPr bwMode="auto">
                <a:xfrm rot="8280281">
                  <a:off x="4195" y="9870"/>
                  <a:ext cx="1567" cy="1528"/>
                </a:xfrm>
                <a:custGeom>
                  <a:avLst/>
                  <a:gdLst>
                    <a:gd name="G0" fmla="+- 6597 0 0"/>
                    <a:gd name="G1" fmla="+- 21600 0 0"/>
                    <a:gd name="G2" fmla="+- 21600 0 0"/>
                    <a:gd name="T0" fmla="*/ 0 w 28197"/>
                    <a:gd name="T1" fmla="*/ 1032 h 23790"/>
                    <a:gd name="T2" fmla="*/ 28086 w 28197"/>
                    <a:gd name="T3" fmla="*/ 23790 h 23790"/>
                    <a:gd name="T4" fmla="*/ 6597 w 28197"/>
                    <a:gd name="T5" fmla="*/ 21600 h 237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197" h="23790" fill="none" extrusionOk="0">
                      <a:moveTo>
                        <a:pt x="0" y="1032"/>
                      </a:moveTo>
                      <a:cubicBezTo>
                        <a:pt x="2132" y="348"/>
                        <a:pt x="4357" y="-1"/>
                        <a:pt x="6597" y="0"/>
                      </a:cubicBezTo>
                      <a:cubicBezTo>
                        <a:pt x="18526" y="0"/>
                        <a:pt x="28197" y="9670"/>
                        <a:pt x="28197" y="21600"/>
                      </a:cubicBezTo>
                      <a:cubicBezTo>
                        <a:pt x="28197" y="22331"/>
                        <a:pt x="28159" y="23062"/>
                        <a:pt x="28085" y="23789"/>
                      </a:cubicBezTo>
                    </a:path>
                    <a:path w="28197" h="23790" stroke="0" extrusionOk="0">
                      <a:moveTo>
                        <a:pt x="0" y="1032"/>
                      </a:moveTo>
                      <a:cubicBezTo>
                        <a:pt x="2132" y="348"/>
                        <a:pt x="4357" y="-1"/>
                        <a:pt x="6597" y="0"/>
                      </a:cubicBezTo>
                      <a:cubicBezTo>
                        <a:pt x="18526" y="0"/>
                        <a:pt x="28197" y="9670"/>
                        <a:pt x="28197" y="21600"/>
                      </a:cubicBezTo>
                      <a:cubicBezTo>
                        <a:pt x="28197" y="22331"/>
                        <a:pt x="28159" y="23062"/>
                        <a:pt x="28085" y="23789"/>
                      </a:cubicBezTo>
                      <a:lnTo>
                        <a:pt x="6597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655" y="8924"/>
                  <a:ext cx="584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600" i="1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d</a:t>
                  </a:r>
                  <a:r>
                    <a:rPr lang="id-ID" altLang="id-ID" sz="2600" noProof="1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q</a:t>
                  </a:r>
                  <a:endParaRPr lang="id-ID" altLang="id-ID" sz="4622" noProof="1">
                    <a:latin typeface="Arial" pitchFamily="34" charset="0"/>
                  </a:endParaRPr>
                </a:p>
              </p:txBody>
            </p:sp>
            <p:sp>
              <p:nvSpPr>
                <p:cNvPr id="59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745" y="9870"/>
                  <a:ext cx="584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600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dx</a:t>
                  </a:r>
                  <a:endParaRPr lang="id-ID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Arc 57"/>
                <p:cNvSpPr>
                  <a:spLocks/>
                </p:cNvSpPr>
                <p:nvPr/>
              </p:nvSpPr>
              <p:spPr bwMode="auto">
                <a:xfrm>
                  <a:off x="5898" y="9642"/>
                  <a:ext cx="324" cy="649"/>
                </a:xfrm>
                <a:custGeom>
                  <a:avLst/>
                  <a:gdLst>
                    <a:gd name="G0" fmla="+- 0 0 0"/>
                    <a:gd name="G1" fmla="+- 19199 0 0"/>
                    <a:gd name="G2" fmla="+- 21600 0 0"/>
                    <a:gd name="T0" fmla="*/ 9897 w 21600"/>
                    <a:gd name="T1" fmla="*/ 0 h 37415"/>
                    <a:gd name="T2" fmla="*/ 11607 w 21600"/>
                    <a:gd name="T3" fmla="*/ 37415 h 37415"/>
                    <a:gd name="T4" fmla="*/ 0 w 21600"/>
                    <a:gd name="T5" fmla="*/ 19199 h 37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415" fill="none" extrusionOk="0">
                      <a:moveTo>
                        <a:pt x="9897" y="-1"/>
                      </a:moveTo>
                      <a:cubicBezTo>
                        <a:pt x="17084" y="3704"/>
                        <a:pt x="21600" y="11113"/>
                        <a:pt x="21600" y="19199"/>
                      </a:cubicBezTo>
                      <a:cubicBezTo>
                        <a:pt x="21600" y="26579"/>
                        <a:pt x="17831" y="33449"/>
                        <a:pt x="11607" y="37415"/>
                      </a:cubicBezTo>
                    </a:path>
                    <a:path w="21600" h="37415" stroke="0" extrusionOk="0">
                      <a:moveTo>
                        <a:pt x="9897" y="-1"/>
                      </a:moveTo>
                      <a:cubicBezTo>
                        <a:pt x="17084" y="3704"/>
                        <a:pt x="21600" y="11113"/>
                        <a:pt x="21600" y="19199"/>
                      </a:cubicBezTo>
                      <a:cubicBezTo>
                        <a:pt x="21600" y="26579"/>
                        <a:pt x="17831" y="33449"/>
                        <a:pt x="11607" y="37415"/>
                      </a:cubicBezTo>
                      <a:lnTo>
                        <a:pt x="0" y="19199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 type="triangle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61" name="Arc 56"/>
                <p:cNvSpPr>
                  <a:spLocks/>
                </p:cNvSpPr>
                <p:nvPr/>
              </p:nvSpPr>
              <p:spPr bwMode="auto">
                <a:xfrm flipH="1">
                  <a:off x="3713" y="9642"/>
                  <a:ext cx="324" cy="649"/>
                </a:xfrm>
                <a:custGeom>
                  <a:avLst/>
                  <a:gdLst>
                    <a:gd name="G0" fmla="+- 0 0 0"/>
                    <a:gd name="G1" fmla="+- 19199 0 0"/>
                    <a:gd name="G2" fmla="+- 21600 0 0"/>
                    <a:gd name="T0" fmla="*/ 9897 w 21600"/>
                    <a:gd name="T1" fmla="*/ 0 h 37415"/>
                    <a:gd name="T2" fmla="*/ 11607 w 21600"/>
                    <a:gd name="T3" fmla="*/ 37415 h 37415"/>
                    <a:gd name="T4" fmla="*/ 0 w 21600"/>
                    <a:gd name="T5" fmla="*/ 19199 h 37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415" fill="none" extrusionOk="0">
                      <a:moveTo>
                        <a:pt x="9897" y="-1"/>
                      </a:moveTo>
                      <a:cubicBezTo>
                        <a:pt x="17084" y="3704"/>
                        <a:pt x="21600" y="11113"/>
                        <a:pt x="21600" y="19199"/>
                      </a:cubicBezTo>
                      <a:cubicBezTo>
                        <a:pt x="21600" y="26579"/>
                        <a:pt x="17831" y="33449"/>
                        <a:pt x="11607" y="37415"/>
                      </a:cubicBezTo>
                    </a:path>
                    <a:path w="21600" h="37415" stroke="0" extrusionOk="0">
                      <a:moveTo>
                        <a:pt x="9897" y="-1"/>
                      </a:moveTo>
                      <a:cubicBezTo>
                        <a:pt x="17084" y="3704"/>
                        <a:pt x="21600" y="11113"/>
                        <a:pt x="21600" y="19199"/>
                      </a:cubicBezTo>
                      <a:cubicBezTo>
                        <a:pt x="21600" y="26579"/>
                        <a:pt x="17831" y="33449"/>
                        <a:pt x="11607" y="37415"/>
                      </a:cubicBezTo>
                      <a:lnTo>
                        <a:pt x="0" y="19199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 type="triangle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  <p:sp>
            <p:nvSpPr>
              <p:cNvPr id="51" name="Text Box 54"/>
              <p:cNvSpPr txBox="1">
                <a:spLocks noChangeArrowheads="1"/>
              </p:cNvSpPr>
              <p:nvPr/>
            </p:nvSpPr>
            <p:spPr bwMode="auto">
              <a:xfrm>
                <a:off x="3387" y="9428"/>
                <a:ext cx="52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53"/>
              <p:cNvSpPr txBox="1">
                <a:spLocks noChangeArrowheads="1"/>
              </p:cNvSpPr>
              <p:nvPr/>
            </p:nvSpPr>
            <p:spPr bwMode="auto">
              <a:xfrm>
                <a:off x="5874" y="9077"/>
                <a:ext cx="52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600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endParaRPr lang="en-US" altLang="id-ID" sz="4622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109748" y="3480472"/>
                <a:ext cx="2683492" cy="658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i="1" dirty="0"/>
                  <a:t>d</a:t>
                </a:r>
                <a:r>
                  <a:rPr lang="id-ID" sz="2600" i="1" dirty="0">
                    <a:latin typeface="Symbol" panose="05050102010706020507" pitchFamily="18" charset="2"/>
                  </a:rPr>
                  <a:t>q</a:t>
                </a:r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id-ID" sz="2600" i="1">
                        <a:latin typeface="Cambria Math"/>
                      </a:rPr>
                      <m:t>𝑑𝑥</m:t>
                    </m:r>
                    <m:r>
                      <a:rPr lang="id-ID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/>
                      </a:rPr>
                      <m:t>𝑑𝑥</m:t>
                    </m:r>
                  </m:oMath>
                </a14:m>
                <a:endParaRPr lang="id-ID" sz="2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748" y="3480472"/>
                <a:ext cx="2683492" cy="658385"/>
              </a:xfrm>
              <a:prstGeom prst="rect">
                <a:avLst/>
              </a:prstGeom>
              <a:blipFill rotWithShape="0">
                <a:blip r:embed="rId2"/>
                <a:stretch>
                  <a:fillRect l="-4082" b="-8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1421990" y="4295605"/>
                <a:ext cx="2954655" cy="939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3467" b="1" i="1" dirty="0">
                    <a:solidFill>
                      <a:schemeClr val="accent2">
                        <a:lumMod val="75000"/>
                      </a:schemeClr>
                    </a:solidFill>
                  </a:rPr>
                  <a:t>U</a:t>
                </a:r>
                <a:r>
                  <a:rPr lang="id-ID" sz="3467" b="1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sup>
                      <m:e>
                        <m:f>
                          <m:fPr>
                            <m:ctrlP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3467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3467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id-ID" sz="3467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𝑬𝑰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sz="3467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id-ID" sz="3467" b="1" i="1" dirty="0">
                    <a:solidFill>
                      <a:schemeClr val="accent2">
                        <a:lumMod val="75000"/>
                      </a:schemeClr>
                    </a:solidFill>
                  </a:rPr>
                  <a:t>dx	</a:t>
                </a:r>
                <a:endParaRPr lang="id-ID" sz="3467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990" y="4295605"/>
                <a:ext cx="2954655" cy="939681"/>
              </a:xfrm>
              <a:prstGeom prst="rect">
                <a:avLst/>
              </a:prstGeom>
              <a:blipFill rotWithShape="0">
                <a:blip r:embed="rId3"/>
                <a:stretch>
                  <a:fillRect l="-5992" b="-909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7115014" y="4335886"/>
                <a:ext cx="2031325" cy="657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i="1" dirty="0"/>
                  <a:t>dU</a:t>
                </a:r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M</a:t>
                </a:r>
                <a:r>
                  <a:rPr lang="id-ID" sz="2600" dirty="0"/>
                  <a:t>∙</a:t>
                </a:r>
                <a:r>
                  <a:rPr lang="id-ID" sz="2600" i="1" dirty="0"/>
                  <a:t>d</a:t>
                </a:r>
                <a:r>
                  <a:rPr lang="id-ID" sz="2600" dirty="0">
                    <a:latin typeface="Symbol" panose="05050102010706020507" pitchFamily="18" charset="2"/>
                  </a:rPr>
                  <a:t>q</a:t>
                </a:r>
                <a:r>
                  <a:rPr lang="id-ID" sz="2600" dirty="0"/>
                  <a:t>	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14" y="4335886"/>
                <a:ext cx="2031325" cy="657296"/>
              </a:xfrm>
              <a:prstGeom prst="rect">
                <a:avLst/>
              </a:prstGeom>
              <a:blipFill rotWithShape="0">
                <a:blip r:embed="rId4"/>
                <a:stretch>
                  <a:fillRect l="-5405" r="-1201" b="-925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805070" y="4431925"/>
                <a:ext cx="2031325" cy="714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i="1" dirty="0"/>
                  <a:t>dU</a:t>
                </a:r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r>
                  <a:rPr lang="id-ID" sz="2600" i="1" dirty="0"/>
                  <a:t>dx</a:t>
                </a:r>
                <a:r>
                  <a:rPr lang="id-ID" sz="2600" dirty="0"/>
                  <a:t>	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070" y="4431925"/>
                <a:ext cx="2031325" cy="714170"/>
              </a:xfrm>
              <a:prstGeom prst="rect">
                <a:avLst/>
              </a:prstGeom>
              <a:blipFill rotWithShape="0">
                <a:blip r:embed="rId5"/>
                <a:stretch>
                  <a:fillRect l="-5389" r="-2395" b="-85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Down Arrow 66"/>
          <p:cNvSpPr/>
          <p:nvPr/>
        </p:nvSpPr>
        <p:spPr>
          <a:xfrm rot="16200000">
            <a:off x="11035473" y="4472453"/>
            <a:ext cx="208023" cy="706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p:grpSp>
        <p:nvGrpSpPr>
          <p:cNvPr id="27" name="Group 1"/>
          <p:cNvGrpSpPr>
            <a:grpSpLocks/>
          </p:cNvGrpSpPr>
          <p:nvPr/>
        </p:nvGrpSpPr>
        <p:grpSpPr bwMode="auto">
          <a:xfrm>
            <a:off x="3936100" y="6780290"/>
            <a:ext cx="3657774" cy="2876452"/>
            <a:chOff x="2835" y="3487"/>
            <a:chExt cx="2730" cy="2266"/>
          </a:xfrm>
        </p:grpSpPr>
        <p:sp>
          <p:nvSpPr>
            <p:cNvPr id="28" name="AutoShape 27"/>
            <p:cNvSpPr>
              <a:spLocks noChangeShapeType="1"/>
            </p:cNvSpPr>
            <p:nvPr/>
          </p:nvSpPr>
          <p:spPr bwMode="auto">
            <a:xfrm>
              <a:off x="4778" y="3570"/>
              <a:ext cx="0" cy="65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4044"/>
            </a:p>
          </p:txBody>
        </p:sp>
        <p:grpSp>
          <p:nvGrpSpPr>
            <p:cNvPr id="29" name="Group 2"/>
            <p:cNvGrpSpPr>
              <a:grpSpLocks/>
            </p:cNvGrpSpPr>
            <p:nvPr/>
          </p:nvGrpSpPr>
          <p:grpSpPr bwMode="auto">
            <a:xfrm>
              <a:off x="2835" y="3487"/>
              <a:ext cx="2730" cy="2266"/>
              <a:chOff x="2835" y="3487"/>
              <a:chExt cx="2730" cy="2266"/>
            </a:xfrm>
          </p:grpSpPr>
          <p:grpSp>
            <p:nvGrpSpPr>
              <p:cNvPr id="30" name="Group 4"/>
              <p:cNvGrpSpPr>
                <a:grpSpLocks/>
              </p:cNvGrpSpPr>
              <p:nvPr/>
            </p:nvGrpSpPr>
            <p:grpSpPr bwMode="auto">
              <a:xfrm>
                <a:off x="2835" y="3740"/>
                <a:ext cx="2730" cy="2013"/>
                <a:chOff x="2835" y="3740"/>
                <a:chExt cx="2730" cy="2013"/>
              </a:xfrm>
            </p:grpSpPr>
            <p:grpSp>
              <p:nvGrpSpPr>
                <p:cNvPr id="32" name="Group 8"/>
                <p:cNvGrpSpPr>
                  <a:grpSpLocks/>
                </p:cNvGrpSpPr>
                <p:nvPr/>
              </p:nvGrpSpPr>
              <p:grpSpPr bwMode="auto">
                <a:xfrm>
                  <a:off x="2835" y="3976"/>
                  <a:ext cx="2318" cy="1777"/>
                  <a:chOff x="2835" y="3976"/>
                  <a:chExt cx="2318" cy="1777"/>
                </a:xfrm>
              </p:grpSpPr>
              <p:grpSp>
                <p:nvGrpSpPr>
                  <p:cNvPr id="3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835" y="3976"/>
                    <a:ext cx="1943" cy="1454"/>
                    <a:chOff x="2835" y="3976"/>
                    <a:chExt cx="1125" cy="1035"/>
                  </a:xfrm>
                </p:grpSpPr>
                <p:grpSp>
                  <p:nvGrpSpPr>
                    <p:cNvPr id="68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5" y="3976"/>
                      <a:ext cx="143" cy="1035"/>
                      <a:chOff x="2835" y="3975"/>
                      <a:chExt cx="143" cy="1035"/>
                    </a:xfrm>
                  </p:grpSpPr>
                  <p:sp>
                    <p:nvSpPr>
                      <p:cNvPr id="74" name="Rectangle 26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35" y="3975"/>
                        <a:ext cx="143" cy="1035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75" name="AutoShap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8" y="3975"/>
                        <a:ext cx="0" cy="103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6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8" y="4156"/>
                      <a:ext cx="982" cy="66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grpSp>
                  <p:nvGrpSpPr>
                    <p:cNvPr id="70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8" y="4156"/>
                      <a:ext cx="982" cy="855"/>
                      <a:chOff x="2978" y="4155"/>
                      <a:chExt cx="982" cy="855"/>
                    </a:xfrm>
                  </p:grpSpPr>
                  <p:sp>
                    <p:nvSpPr>
                      <p:cNvPr id="71" name="AutoShap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8" y="4155"/>
                        <a:ext cx="982" cy="19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72" name="AutoShap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78" y="4815"/>
                        <a:ext cx="982" cy="19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73" name="AutoShap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350"/>
                        <a:ext cx="0" cy="66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</p:grpSp>
              <p:sp>
                <p:nvSpPr>
                  <p:cNvPr id="37" name="Arc 17"/>
                  <p:cNvSpPr>
                    <a:spLocks/>
                  </p:cNvSpPr>
                  <p:nvPr/>
                </p:nvSpPr>
                <p:spPr bwMode="auto">
                  <a:xfrm rot="949009">
                    <a:off x="3891" y="3976"/>
                    <a:ext cx="187" cy="22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3724"/>
                      <a:gd name="T2" fmla="*/ 21495 w 21600"/>
                      <a:gd name="T3" fmla="*/ 23724 h 23724"/>
                      <a:gd name="T4" fmla="*/ 0 w 21600"/>
                      <a:gd name="T5" fmla="*/ 21600 h 237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724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309"/>
                          <a:pt x="21565" y="23018"/>
                          <a:pt x="21495" y="23724"/>
                        </a:cubicBezTo>
                      </a:path>
                      <a:path w="21600" h="23724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309"/>
                          <a:pt x="21565" y="23018"/>
                          <a:pt x="21495" y="23724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8" name="Arc 16"/>
                  <p:cNvSpPr>
                    <a:spLocks/>
                  </p:cNvSpPr>
                  <p:nvPr/>
                </p:nvSpPr>
                <p:spPr bwMode="auto">
                  <a:xfrm rot="10668647" flipH="1">
                    <a:off x="3833" y="4359"/>
                    <a:ext cx="187" cy="20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9" name="AutoShape 15"/>
                  <p:cNvSpPr>
                    <a:spLocks noChangeShapeType="1"/>
                  </p:cNvSpPr>
                  <p:nvPr/>
                </p:nvSpPr>
                <p:spPr bwMode="auto">
                  <a:xfrm>
                    <a:off x="4905" y="4229"/>
                    <a:ext cx="24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40" name="AutoShape 14"/>
                  <p:cNvSpPr>
                    <a:spLocks noChangeShapeType="1"/>
                  </p:cNvSpPr>
                  <p:nvPr/>
                </p:nvSpPr>
                <p:spPr bwMode="auto">
                  <a:xfrm>
                    <a:off x="4905" y="4503"/>
                    <a:ext cx="24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41" name="AutoShape 13"/>
                  <p:cNvSpPr>
                    <a:spLocks noChangeShapeType="1"/>
                  </p:cNvSpPr>
                  <p:nvPr/>
                </p:nvSpPr>
                <p:spPr bwMode="auto">
                  <a:xfrm>
                    <a:off x="5003" y="3976"/>
                    <a:ext cx="0" cy="25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42" name="AutoShap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03" y="4503"/>
                    <a:ext cx="0" cy="2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43" name="AutoShape 11"/>
                  <p:cNvSpPr>
                    <a:spLocks noChangeShapeType="1"/>
                  </p:cNvSpPr>
                  <p:nvPr/>
                </p:nvSpPr>
                <p:spPr bwMode="auto">
                  <a:xfrm>
                    <a:off x="3082" y="5490"/>
                    <a:ext cx="0" cy="26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45" name="AutoShape 10"/>
                  <p:cNvSpPr>
                    <a:spLocks noChangeShapeType="1"/>
                  </p:cNvSpPr>
                  <p:nvPr/>
                </p:nvSpPr>
                <p:spPr bwMode="auto">
                  <a:xfrm>
                    <a:off x="4778" y="5490"/>
                    <a:ext cx="0" cy="26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62" name="AutoShape 9"/>
                  <p:cNvSpPr>
                    <a:spLocks noChangeShapeType="1"/>
                  </p:cNvSpPr>
                  <p:nvPr/>
                </p:nvSpPr>
                <p:spPr bwMode="auto">
                  <a:xfrm>
                    <a:off x="3082" y="5640"/>
                    <a:ext cx="169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sp>
              <p:nvSpPr>
                <p:cNvPr id="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931" y="3740"/>
                  <a:ext cx="562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 i="1"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en-US" altLang="id-ID" sz="2311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g</a:t>
                  </a:r>
                  <a:endParaRPr lang="en-US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003" y="4140"/>
                  <a:ext cx="562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 i="1"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en-US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u</a:t>
                  </a:r>
                  <a:endParaRPr lang="en-US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609" y="5264"/>
                  <a:ext cx="562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 i="1"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id-ID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endParaRPr lang="id-ID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" name="Text Box 3"/>
              <p:cNvSpPr txBox="1">
                <a:spLocks noChangeArrowheads="1"/>
              </p:cNvSpPr>
              <p:nvPr/>
            </p:nvSpPr>
            <p:spPr bwMode="auto">
              <a:xfrm>
                <a:off x="4778" y="3487"/>
                <a:ext cx="562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113671" y="7665288"/>
                <a:ext cx="4570225" cy="942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3467" b="1" i="1" dirty="0">
                    <a:solidFill>
                      <a:schemeClr val="accent2">
                        <a:lumMod val="75000"/>
                      </a:schemeClr>
                    </a:solidFill>
                  </a:rPr>
                  <a:t>U</a:t>
                </a:r>
                <a:r>
                  <a:rPr lang="id-ID" sz="3467" b="1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id-ID" sz="3467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𝑽</m:t>
                    </m:r>
                    <m:r>
                      <a:rPr lang="id-ID" sz="3467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∙</m:t>
                    </m:r>
                    <m:r>
                      <a:rPr lang="id-ID" sz="3467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𝒖</m:t>
                    </m:r>
                    <m:r>
                      <a:rPr lang="id-ID" sz="3467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id-ID" sz="3467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𝑳</m:t>
                        </m:r>
                      </m:sup>
                      <m:e>
                        <m:f>
                          <m:fPr>
                            <m:ctrlP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id-ID" sz="3467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3467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id-ID" sz="3467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𝑨𝑮</m:t>
                            </m:r>
                          </m:den>
                        </m:f>
                        <m:box>
                          <m:boxPr>
                            <m:diff m:val="on"/>
                            <m:ctrlP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id-ID" sz="3467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𝒅𝒙</m:t>
                            </m:r>
                          </m:e>
                        </m:box>
                      </m:e>
                    </m:nary>
                  </m:oMath>
                </a14:m>
                <a:endParaRPr lang="id-ID" sz="3467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671" y="7665288"/>
                <a:ext cx="4570225" cy="942246"/>
              </a:xfrm>
              <a:prstGeom prst="rect">
                <a:avLst/>
              </a:prstGeom>
              <a:blipFill rotWithShape="0">
                <a:blip r:embed="rId6"/>
                <a:stretch>
                  <a:fillRect l="-3867" b="-838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22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73" y="1697658"/>
            <a:ext cx="14954985" cy="1915797"/>
          </a:xfrm>
        </p:spPr>
        <p:txBody>
          <a:bodyPr/>
          <a:lstStyle/>
          <a:p>
            <a:pPr lvl="0" algn="l"/>
            <a:r>
              <a:rPr lang="en-US" b="1" dirty="0"/>
              <a:t>PRINSIP KERJA VIRTUAL</a:t>
            </a:r>
            <a:endParaRPr lang="id-ID" dirty="0"/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467874" y="3704873"/>
            <a:ext cx="6606274" cy="4443869"/>
            <a:chOff x="2484" y="8382"/>
            <a:chExt cx="6502" cy="3632"/>
          </a:xfrm>
        </p:grpSpPr>
        <p:sp>
          <p:nvSpPr>
            <p:cNvPr id="6" name="Text Box 77"/>
            <p:cNvSpPr txBox="1">
              <a:spLocks noChangeArrowheads="1"/>
            </p:cNvSpPr>
            <p:nvPr/>
          </p:nvSpPr>
          <p:spPr bwMode="auto">
            <a:xfrm>
              <a:off x="7975" y="10399"/>
              <a:ext cx="67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Symbol" pitchFamily="18" charset="2"/>
                  <a:ea typeface="Calibri" pitchFamily="34" charset="0"/>
                  <a:cs typeface="Times New Roman" pitchFamily="18" charset="0"/>
                </a:rPr>
                <a:t>d</a:t>
              </a:r>
              <a:r>
                <a:rPr lang="en-US" altLang="id-ID" sz="2022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</a:t>
              </a:r>
              <a:r>
                <a:rPr lang="en-US" altLang="id-ID" sz="2022" baseline="-30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endParaRPr lang="en-US" altLang="id-ID" sz="2022">
                <a:latin typeface="Arial" pitchFamily="34" charset="0"/>
              </a:endParaRPr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2484" y="8382"/>
              <a:ext cx="6502" cy="3632"/>
              <a:chOff x="2484" y="963"/>
              <a:chExt cx="6502" cy="3632"/>
            </a:xfrm>
          </p:grpSpPr>
          <p:grpSp>
            <p:nvGrpSpPr>
              <p:cNvPr id="8" name="Group 37"/>
              <p:cNvGrpSpPr>
                <a:grpSpLocks/>
              </p:cNvGrpSpPr>
              <p:nvPr/>
            </p:nvGrpSpPr>
            <p:grpSpPr bwMode="auto">
              <a:xfrm>
                <a:off x="2484" y="963"/>
                <a:ext cx="6502" cy="1774"/>
                <a:chOff x="2566" y="4293"/>
                <a:chExt cx="6502" cy="1774"/>
              </a:xfrm>
            </p:grpSpPr>
            <p:sp>
              <p:nvSpPr>
                <p:cNvPr id="43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683" y="4293"/>
                  <a:ext cx="524" cy="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F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44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561" y="4293"/>
                  <a:ext cx="524" cy="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F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4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5908" y="4293"/>
                  <a:ext cx="524" cy="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F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46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8057" y="4293"/>
                  <a:ext cx="524" cy="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F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n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6322" y="4293"/>
                  <a:ext cx="1420" cy="7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ea typeface="Calibri" pitchFamily="34" charset="0"/>
                      <a:cs typeface="Times New Roman" pitchFamily="18" charset="0"/>
                    </a:rPr>
                    <a:t>……..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grpSp>
              <p:nvGrpSpPr>
                <p:cNvPr id="48" name="Group 42"/>
                <p:cNvGrpSpPr>
                  <a:grpSpLocks/>
                </p:cNvGrpSpPr>
                <p:nvPr/>
              </p:nvGrpSpPr>
              <p:grpSpPr bwMode="auto">
                <a:xfrm>
                  <a:off x="2566" y="5253"/>
                  <a:ext cx="6502" cy="814"/>
                  <a:chOff x="2566" y="5253"/>
                  <a:chExt cx="6502" cy="814"/>
                </a:xfrm>
              </p:grpSpPr>
              <p:sp>
                <p:nvSpPr>
                  <p:cNvPr id="53" name="AutoShape 71"/>
                  <p:cNvSpPr>
                    <a:spLocks noChangeShapeType="1"/>
                  </p:cNvSpPr>
                  <p:nvPr/>
                </p:nvSpPr>
                <p:spPr bwMode="auto">
                  <a:xfrm>
                    <a:off x="8093" y="5380"/>
                    <a:ext cx="0" cy="3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grpSp>
                <p:nvGrpSpPr>
                  <p:cNvPr id="54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566" y="5253"/>
                    <a:ext cx="6502" cy="814"/>
                    <a:chOff x="2566" y="5253"/>
                    <a:chExt cx="6502" cy="814"/>
                  </a:xfrm>
                </p:grpSpPr>
                <p:sp>
                  <p:nvSpPr>
                    <p:cNvPr id="55" name="AutoShap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08" y="5380"/>
                      <a:ext cx="0" cy="6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022"/>
                    </a:p>
                  </p:txBody>
                </p:sp>
                <p:grpSp>
                  <p:nvGrpSpPr>
                    <p:cNvPr id="56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6" y="5253"/>
                      <a:ext cx="6502" cy="814"/>
                      <a:chOff x="2566" y="5253"/>
                      <a:chExt cx="6502" cy="814"/>
                    </a:xfrm>
                  </p:grpSpPr>
                  <p:sp>
                    <p:nvSpPr>
                      <p:cNvPr id="57" name="AutoShap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83" y="5396"/>
                        <a:ext cx="0" cy="41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med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022"/>
                      </a:p>
                    </p:txBody>
                  </p:sp>
                  <p:grpSp>
                    <p:nvGrpSpPr>
                      <p:cNvPr id="58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66" y="5253"/>
                        <a:ext cx="6502" cy="814"/>
                        <a:chOff x="2566" y="5253"/>
                        <a:chExt cx="6502" cy="814"/>
                      </a:xfrm>
                    </p:grpSpPr>
                    <p:sp>
                      <p:nvSpPr>
                        <p:cNvPr id="59" name="AutoShap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561" y="5380"/>
                          <a:ext cx="0" cy="59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022"/>
                        </a:p>
                      </p:txBody>
                    </p:sp>
                    <p:grpSp>
                      <p:nvGrpSpPr>
                        <p:cNvPr id="60" name="Group 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66" y="5253"/>
                          <a:ext cx="6502" cy="814"/>
                          <a:chOff x="2566" y="4693"/>
                          <a:chExt cx="6502" cy="814"/>
                        </a:xfrm>
                      </p:grpSpPr>
                      <p:sp>
                        <p:nvSpPr>
                          <p:cNvPr id="61" name="Text Box 6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3" y="4780"/>
                            <a:ext cx="524" cy="4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 i="1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y</a:t>
                            </a:r>
                            <a:r>
                              <a:rPr lang="en-US" altLang="id-ID" sz="2022" baseline="-30000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1</a:t>
                            </a:r>
                            <a:endParaRPr lang="en-US" altLang="id-ID" sz="2022"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2" name="Text Box 6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0" y="4900"/>
                            <a:ext cx="524" cy="4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 i="1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y</a:t>
                            </a:r>
                            <a:r>
                              <a:rPr lang="en-US" altLang="id-ID" sz="2022" baseline="-30000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2</a:t>
                            </a:r>
                            <a:endParaRPr lang="en-US" altLang="id-ID" sz="2022"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3" name="Text Box 6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98" y="4968"/>
                            <a:ext cx="524" cy="4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 i="1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y</a:t>
                            </a:r>
                            <a:r>
                              <a:rPr lang="en-US" altLang="id-ID" sz="2022" baseline="-30000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3</a:t>
                            </a:r>
                            <a:endParaRPr lang="en-US" altLang="id-ID" sz="2022"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4" name="Text Box 6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637" y="4836"/>
                            <a:ext cx="524" cy="4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 i="1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y</a:t>
                            </a:r>
                            <a:r>
                              <a:rPr lang="en-US" altLang="id-ID" sz="2022" baseline="-30000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n</a:t>
                            </a:r>
                            <a:endParaRPr lang="en-US" altLang="id-ID" sz="2022">
                              <a:latin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65" name="Group 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66" y="4693"/>
                            <a:ext cx="6502" cy="608"/>
                            <a:chOff x="2430" y="13515"/>
                            <a:chExt cx="6502" cy="608"/>
                          </a:xfrm>
                        </p:grpSpPr>
                        <p:sp>
                          <p:nvSpPr>
                            <p:cNvPr id="67" name="Rectangle 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80" y="13515"/>
                              <a:ext cx="5775" cy="14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022"/>
                            </a:p>
                          </p:txBody>
                        </p:sp>
                        <p:grpSp>
                          <p:nvGrpSpPr>
                            <p:cNvPr id="68" name="Group 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30" y="13658"/>
                              <a:ext cx="870" cy="345"/>
                              <a:chOff x="1350" y="12600"/>
                              <a:chExt cx="870" cy="555"/>
                            </a:xfrm>
                          </p:grpSpPr>
                          <p:grpSp>
                            <p:nvGrpSpPr>
                              <p:cNvPr id="78" name="Group 6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50" y="12945"/>
                                <a:ext cx="870" cy="210"/>
                                <a:chOff x="1350" y="12945"/>
                                <a:chExt cx="870" cy="210"/>
                              </a:xfrm>
                            </p:grpSpPr>
                            <p:sp>
                              <p:nvSpPr>
                                <p:cNvPr id="80" name="Rectangle 62" descr="Light upward diagonal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50" y="12945"/>
                                  <a:ext cx="870" cy="210"/>
                                </a:xfrm>
                                <a:prstGeom prst="rect">
                                  <a:avLst/>
                                </a:prstGeom>
                                <a:pattFill prst="ltUpDiag">
                                  <a:fgClr>
                                    <a:srgbClr val="000000"/>
                                  </a:fgClr>
                                  <a:bgClr>
                                    <a:srgbClr val="FFFFFF"/>
                                  </a:bgClr>
                                </a:patt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022"/>
                                </a:p>
                              </p:txBody>
                            </p:sp>
                            <p:sp>
                              <p:nvSpPr>
                                <p:cNvPr id="81" name="AutoShape 6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350" y="12945"/>
                                  <a:ext cx="870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022"/>
                                </a:p>
                              </p:txBody>
                            </p:sp>
                          </p:grpSp>
                          <p:sp>
                            <p:nvSpPr>
                              <p:cNvPr id="79" name="AutoShap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05" y="12600"/>
                                <a:ext cx="405" cy="345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022"/>
                              </a:p>
                            </p:txBody>
                          </p:sp>
                        </p:grpSp>
                        <p:grpSp>
                          <p:nvGrpSpPr>
                            <p:cNvPr id="69" name="Group 4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332" y="13658"/>
                              <a:ext cx="600" cy="465"/>
                              <a:chOff x="1740" y="12731"/>
                              <a:chExt cx="600" cy="465"/>
                            </a:xfrm>
                          </p:grpSpPr>
                          <p:grpSp>
                            <p:nvGrpSpPr>
                              <p:cNvPr id="70" name="Group 5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793" y="13065"/>
                                <a:ext cx="465" cy="131"/>
                                <a:chOff x="1350" y="12945"/>
                                <a:chExt cx="870" cy="210"/>
                              </a:xfrm>
                            </p:grpSpPr>
                            <p:sp>
                              <p:nvSpPr>
                                <p:cNvPr id="76" name="Rectangle 57" descr="Light upward diagonal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50" y="12945"/>
                                  <a:ext cx="870" cy="210"/>
                                </a:xfrm>
                                <a:prstGeom prst="rect">
                                  <a:avLst/>
                                </a:prstGeom>
                                <a:pattFill prst="ltUpDiag">
                                  <a:fgClr>
                                    <a:srgbClr val="000000"/>
                                  </a:fgClr>
                                  <a:bgClr>
                                    <a:srgbClr val="FFFFFF"/>
                                  </a:bgClr>
                                </a:patt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022"/>
                                </a:p>
                              </p:txBody>
                            </p:sp>
                            <p:sp>
                              <p:nvSpPr>
                                <p:cNvPr id="77" name="AutoShape 5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350" y="12945"/>
                                  <a:ext cx="870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022"/>
                                </a:p>
                              </p:txBody>
                            </p:sp>
                          </p:grpSp>
                          <p:grpSp>
                            <p:nvGrpSpPr>
                              <p:cNvPr id="71" name="Group 5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740" y="12731"/>
                                <a:ext cx="600" cy="334"/>
                                <a:chOff x="1740" y="12731"/>
                                <a:chExt cx="600" cy="334"/>
                              </a:xfrm>
                            </p:grpSpPr>
                            <p:sp>
                              <p:nvSpPr>
                                <p:cNvPr id="72" name="AutoShape 5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853" y="12731"/>
                                  <a:ext cx="405" cy="214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022"/>
                                </a:p>
                              </p:txBody>
                            </p:sp>
                            <p:sp>
                              <p:nvSpPr>
                                <p:cNvPr id="73" name="Oval 5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0" y="12945"/>
                                  <a:ext cx="105" cy="120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022"/>
                                </a:p>
                              </p:txBody>
                            </p:sp>
                            <p:sp>
                              <p:nvSpPr>
                                <p:cNvPr id="74" name="AutoShape 5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740" y="12945"/>
                                  <a:ext cx="600" cy="1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022"/>
                                </a:p>
                              </p:txBody>
                            </p:sp>
                            <p:sp>
                              <p:nvSpPr>
                                <p:cNvPr id="75" name="Oval 5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063" y="12945"/>
                                  <a:ext cx="105" cy="120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022"/>
                                </a:p>
                              </p:txBody>
                            </p:sp>
                          </p:grpSp>
                        </p:grpSp>
                      </p:grpSp>
                      <p:sp>
                        <p:nvSpPr>
                          <p:cNvPr id="66" name="Freeform 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16" y="4836"/>
                            <a:ext cx="5775" cy="671"/>
                          </a:xfrm>
                          <a:custGeom>
                            <a:avLst/>
                            <a:gdLst>
                              <a:gd name="T0" fmla="*/ 0 w 5775"/>
                              <a:gd name="T1" fmla="*/ 0 h 671"/>
                              <a:gd name="T2" fmla="*/ 667 w 5775"/>
                              <a:gd name="T3" fmla="*/ 417 h 671"/>
                              <a:gd name="T4" fmla="*/ 1545 w 5775"/>
                              <a:gd name="T5" fmla="*/ 590 h 671"/>
                              <a:gd name="T6" fmla="*/ 2892 w 5775"/>
                              <a:gd name="T7" fmla="*/ 665 h 671"/>
                              <a:gd name="T8" fmla="*/ 4184 w 5775"/>
                              <a:gd name="T9" fmla="*/ 552 h 671"/>
                              <a:gd name="T10" fmla="*/ 5077 w 5775"/>
                              <a:gd name="T11" fmla="*/ 345 h 671"/>
                              <a:gd name="T12" fmla="*/ 5775 w 5775"/>
                              <a:gd name="T13" fmla="*/ 0 h 6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5775" h="671">
                                <a:moveTo>
                                  <a:pt x="0" y="0"/>
                                </a:moveTo>
                                <a:cubicBezTo>
                                  <a:pt x="205" y="159"/>
                                  <a:pt x="410" y="319"/>
                                  <a:pt x="667" y="417"/>
                                </a:cubicBezTo>
                                <a:cubicBezTo>
                                  <a:pt x="924" y="515"/>
                                  <a:pt x="1174" y="549"/>
                                  <a:pt x="1545" y="590"/>
                                </a:cubicBezTo>
                                <a:cubicBezTo>
                                  <a:pt x="1916" y="631"/>
                                  <a:pt x="2452" y="671"/>
                                  <a:pt x="2892" y="665"/>
                                </a:cubicBezTo>
                                <a:cubicBezTo>
                                  <a:pt x="3332" y="659"/>
                                  <a:pt x="3820" y="605"/>
                                  <a:pt x="4184" y="552"/>
                                </a:cubicBezTo>
                                <a:cubicBezTo>
                                  <a:pt x="4548" y="499"/>
                                  <a:pt x="4812" y="437"/>
                                  <a:pt x="5077" y="345"/>
                                </a:cubicBezTo>
                                <a:cubicBezTo>
                                  <a:pt x="5342" y="253"/>
                                  <a:pt x="5558" y="126"/>
                                  <a:pt x="5775" y="0"/>
                                </a:cubicBez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022"/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49" name="AutoShape 41"/>
                <p:cNvSpPr>
                  <a:spLocks noChangeShapeType="1"/>
                </p:cNvSpPr>
                <p:nvPr/>
              </p:nvSpPr>
              <p:spPr bwMode="auto">
                <a:xfrm>
                  <a:off x="3683" y="4293"/>
                  <a:ext cx="0" cy="96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22"/>
                </a:p>
              </p:txBody>
            </p:sp>
            <p:sp>
              <p:nvSpPr>
                <p:cNvPr id="50" name="AutoShape 40"/>
                <p:cNvSpPr>
                  <a:spLocks noChangeShapeType="1"/>
                </p:cNvSpPr>
                <p:nvPr/>
              </p:nvSpPr>
              <p:spPr bwMode="auto">
                <a:xfrm>
                  <a:off x="4561" y="4293"/>
                  <a:ext cx="0" cy="96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22"/>
                </a:p>
              </p:txBody>
            </p:sp>
            <p:sp>
              <p:nvSpPr>
                <p:cNvPr id="51" name="AutoShape 39"/>
                <p:cNvSpPr>
                  <a:spLocks noChangeShapeType="1"/>
                </p:cNvSpPr>
                <p:nvPr/>
              </p:nvSpPr>
              <p:spPr bwMode="auto">
                <a:xfrm>
                  <a:off x="5908" y="4293"/>
                  <a:ext cx="0" cy="96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22"/>
                </a:p>
              </p:txBody>
            </p:sp>
            <p:sp>
              <p:nvSpPr>
                <p:cNvPr id="52" name="AutoShape 38"/>
                <p:cNvSpPr>
                  <a:spLocks noChangeShapeType="1"/>
                </p:cNvSpPr>
                <p:nvPr/>
              </p:nvSpPr>
              <p:spPr bwMode="auto">
                <a:xfrm>
                  <a:off x="8093" y="4293"/>
                  <a:ext cx="0" cy="96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022"/>
                </a:p>
              </p:txBody>
            </p:sp>
          </p:grpSp>
          <p:grpSp>
            <p:nvGrpSpPr>
              <p:cNvPr id="9" name="Group 3"/>
              <p:cNvGrpSpPr>
                <a:grpSpLocks/>
              </p:cNvGrpSpPr>
              <p:nvPr/>
            </p:nvGrpSpPr>
            <p:grpSpPr bwMode="auto">
              <a:xfrm>
                <a:off x="2484" y="2980"/>
                <a:ext cx="6502" cy="1615"/>
                <a:chOff x="2484" y="3375"/>
                <a:chExt cx="6502" cy="1615"/>
              </a:xfrm>
            </p:grpSpPr>
            <p:grpSp>
              <p:nvGrpSpPr>
                <p:cNvPr id="10" name="Group 8"/>
                <p:cNvGrpSpPr>
                  <a:grpSpLocks/>
                </p:cNvGrpSpPr>
                <p:nvPr/>
              </p:nvGrpSpPr>
              <p:grpSpPr bwMode="auto">
                <a:xfrm>
                  <a:off x="2484" y="3375"/>
                  <a:ext cx="6502" cy="1615"/>
                  <a:chOff x="2484" y="3375"/>
                  <a:chExt cx="6502" cy="1615"/>
                </a:xfrm>
              </p:grpSpPr>
              <p:sp>
                <p:nvSpPr>
                  <p:cNvPr id="15" name="Freeform 36"/>
                  <p:cNvSpPr>
                    <a:spLocks/>
                  </p:cNvSpPr>
                  <p:nvPr/>
                </p:nvSpPr>
                <p:spPr bwMode="auto">
                  <a:xfrm>
                    <a:off x="2934" y="4380"/>
                    <a:ext cx="5775" cy="610"/>
                  </a:xfrm>
                  <a:custGeom>
                    <a:avLst/>
                    <a:gdLst>
                      <a:gd name="T0" fmla="*/ 0 w 5775"/>
                      <a:gd name="T1" fmla="*/ 0 h 610"/>
                      <a:gd name="T2" fmla="*/ 735 w 5775"/>
                      <a:gd name="T3" fmla="*/ 465 h 610"/>
                      <a:gd name="T4" fmla="*/ 1613 w 5775"/>
                      <a:gd name="T5" fmla="*/ 596 h 610"/>
                      <a:gd name="T6" fmla="*/ 2960 w 5775"/>
                      <a:gd name="T7" fmla="*/ 551 h 610"/>
                      <a:gd name="T8" fmla="*/ 4814 w 5775"/>
                      <a:gd name="T9" fmla="*/ 356 h 610"/>
                      <a:gd name="T10" fmla="*/ 5775 w 5775"/>
                      <a:gd name="T11" fmla="*/ 0 h 6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775" h="610">
                        <a:moveTo>
                          <a:pt x="0" y="0"/>
                        </a:moveTo>
                        <a:cubicBezTo>
                          <a:pt x="233" y="183"/>
                          <a:pt x="466" y="366"/>
                          <a:pt x="735" y="465"/>
                        </a:cubicBezTo>
                        <a:cubicBezTo>
                          <a:pt x="1004" y="564"/>
                          <a:pt x="1242" y="582"/>
                          <a:pt x="1613" y="596"/>
                        </a:cubicBezTo>
                        <a:cubicBezTo>
                          <a:pt x="1984" y="610"/>
                          <a:pt x="2427" y="591"/>
                          <a:pt x="2960" y="551"/>
                        </a:cubicBezTo>
                        <a:cubicBezTo>
                          <a:pt x="3493" y="511"/>
                          <a:pt x="4345" y="448"/>
                          <a:pt x="4814" y="356"/>
                        </a:cubicBezTo>
                        <a:cubicBezTo>
                          <a:pt x="5283" y="264"/>
                          <a:pt x="5575" y="74"/>
                          <a:pt x="5775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grpSp>
                <p:nvGrpSpPr>
                  <p:cNvPr id="1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484" y="4237"/>
                    <a:ext cx="6502" cy="608"/>
                    <a:chOff x="2430" y="13515"/>
                    <a:chExt cx="6502" cy="608"/>
                  </a:xfrm>
                </p:grpSpPr>
                <p:sp>
                  <p:nvSpPr>
                    <p:cNvPr id="2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13515"/>
                      <a:ext cx="5775" cy="143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022"/>
                    </a:p>
                  </p:txBody>
                </p:sp>
                <p:grpSp>
                  <p:nvGrpSpPr>
                    <p:cNvPr id="29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0" y="13658"/>
                      <a:ext cx="870" cy="345"/>
                      <a:chOff x="1350" y="12600"/>
                      <a:chExt cx="870" cy="555"/>
                    </a:xfrm>
                  </p:grpSpPr>
                  <p:grpSp>
                    <p:nvGrpSpPr>
                      <p:cNvPr id="39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0" y="12945"/>
                        <a:ext cx="870" cy="210"/>
                        <a:chOff x="1350" y="12945"/>
                        <a:chExt cx="870" cy="210"/>
                      </a:xfrm>
                    </p:grpSpPr>
                    <p:sp>
                      <p:nvSpPr>
                        <p:cNvPr id="41" name="Rectangle 34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50" y="12945"/>
                          <a:ext cx="870" cy="21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022"/>
                        </a:p>
                      </p:txBody>
                    </p:sp>
                    <p:sp>
                      <p:nvSpPr>
                        <p:cNvPr id="42" name="AutoShap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50" y="12945"/>
                          <a:ext cx="87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022"/>
                        </a:p>
                      </p:txBody>
                    </p:sp>
                  </p:grpSp>
                  <p:sp>
                    <p:nvSpPr>
                      <p:cNvPr id="40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5" y="12600"/>
                        <a:ext cx="405" cy="34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022"/>
                      </a:p>
                    </p:txBody>
                  </p:sp>
                </p:grpSp>
                <p:grpSp>
                  <p:nvGrpSpPr>
                    <p:cNvPr id="30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32" y="13658"/>
                      <a:ext cx="600" cy="465"/>
                      <a:chOff x="1740" y="12731"/>
                      <a:chExt cx="600" cy="465"/>
                    </a:xfrm>
                  </p:grpSpPr>
                  <p:grpSp>
                    <p:nvGrpSpPr>
                      <p:cNvPr id="31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93" y="13065"/>
                        <a:ext cx="465" cy="131"/>
                        <a:chOff x="1350" y="12945"/>
                        <a:chExt cx="870" cy="210"/>
                      </a:xfrm>
                    </p:grpSpPr>
                    <p:sp>
                      <p:nvSpPr>
                        <p:cNvPr id="37" name="Rectangle 29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50" y="12945"/>
                          <a:ext cx="870" cy="21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022"/>
                        </a:p>
                      </p:txBody>
                    </p:sp>
                    <p:sp>
                      <p:nvSpPr>
                        <p:cNvPr id="38" name="AutoShap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50" y="12945"/>
                          <a:ext cx="87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022"/>
                        </a:p>
                      </p:txBody>
                    </p:sp>
                  </p:grpSp>
                  <p:grpSp>
                    <p:nvGrpSpPr>
                      <p:cNvPr id="32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40" y="12731"/>
                        <a:ext cx="600" cy="334"/>
                        <a:chOff x="1740" y="12731"/>
                        <a:chExt cx="600" cy="334"/>
                      </a:xfrm>
                    </p:grpSpPr>
                    <p:sp>
                      <p:nvSpPr>
                        <p:cNvPr id="33" name="AutoShap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53" y="12731"/>
                          <a:ext cx="405" cy="214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022"/>
                        </a:p>
                      </p:txBody>
                    </p:sp>
                    <p:sp>
                      <p:nvSpPr>
                        <p:cNvPr id="34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0" y="12945"/>
                          <a:ext cx="105" cy="120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022"/>
                        </a:p>
                      </p:txBody>
                    </p:sp>
                    <p:sp>
                      <p:nvSpPr>
                        <p:cNvPr id="35" name="AutoShap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0" y="12945"/>
                          <a:ext cx="600" cy="1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022"/>
                        </a:p>
                      </p:txBody>
                    </p:sp>
                    <p:sp>
                      <p:nvSpPr>
                        <p:cNvPr id="36" name="Oval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3" y="12945"/>
                          <a:ext cx="105" cy="120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022"/>
                        </a:p>
                      </p:txBody>
                    </p:sp>
                  </p:grpSp>
                </p:grpSp>
              </p:grpSp>
              <p:sp>
                <p:nvSpPr>
                  <p:cNvPr id="17" name="AutoShape 19"/>
                  <p:cNvSpPr>
                    <a:spLocks noChangeShapeType="1"/>
                  </p:cNvSpPr>
                  <p:nvPr/>
                </p:nvSpPr>
                <p:spPr bwMode="auto">
                  <a:xfrm>
                    <a:off x="3601" y="3480"/>
                    <a:ext cx="0" cy="75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18" name="AutoShape 18"/>
                  <p:cNvSpPr>
                    <a:spLocks noChangeShapeType="1"/>
                  </p:cNvSpPr>
                  <p:nvPr/>
                </p:nvSpPr>
                <p:spPr bwMode="auto">
                  <a:xfrm>
                    <a:off x="4479" y="3480"/>
                    <a:ext cx="0" cy="75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19" name="AutoShape 17"/>
                  <p:cNvSpPr>
                    <a:spLocks noChangeShapeType="1"/>
                  </p:cNvSpPr>
                  <p:nvPr/>
                </p:nvSpPr>
                <p:spPr bwMode="auto">
                  <a:xfrm>
                    <a:off x="5826" y="3480"/>
                    <a:ext cx="0" cy="75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20" name="AutoShape 16"/>
                  <p:cNvSpPr>
                    <a:spLocks noChangeShapeType="1"/>
                  </p:cNvSpPr>
                  <p:nvPr/>
                </p:nvSpPr>
                <p:spPr bwMode="auto">
                  <a:xfrm>
                    <a:off x="8011" y="3480"/>
                    <a:ext cx="0" cy="75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21" name="AutoShape 15"/>
                  <p:cNvSpPr>
                    <a:spLocks noChangeShapeType="1"/>
                  </p:cNvSpPr>
                  <p:nvPr/>
                </p:nvSpPr>
                <p:spPr bwMode="auto">
                  <a:xfrm>
                    <a:off x="3601" y="4380"/>
                    <a:ext cx="0" cy="46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22" name="AutoShape 14"/>
                  <p:cNvSpPr>
                    <a:spLocks noChangeShapeType="1"/>
                  </p:cNvSpPr>
                  <p:nvPr/>
                </p:nvSpPr>
                <p:spPr bwMode="auto">
                  <a:xfrm>
                    <a:off x="4479" y="4395"/>
                    <a:ext cx="0" cy="59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23" name="AutoShape 13"/>
                  <p:cNvSpPr>
                    <a:spLocks noChangeShapeType="1"/>
                  </p:cNvSpPr>
                  <p:nvPr/>
                </p:nvSpPr>
                <p:spPr bwMode="auto">
                  <a:xfrm>
                    <a:off x="5826" y="4380"/>
                    <a:ext cx="0" cy="61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24" name="AutoShape 12"/>
                  <p:cNvSpPr>
                    <a:spLocks noChangeShapeType="1"/>
                  </p:cNvSpPr>
                  <p:nvPr/>
                </p:nvSpPr>
                <p:spPr bwMode="auto">
                  <a:xfrm>
                    <a:off x="8011" y="4380"/>
                    <a:ext cx="0" cy="3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022"/>
                  </a:p>
                </p:txBody>
              </p:sp>
              <p:sp>
                <p:nvSpPr>
                  <p:cNvPr id="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1" y="3375"/>
                    <a:ext cx="674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Symbol" pitchFamily="18" charset="2"/>
                        <a:ea typeface="Calibri" pitchFamily="34" charset="0"/>
                        <a:cs typeface="Times New Roman" pitchFamily="18" charset="0"/>
                      </a:rPr>
                      <a:t>d</a:t>
                    </a: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F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2022">
                      <a:latin typeface="Arial" pitchFamily="34" charset="0"/>
                    </a:endParaRPr>
                  </a:p>
                </p:txBody>
              </p:sp>
              <p:sp>
                <p:nvSpPr>
                  <p:cNvPr id="2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5" y="3375"/>
                    <a:ext cx="674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Symbol" pitchFamily="18" charset="2"/>
                        <a:ea typeface="Calibri" pitchFamily="34" charset="0"/>
                        <a:cs typeface="Times New Roman" pitchFamily="18" charset="0"/>
                      </a:rPr>
                      <a:t>d</a:t>
                    </a: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F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2022">
                      <a:latin typeface="Arial" pitchFamily="34" charset="0"/>
                    </a:endParaRPr>
                  </a:p>
                </p:txBody>
              </p:sp>
              <p:sp>
                <p:nvSpPr>
                  <p:cNvPr id="2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6" y="3375"/>
                    <a:ext cx="674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Symbol" pitchFamily="18" charset="2"/>
                        <a:ea typeface="Calibri" pitchFamily="34" charset="0"/>
                        <a:cs typeface="Times New Roman" pitchFamily="18" charset="0"/>
                      </a:rPr>
                      <a:t>d</a:t>
                    </a: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F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3</a:t>
                    </a:r>
                    <a:endParaRPr lang="en-US" altLang="id-ID" sz="2022"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11" y="4395"/>
                  <a:ext cx="674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y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388" y="4399"/>
                  <a:ext cx="674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y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1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716" y="4399"/>
                  <a:ext cx="674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y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405" y="4380"/>
                  <a:ext cx="674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y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</a:t>
                  </a:r>
                  <a:endParaRPr lang="en-US" altLang="id-ID" sz="2022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82" name="Rectangle 96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726882" y="3468224"/>
            <a:ext cx="920530" cy="82394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p:sp>
        <p:nvSpPr>
          <p:cNvPr id="84" name="Oval 83"/>
          <p:cNvSpPr/>
          <p:nvPr/>
        </p:nvSpPr>
        <p:spPr>
          <a:xfrm>
            <a:off x="7470749" y="5024558"/>
            <a:ext cx="716398" cy="68201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p:sp>
        <p:nvSpPr>
          <p:cNvPr id="85" name="Oval 84"/>
          <p:cNvSpPr/>
          <p:nvPr/>
        </p:nvSpPr>
        <p:spPr>
          <a:xfrm>
            <a:off x="7828948" y="6033612"/>
            <a:ext cx="920530" cy="82394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p:sp>
        <p:nvSpPr>
          <p:cNvPr id="86" name="Oval 85"/>
          <p:cNvSpPr/>
          <p:nvPr/>
        </p:nvSpPr>
        <p:spPr>
          <a:xfrm>
            <a:off x="7317634" y="7357473"/>
            <a:ext cx="716398" cy="68201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647412" y="3880194"/>
            <a:ext cx="1154816" cy="0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187147" y="5365566"/>
            <a:ext cx="1625032" cy="0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9842393" y="3613455"/>
            <a:ext cx="2496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noProof="1"/>
              <a:t>Beban nyata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802229" y="5016196"/>
            <a:ext cx="24962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noProof="1"/>
              <a:t>Lendutan akibat b</a:t>
            </a:r>
            <a:r>
              <a:rPr lang="id-ID" sz="2600" noProof="1"/>
              <a:t>eban nyata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802229" y="6172737"/>
            <a:ext cx="2496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noProof="1"/>
              <a:t>Beban </a:t>
            </a:r>
            <a:r>
              <a:rPr lang="en-US" sz="2600" noProof="1"/>
              <a:t>virtual</a:t>
            </a:r>
            <a:endParaRPr lang="id-ID" sz="2600" noProof="1"/>
          </a:p>
        </p:txBody>
      </p:sp>
      <p:sp>
        <p:nvSpPr>
          <p:cNvPr id="94" name="TextBox 93"/>
          <p:cNvSpPr txBox="1"/>
          <p:nvPr/>
        </p:nvSpPr>
        <p:spPr>
          <a:xfrm>
            <a:off x="8464526" y="8039489"/>
            <a:ext cx="24962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noProof="1"/>
              <a:t>Lendutan akibat b</a:t>
            </a:r>
            <a:r>
              <a:rPr lang="id-ID" sz="2600" noProof="1"/>
              <a:t>eban </a:t>
            </a:r>
            <a:r>
              <a:rPr lang="en-US" sz="2600" noProof="1"/>
              <a:t>virtual</a:t>
            </a:r>
            <a:endParaRPr lang="id-ID" sz="2600" noProof="1"/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8731744" y="6445583"/>
            <a:ext cx="1070485" cy="4065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933116" y="7948082"/>
            <a:ext cx="456222" cy="475647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610540" y="3987470"/>
            <a:ext cx="1832044" cy="1025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noProof="1"/>
              <a:t>Timbul </a:t>
            </a:r>
          </a:p>
          <a:p>
            <a:r>
              <a:rPr lang="id-ID" sz="3467" b="1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id-ID" sz="3467" b="1" baseline="-25000" dirty="0">
                <a:solidFill>
                  <a:srgbClr val="FF0000"/>
                </a:solidFill>
              </a:rPr>
              <a:t>ij</a:t>
            </a:r>
            <a:r>
              <a:rPr lang="id-ID" sz="2600" dirty="0"/>
              <a:t> dan </a:t>
            </a:r>
            <a:r>
              <a:rPr lang="id-ID" sz="3467" b="1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id-ID" sz="3467" b="1" baseline="-25000" dirty="0">
                <a:solidFill>
                  <a:srgbClr val="FF0000"/>
                </a:solidFill>
              </a:rPr>
              <a:t>ij</a:t>
            </a:r>
            <a:r>
              <a:rPr lang="id-ID" sz="2600" dirty="0"/>
              <a:t> </a:t>
            </a:r>
          </a:p>
        </p:txBody>
      </p:sp>
      <p:sp>
        <p:nvSpPr>
          <p:cNvPr id="100" name="Right Brace 99"/>
          <p:cNvSpPr/>
          <p:nvPr/>
        </p:nvSpPr>
        <p:spPr>
          <a:xfrm>
            <a:off x="12298506" y="3704872"/>
            <a:ext cx="312035" cy="2001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p:sp>
        <p:nvSpPr>
          <p:cNvPr id="101" name="Right Brace 100"/>
          <p:cNvSpPr/>
          <p:nvPr/>
        </p:nvSpPr>
        <p:spPr>
          <a:xfrm>
            <a:off x="11986471" y="6428590"/>
            <a:ext cx="312035" cy="2001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2600"/>
          </a:p>
        </p:txBody>
      </p:sp>
      <p:sp>
        <p:nvSpPr>
          <p:cNvPr id="102" name="Rectangle 101"/>
          <p:cNvSpPr/>
          <p:nvPr/>
        </p:nvSpPr>
        <p:spPr>
          <a:xfrm>
            <a:off x="12454523" y="6733085"/>
            <a:ext cx="1832044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noProof="1"/>
              <a:t>Timbul </a:t>
            </a:r>
          </a:p>
          <a:p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id-ID" sz="3467" b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id-ID" sz="3467" b="1" baseline="-25000" dirty="0">
                <a:solidFill>
                  <a:schemeClr val="accent5">
                    <a:lumMod val="75000"/>
                  </a:schemeClr>
                </a:solidFill>
              </a:rPr>
              <a:t>ij</a:t>
            </a:r>
            <a:r>
              <a:rPr lang="id-ID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d-ID" sz="2600" dirty="0"/>
              <a:t>dan </a:t>
            </a:r>
            <a:r>
              <a:rPr lang="en-US" sz="3467" b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id-ID" sz="3467" b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e</a:t>
            </a:r>
            <a:r>
              <a:rPr lang="id-ID" sz="3467" b="1" baseline="-25000" dirty="0">
                <a:solidFill>
                  <a:schemeClr val="accent5">
                    <a:lumMod val="75000"/>
                  </a:schemeClr>
                </a:solidFill>
              </a:rPr>
              <a:t>ij</a:t>
            </a:r>
            <a:r>
              <a:rPr lang="id-ID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88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237" y="1736569"/>
            <a:ext cx="14954985" cy="1915797"/>
          </a:xfrm>
        </p:spPr>
        <p:txBody>
          <a:bodyPr/>
          <a:lstStyle/>
          <a:p>
            <a:pPr algn="l"/>
            <a:r>
              <a:rPr lang="en-US" b="1" dirty="0"/>
              <a:t>PRINSIP KERJA VIRTUAL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950236" y="3338948"/>
            <a:ext cx="15508963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600" dirty="0"/>
              <a:t>Secara umum dinyatakan bahwa suatu elemen badan bebas berada dalam kesetimbangan apabila :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		</a:t>
            </a:r>
            <a:r>
              <a:rPr lang="id-ID" sz="4622" dirty="0">
                <a:latin typeface="Symbol" panose="05050102010706020507" pitchFamily="18" charset="2"/>
              </a:rPr>
              <a:t>S</a:t>
            </a:r>
            <a:r>
              <a:rPr lang="id-ID" sz="4622" b="1" i="1" dirty="0">
                <a:solidFill>
                  <a:srgbClr val="7030A0"/>
                </a:solidFill>
              </a:rPr>
              <a:t>F</a:t>
            </a:r>
            <a:r>
              <a:rPr lang="id-ID" sz="4622" b="1" baseline="-25000" dirty="0">
                <a:solidFill>
                  <a:srgbClr val="7030A0"/>
                </a:solidFill>
              </a:rPr>
              <a:t>i</a:t>
            </a:r>
            <a:r>
              <a:rPr lang="id-ID" sz="4622" dirty="0"/>
              <a:t>∙</a:t>
            </a:r>
            <a:r>
              <a:rPr lang="id-ID" sz="4622" b="1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id-ID" sz="4622" b="1" i="1" dirty="0">
                <a:solidFill>
                  <a:srgbClr val="00B0F0"/>
                </a:solidFill>
              </a:rPr>
              <a:t>y</a:t>
            </a:r>
            <a:r>
              <a:rPr lang="id-ID" sz="4622" b="1" baseline="-25000" dirty="0">
                <a:solidFill>
                  <a:srgbClr val="00B0F0"/>
                </a:solidFill>
              </a:rPr>
              <a:t>i</a:t>
            </a:r>
            <a:r>
              <a:rPr lang="id-ID" sz="4622" dirty="0"/>
              <a:t> = ∫</a:t>
            </a:r>
            <a:r>
              <a:rPr lang="id-ID" sz="4622" b="1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id-ID" sz="4622" b="1" baseline="-25000" dirty="0">
                <a:solidFill>
                  <a:srgbClr val="FF0000"/>
                </a:solidFill>
              </a:rPr>
              <a:t>ij</a:t>
            </a:r>
            <a:r>
              <a:rPr lang="id-ID" sz="4622" dirty="0"/>
              <a:t>∙</a:t>
            </a:r>
            <a:r>
              <a:rPr lang="id-ID" sz="4622" b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de</a:t>
            </a:r>
            <a:r>
              <a:rPr lang="id-ID" sz="4622" b="1" baseline="-25000" dirty="0">
                <a:solidFill>
                  <a:schemeClr val="accent5">
                    <a:lumMod val="75000"/>
                  </a:schemeClr>
                </a:solidFill>
              </a:rPr>
              <a:t>ij</a:t>
            </a:r>
            <a:r>
              <a:rPr lang="id-ID" sz="4622" dirty="0"/>
              <a:t> </a:t>
            </a:r>
            <a:r>
              <a:rPr lang="id-ID" sz="4622" i="1" dirty="0"/>
              <a:t>dv</a:t>
            </a:r>
            <a:r>
              <a:rPr lang="id-ID" sz="4622" dirty="0"/>
              <a:t>	</a:t>
            </a:r>
            <a:r>
              <a:rPr lang="id-ID" sz="2600" dirty="0"/>
              <a:t>		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Secara analogi dapat dinyatakan pula :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		</a:t>
            </a:r>
            <a:r>
              <a:rPr lang="id-ID" sz="4622" dirty="0">
                <a:latin typeface="Symbol" panose="05050102010706020507" pitchFamily="18" charset="2"/>
              </a:rPr>
              <a:t>S</a:t>
            </a:r>
            <a:r>
              <a:rPr lang="id-ID" sz="4622" b="1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id-ID" sz="4622" b="1" i="1" dirty="0">
                <a:solidFill>
                  <a:srgbClr val="00B0F0"/>
                </a:solidFill>
              </a:rPr>
              <a:t>F</a:t>
            </a:r>
            <a:r>
              <a:rPr lang="id-ID" sz="4622" b="1" baseline="-25000" dirty="0">
                <a:solidFill>
                  <a:srgbClr val="00B0F0"/>
                </a:solidFill>
              </a:rPr>
              <a:t>i</a:t>
            </a:r>
            <a:r>
              <a:rPr lang="id-ID" sz="4622" dirty="0"/>
              <a:t>∙</a:t>
            </a:r>
            <a:r>
              <a:rPr lang="id-ID" sz="4622" b="1" i="1" dirty="0">
                <a:solidFill>
                  <a:srgbClr val="7030A0"/>
                </a:solidFill>
              </a:rPr>
              <a:t>y</a:t>
            </a:r>
            <a:r>
              <a:rPr lang="id-ID" sz="4622" b="1" baseline="-25000" dirty="0">
                <a:solidFill>
                  <a:srgbClr val="7030A0"/>
                </a:solidFill>
              </a:rPr>
              <a:t>i</a:t>
            </a:r>
            <a:r>
              <a:rPr lang="id-ID" sz="4622" dirty="0"/>
              <a:t> = ∫</a:t>
            </a:r>
            <a:r>
              <a:rPr lang="id-ID" sz="4622" b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ds</a:t>
            </a:r>
            <a:r>
              <a:rPr lang="id-ID" sz="4622" b="1" baseline="-25000" dirty="0">
                <a:solidFill>
                  <a:schemeClr val="accent5">
                    <a:lumMod val="75000"/>
                  </a:schemeClr>
                </a:solidFill>
              </a:rPr>
              <a:t>ij</a:t>
            </a:r>
            <a:r>
              <a:rPr lang="id-ID" sz="4622" dirty="0"/>
              <a:t>∙</a:t>
            </a:r>
            <a:r>
              <a:rPr lang="id-ID" sz="4622" b="1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id-ID" sz="4622" b="1" baseline="-25000" dirty="0">
                <a:solidFill>
                  <a:srgbClr val="FF0000"/>
                </a:solidFill>
              </a:rPr>
              <a:t>ij</a:t>
            </a:r>
            <a:r>
              <a:rPr lang="id-ID" sz="4622" dirty="0"/>
              <a:t> </a:t>
            </a:r>
            <a:r>
              <a:rPr lang="id-ID" sz="4622" i="1" dirty="0"/>
              <a:t>dv</a:t>
            </a:r>
            <a:r>
              <a:rPr lang="id-ID" sz="4622" dirty="0"/>
              <a:t>	</a:t>
            </a:r>
            <a:r>
              <a:rPr lang="id-ID" sz="2600" dirty="0"/>
              <a:t>		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dengan </a:t>
            </a:r>
            <a:r>
              <a:rPr lang="id-ID" sz="2600" i="1" dirty="0">
                <a:latin typeface="Symbol" panose="05050102010706020507" pitchFamily="18" charset="2"/>
              </a:rPr>
              <a:t>ds</a:t>
            </a:r>
            <a:r>
              <a:rPr lang="id-ID" sz="2600" i="1" baseline="-25000" dirty="0"/>
              <a:t>ij</a:t>
            </a:r>
            <a:r>
              <a:rPr lang="id-ID" sz="2600" dirty="0"/>
              <a:t> adalah tegangan virtual akibat beban virtual </a:t>
            </a:r>
            <a:r>
              <a:rPr lang="id-ID" sz="2600" dirty="0">
                <a:latin typeface="Symbol" panose="05050102010706020507" pitchFamily="18" charset="2"/>
              </a:rPr>
              <a:t>d</a:t>
            </a:r>
            <a:r>
              <a:rPr lang="id-ID" sz="2600" i="1" dirty="0"/>
              <a:t>F</a:t>
            </a:r>
            <a:r>
              <a:rPr lang="id-ID" sz="2600" baseline="-25000" dirty="0"/>
              <a:t>i</a:t>
            </a:r>
            <a:r>
              <a:rPr lang="id-ID" sz="2600" dirty="0"/>
              <a:t>, dan </a:t>
            </a:r>
            <a:r>
              <a:rPr lang="id-ID" sz="2600" dirty="0">
                <a:latin typeface="Symbol" panose="05050102010706020507" pitchFamily="18" charset="2"/>
              </a:rPr>
              <a:t>e</a:t>
            </a:r>
            <a:r>
              <a:rPr lang="id-ID" sz="2600" baseline="-25000" dirty="0"/>
              <a:t>ij</a:t>
            </a:r>
            <a:r>
              <a:rPr lang="id-ID" sz="2600" dirty="0"/>
              <a:t> adalah regangan nyata akibat lendutan nyata </a:t>
            </a:r>
            <a:r>
              <a:rPr lang="id-ID" sz="2600" i="1" dirty="0"/>
              <a:t>y</a:t>
            </a:r>
            <a:r>
              <a:rPr lang="id-ID" sz="2600" baseline="-25000" dirty="0"/>
              <a:t>i</a:t>
            </a:r>
            <a:r>
              <a:rPr lang="id-ID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677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48" y="1425284"/>
            <a:ext cx="14954985" cy="1915797"/>
          </a:xfrm>
        </p:spPr>
        <p:txBody>
          <a:bodyPr/>
          <a:lstStyle/>
          <a:p>
            <a:pPr algn="l"/>
            <a:r>
              <a:rPr lang="en-US" b="1" dirty="0"/>
              <a:t>PRINSIP KERJA VIRTUAL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148" y="3066559"/>
            <a:ext cx="14954985" cy="5337419"/>
          </a:xfrm>
        </p:spPr>
        <p:txBody>
          <a:bodyPr>
            <a:normAutofit fontScale="77500" lnSpcReduction="20000"/>
          </a:bodyPr>
          <a:lstStyle/>
          <a:p>
            <a:r>
              <a:rPr lang="id-ID" sz="3467" dirty="0"/>
              <a:t>Dalam analisis pada umumnya besar beban virtual diambil sama dengan 1 (satu) satuan, sehingga umum disebut pula sebagai metode beban satuan (</a:t>
            </a:r>
            <a:r>
              <a:rPr lang="id-ID" sz="3467" i="1" dirty="0"/>
              <a:t>unit load</a:t>
            </a:r>
            <a:r>
              <a:rPr lang="id-ID" sz="3467" dirty="0"/>
              <a:t>). Secara sederhana persamaan dalam metode kerja virtual dapat dituliskan dalam bentuk umum</a:t>
            </a:r>
          </a:p>
          <a:p>
            <a:pPr marL="0" indent="0">
              <a:buNone/>
            </a:pPr>
            <a:r>
              <a:rPr lang="id-ID" sz="3467" dirty="0"/>
              <a:t>		</a:t>
            </a:r>
            <a:r>
              <a:rPr lang="id-ID" sz="4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1 . </a:t>
            </a:r>
            <a:r>
              <a:rPr lang="id-ID" sz="4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id-ID" sz="4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id-ID" sz="4200" b="1" dirty="0">
                <a:solidFill>
                  <a:srgbClr val="00B05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d-ID" sz="4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d-ID" sz="4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∙ d</a:t>
            </a:r>
            <a:r>
              <a:rPr lang="id-ID" sz="4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z="3467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3467" dirty="0"/>
              <a:t>			</a:t>
            </a:r>
          </a:p>
          <a:p>
            <a:pPr marL="0" indent="0">
              <a:buNone/>
            </a:pPr>
            <a:r>
              <a:rPr lang="es-GT" dirty="0"/>
              <a:t>d</a:t>
            </a:r>
            <a:r>
              <a:rPr lang="id-ID" dirty="0"/>
              <a:t>engan :</a:t>
            </a:r>
          </a:p>
          <a:p>
            <a:pPr marL="513629" indent="0">
              <a:buNone/>
            </a:pPr>
            <a:r>
              <a:rPr lang="en-US" dirty="0"/>
              <a:t>1	</a:t>
            </a:r>
            <a:r>
              <a:rPr lang="id-ID" dirty="0"/>
              <a:t>adalah beban virtual eksternal 1 (satu) satuan dalam arah </a:t>
            </a:r>
            <a:r>
              <a:rPr lang="id-ID" dirty="0">
                <a:latin typeface="Symbol" panose="05050102010706020507" pitchFamily="18" charset="2"/>
              </a:rPr>
              <a:t>D</a:t>
            </a:r>
          </a:p>
          <a:p>
            <a:pPr marL="513629" indent="0">
              <a:buNone/>
            </a:pPr>
            <a:r>
              <a:rPr lang="id-ID" i="1" dirty="0"/>
              <a:t>y</a:t>
            </a:r>
            <a:r>
              <a:rPr lang="id-ID" dirty="0"/>
              <a:t>	adalah lendutan eksternal yang diakibatkan oleh beban nyata eksternal</a:t>
            </a:r>
          </a:p>
          <a:p>
            <a:pPr marL="513629" indent="0">
              <a:buNone/>
            </a:pPr>
            <a:r>
              <a:rPr lang="id-ID" i="1" dirty="0"/>
              <a:t>f</a:t>
            </a:r>
            <a:r>
              <a:rPr lang="id-ID" dirty="0"/>
              <a:t>	adalah beban virtual internal </a:t>
            </a:r>
          </a:p>
          <a:p>
            <a:pPr marL="513629" indent="0">
              <a:buNone/>
            </a:pPr>
            <a:r>
              <a:rPr lang="id-ID" dirty="0"/>
              <a:t>d</a:t>
            </a:r>
            <a:r>
              <a:rPr lang="id-ID" i="1" dirty="0"/>
              <a:t>L</a:t>
            </a:r>
            <a:r>
              <a:rPr lang="id-ID" dirty="0"/>
              <a:t>	adalah deformasi internal yang disebabkan oleh beban nyata</a:t>
            </a:r>
          </a:p>
          <a:p>
            <a:endParaRPr lang="id-ID" sz="3467" dirty="0"/>
          </a:p>
        </p:txBody>
      </p:sp>
    </p:spTree>
    <p:extLst>
      <p:ext uri="{BB962C8B-B14F-4D97-AF65-F5344CB8AC3E}">
        <p14:creationId xmlns:p14="http://schemas.microsoft.com/office/powerpoint/2010/main" val="238410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424" y="1308552"/>
            <a:ext cx="14954985" cy="1915797"/>
          </a:xfrm>
        </p:spPr>
        <p:txBody>
          <a:bodyPr/>
          <a:lstStyle/>
          <a:p>
            <a:pPr algn="l"/>
            <a:r>
              <a:rPr lang="en-US" b="1" dirty="0"/>
              <a:t>PRINSIP KERJA VIRTUAL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467" dirty="0"/>
              <a:t>A</a:t>
            </a:r>
            <a:r>
              <a:rPr lang="id-ID" sz="3467" dirty="0"/>
              <a:t>pabila dikehendaki untuk menentukan sudut rotasi di suatu titik dari elemen struktur, maka pada titik tersebut dapat diberi momen virtual yang besarnya adalah 1 (satu) satuan. Sebagai konsekuensi, momen virtual ini akan menimbukan beban virtual </a:t>
            </a:r>
            <a:r>
              <a:rPr lang="id-ID" sz="3467" i="1" dirty="0"/>
              <a:t>f</a:t>
            </a:r>
            <a:r>
              <a:rPr lang="id-ID" sz="3467" baseline="-25000" dirty="0"/>
              <a:t>q</a:t>
            </a:r>
            <a:r>
              <a:rPr lang="id-ID" sz="3467" dirty="0"/>
              <a:t>. Selanjutnya persamaan 6.25 dapat dituliskan pula dalam bentuk :</a:t>
            </a:r>
          </a:p>
          <a:p>
            <a:pPr marL="0" indent="0">
              <a:buNone/>
            </a:pPr>
            <a:r>
              <a:rPr lang="id-ID" sz="3467" dirty="0"/>
              <a:t>		1 ∙ </a:t>
            </a:r>
            <a:r>
              <a:rPr lang="id-ID" sz="3467" i="1" dirty="0">
                <a:latin typeface="Symbol" panose="05050102010706020507" pitchFamily="18" charset="2"/>
              </a:rPr>
              <a:t>q</a:t>
            </a:r>
            <a:r>
              <a:rPr lang="id-ID" sz="3467" dirty="0"/>
              <a:t> = </a:t>
            </a:r>
            <a:r>
              <a:rPr lang="id-ID" sz="3467" dirty="0">
                <a:latin typeface="Symbol" panose="05050102010706020507" pitchFamily="18" charset="2"/>
              </a:rPr>
              <a:t>S</a:t>
            </a:r>
            <a:r>
              <a:rPr lang="id-ID" sz="3467" i="1" dirty="0"/>
              <a:t>f</a:t>
            </a:r>
            <a:r>
              <a:rPr lang="id-ID" sz="3467" baseline="-25000" dirty="0">
                <a:latin typeface="Symbol" panose="05050102010706020507" pitchFamily="18" charset="2"/>
              </a:rPr>
              <a:t>q</a:t>
            </a:r>
            <a:r>
              <a:rPr lang="id-ID" sz="3467" dirty="0"/>
              <a:t> ∙ </a:t>
            </a:r>
            <a:r>
              <a:rPr lang="id-ID" sz="3467" i="1" dirty="0"/>
              <a:t>dL</a:t>
            </a:r>
            <a:r>
              <a:rPr lang="id-ID" sz="3467" dirty="0"/>
              <a:t>					</a:t>
            </a:r>
          </a:p>
          <a:p>
            <a:pPr marL="513629" indent="0">
              <a:buNone/>
            </a:pPr>
            <a:r>
              <a:rPr lang="en-US" dirty="0"/>
              <a:t>d</a:t>
            </a:r>
            <a:r>
              <a:rPr lang="id-ID" dirty="0"/>
              <a:t>engan :</a:t>
            </a:r>
          </a:p>
          <a:p>
            <a:pPr marL="513629" indent="0">
              <a:buNone/>
            </a:pPr>
            <a:r>
              <a:rPr lang="en-US" dirty="0"/>
              <a:t>1	</a:t>
            </a:r>
            <a:r>
              <a:rPr lang="id-ID" dirty="0"/>
              <a:t>adalah momen virtual eksternal 1 (satu) satuan dalam arah </a:t>
            </a:r>
            <a:r>
              <a:rPr lang="id-ID" dirty="0">
                <a:latin typeface="Symbol" panose="05050102010706020507" pitchFamily="18" charset="2"/>
              </a:rPr>
              <a:t>q</a:t>
            </a:r>
          </a:p>
          <a:p>
            <a:pPr marL="513629" indent="0">
              <a:buNone/>
            </a:pPr>
            <a:r>
              <a:rPr lang="id-ID" dirty="0">
                <a:latin typeface="Symbol" panose="05050102010706020507" pitchFamily="18" charset="2"/>
              </a:rPr>
              <a:t>q</a:t>
            </a:r>
            <a:r>
              <a:rPr lang="id-ID" dirty="0"/>
              <a:t>	adalah sudut rotasi eksternal akibat beban nyata</a:t>
            </a:r>
          </a:p>
          <a:p>
            <a:pPr marL="513629" indent="0">
              <a:buNone/>
            </a:pPr>
            <a:r>
              <a:rPr lang="id-ID" i="1" dirty="0"/>
              <a:t>f</a:t>
            </a:r>
            <a:r>
              <a:rPr lang="id-ID" baseline="-25000" dirty="0">
                <a:latin typeface="Symbol" panose="05050102010706020507" pitchFamily="18" charset="2"/>
              </a:rPr>
              <a:t>q</a:t>
            </a:r>
            <a:r>
              <a:rPr lang="id-ID" dirty="0"/>
              <a:t>	adalah beban virtual internal</a:t>
            </a:r>
          </a:p>
          <a:p>
            <a:pPr marL="513629" indent="0">
              <a:buNone/>
            </a:pPr>
            <a:r>
              <a:rPr lang="id-ID" i="1" dirty="0"/>
              <a:t>dL</a:t>
            </a:r>
            <a:r>
              <a:rPr lang="id-ID" dirty="0"/>
              <a:t>	adalah deformasi internal yang disebabkan oleh beban nyata</a:t>
            </a:r>
          </a:p>
          <a:p>
            <a:endParaRPr lang="id-ID" sz="3467" dirty="0"/>
          </a:p>
        </p:txBody>
      </p:sp>
    </p:spTree>
    <p:extLst>
      <p:ext uri="{BB962C8B-B14F-4D97-AF65-F5344CB8AC3E}">
        <p14:creationId xmlns:p14="http://schemas.microsoft.com/office/powerpoint/2010/main" val="1768254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346</TotalTime>
  <Words>1641</Words>
  <Application>Microsoft Office PowerPoint</Application>
  <PresentationFormat>Custom</PresentationFormat>
  <Paragraphs>610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Theme1</vt:lpstr>
      <vt:lpstr>PowerPoint Presentation</vt:lpstr>
      <vt:lpstr>PowerPoint Presentation</vt:lpstr>
      <vt:lpstr>ENERGI REGANGAN</vt:lpstr>
      <vt:lpstr>ENERGI REGANGAN</vt:lpstr>
      <vt:lpstr>ENERGI REGANGAN</vt:lpstr>
      <vt:lpstr>PRINSIP KERJA VIRTUAL</vt:lpstr>
      <vt:lpstr>PRINSIP KERJA VIRTUAL</vt:lpstr>
      <vt:lpstr>PRINSIP KERJA VIRTUAL</vt:lpstr>
      <vt:lpstr>PRINSIP KERJA VIRTUAL</vt:lpstr>
      <vt:lpstr>Metode Kerja Virtual Pada Struktur Rangka Batang </vt:lpstr>
      <vt:lpstr>Metode Kerja Virtual Pada Struktur Rangka Batang </vt:lpstr>
      <vt:lpstr>Metode Kerja Virtual Pada Struktur Rangka Batang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Kerja Virtual Pada Balok Dan Portal Bidang </vt:lpstr>
      <vt:lpstr>Metode Kerja Virtual Pada Balok Dan Portal Bidang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32</cp:revision>
  <dcterms:created xsi:type="dcterms:W3CDTF">2020-09-14T03:13:02Z</dcterms:created>
  <dcterms:modified xsi:type="dcterms:W3CDTF">2021-04-05T02:28:20Z</dcterms:modified>
</cp:coreProperties>
</file>