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2" r:id="rId6"/>
    <p:sldId id="263" r:id="rId7"/>
  </p:sldIdLst>
  <p:sldSz cx="17610138" cy="9906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56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8191500" y="235456"/>
            <a:ext cx="8940636" cy="774193"/>
            <a:chOff x="5964917" y="5913489"/>
            <a:chExt cx="5949177" cy="675857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35" name="Group 34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38" name="Picture 37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sp>
        <p:nvSpPr>
          <p:cNvPr id="40" name="TextBox 39"/>
          <p:cNvSpPr txBox="1"/>
          <p:nvPr/>
        </p:nvSpPr>
        <p:spPr>
          <a:xfrm>
            <a:off x="5490422" y="1374014"/>
            <a:ext cx="11641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2400" dirty="0">
                <a:latin typeface="Arial Black" panose="020B0A04020102020204" pitchFamily="34" charset="0"/>
              </a:rPr>
              <a:t>UPJ kampus MERDEKA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4095749" y="9258299"/>
            <a:ext cx="11909259" cy="611125"/>
            <a:chOff x="113103" y="4838883"/>
            <a:chExt cx="7828452" cy="818309"/>
          </a:xfrm>
        </p:grpSpPr>
        <p:grpSp>
          <p:nvGrpSpPr>
            <p:cNvPr id="45" name="Group 44"/>
            <p:cNvGrpSpPr/>
            <p:nvPr/>
          </p:nvGrpSpPr>
          <p:grpSpPr>
            <a:xfrm>
              <a:off x="2166899" y="5071993"/>
              <a:ext cx="3170969" cy="494543"/>
              <a:chOff x="2370123" y="5518707"/>
              <a:chExt cx="3170969" cy="494543"/>
            </a:xfrm>
          </p:grpSpPr>
          <p:pic>
            <p:nvPicPr>
              <p:cNvPr id="55" name="Picture 54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893" t="33654" r="37430" b="32595"/>
              <a:stretch/>
            </p:blipFill>
            <p:spPr>
              <a:xfrm>
                <a:off x="2370123" y="5522724"/>
                <a:ext cx="261510" cy="307777"/>
              </a:xfrm>
              <a:prstGeom prst="rect">
                <a:avLst/>
              </a:prstGeom>
            </p:spPr>
          </p:pic>
          <p:sp>
            <p:nvSpPr>
              <p:cNvPr id="56" name="Rectangle 55"/>
              <p:cNvSpPr/>
              <p:nvPr/>
            </p:nvSpPr>
            <p:spPr>
              <a:xfrm>
                <a:off x="2631632" y="5518707"/>
                <a:ext cx="2909460" cy="4945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id-ID" sz="1800" dirty="0"/>
                  <a:t>universitas.pembangunan.jaya</a:t>
                </a: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5212062" y="5111921"/>
              <a:ext cx="1186085" cy="494543"/>
              <a:chOff x="2370123" y="5880346"/>
              <a:chExt cx="1186085" cy="494543"/>
            </a:xfrm>
          </p:grpSpPr>
          <p:pic>
            <p:nvPicPr>
              <p:cNvPr id="53" name="Picture 52"/>
              <p:cNvPicPr>
                <a:picLocks noChangeAspect="1"/>
              </p:cNvPicPr>
              <p:nvPr/>
            </p:nvPicPr>
            <p:blipFill rotWithShape="1">
              <a:blip r:embed="rId9"/>
              <a:srcRect l="31113" t="12848" r="26150" b="17802"/>
              <a:stretch/>
            </p:blipFill>
            <p:spPr>
              <a:xfrm>
                <a:off x="2370123" y="5913489"/>
                <a:ext cx="252931" cy="238722"/>
              </a:xfrm>
              <a:prstGeom prst="rect">
                <a:avLst/>
              </a:prstGeom>
            </p:spPr>
          </p:pic>
          <p:sp>
            <p:nvSpPr>
              <p:cNvPr id="54" name="Rectangle 53"/>
              <p:cNvSpPr/>
              <p:nvPr/>
            </p:nvSpPr>
            <p:spPr>
              <a:xfrm>
                <a:off x="2631631" y="5880346"/>
                <a:ext cx="924577" cy="4945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d-ID" sz="1800" dirty="0"/>
                  <a:t>UPJ_Bintaro</a:t>
                </a:r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6689785" y="5103911"/>
              <a:ext cx="1251770" cy="494543"/>
              <a:chOff x="2361087" y="6233380"/>
              <a:chExt cx="1251770" cy="494543"/>
            </a:xfrm>
          </p:grpSpPr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 flipH="1">
                <a:off x="2361087" y="6249678"/>
                <a:ext cx="270546" cy="270546"/>
              </a:xfrm>
              <a:prstGeom prst="rect">
                <a:avLst/>
              </a:prstGeom>
            </p:spPr>
          </p:pic>
          <p:sp>
            <p:nvSpPr>
              <p:cNvPr id="52" name="Rectangle 51"/>
              <p:cNvSpPr/>
              <p:nvPr/>
            </p:nvSpPr>
            <p:spPr>
              <a:xfrm>
                <a:off x="2631633" y="6233380"/>
                <a:ext cx="981224" cy="4945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d-ID" sz="1800" b="1" dirty="0"/>
                  <a:t>upj_bintaro</a:t>
                </a: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113103" y="4838883"/>
              <a:ext cx="1781096" cy="818309"/>
              <a:chOff x="113103" y="4838883"/>
              <a:chExt cx="1781096" cy="818309"/>
            </a:xfrm>
          </p:grpSpPr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11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13103" y="4838883"/>
                <a:ext cx="818309" cy="818309"/>
              </a:xfrm>
              <a:prstGeom prst="rect">
                <a:avLst/>
              </a:prstGeom>
            </p:spPr>
          </p:pic>
          <p:sp>
            <p:nvSpPr>
              <p:cNvPr id="50" name="Rectangle 49"/>
              <p:cNvSpPr/>
              <p:nvPr/>
            </p:nvSpPr>
            <p:spPr>
              <a:xfrm>
                <a:off x="645329" y="5063371"/>
                <a:ext cx="1248870" cy="4945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d-ID" sz="1800" dirty="0"/>
                  <a:t>http://upj.ac.id/</a:t>
                </a:r>
              </a:p>
            </p:txBody>
          </p:sp>
        </p:grpSp>
      </p:grpSp>
      <p:grpSp>
        <p:nvGrpSpPr>
          <p:cNvPr id="59" name="Group 58"/>
          <p:cNvGrpSpPr/>
          <p:nvPr userDrawn="1"/>
        </p:nvGrpSpPr>
        <p:grpSpPr>
          <a:xfrm>
            <a:off x="818207" y="254543"/>
            <a:ext cx="4672215" cy="1463753"/>
            <a:chOff x="315570" y="860612"/>
            <a:chExt cx="4193554" cy="1475489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15570" y="860612"/>
              <a:ext cx="1287522" cy="1378480"/>
            </a:xfrm>
            <a:prstGeom prst="rect">
              <a:avLst/>
            </a:prstGeom>
          </p:spPr>
        </p:pic>
        <p:sp>
          <p:nvSpPr>
            <p:cNvPr id="61" name="TextBox 60"/>
            <p:cNvSpPr txBox="1"/>
            <p:nvPr/>
          </p:nvSpPr>
          <p:spPr>
            <a:xfrm>
              <a:off x="1056742" y="1715613"/>
              <a:ext cx="3452382" cy="6204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600" dirty="0">
                  <a:latin typeface="Arial Rounded MT Bold" panose="020F0704030504030204" pitchFamily="34" charset="0"/>
                </a:rPr>
                <a:t>Universitas</a:t>
              </a:r>
            </a:p>
            <a:p>
              <a:r>
                <a:rPr lang="id-ID" sz="1800" dirty="0">
                  <a:latin typeface="Arial Rounded MT Bold" panose="020F0704030504030204" pitchFamily="34" charset="0"/>
                </a:rPr>
                <a:t>Pembangunan Jaya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36809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9904" y="6195763"/>
            <a:ext cx="14974921" cy="1183513"/>
          </a:xfrm>
        </p:spPr>
        <p:txBody>
          <a:bodyPr anchor="b">
            <a:normAutofit/>
          </a:bodyPr>
          <a:lstStyle>
            <a:lvl1pPr>
              <a:defRPr sz="404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19904" y="897466"/>
            <a:ext cx="14974921" cy="4881839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4622"/>
            </a:lvl1pPr>
            <a:lvl2pPr marL="660388" indent="0">
              <a:buNone/>
              <a:defRPr sz="4044"/>
            </a:lvl2pPr>
            <a:lvl3pPr marL="1320775" indent="0">
              <a:buNone/>
              <a:defRPr sz="3467"/>
            </a:lvl3pPr>
            <a:lvl4pPr marL="1981164" indent="0">
              <a:buNone/>
              <a:defRPr sz="2889"/>
            </a:lvl4pPr>
            <a:lvl5pPr marL="2641552" indent="0">
              <a:buNone/>
              <a:defRPr sz="2889"/>
            </a:lvl5pPr>
            <a:lvl6pPr marL="3301940" indent="0">
              <a:buNone/>
              <a:defRPr sz="2889"/>
            </a:lvl6pPr>
            <a:lvl7pPr marL="3962327" indent="0">
              <a:buNone/>
              <a:defRPr sz="2889"/>
            </a:lvl7pPr>
            <a:lvl8pPr marL="4622716" indent="0">
              <a:buNone/>
              <a:defRPr sz="2889"/>
            </a:lvl8pPr>
            <a:lvl9pPr marL="5283104" indent="0">
              <a:buNone/>
              <a:defRPr sz="288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19887" y="7379275"/>
            <a:ext cx="14972659" cy="985793"/>
          </a:xfrm>
        </p:spPr>
        <p:txBody>
          <a:bodyPr>
            <a:normAutofit/>
          </a:bodyPr>
          <a:lstStyle>
            <a:lvl1pPr marL="0" indent="0" algn="ctr">
              <a:buNone/>
              <a:defRPr sz="2601"/>
            </a:lvl1pPr>
            <a:lvl2pPr marL="660388" indent="0">
              <a:buNone/>
              <a:defRPr sz="2024"/>
            </a:lvl2pPr>
            <a:lvl3pPr marL="1320775" indent="0">
              <a:buNone/>
              <a:defRPr sz="1733"/>
            </a:lvl3pPr>
            <a:lvl4pPr marL="1981164" indent="0">
              <a:buNone/>
              <a:defRPr sz="1446"/>
            </a:lvl4pPr>
            <a:lvl5pPr marL="2641552" indent="0">
              <a:buNone/>
              <a:defRPr sz="1446"/>
            </a:lvl5pPr>
            <a:lvl6pPr marL="3301940" indent="0">
              <a:buNone/>
              <a:defRPr sz="1446"/>
            </a:lvl6pPr>
            <a:lvl7pPr marL="3962327" indent="0">
              <a:buNone/>
              <a:defRPr sz="1446"/>
            </a:lvl7pPr>
            <a:lvl8pPr marL="4622716" indent="0">
              <a:buNone/>
              <a:defRPr sz="1446"/>
            </a:lvl8pPr>
            <a:lvl9pPr marL="5283104" indent="0">
              <a:buNone/>
              <a:defRPr sz="144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grpSp>
        <p:nvGrpSpPr>
          <p:cNvPr id="8" name="Group 7"/>
          <p:cNvGrpSpPr/>
          <p:nvPr/>
        </p:nvGrpSpPr>
        <p:grpSpPr>
          <a:xfrm>
            <a:off x="10009462" y="8506569"/>
            <a:ext cx="6942048" cy="651897"/>
            <a:chOff x="5964917" y="5913489"/>
            <a:chExt cx="5949177" cy="67585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18" y="8498064"/>
            <a:ext cx="2688925" cy="126549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245193" y="9318493"/>
            <a:ext cx="8151021" cy="53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89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30536946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9888" y="880535"/>
            <a:ext cx="14954985" cy="4947019"/>
          </a:xfrm>
        </p:spPr>
        <p:txBody>
          <a:bodyPr anchor="ctr"/>
          <a:lstStyle>
            <a:lvl1pPr>
              <a:defRPr sz="462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19888" y="6073630"/>
            <a:ext cx="14954985" cy="2299824"/>
          </a:xfrm>
        </p:spPr>
        <p:txBody>
          <a:bodyPr anchor="ctr"/>
          <a:lstStyle>
            <a:lvl1pPr marL="0" indent="0" algn="ctr">
              <a:buNone/>
              <a:defRPr sz="2311"/>
            </a:lvl1pPr>
            <a:lvl2pPr marL="660388" indent="0">
              <a:buNone/>
              <a:defRPr sz="2024"/>
            </a:lvl2pPr>
            <a:lvl3pPr marL="1320775" indent="0">
              <a:buNone/>
              <a:defRPr sz="1733"/>
            </a:lvl3pPr>
            <a:lvl4pPr marL="1981164" indent="0">
              <a:buNone/>
              <a:defRPr sz="1446"/>
            </a:lvl4pPr>
            <a:lvl5pPr marL="2641552" indent="0">
              <a:buNone/>
              <a:defRPr sz="1446"/>
            </a:lvl5pPr>
            <a:lvl6pPr marL="3301940" indent="0">
              <a:buNone/>
              <a:defRPr sz="1446"/>
            </a:lvl6pPr>
            <a:lvl7pPr marL="3962327" indent="0">
              <a:buNone/>
              <a:defRPr sz="1446"/>
            </a:lvl7pPr>
            <a:lvl8pPr marL="4622716" indent="0">
              <a:buNone/>
              <a:defRPr sz="1446"/>
            </a:lvl8pPr>
            <a:lvl9pPr marL="5283104" indent="0">
              <a:buNone/>
              <a:defRPr sz="144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grpSp>
        <p:nvGrpSpPr>
          <p:cNvPr id="8" name="Group 7"/>
          <p:cNvGrpSpPr/>
          <p:nvPr/>
        </p:nvGrpSpPr>
        <p:grpSpPr>
          <a:xfrm>
            <a:off x="10009462" y="8506569"/>
            <a:ext cx="6942048" cy="651897"/>
            <a:chOff x="5964917" y="5913489"/>
            <a:chExt cx="5949177" cy="67585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18" y="8498064"/>
            <a:ext cx="2688925" cy="126549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245193" y="9318493"/>
            <a:ext cx="8151021" cy="53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89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33008550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8910" y="880533"/>
            <a:ext cx="13436905" cy="4323084"/>
          </a:xfrm>
        </p:spPr>
        <p:txBody>
          <a:bodyPr anchor="ctr"/>
          <a:lstStyle>
            <a:lvl1pPr>
              <a:defRPr sz="462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2485302" y="5214492"/>
            <a:ext cx="12641830" cy="616506"/>
          </a:xfrm>
        </p:spPr>
        <p:txBody>
          <a:bodyPr anchor="t">
            <a:normAutofit/>
          </a:bodyPr>
          <a:lstStyle>
            <a:lvl1pPr marL="0" indent="0" algn="r">
              <a:buNone/>
              <a:defRPr sz="2024"/>
            </a:lvl1pPr>
            <a:lvl2pPr marL="660388" indent="0">
              <a:buNone/>
              <a:defRPr sz="2024"/>
            </a:lvl2pPr>
            <a:lvl3pPr marL="1320775" indent="0">
              <a:buNone/>
              <a:defRPr sz="1733"/>
            </a:lvl3pPr>
            <a:lvl4pPr marL="1981164" indent="0">
              <a:buNone/>
              <a:defRPr sz="1446"/>
            </a:lvl4pPr>
            <a:lvl5pPr marL="2641552" indent="0">
              <a:buNone/>
              <a:defRPr sz="1446"/>
            </a:lvl5pPr>
            <a:lvl6pPr marL="3301940" indent="0">
              <a:buNone/>
              <a:defRPr sz="1446"/>
            </a:lvl6pPr>
            <a:lvl7pPr marL="3962327" indent="0">
              <a:buNone/>
              <a:defRPr sz="1446"/>
            </a:lvl7pPr>
            <a:lvl8pPr marL="4622716" indent="0">
              <a:buNone/>
              <a:defRPr sz="1446"/>
            </a:lvl8pPr>
            <a:lvl9pPr marL="5283104" indent="0">
              <a:buNone/>
              <a:defRPr sz="144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19888" y="6073630"/>
            <a:ext cx="14954985" cy="22914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311"/>
            </a:lvl1pPr>
            <a:lvl2pPr marL="660388" indent="0">
              <a:buNone/>
              <a:defRPr sz="2024"/>
            </a:lvl2pPr>
            <a:lvl3pPr marL="1320775" indent="0">
              <a:buNone/>
              <a:defRPr sz="1733"/>
            </a:lvl3pPr>
            <a:lvl4pPr marL="1981164" indent="0">
              <a:buNone/>
              <a:defRPr sz="1446"/>
            </a:lvl4pPr>
            <a:lvl5pPr marL="2641552" indent="0">
              <a:buNone/>
              <a:defRPr sz="1446"/>
            </a:lvl5pPr>
            <a:lvl6pPr marL="3301940" indent="0">
              <a:buNone/>
              <a:defRPr sz="1446"/>
            </a:lvl6pPr>
            <a:lvl7pPr marL="3962327" indent="0">
              <a:buNone/>
              <a:defRPr sz="1446"/>
            </a:lvl7pPr>
            <a:lvl8pPr marL="4622716" indent="0">
              <a:buNone/>
              <a:defRPr sz="1446"/>
            </a:lvl8pPr>
            <a:lvl9pPr marL="5283104" indent="0">
              <a:buNone/>
              <a:defRPr sz="144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sp>
        <p:nvSpPr>
          <p:cNvPr id="11" name="TextBox 10"/>
          <p:cNvSpPr txBox="1"/>
          <p:nvPr/>
        </p:nvSpPr>
        <p:spPr>
          <a:xfrm>
            <a:off x="1208403" y="1062015"/>
            <a:ext cx="880507" cy="844676"/>
          </a:xfrm>
          <a:prstGeom prst="rect">
            <a:avLst/>
          </a:prstGeom>
        </p:spPr>
        <p:txBody>
          <a:bodyPr vert="horz" lIns="132080" tIns="66041" rIns="132080" bIns="66041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11555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394362" y="4293023"/>
            <a:ext cx="880507" cy="844676"/>
          </a:xfrm>
          <a:prstGeom prst="rect">
            <a:avLst/>
          </a:prstGeom>
        </p:spPr>
        <p:txBody>
          <a:bodyPr vert="horz" lIns="132080" tIns="66041" rIns="132080" bIns="66041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11555" dirty="0">
                <a:solidFill>
                  <a:schemeClr val="tx1"/>
                </a:solidFill>
                <a:effectLst/>
              </a:rPr>
              <a:t>”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0009462" y="8506569"/>
            <a:ext cx="6942048" cy="651897"/>
            <a:chOff x="5964917" y="5913489"/>
            <a:chExt cx="5949177" cy="675857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16" name="Group 15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18" y="8498064"/>
            <a:ext cx="2688925" cy="126549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245193" y="9318493"/>
            <a:ext cx="8151021" cy="53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89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28296527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9904" y="3072250"/>
            <a:ext cx="14957244" cy="3628206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19885" y="6717470"/>
            <a:ext cx="14954987" cy="1647597"/>
          </a:xfrm>
        </p:spPr>
        <p:txBody>
          <a:bodyPr anchor="t"/>
          <a:lstStyle>
            <a:lvl1pPr marL="0" indent="0" algn="ctr">
              <a:buNone/>
              <a:defRPr sz="2311"/>
            </a:lvl1pPr>
            <a:lvl2pPr marL="660388" indent="0">
              <a:buNone/>
              <a:defRPr sz="2024"/>
            </a:lvl2pPr>
            <a:lvl3pPr marL="1320775" indent="0">
              <a:buNone/>
              <a:defRPr sz="1733"/>
            </a:lvl3pPr>
            <a:lvl4pPr marL="1981164" indent="0">
              <a:buNone/>
              <a:defRPr sz="1446"/>
            </a:lvl4pPr>
            <a:lvl5pPr marL="2641552" indent="0">
              <a:buNone/>
              <a:defRPr sz="1446"/>
            </a:lvl5pPr>
            <a:lvl6pPr marL="3301940" indent="0">
              <a:buNone/>
              <a:defRPr sz="1446"/>
            </a:lvl6pPr>
            <a:lvl7pPr marL="3962327" indent="0">
              <a:buNone/>
              <a:defRPr sz="1446"/>
            </a:lvl7pPr>
            <a:lvl8pPr marL="4622716" indent="0">
              <a:buNone/>
              <a:defRPr sz="1446"/>
            </a:lvl8pPr>
            <a:lvl9pPr marL="5283104" indent="0">
              <a:buNone/>
              <a:defRPr sz="144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grpSp>
        <p:nvGrpSpPr>
          <p:cNvPr id="8" name="Group 7"/>
          <p:cNvGrpSpPr/>
          <p:nvPr/>
        </p:nvGrpSpPr>
        <p:grpSpPr>
          <a:xfrm>
            <a:off x="10009462" y="8506569"/>
            <a:ext cx="6942048" cy="651897"/>
            <a:chOff x="5964917" y="5913489"/>
            <a:chExt cx="5949177" cy="67585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18" y="8498064"/>
            <a:ext cx="2688925" cy="126549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245193" y="9318493"/>
            <a:ext cx="8151021" cy="53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89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10708490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319888" y="880534"/>
            <a:ext cx="1495498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19889" y="3016463"/>
            <a:ext cx="4765016" cy="1189218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3467" b="0">
                <a:solidFill>
                  <a:schemeClr val="tx1"/>
                </a:solidFill>
              </a:defRPr>
            </a:lvl1pPr>
            <a:lvl2pPr marL="660388" indent="0">
              <a:buNone/>
              <a:defRPr sz="2889" b="1"/>
            </a:lvl2pPr>
            <a:lvl3pPr marL="1320775" indent="0">
              <a:buNone/>
              <a:defRPr sz="2601" b="1"/>
            </a:lvl3pPr>
            <a:lvl4pPr marL="1981164" indent="0">
              <a:buNone/>
              <a:defRPr sz="2311" b="1"/>
            </a:lvl4pPr>
            <a:lvl5pPr marL="2641552" indent="0">
              <a:buNone/>
              <a:defRPr sz="2311" b="1"/>
            </a:lvl5pPr>
            <a:lvl6pPr marL="3301940" indent="0">
              <a:buNone/>
              <a:defRPr sz="2311" b="1"/>
            </a:lvl6pPr>
            <a:lvl7pPr marL="3962327" indent="0">
              <a:buNone/>
              <a:defRPr sz="2311" b="1"/>
            </a:lvl7pPr>
            <a:lvl8pPr marL="4622716" indent="0">
              <a:buNone/>
              <a:defRPr sz="2311" b="1"/>
            </a:lvl8pPr>
            <a:lvl9pPr marL="5283104" indent="0">
              <a:buNone/>
              <a:defRPr sz="231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19889" y="4205679"/>
            <a:ext cx="4765016" cy="4159388"/>
          </a:xfrm>
        </p:spPr>
        <p:txBody>
          <a:bodyPr anchor="t">
            <a:normAutofit/>
          </a:bodyPr>
          <a:lstStyle>
            <a:lvl1pPr marL="0" indent="0" algn="ctr">
              <a:buNone/>
              <a:defRPr sz="2024"/>
            </a:lvl1pPr>
            <a:lvl2pPr marL="660388" indent="0">
              <a:buNone/>
              <a:defRPr sz="1733"/>
            </a:lvl2pPr>
            <a:lvl3pPr marL="1320775" indent="0">
              <a:buNone/>
              <a:defRPr sz="1446"/>
            </a:lvl3pPr>
            <a:lvl4pPr marL="1981164" indent="0">
              <a:buNone/>
              <a:defRPr sz="1300"/>
            </a:lvl4pPr>
            <a:lvl5pPr marL="2641552" indent="0">
              <a:buNone/>
              <a:defRPr sz="1300"/>
            </a:lvl5pPr>
            <a:lvl6pPr marL="3301940" indent="0">
              <a:buNone/>
              <a:defRPr sz="1300"/>
            </a:lvl6pPr>
            <a:lvl7pPr marL="3962327" indent="0">
              <a:buNone/>
              <a:defRPr sz="1300"/>
            </a:lvl7pPr>
            <a:lvl8pPr marL="4622716" indent="0">
              <a:buNone/>
              <a:defRPr sz="1300"/>
            </a:lvl8pPr>
            <a:lvl9pPr marL="5283104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20188" y="3016463"/>
            <a:ext cx="4764441" cy="118921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3467" b="0">
                <a:solidFill>
                  <a:schemeClr val="tx1"/>
                </a:solidFill>
              </a:defRPr>
            </a:lvl1pPr>
            <a:lvl2pPr marL="660388" indent="0">
              <a:buNone/>
              <a:defRPr sz="2889" b="1"/>
            </a:lvl2pPr>
            <a:lvl3pPr marL="1320775" indent="0">
              <a:buNone/>
              <a:defRPr sz="2601" b="1"/>
            </a:lvl3pPr>
            <a:lvl4pPr marL="1981164" indent="0">
              <a:buNone/>
              <a:defRPr sz="2311" b="1"/>
            </a:lvl4pPr>
            <a:lvl5pPr marL="2641552" indent="0">
              <a:buNone/>
              <a:defRPr sz="2311" b="1"/>
            </a:lvl5pPr>
            <a:lvl6pPr marL="3301940" indent="0">
              <a:buNone/>
              <a:defRPr sz="2311" b="1"/>
            </a:lvl6pPr>
            <a:lvl7pPr marL="3962327" indent="0">
              <a:buNone/>
              <a:defRPr sz="2311" b="1"/>
            </a:lvl7pPr>
            <a:lvl8pPr marL="4622716" indent="0">
              <a:buNone/>
              <a:defRPr sz="2311" b="1"/>
            </a:lvl8pPr>
            <a:lvl9pPr marL="5283104" indent="0">
              <a:buNone/>
              <a:defRPr sz="231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6420188" y="4205679"/>
            <a:ext cx="4766264" cy="4159388"/>
          </a:xfrm>
        </p:spPr>
        <p:txBody>
          <a:bodyPr anchor="t">
            <a:normAutofit/>
          </a:bodyPr>
          <a:lstStyle>
            <a:lvl1pPr marL="0" indent="0" algn="ctr">
              <a:buNone/>
              <a:defRPr sz="2024"/>
            </a:lvl1pPr>
            <a:lvl2pPr marL="660388" indent="0">
              <a:buNone/>
              <a:defRPr sz="1733"/>
            </a:lvl2pPr>
            <a:lvl3pPr marL="1320775" indent="0">
              <a:buNone/>
              <a:defRPr sz="1446"/>
            </a:lvl3pPr>
            <a:lvl4pPr marL="1981164" indent="0">
              <a:buNone/>
              <a:defRPr sz="1300"/>
            </a:lvl4pPr>
            <a:lvl5pPr marL="2641552" indent="0">
              <a:buNone/>
              <a:defRPr sz="1300"/>
            </a:lvl5pPr>
            <a:lvl6pPr marL="3301940" indent="0">
              <a:buNone/>
              <a:defRPr sz="1300"/>
            </a:lvl6pPr>
            <a:lvl7pPr marL="3962327" indent="0">
              <a:buNone/>
              <a:defRPr sz="1300"/>
            </a:lvl7pPr>
            <a:lvl8pPr marL="4622716" indent="0">
              <a:buNone/>
              <a:defRPr sz="1300"/>
            </a:lvl8pPr>
            <a:lvl9pPr marL="5283104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1516643" y="3016463"/>
            <a:ext cx="4753828" cy="1189217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3467" b="0">
                <a:solidFill>
                  <a:schemeClr val="tx1"/>
                </a:solidFill>
              </a:defRPr>
            </a:lvl1pPr>
            <a:lvl2pPr marL="660388" indent="0">
              <a:buNone/>
              <a:defRPr sz="2889" b="1"/>
            </a:lvl2pPr>
            <a:lvl3pPr marL="1320775" indent="0">
              <a:buNone/>
              <a:defRPr sz="2601" b="1"/>
            </a:lvl3pPr>
            <a:lvl4pPr marL="1981164" indent="0">
              <a:buNone/>
              <a:defRPr sz="2311" b="1"/>
            </a:lvl4pPr>
            <a:lvl5pPr marL="2641552" indent="0">
              <a:buNone/>
              <a:defRPr sz="2311" b="1"/>
            </a:lvl5pPr>
            <a:lvl6pPr marL="3301940" indent="0">
              <a:buNone/>
              <a:defRPr sz="2311" b="1"/>
            </a:lvl6pPr>
            <a:lvl7pPr marL="3962327" indent="0">
              <a:buNone/>
              <a:defRPr sz="2311" b="1"/>
            </a:lvl7pPr>
            <a:lvl8pPr marL="4622716" indent="0">
              <a:buNone/>
              <a:defRPr sz="2311" b="1"/>
            </a:lvl8pPr>
            <a:lvl9pPr marL="5283104" indent="0">
              <a:buNone/>
              <a:defRPr sz="231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11521046" y="4205679"/>
            <a:ext cx="4753828" cy="4159388"/>
          </a:xfrm>
        </p:spPr>
        <p:txBody>
          <a:bodyPr anchor="t">
            <a:normAutofit/>
          </a:bodyPr>
          <a:lstStyle>
            <a:lvl1pPr marL="0" indent="0" algn="ctr">
              <a:buNone/>
              <a:defRPr sz="2024"/>
            </a:lvl1pPr>
            <a:lvl2pPr marL="660388" indent="0">
              <a:buNone/>
              <a:defRPr sz="1733"/>
            </a:lvl2pPr>
            <a:lvl3pPr marL="1320775" indent="0">
              <a:buNone/>
              <a:defRPr sz="1446"/>
            </a:lvl3pPr>
            <a:lvl4pPr marL="1981164" indent="0">
              <a:buNone/>
              <a:defRPr sz="1300"/>
            </a:lvl4pPr>
            <a:lvl5pPr marL="2641552" indent="0">
              <a:buNone/>
              <a:defRPr sz="1300"/>
            </a:lvl5pPr>
            <a:lvl6pPr marL="3301940" indent="0">
              <a:buNone/>
              <a:defRPr sz="1300"/>
            </a:lvl6pPr>
            <a:lvl7pPr marL="3962327" indent="0">
              <a:buNone/>
              <a:defRPr sz="1300"/>
            </a:lvl7pPr>
            <a:lvl8pPr marL="4622716" indent="0">
              <a:buNone/>
              <a:defRPr sz="1300"/>
            </a:lvl8pPr>
            <a:lvl9pPr marL="5283104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grpSp>
        <p:nvGrpSpPr>
          <p:cNvPr id="13" name="Group 12"/>
          <p:cNvGrpSpPr/>
          <p:nvPr/>
        </p:nvGrpSpPr>
        <p:grpSpPr>
          <a:xfrm>
            <a:off x="10009462" y="8506569"/>
            <a:ext cx="6942048" cy="651897"/>
            <a:chOff x="5964917" y="5913489"/>
            <a:chExt cx="5949177" cy="675857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17" name="Group 16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18" y="8498064"/>
            <a:ext cx="2688925" cy="126549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0245193" y="9318493"/>
            <a:ext cx="8151021" cy="53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89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19125009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319888" y="880534"/>
            <a:ext cx="1495498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19887" y="6060743"/>
            <a:ext cx="4765014" cy="832378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889" b="0">
                <a:solidFill>
                  <a:schemeClr val="tx1"/>
                </a:solidFill>
              </a:defRPr>
            </a:lvl1pPr>
            <a:lvl2pPr marL="660388" indent="0">
              <a:buNone/>
              <a:defRPr sz="2889" b="1"/>
            </a:lvl2pPr>
            <a:lvl3pPr marL="1320775" indent="0">
              <a:buNone/>
              <a:defRPr sz="2601" b="1"/>
            </a:lvl3pPr>
            <a:lvl4pPr marL="1981164" indent="0">
              <a:buNone/>
              <a:defRPr sz="2311" b="1"/>
            </a:lvl4pPr>
            <a:lvl5pPr marL="2641552" indent="0">
              <a:buNone/>
              <a:defRPr sz="2311" b="1"/>
            </a:lvl5pPr>
            <a:lvl6pPr marL="3301940" indent="0">
              <a:buNone/>
              <a:defRPr sz="2311" b="1"/>
            </a:lvl6pPr>
            <a:lvl7pPr marL="3962327" indent="0">
              <a:buNone/>
              <a:defRPr sz="2311" b="1"/>
            </a:lvl7pPr>
            <a:lvl8pPr marL="4622716" indent="0">
              <a:buNone/>
              <a:defRPr sz="2311" b="1"/>
            </a:lvl8pPr>
            <a:lvl9pPr marL="5283104" indent="0">
              <a:buNone/>
              <a:defRPr sz="231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577314" y="3320760"/>
            <a:ext cx="4246611" cy="2201333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311"/>
            </a:lvl1pPr>
            <a:lvl2pPr marL="660388" indent="0">
              <a:buNone/>
              <a:defRPr sz="2311"/>
            </a:lvl2pPr>
            <a:lvl3pPr marL="1320775" indent="0">
              <a:buNone/>
              <a:defRPr sz="2311"/>
            </a:lvl3pPr>
            <a:lvl4pPr marL="1981164" indent="0">
              <a:buNone/>
              <a:defRPr sz="2311"/>
            </a:lvl4pPr>
            <a:lvl5pPr marL="2641552" indent="0">
              <a:buNone/>
              <a:defRPr sz="2311"/>
            </a:lvl5pPr>
            <a:lvl6pPr marL="3301940" indent="0">
              <a:buNone/>
              <a:defRPr sz="2311"/>
            </a:lvl6pPr>
            <a:lvl7pPr marL="3962327" indent="0">
              <a:buNone/>
              <a:defRPr sz="2311"/>
            </a:lvl7pPr>
            <a:lvl8pPr marL="4622716" indent="0">
              <a:buNone/>
              <a:defRPr sz="2311"/>
            </a:lvl8pPr>
            <a:lvl9pPr marL="5283104" indent="0">
              <a:buNone/>
              <a:defRPr sz="2311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19887" y="6893121"/>
            <a:ext cx="4765014" cy="1471944"/>
          </a:xfrm>
        </p:spPr>
        <p:txBody>
          <a:bodyPr anchor="t">
            <a:normAutofit/>
          </a:bodyPr>
          <a:lstStyle>
            <a:lvl1pPr marL="0" indent="0" algn="ctr">
              <a:buNone/>
              <a:defRPr sz="2024"/>
            </a:lvl1pPr>
            <a:lvl2pPr marL="660388" indent="0">
              <a:buNone/>
              <a:defRPr sz="1733"/>
            </a:lvl2pPr>
            <a:lvl3pPr marL="1320775" indent="0">
              <a:buNone/>
              <a:defRPr sz="1446"/>
            </a:lvl3pPr>
            <a:lvl4pPr marL="1981164" indent="0">
              <a:buNone/>
              <a:defRPr sz="1300"/>
            </a:lvl4pPr>
            <a:lvl5pPr marL="2641552" indent="0">
              <a:buNone/>
              <a:defRPr sz="1300"/>
            </a:lvl5pPr>
            <a:lvl6pPr marL="3301940" indent="0">
              <a:buNone/>
              <a:defRPr sz="1300"/>
            </a:lvl6pPr>
            <a:lvl7pPr marL="3962327" indent="0">
              <a:buNone/>
              <a:defRPr sz="1300"/>
            </a:lvl7pPr>
            <a:lvl8pPr marL="4622716" indent="0">
              <a:buNone/>
              <a:defRPr sz="1300"/>
            </a:lvl8pPr>
            <a:lvl9pPr marL="5283104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7044" y="6060743"/>
            <a:ext cx="4765055" cy="832378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889" b="0">
                <a:solidFill>
                  <a:schemeClr val="tx1"/>
                </a:solidFill>
              </a:defRPr>
            </a:lvl1pPr>
            <a:lvl2pPr marL="660388" indent="0">
              <a:buNone/>
              <a:defRPr sz="2889" b="1"/>
            </a:lvl2pPr>
            <a:lvl3pPr marL="1320775" indent="0">
              <a:buNone/>
              <a:defRPr sz="2601" b="1"/>
            </a:lvl3pPr>
            <a:lvl4pPr marL="1981164" indent="0">
              <a:buNone/>
              <a:defRPr sz="2311" b="1"/>
            </a:lvl4pPr>
            <a:lvl5pPr marL="2641552" indent="0">
              <a:buNone/>
              <a:defRPr sz="2311" b="1"/>
            </a:lvl5pPr>
            <a:lvl6pPr marL="3301940" indent="0">
              <a:buNone/>
              <a:defRPr sz="2311" b="1"/>
            </a:lvl6pPr>
            <a:lvl7pPr marL="3962327" indent="0">
              <a:buNone/>
              <a:defRPr sz="2311" b="1"/>
            </a:lvl7pPr>
            <a:lvl8pPr marL="4622716" indent="0">
              <a:buNone/>
              <a:defRPr sz="2311" b="1"/>
            </a:lvl8pPr>
            <a:lvl9pPr marL="5283104" indent="0">
              <a:buNone/>
              <a:defRPr sz="231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6599465" y="3320760"/>
            <a:ext cx="4232853" cy="2201333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311"/>
            </a:lvl1pPr>
            <a:lvl2pPr marL="660388" indent="0">
              <a:buNone/>
              <a:defRPr sz="2311"/>
            </a:lvl2pPr>
            <a:lvl3pPr marL="1320775" indent="0">
              <a:buNone/>
              <a:defRPr sz="2311"/>
            </a:lvl3pPr>
            <a:lvl4pPr marL="1981164" indent="0">
              <a:buNone/>
              <a:defRPr sz="2311"/>
            </a:lvl4pPr>
            <a:lvl5pPr marL="2641552" indent="0">
              <a:buNone/>
              <a:defRPr sz="2311"/>
            </a:lvl5pPr>
            <a:lvl6pPr marL="3301940" indent="0">
              <a:buNone/>
              <a:defRPr sz="2311"/>
            </a:lvl6pPr>
            <a:lvl7pPr marL="3962327" indent="0">
              <a:buNone/>
              <a:defRPr sz="2311"/>
            </a:lvl7pPr>
            <a:lvl8pPr marL="4622716" indent="0">
              <a:buNone/>
              <a:defRPr sz="2311"/>
            </a:lvl8pPr>
            <a:lvl9pPr marL="5283104" indent="0">
              <a:buNone/>
              <a:defRPr sz="2311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6415088" y="6893120"/>
            <a:ext cx="4767009" cy="1471944"/>
          </a:xfrm>
        </p:spPr>
        <p:txBody>
          <a:bodyPr anchor="t">
            <a:normAutofit/>
          </a:bodyPr>
          <a:lstStyle>
            <a:lvl1pPr marL="0" indent="0" algn="ctr">
              <a:buNone/>
              <a:defRPr sz="2024"/>
            </a:lvl1pPr>
            <a:lvl2pPr marL="660388" indent="0">
              <a:buNone/>
              <a:defRPr sz="1733"/>
            </a:lvl2pPr>
            <a:lvl3pPr marL="1320775" indent="0">
              <a:buNone/>
              <a:defRPr sz="1446"/>
            </a:lvl3pPr>
            <a:lvl4pPr marL="1981164" indent="0">
              <a:buNone/>
              <a:defRPr sz="1300"/>
            </a:lvl4pPr>
            <a:lvl5pPr marL="2641552" indent="0">
              <a:buNone/>
              <a:defRPr sz="1300"/>
            </a:lvl5pPr>
            <a:lvl6pPr marL="3301940" indent="0">
              <a:buNone/>
              <a:defRPr sz="1300"/>
            </a:lvl6pPr>
            <a:lvl7pPr marL="3962327" indent="0">
              <a:buNone/>
              <a:defRPr sz="1300"/>
            </a:lvl7pPr>
            <a:lvl8pPr marL="4622716" indent="0">
              <a:buNone/>
              <a:defRPr sz="1300"/>
            </a:lvl8pPr>
            <a:lvl9pPr marL="5283104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1516821" y="6060743"/>
            <a:ext cx="4751936" cy="832378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889" b="0">
                <a:solidFill>
                  <a:schemeClr val="tx1"/>
                </a:solidFill>
              </a:defRPr>
            </a:lvl1pPr>
            <a:lvl2pPr marL="660388" indent="0">
              <a:buNone/>
              <a:defRPr sz="2889" b="1"/>
            </a:lvl2pPr>
            <a:lvl3pPr marL="1320775" indent="0">
              <a:buNone/>
              <a:defRPr sz="2601" b="1"/>
            </a:lvl3pPr>
            <a:lvl4pPr marL="1981164" indent="0">
              <a:buNone/>
              <a:defRPr sz="2311" b="1"/>
            </a:lvl4pPr>
            <a:lvl5pPr marL="2641552" indent="0">
              <a:buNone/>
              <a:defRPr sz="2311" b="1"/>
            </a:lvl5pPr>
            <a:lvl6pPr marL="3301940" indent="0">
              <a:buNone/>
              <a:defRPr sz="2311" b="1"/>
            </a:lvl6pPr>
            <a:lvl7pPr marL="3962327" indent="0">
              <a:buNone/>
              <a:defRPr sz="2311" b="1"/>
            </a:lvl7pPr>
            <a:lvl8pPr marL="4622716" indent="0">
              <a:buNone/>
              <a:defRPr sz="2311" b="1"/>
            </a:lvl8pPr>
            <a:lvl9pPr marL="5283104" indent="0">
              <a:buNone/>
              <a:defRPr sz="231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11775918" y="3320760"/>
            <a:ext cx="4235148" cy="2201333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311"/>
            </a:lvl1pPr>
            <a:lvl2pPr marL="660388" indent="0">
              <a:buNone/>
              <a:defRPr sz="2311"/>
            </a:lvl2pPr>
            <a:lvl3pPr marL="1320775" indent="0">
              <a:buNone/>
              <a:defRPr sz="2311"/>
            </a:lvl3pPr>
            <a:lvl4pPr marL="1981164" indent="0">
              <a:buNone/>
              <a:defRPr sz="2311"/>
            </a:lvl4pPr>
            <a:lvl5pPr marL="2641552" indent="0">
              <a:buNone/>
              <a:defRPr sz="2311"/>
            </a:lvl5pPr>
            <a:lvl6pPr marL="3301940" indent="0">
              <a:buNone/>
              <a:defRPr sz="2311"/>
            </a:lvl6pPr>
            <a:lvl7pPr marL="3962327" indent="0">
              <a:buNone/>
              <a:defRPr sz="2311"/>
            </a:lvl7pPr>
            <a:lvl8pPr marL="4622716" indent="0">
              <a:buNone/>
              <a:defRPr sz="2311"/>
            </a:lvl8pPr>
            <a:lvl9pPr marL="5283104" indent="0">
              <a:buNone/>
              <a:defRPr sz="2311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11516640" y="6893124"/>
            <a:ext cx="4758230" cy="1471942"/>
          </a:xfrm>
        </p:spPr>
        <p:txBody>
          <a:bodyPr anchor="t">
            <a:normAutofit/>
          </a:bodyPr>
          <a:lstStyle>
            <a:lvl1pPr marL="0" indent="0" algn="ctr">
              <a:buNone/>
              <a:defRPr sz="2024"/>
            </a:lvl1pPr>
            <a:lvl2pPr marL="660388" indent="0">
              <a:buNone/>
              <a:defRPr sz="1733"/>
            </a:lvl2pPr>
            <a:lvl3pPr marL="1320775" indent="0">
              <a:buNone/>
              <a:defRPr sz="1446"/>
            </a:lvl3pPr>
            <a:lvl4pPr marL="1981164" indent="0">
              <a:buNone/>
              <a:defRPr sz="1300"/>
            </a:lvl4pPr>
            <a:lvl5pPr marL="2641552" indent="0">
              <a:buNone/>
              <a:defRPr sz="1300"/>
            </a:lvl5pPr>
            <a:lvl6pPr marL="3301940" indent="0">
              <a:buNone/>
              <a:defRPr sz="1300"/>
            </a:lvl6pPr>
            <a:lvl7pPr marL="3962327" indent="0">
              <a:buNone/>
              <a:defRPr sz="1300"/>
            </a:lvl7pPr>
            <a:lvl8pPr marL="4622716" indent="0">
              <a:buNone/>
              <a:defRPr sz="1300"/>
            </a:lvl8pPr>
            <a:lvl9pPr marL="5283104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grpSp>
        <p:nvGrpSpPr>
          <p:cNvPr id="15" name="Group 14"/>
          <p:cNvGrpSpPr/>
          <p:nvPr/>
        </p:nvGrpSpPr>
        <p:grpSpPr>
          <a:xfrm>
            <a:off x="10009462" y="8506569"/>
            <a:ext cx="6942048" cy="651897"/>
            <a:chOff x="5964917" y="5913489"/>
            <a:chExt cx="5949177" cy="675857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18" name="Group 17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31" name="Picture 30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18" y="8498064"/>
            <a:ext cx="2688925" cy="1265498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0245193" y="9318493"/>
            <a:ext cx="8151021" cy="53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89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35336706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grpSp>
        <p:nvGrpSpPr>
          <p:cNvPr id="7" name="Group 6"/>
          <p:cNvGrpSpPr/>
          <p:nvPr/>
        </p:nvGrpSpPr>
        <p:grpSpPr>
          <a:xfrm>
            <a:off x="10009462" y="8506569"/>
            <a:ext cx="6942048" cy="651897"/>
            <a:chOff x="5964917" y="5913489"/>
            <a:chExt cx="5949177" cy="67585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18" y="8498064"/>
            <a:ext cx="2688925" cy="126549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245193" y="9318493"/>
            <a:ext cx="8151021" cy="53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89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16860376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602255" y="880535"/>
            <a:ext cx="3672618" cy="748453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19885" y="880535"/>
            <a:ext cx="11062243" cy="748453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grpSp>
        <p:nvGrpSpPr>
          <p:cNvPr id="7" name="Group 6"/>
          <p:cNvGrpSpPr/>
          <p:nvPr/>
        </p:nvGrpSpPr>
        <p:grpSpPr>
          <a:xfrm>
            <a:off x="10009462" y="8506569"/>
            <a:ext cx="6942048" cy="651897"/>
            <a:chOff x="5964917" y="5913489"/>
            <a:chExt cx="5949177" cy="67585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18" y="8498064"/>
            <a:ext cx="2688925" cy="126549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245193" y="9318493"/>
            <a:ext cx="8151021" cy="53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89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26468822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grpSp>
        <p:nvGrpSpPr>
          <p:cNvPr id="7" name="Group 6"/>
          <p:cNvGrpSpPr/>
          <p:nvPr/>
        </p:nvGrpSpPr>
        <p:grpSpPr>
          <a:xfrm>
            <a:off x="10600467" y="169128"/>
            <a:ext cx="6265411" cy="500371"/>
            <a:chOff x="5964917" y="5913489"/>
            <a:chExt cx="5949177" cy="67585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85" y="181286"/>
            <a:ext cx="2688925" cy="126549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627519" y="827149"/>
            <a:ext cx="4808264" cy="492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601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15330405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5526" y="949329"/>
            <a:ext cx="14059097" cy="4120620"/>
          </a:xfrm>
        </p:spPr>
        <p:txBody>
          <a:bodyPr anchor="b">
            <a:normAutofit/>
          </a:bodyPr>
          <a:lstStyle>
            <a:lvl1pPr>
              <a:defRPr sz="491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5526" y="5202947"/>
            <a:ext cx="14059097" cy="2166937"/>
          </a:xfrm>
        </p:spPr>
        <p:txBody>
          <a:bodyPr/>
          <a:lstStyle>
            <a:lvl1pPr marL="0" indent="0" algn="ctr">
              <a:buNone/>
              <a:defRPr sz="3467">
                <a:solidFill>
                  <a:schemeClr val="tx1">
                    <a:tint val="75000"/>
                  </a:schemeClr>
                </a:solidFill>
              </a:defRPr>
            </a:lvl1pPr>
            <a:lvl2pPr marL="660388" indent="0">
              <a:buNone/>
              <a:defRPr sz="2889">
                <a:solidFill>
                  <a:schemeClr val="tx1">
                    <a:tint val="75000"/>
                  </a:schemeClr>
                </a:solidFill>
              </a:defRPr>
            </a:lvl2pPr>
            <a:lvl3pPr marL="1320775" indent="0">
              <a:buNone/>
              <a:defRPr sz="2601">
                <a:solidFill>
                  <a:schemeClr val="tx1">
                    <a:tint val="75000"/>
                  </a:schemeClr>
                </a:solidFill>
              </a:defRPr>
            </a:lvl3pPr>
            <a:lvl4pPr marL="1981164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4pPr>
            <a:lvl5pPr marL="2641552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5pPr>
            <a:lvl6pPr marL="3301940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6pPr>
            <a:lvl7pPr marL="3962327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7pPr>
            <a:lvl8pPr marL="4622716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8pPr>
            <a:lvl9pPr marL="5283104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grpSp>
        <p:nvGrpSpPr>
          <p:cNvPr id="7" name="Group 6"/>
          <p:cNvGrpSpPr/>
          <p:nvPr/>
        </p:nvGrpSpPr>
        <p:grpSpPr>
          <a:xfrm>
            <a:off x="10009462" y="8506569"/>
            <a:ext cx="6942048" cy="651897"/>
            <a:chOff x="5964917" y="5913489"/>
            <a:chExt cx="5949177" cy="67585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18" y="8498064"/>
            <a:ext cx="2688925" cy="126549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245193" y="9318493"/>
            <a:ext cx="8151021" cy="53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89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1827046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9888" y="880535"/>
            <a:ext cx="14954985" cy="19157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19889" y="3016463"/>
            <a:ext cx="7375117" cy="53486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16872" y="3016463"/>
            <a:ext cx="7358003" cy="53486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grpSp>
        <p:nvGrpSpPr>
          <p:cNvPr id="8" name="Group 7"/>
          <p:cNvGrpSpPr/>
          <p:nvPr/>
        </p:nvGrpSpPr>
        <p:grpSpPr>
          <a:xfrm>
            <a:off x="10009462" y="8506569"/>
            <a:ext cx="6942048" cy="651897"/>
            <a:chOff x="5964917" y="5913489"/>
            <a:chExt cx="5949177" cy="67585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18" y="8498064"/>
            <a:ext cx="2688925" cy="126549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245193" y="9318493"/>
            <a:ext cx="8151021" cy="53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89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39820902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9888" y="880534"/>
            <a:ext cx="1495498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9225" y="3016463"/>
            <a:ext cx="7047519" cy="1190095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3467" b="1"/>
            </a:lvl1pPr>
            <a:lvl2pPr marL="660388" indent="0">
              <a:buNone/>
              <a:defRPr sz="2889" b="1"/>
            </a:lvl2pPr>
            <a:lvl3pPr marL="1320775" indent="0">
              <a:buNone/>
              <a:defRPr sz="2601" b="1"/>
            </a:lvl3pPr>
            <a:lvl4pPr marL="1981164" indent="0">
              <a:buNone/>
              <a:defRPr sz="2311" b="1"/>
            </a:lvl4pPr>
            <a:lvl5pPr marL="2641552" indent="0">
              <a:buNone/>
              <a:defRPr sz="2311" b="1"/>
            </a:lvl5pPr>
            <a:lvl6pPr marL="3301940" indent="0">
              <a:buNone/>
              <a:defRPr sz="2311" b="1"/>
            </a:lvl6pPr>
            <a:lvl7pPr marL="3962327" indent="0">
              <a:buNone/>
              <a:defRPr sz="2311" b="1"/>
            </a:lvl7pPr>
            <a:lvl8pPr marL="4622716" indent="0">
              <a:buNone/>
              <a:defRPr sz="2311" b="1"/>
            </a:lvl8pPr>
            <a:lvl9pPr marL="5283104" indent="0">
              <a:buNone/>
              <a:defRPr sz="231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19889" y="4206557"/>
            <a:ext cx="7376858" cy="41585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47061" y="3016463"/>
            <a:ext cx="7027811" cy="1190095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3467" b="1"/>
            </a:lvl1pPr>
            <a:lvl2pPr marL="660388" indent="0">
              <a:buNone/>
              <a:defRPr sz="2889" b="1"/>
            </a:lvl2pPr>
            <a:lvl3pPr marL="1320775" indent="0">
              <a:buNone/>
              <a:defRPr sz="2601" b="1"/>
            </a:lvl3pPr>
            <a:lvl4pPr marL="1981164" indent="0">
              <a:buNone/>
              <a:defRPr sz="2311" b="1"/>
            </a:lvl4pPr>
            <a:lvl5pPr marL="2641552" indent="0">
              <a:buNone/>
              <a:defRPr sz="2311" b="1"/>
            </a:lvl5pPr>
            <a:lvl6pPr marL="3301940" indent="0">
              <a:buNone/>
              <a:defRPr sz="2311" b="1"/>
            </a:lvl6pPr>
            <a:lvl7pPr marL="3962327" indent="0">
              <a:buNone/>
              <a:defRPr sz="2311" b="1"/>
            </a:lvl7pPr>
            <a:lvl8pPr marL="4622716" indent="0">
              <a:buNone/>
              <a:defRPr sz="2311" b="1"/>
            </a:lvl8pPr>
            <a:lvl9pPr marL="5283104" indent="0">
              <a:buNone/>
              <a:defRPr sz="231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915134" y="4206557"/>
            <a:ext cx="7359738" cy="41585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grpSp>
        <p:nvGrpSpPr>
          <p:cNvPr id="10" name="Group 9"/>
          <p:cNvGrpSpPr/>
          <p:nvPr/>
        </p:nvGrpSpPr>
        <p:grpSpPr>
          <a:xfrm>
            <a:off x="10009462" y="8506569"/>
            <a:ext cx="6942048" cy="651897"/>
            <a:chOff x="5964917" y="5913489"/>
            <a:chExt cx="5949177" cy="67585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13" name="Group 12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18" y="8498064"/>
            <a:ext cx="2688925" cy="126549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0245193" y="9318493"/>
            <a:ext cx="8151021" cy="53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89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2226922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grpSp>
        <p:nvGrpSpPr>
          <p:cNvPr id="6" name="Group 5"/>
          <p:cNvGrpSpPr/>
          <p:nvPr/>
        </p:nvGrpSpPr>
        <p:grpSpPr>
          <a:xfrm>
            <a:off x="10009462" y="8506569"/>
            <a:ext cx="6942048" cy="651897"/>
            <a:chOff x="5964917" y="5913489"/>
            <a:chExt cx="5949177" cy="67585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18" y="8498064"/>
            <a:ext cx="2688925" cy="126549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45193" y="9318493"/>
            <a:ext cx="8151021" cy="53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89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15919491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grpSp>
        <p:nvGrpSpPr>
          <p:cNvPr id="5" name="Group 4"/>
          <p:cNvGrpSpPr/>
          <p:nvPr/>
        </p:nvGrpSpPr>
        <p:grpSpPr>
          <a:xfrm>
            <a:off x="10009462" y="8506569"/>
            <a:ext cx="6942048" cy="651897"/>
            <a:chOff x="5964917" y="5913489"/>
            <a:chExt cx="5949177" cy="67585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18" y="8498064"/>
            <a:ext cx="2688925" cy="126549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245193" y="9318493"/>
            <a:ext cx="8151021" cy="53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89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42796046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4849" y="880533"/>
            <a:ext cx="5679727" cy="3412067"/>
          </a:xfrm>
        </p:spPr>
        <p:txBody>
          <a:bodyPr anchor="b">
            <a:normAutofit/>
          </a:bodyPr>
          <a:lstStyle>
            <a:lvl1pPr>
              <a:defRPr sz="404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4765" y="880536"/>
            <a:ext cx="8940108" cy="7484533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24849" y="4292603"/>
            <a:ext cx="5679727" cy="4072465"/>
          </a:xfrm>
        </p:spPr>
        <p:txBody>
          <a:bodyPr/>
          <a:lstStyle>
            <a:lvl1pPr marL="0" indent="0" algn="ctr">
              <a:buNone/>
              <a:defRPr sz="2311"/>
            </a:lvl1pPr>
            <a:lvl2pPr marL="660388" indent="0">
              <a:buNone/>
              <a:defRPr sz="2024"/>
            </a:lvl2pPr>
            <a:lvl3pPr marL="1320775" indent="0">
              <a:buNone/>
              <a:defRPr sz="1733"/>
            </a:lvl3pPr>
            <a:lvl4pPr marL="1981164" indent="0">
              <a:buNone/>
              <a:defRPr sz="1446"/>
            </a:lvl4pPr>
            <a:lvl5pPr marL="2641552" indent="0">
              <a:buNone/>
              <a:defRPr sz="1446"/>
            </a:lvl5pPr>
            <a:lvl6pPr marL="3301940" indent="0">
              <a:buNone/>
              <a:defRPr sz="1446"/>
            </a:lvl6pPr>
            <a:lvl7pPr marL="3962327" indent="0">
              <a:buNone/>
              <a:defRPr sz="1446"/>
            </a:lvl7pPr>
            <a:lvl8pPr marL="4622716" indent="0">
              <a:buNone/>
              <a:defRPr sz="1446"/>
            </a:lvl8pPr>
            <a:lvl9pPr marL="5283104" indent="0">
              <a:buNone/>
              <a:defRPr sz="144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grpSp>
        <p:nvGrpSpPr>
          <p:cNvPr id="8" name="Group 7"/>
          <p:cNvGrpSpPr/>
          <p:nvPr/>
        </p:nvGrpSpPr>
        <p:grpSpPr>
          <a:xfrm>
            <a:off x="10009462" y="8506569"/>
            <a:ext cx="6942048" cy="651897"/>
            <a:chOff x="5964917" y="5913489"/>
            <a:chExt cx="5949177" cy="67585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18" y="8498064"/>
            <a:ext cx="2688925" cy="126549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245193" y="9318493"/>
            <a:ext cx="8151021" cy="53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89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20012148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4849" y="880533"/>
            <a:ext cx="8564970" cy="3412067"/>
          </a:xfrm>
        </p:spPr>
        <p:txBody>
          <a:bodyPr anchor="b">
            <a:normAutofit/>
          </a:bodyPr>
          <a:lstStyle>
            <a:lvl1pPr>
              <a:defRPr sz="462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724394" y="1096163"/>
            <a:ext cx="4702040" cy="7053277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4622"/>
            </a:lvl1pPr>
            <a:lvl2pPr marL="660388" indent="0">
              <a:buNone/>
              <a:defRPr sz="4044"/>
            </a:lvl2pPr>
            <a:lvl3pPr marL="1320775" indent="0">
              <a:buNone/>
              <a:defRPr sz="3467"/>
            </a:lvl3pPr>
            <a:lvl4pPr marL="1981164" indent="0">
              <a:buNone/>
              <a:defRPr sz="2889"/>
            </a:lvl4pPr>
            <a:lvl5pPr marL="2641552" indent="0">
              <a:buNone/>
              <a:defRPr sz="2889"/>
            </a:lvl5pPr>
            <a:lvl6pPr marL="3301940" indent="0">
              <a:buNone/>
              <a:defRPr sz="2889"/>
            </a:lvl6pPr>
            <a:lvl7pPr marL="3962327" indent="0">
              <a:buNone/>
              <a:defRPr sz="2889"/>
            </a:lvl7pPr>
            <a:lvl8pPr marL="4622716" indent="0">
              <a:buNone/>
              <a:defRPr sz="2889"/>
            </a:lvl8pPr>
            <a:lvl9pPr marL="5283104" indent="0">
              <a:buNone/>
              <a:defRPr sz="288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19889" y="4292601"/>
            <a:ext cx="8572447" cy="4072467"/>
          </a:xfrm>
        </p:spPr>
        <p:txBody>
          <a:bodyPr>
            <a:normAutofit/>
          </a:bodyPr>
          <a:lstStyle>
            <a:lvl1pPr marL="0" indent="0" algn="ctr">
              <a:buNone/>
              <a:defRPr sz="2601"/>
            </a:lvl1pPr>
            <a:lvl2pPr marL="660388" indent="0">
              <a:buNone/>
              <a:defRPr sz="2024"/>
            </a:lvl2pPr>
            <a:lvl3pPr marL="1320775" indent="0">
              <a:buNone/>
              <a:defRPr sz="1733"/>
            </a:lvl3pPr>
            <a:lvl4pPr marL="1981164" indent="0">
              <a:buNone/>
              <a:defRPr sz="1446"/>
            </a:lvl4pPr>
            <a:lvl5pPr marL="2641552" indent="0">
              <a:buNone/>
              <a:defRPr sz="1446"/>
            </a:lvl5pPr>
            <a:lvl6pPr marL="3301940" indent="0">
              <a:buNone/>
              <a:defRPr sz="1446"/>
            </a:lvl6pPr>
            <a:lvl7pPr marL="3962327" indent="0">
              <a:buNone/>
              <a:defRPr sz="1446"/>
            </a:lvl7pPr>
            <a:lvl8pPr marL="4622716" indent="0">
              <a:buNone/>
              <a:defRPr sz="1446"/>
            </a:lvl8pPr>
            <a:lvl9pPr marL="5283104" indent="0">
              <a:buNone/>
              <a:defRPr sz="144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  <p:grpSp>
        <p:nvGrpSpPr>
          <p:cNvPr id="8" name="Group 7"/>
          <p:cNvGrpSpPr/>
          <p:nvPr/>
        </p:nvGrpSpPr>
        <p:grpSpPr>
          <a:xfrm>
            <a:off x="10009462" y="8506569"/>
            <a:ext cx="6942048" cy="651897"/>
            <a:chOff x="5964917" y="5913489"/>
            <a:chExt cx="5949177" cy="67585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64917" y="5913489"/>
              <a:ext cx="656580" cy="65658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90620" y="5930152"/>
              <a:ext cx="917916" cy="656580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8919949" y="5961160"/>
              <a:ext cx="1263574" cy="625572"/>
              <a:chOff x="10596731" y="5719113"/>
              <a:chExt cx="1595269" cy="836612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4"/>
              <a:srcRect t="5051"/>
              <a:stretch/>
            </p:blipFill>
            <p:spPr>
              <a:xfrm>
                <a:off x="11326909" y="5809129"/>
                <a:ext cx="865091" cy="591671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596731" y="5719113"/>
                <a:ext cx="935269" cy="836612"/>
              </a:xfrm>
              <a:prstGeom prst="rect">
                <a:avLst/>
              </a:prstGeom>
            </p:spPr>
          </p:pic>
        </p:grp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41"/>
            <a:stretch/>
          </p:blipFill>
          <p:spPr>
            <a:xfrm>
              <a:off x="10432938" y="5913489"/>
              <a:ext cx="1481156" cy="67237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7"/>
            <a:srcRect t="24555" b="21198"/>
            <a:stretch/>
          </p:blipFill>
          <p:spPr>
            <a:xfrm>
              <a:off x="6677203" y="5973004"/>
              <a:ext cx="1136193" cy="616342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18" y="8498064"/>
            <a:ext cx="2688925" cy="126549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245193" y="9318493"/>
            <a:ext cx="8151021" cy="536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89" dirty="0">
                <a:solidFill>
                  <a:srgbClr val="FF0000"/>
                </a:solidFill>
                <a:latin typeface="Arial Black" panose="020B0A04020102020204" pitchFamily="34" charset="0"/>
              </a:rPr>
              <a:t>UPJ kampus MERDEKA</a:t>
            </a:r>
          </a:p>
        </p:txBody>
      </p:sp>
    </p:spTree>
    <p:extLst>
      <p:ext uri="{BB962C8B-B14F-4D97-AF65-F5344CB8AC3E}">
        <p14:creationId xmlns:p14="http://schemas.microsoft.com/office/powerpoint/2010/main" val="9915421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19888" y="880535"/>
            <a:ext cx="14954985" cy="19157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9888" y="3027649"/>
            <a:ext cx="14954985" cy="5337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91175" y="8498067"/>
            <a:ext cx="3962281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32021-2A6C-473D-95B4-9F412ABE0DE7}" type="datetimeFigureOut">
              <a:rPr lang="id-ID" smtClean="0"/>
              <a:t>04/04/2021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19888" y="8498067"/>
            <a:ext cx="963829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86455" y="8498067"/>
            <a:ext cx="1088421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DC446-6475-4CA5-89C4-13FC65BB21F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51407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1320775" rtl="0" eaLnBrk="1" latinLnBrk="0" hangingPunct="1">
        <a:lnSpc>
          <a:spcPct val="90000"/>
        </a:lnSpc>
        <a:spcBef>
          <a:spcPct val="0"/>
        </a:spcBef>
        <a:buNone/>
        <a:defRPr sz="4912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30196" indent="-330196" algn="l" defTabSz="1320775" rtl="0" eaLnBrk="1" latinLnBrk="0" hangingPunct="1">
        <a:lnSpc>
          <a:spcPct val="120000"/>
        </a:lnSpc>
        <a:spcBef>
          <a:spcPts val="1446"/>
        </a:spcBef>
        <a:buFont typeface="Arial" panose="020B0604020202020204" pitchFamily="34" charset="0"/>
        <a:buChar char="•"/>
        <a:defRPr sz="2889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990583" indent="-330196" algn="l" defTabSz="1320775" rtl="0" eaLnBrk="1" latinLnBrk="0" hangingPunct="1">
        <a:lnSpc>
          <a:spcPct val="120000"/>
        </a:lnSpc>
        <a:spcBef>
          <a:spcPts val="722"/>
        </a:spcBef>
        <a:buFont typeface="Arial" panose="020B0604020202020204" pitchFamily="34" charset="0"/>
        <a:buChar char="•"/>
        <a:defRPr sz="2601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650971" indent="-330196" algn="l" defTabSz="1320775" rtl="0" eaLnBrk="1" latinLnBrk="0" hangingPunct="1">
        <a:lnSpc>
          <a:spcPct val="120000"/>
        </a:lnSpc>
        <a:spcBef>
          <a:spcPts val="722"/>
        </a:spcBef>
        <a:buFont typeface="Arial" panose="020B0604020202020204" pitchFamily="34" charset="0"/>
        <a:buChar char="•"/>
        <a:defRPr sz="2311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2311359" indent="-330196" algn="l" defTabSz="1320775" rtl="0" eaLnBrk="1" latinLnBrk="0" hangingPunct="1">
        <a:lnSpc>
          <a:spcPct val="120000"/>
        </a:lnSpc>
        <a:spcBef>
          <a:spcPts val="722"/>
        </a:spcBef>
        <a:buFont typeface="Arial" panose="020B0604020202020204" pitchFamily="34" charset="0"/>
        <a:buChar char="•"/>
        <a:defRPr sz="2024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971748" indent="-330196" algn="l" defTabSz="1320775" rtl="0" eaLnBrk="1" latinLnBrk="0" hangingPunct="1">
        <a:lnSpc>
          <a:spcPct val="120000"/>
        </a:lnSpc>
        <a:spcBef>
          <a:spcPts val="722"/>
        </a:spcBef>
        <a:buFont typeface="Arial" panose="020B0604020202020204" pitchFamily="34" charset="0"/>
        <a:buChar char="•"/>
        <a:defRPr sz="1733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3632134" indent="-330196" algn="l" defTabSz="1320775" rtl="0" eaLnBrk="1" latinLnBrk="0" hangingPunct="1">
        <a:lnSpc>
          <a:spcPct val="120000"/>
        </a:lnSpc>
        <a:spcBef>
          <a:spcPts val="722"/>
        </a:spcBef>
        <a:buFont typeface="Arial" panose="020B0604020202020204" pitchFamily="34" charset="0"/>
        <a:buChar char="•"/>
        <a:defRPr sz="1733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4292523" indent="-330196" algn="l" defTabSz="1320775" rtl="0" eaLnBrk="1" latinLnBrk="0" hangingPunct="1">
        <a:lnSpc>
          <a:spcPct val="120000"/>
        </a:lnSpc>
        <a:spcBef>
          <a:spcPts val="722"/>
        </a:spcBef>
        <a:buFont typeface="Arial" panose="020B0604020202020204" pitchFamily="34" charset="0"/>
        <a:buChar char="•"/>
        <a:defRPr sz="1733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4952911" indent="-330196" algn="l" defTabSz="1320775" rtl="0" eaLnBrk="1" latinLnBrk="0" hangingPunct="1">
        <a:lnSpc>
          <a:spcPct val="120000"/>
        </a:lnSpc>
        <a:spcBef>
          <a:spcPts val="722"/>
        </a:spcBef>
        <a:buFont typeface="Arial" panose="020B0604020202020204" pitchFamily="34" charset="0"/>
        <a:buChar char="•"/>
        <a:defRPr sz="1733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5613298" indent="-330196" algn="l" defTabSz="1320775" rtl="0" eaLnBrk="1" latinLnBrk="0" hangingPunct="1">
        <a:lnSpc>
          <a:spcPct val="120000"/>
        </a:lnSpc>
        <a:spcBef>
          <a:spcPts val="722"/>
        </a:spcBef>
        <a:buFont typeface="Arial" panose="020B0604020202020204" pitchFamily="34" charset="0"/>
        <a:buChar char="•"/>
        <a:defRPr sz="1733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20775" rtl="0" eaLnBrk="1" latinLnBrk="0" hangingPunct="1">
        <a:defRPr sz="2601" kern="1200">
          <a:solidFill>
            <a:schemeClr val="tx1"/>
          </a:solidFill>
          <a:latin typeface="+mn-lt"/>
          <a:ea typeface="+mn-ea"/>
          <a:cs typeface="+mn-cs"/>
        </a:defRPr>
      </a:lvl1pPr>
      <a:lvl2pPr marL="660388" algn="l" defTabSz="1320775" rtl="0" eaLnBrk="1" latinLnBrk="0" hangingPunct="1">
        <a:defRPr sz="2601" kern="1200">
          <a:solidFill>
            <a:schemeClr val="tx1"/>
          </a:solidFill>
          <a:latin typeface="+mn-lt"/>
          <a:ea typeface="+mn-ea"/>
          <a:cs typeface="+mn-cs"/>
        </a:defRPr>
      </a:lvl2pPr>
      <a:lvl3pPr marL="1320775" algn="l" defTabSz="1320775" rtl="0" eaLnBrk="1" latinLnBrk="0" hangingPunct="1">
        <a:defRPr sz="2601" kern="1200">
          <a:solidFill>
            <a:schemeClr val="tx1"/>
          </a:solidFill>
          <a:latin typeface="+mn-lt"/>
          <a:ea typeface="+mn-ea"/>
          <a:cs typeface="+mn-cs"/>
        </a:defRPr>
      </a:lvl3pPr>
      <a:lvl4pPr marL="1981164" algn="l" defTabSz="1320775" rtl="0" eaLnBrk="1" latinLnBrk="0" hangingPunct="1">
        <a:defRPr sz="2601" kern="1200">
          <a:solidFill>
            <a:schemeClr val="tx1"/>
          </a:solidFill>
          <a:latin typeface="+mn-lt"/>
          <a:ea typeface="+mn-ea"/>
          <a:cs typeface="+mn-cs"/>
        </a:defRPr>
      </a:lvl4pPr>
      <a:lvl5pPr marL="2641552" algn="l" defTabSz="1320775" rtl="0" eaLnBrk="1" latinLnBrk="0" hangingPunct="1">
        <a:defRPr sz="2601" kern="1200">
          <a:solidFill>
            <a:schemeClr val="tx1"/>
          </a:solidFill>
          <a:latin typeface="+mn-lt"/>
          <a:ea typeface="+mn-ea"/>
          <a:cs typeface="+mn-cs"/>
        </a:defRPr>
      </a:lvl5pPr>
      <a:lvl6pPr marL="3301940" algn="l" defTabSz="1320775" rtl="0" eaLnBrk="1" latinLnBrk="0" hangingPunct="1">
        <a:defRPr sz="2601" kern="1200">
          <a:solidFill>
            <a:schemeClr val="tx1"/>
          </a:solidFill>
          <a:latin typeface="+mn-lt"/>
          <a:ea typeface="+mn-ea"/>
          <a:cs typeface="+mn-cs"/>
        </a:defRPr>
      </a:lvl6pPr>
      <a:lvl7pPr marL="3962327" algn="l" defTabSz="1320775" rtl="0" eaLnBrk="1" latinLnBrk="0" hangingPunct="1">
        <a:defRPr sz="2601" kern="1200">
          <a:solidFill>
            <a:schemeClr val="tx1"/>
          </a:solidFill>
          <a:latin typeface="+mn-lt"/>
          <a:ea typeface="+mn-ea"/>
          <a:cs typeface="+mn-cs"/>
        </a:defRPr>
      </a:lvl7pPr>
      <a:lvl8pPr marL="4622716" algn="l" defTabSz="1320775" rtl="0" eaLnBrk="1" latinLnBrk="0" hangingPunct="1">
        <a:defRPr sz="2601" kern="1200">
          <a:solidFill>
            <a:schemeClr val="tx1"/>
          </a:solidFill>
          <a:latin typeface="+mn-lt"/>
          <a:ea typeface="+mn-ea"/>
          <a:cs typeface="+mn-cs"/>
        </a:defRPr>
      </a:lvl8pPr>
      <a:lvl9pPr marL="5283104" algn="l" defTabSz="1320775" rtl="0" eaLnBrk="1" latinLnBrk="0" hangingPunct="1">
        <a:defRPr sz="26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6432" y="3626391"/>
            <a:ext cx="110117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000" dirty="0"/>
              <a:t>Analisis Struktur CVL208	(3 sks)</a:t>
            </a:r>
          </a:p>
          <a:p>
            <a:r>
              <a:rPr lang="id-ID" sz="4000" dirty="0"/>
              <a:t>Pertemuan 2</a:t>
            </a:r>
          </a:p>
          <a:p>
            <a:r>
              <a:rPr lang="id-ID" sz="4000" dirty="0"/>
              <a:t>Lendutan Balok – Metode </a:t>
            </a:r>
            <a:r>
              <a:rPr lang="id-ID" sz="4000" i="1" dirty="0"/>
              <a:t>Moment Area</a:t>
            </a:r>
          </a:p>
        </p:txBody>
      </p:sp>
    </p:spTree>
    <p:extLst>
      <p:ext uri="{BB962C8B-B14F-4D97-AF65-F5344CB8AC3E}">
        <p14:creationId xmlns:p14="http://schemas.microsoft.com/office/powerpoint/2010/main" val="1922629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319" y="937132"/>
            <a:ext cx="14954985" cy="1915797"/>
          </a:xfrm>
        </p:spPr>
        <p:txBody>
          <a:bodyPr>
            <a:normAutofit/>
          </a:bodyPr>
          <a:lstStyle/>
          <a:p>
            <a:pPr lvl="1" algn="l"/>
            <a:r>
              <a:rPr lang="id-ID" sz="3200" b="1" noProof="1">
                <a:solidFill>
                  <a:srgbClr val="0070C0"/>
                </a:solidFill>
              </a:rPr>
              <a:t>Metode Luas Momen</a:t>
            </a:r>
            <a:endParaRPr lang="id-ID" sz="3200" noProof="1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9918" y="2301141"/>
            <a:ext cx="15636432" cy="6537502"/>
          </a:xfrm>
        </p:spPr>
        <p:txBody>
          <a:bodyPr/>
          <a:lstStyle/>
          <a:p>
            <a:r>
              <a:rPr lang="id-ID" sz="3467" dirty="0"/>
              <a:t>Apabila diagram momen lentur dibagi dengan besaran kekakuan lentur, EI, maka akan diperoleh diagram </a:t>
            </a:r>
            <a:r>
              <a:rPr lang="id-ID" sz="3467" i="1" dirty="0"/>
              <a:t>M</a:t>
            </a:r>
            <a:r>
              <a:rPr lang="id-ID" sz="3467" dirty="0"/>
              <a:t>/</a:t>
            </a:r>
            <a:r>
              <a:rPr lang="id-ID" sz="3467" i="1" dirty="0"/>
              <a:t>EI</a:t>
            </a:r>
            <a:endParaRPr lang="id-ID" sz="3467" dirty="0"/>
          </a:p>
        </p:txBody>
      </p:sp>
      <p:sp>
        <p:nvSpPr>
          <p:cNvPr id="4" name="Rectangle 83"/>
          <p:cNvSpPr>
            <a:spLocks noChangeArrowheads="1"/>
          </p:cNvSpPr>
          <p:nvPr/>
        </p:nvSpPr>
        <p:spPr bwMode="auto">
          <a:xfrm>
            <a:off x="2201070" y="63462"/>
            <a:ext cx="266804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endParaRPr lang="id-ID" altLang="id-ID" sz="26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11526257" y="3256112"/>
            <a:ext cx="5214408" cy="6099528"/>
            <a:chOff x="3030" y="6848"/>
            <a:chExt cx="5685" cy="6650"/>
          </a:xfrm>
        </p:grpSpPr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3030" y="6848"/>
              <a:ext cx="5685" cy="6650"/>
              <a:chOff x="3030" y="6848"/>
              <a:chExt cx="5685" cy="6650"/>
            </a:xfrm>
          </p:grpSpPr>
          <p:grpSp>
            <p:nvGrpSpPr>
              <p:cNvPr id="9" name="Group 9"/>
              <p:cNvGrpSpPr>
                <a:grpSpLocks/>
              </p:cNvGrpSpPr>
              <p:nvPr/>
            </p:nvGrpSpPr>
            <p:grpSpPr bwMode="auto">
              <a:xfrm>
                <a:off x="3030" y="6848"/>
                <a:ext cx="5685" cy="6142"/>
                <a:chOff x="1852" y="1335"/>
                <a:chExt cx="5685" cy="6142"/>
              </a:xfrm>
            </p:grpSpPr>
            <p:sp>
              <p:nvSpPr>
                <p:cNvPr id="14" name="AutoShape 82"/>
                <p:cNvSpPr>
                  <a:spLocks noChangeShapeType="1"/>
                </p:cNvSpPr>
                <p:nvPr/>
              </p:nvSpPr>
              <p:spPr bwMode="auto">
                <a:xfrm>
                  <a:off x="5362" y="4875"/>
                  <a:ext cx="0" cy="39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2600"/>
                </a:p>
              </p:txBody>
            </p:sp>
            <p:sp>
              <p:nvSpPr>
                <p:cNvPr id="15" name="AutoShape 81"/>
                <p:cNvSpPr>
                  <a:spLocks noChangeShapeType="1"/>
                </p:cNvSpPr>
                <p:nvPr/>
              </p:nvSpPr>
              <p:spPr bwMode="auto">
                <a:xfrm>
                  <a:off x="5505" y="4875"/>
                  <a:ext cx="0" cy="39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2600"/>
                </a:p>
              </p:txBody>
            </p:sp>
            <p:grpSp>
              <p:nvGrpSpPr>
                <p:cNvPr id="16" name="Group 10"/>
                <p:cNvGrpSpPr>
                  <a:grpSpLocks/>
                </p:cNvGrpSpPr>
                <p:nvPr/>
              </p:nvGrpSpPr>
              <p:grpSpPr bwMode="auto">
                <a:xfrm>
                  <a:off x="1852" y="1335"/>
                  <a:ext cx="5685" cy="6142"/>
                  <a:chOff x="1852" y="1335"/>
                  <a:chExt cx="5685" cy="6142"/>
                </a:xfrm>
              </p:grpSpPr>
              <p:sp>
                <p:nvSpPr>
                  <p:cNvPr id="17" name="Freeform 80"/>
                  <p:cNvSpPr>
                    <a:spLocks/>
                  </p:cNvSpPr>
                  <p:nvPr/>
                </p:nvSpPr>
                <p:spPr bwMode="auto">
                  <a:xfrm>
                    <a:off x="2250" y="6570"/>
                    <a:ext cx="4905" cy="495"/>
                  </a:xfrm>
                  <a:custGeom>
                    <a:avLst/>
                    <a:gdLst>
                      <a:gd name="T0" fmla="*/ 0 w 4905"/>
                      <a:gd name="T1" fmla="*/ 0 h 495"/>
                      <a:gd name="T2" fmla="*/ 2970 w 4905"/>
                      <a:gd name="T3" fmla="*/ 495 h 495"/>
                      <a:gd name="T4" fmla="*/ 4905 w 4905"/>
                      <a:gd name="T5" fmla="*/ 0 h 4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905" h="495">
                        <a:moveTo>
                          <a:pt x="0" y="0"/>
                        </a:moveTo>
                        <a:cubicBezTo>
                          <a:pt x="1076" y="247"/>
                          <a:pt x="2153" y="495"/>
                          <a:pt x="2970" y="495"/>
                        </a:cubicBezTo>
                        <a:cubicBezTo>
                          <a:pt x="3787" y="495"/>
                          <a:pt x="4346" y="247"/>
                          <a:pt x="4905" y="0"/>
                        </a:cubicBezTo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2600"/>
                  </a:p>
                </p:txBody>
              </p:sp>
              <p:grpSp>
                <p:nvGrpSpPr>
                  <p:cNvPr id="18" name="Group 11"/>
                  <p:cNvGrpSpPr>
                    <a:grpSpLocks/>
                  </p:cNvGrpSpPr>
                  <p:nvPr/>
                </p:nvGrpSpPr>
                <p:grpSpPr bwMode="auto">
                  <a:xfrm>
                    <a:off x="1852" y="1335"/>
                    <a:ext cx="5685" cy="6142"/>
                    <a:chOff x="1852" y="1335"/>
                    <a:chExt cx="5685" cy="6142"/>
                  </a:xfrm>
                </p:grpSpPr>
                <p:grpSp>
                  <p:nvGrpSpPr>
                    <p:cNvPr id="19" name="Group 1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52" y="1335"/>
                      <a:ext cx="5685" cy="6045"/>
                      <a:chOff x="1852" y="1335"/>
                      <a:chExt cx="5685" cy="6045"/>
                    </a:xfrm>
                  </p:grpSpPr>
                  <p:grpSp>
                    <p:nvGrpSpPr>
                      <p:cNvPr id="23" name="Group 2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52" y="1335"/>
                        <a:ext cx="5685" cy="6045"/>
                        <a:chOff x="1852" y="1335"/>
                        <a:chExt cx="5685" cy="6045"/>
                      </a:xfrm>
                    </p:grpSpPr>
                    <p:grpSp>
                      <p:nvGrpSpPr>
                        <p:cNvPr id="28" name="Group 2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852" y="1335"/>
                          <a:ext cx="5685" cy="6045"/>
                          <a:chOff x="1852" y="1335"/>
                          <a:chExt cx="5685" cy="6045"/>
                        </a:xfrm>
                      </p:grpSpPr>
                      <p:grpSp>
                        <p:nvGrpSpPr>
                          <p:cNvPr id="31" name="Group 52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852" y="1335"/>
                            <a:ext cx="5685" cy="1785"/>
                            <a:chOff x="1852" y="1335"/>
                            <a:chExt cx="5685" cy="1785"/>
                          </a:xfrm>
                        </p:grpSpPr>
                        <p:grpSp>
                          <p:nvGrpSpPr>
                            <p:cNvPr id="60" name="Group 65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1852" y="2340"/>
                              <a:ext cx="5685" cy="780"/>
                              <a:chOff x="1852" y="2340"/>
                              <a:chExt cx="5685" cy="780"/>
                            </a:xfrm>
                          </p:grpSpPr>
                          <p:sp>
                            <p:nvSpPr>
                              <p:cNvPr id="73" name="Rectangle 79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250" y="2340"/>
                                <a:ext cx="4905" cy="165"/>
                              </a:xfrm>
                              <a:prstGeom prst="rect">
                                <a:avLst/>
                              </a:prstGeom>
                              <a:solidFill>
                                <a:srgbClr val="FFFFFF"/>
                              </a:solidFill>
                              <a:ln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132080" tIns="66040" rIns="132080" bIns="6604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id-ID" sz="2600"/>
                              </a:p>
                            </p:txBody>
                          </p:sp>
                          <p:grpSp>
                            <p:nvGrpSpPr>
                              <p:cNvPr id="74" name="Group 74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1852" y="2505"/>
                                <a:ext cx="810" cy="450"/>
                                <a:chOff x="3360" y="3255"/>
                                <a:chExt cx="810" cy="450"/>
                              </a:xfrm>
                            </p:grpSpPr>
                            <p:sp>
                              <p:nvSpPr>
                                <p:cNvPr id="83" name="AutoShape 78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3555" y="3255"/>
                                  <a:ext cx="405" cy="285"/>
                                </a:xfrm>
                                <a:prstGeom prst="triangle">
                                  <a:avLst>
                                    <a:gd name="adj" fmla="val 50000"/>
                                  </a:avLst>
                                </a:prstGeom>
                                <a:solidFill>
                                  <a:srgbClr val="FFFFFF"/>
                                </a:solidFill>
                                <a:ln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:ln>
                              </p:spPr>
                              <p:txBody>
                                <a:bodyPr vert="horz" wrap="square" lIns="132080" tIns="66040" rIns="132080" bIns="66040" numCol="1" anchor="t" anchorCtr="0" compatLnSpc="1">
                                  <a:prstTxWarp prst="textNoShape">
                                    <a:avLst/>
                                  </a:prstTxWarp>
                                </a:bodyPr>
                                <a:lstStyle/>
                                <a:p>
                                  <a:endParaRPr lang="id-ID" sz="2600"/>
                                </a:p>
                              </p:txBody>
                            </p:sp>
                            <p:grpSp>
                              <p:nvGrpSpPr>
                                <p:cNvPr id="84" name="Group 75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3360" y="3540"/>
                                  <a:ext cx="810" cy="165"/>
                                  <a:chOff x="3360" y="3720"/>
                                  <a:chExt cx="810" cy="165"/>
                                </a:xfrm>
                              </p:grpSpPr>
                              <p:sp>
                                <p:nvSpPr>
                                  <p:cNvPr id="85" name="Rectangle 77" descr="Light upward diagonal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3360" y="3720"/>
                                    <a:ext cx="810" cy="165"/>
                                  </a:xfrm>
                                  <a:prstGeom prst="rect">
                                    <a:avLst/>
                                  </a:prstGeom>
                                  <a:pattFill prst="ltUpDiag">
                                    <a:fgClr>
                                      <a:srgbClr val="000000"/>
                                    </a:fgClr>
                                    <a:bgClr>
                                      <a:srgbClr val="FFFFFF"/>
                                    </a:bgClr>
                                  </a:pattFill>
                                  <a:ln>
                                    <a:noFill/>
                                  </a:ln>
                                  <a:extLst>
                                    <a:ext uri="{91240B29-F687-4F45-9708-019B960494DF}">
                                      <a14:hiddenLine xmlns:a14="http://schemas.microsoft.com/office/drawing/2010/main" w="9525">
                                        <a:solidFill>
                                          <a:srgbClr val="000000"/>
                                        </a:solidFill>
                                        <a:miter lim="800000"/>
                                        <a:headEnd/>
                                        <a:tailEnd/>
                                      </a14:hiddenLine>
                                    </a:ext>
                                  </a:extLst>
                                </p:spPr>
                                <p:txBody>
                                  <a:bodyPr vert="horz" wrap="square" lIns="132080" tIns="66040" rIns="132080" bIns="66040" numCol="1" anchor="t" anchorCtr="0" compatLnSpc="1">
                                    <a:prstTxWarp prst="textNoShape">
                                      <a:avLst/>
                                    </a:prstTxWarp>
                                  </a:bodyPr>
                                  <a:lstStyle/>
                                  <a:p>
                                    <a:endParaRPr lang="id-ID" sz="2600"/>
                                  </a:p>
                                </p:txBody>
                              </p:sp>
                              <p:sp>
                                <p:nvSpPr>
                                  <p:cNvPr id="86" name="AutoShape 76"/>
                                  <p:cNvSpPr>
                                    <a:spLocks noChangeShapeType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3360" y="3720"/>
                                    <a:ext cx="810" cy="0"/>
                                  </a:xfrm>
                                  <a:prstGeom prst="straightConnector1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</a:extLst>
                                </p:spPr>
                                <p:txBody>
                                  <a:bodyPr vert="horz" wrap="square" lIns="132080" tIns="66040" rIns="132080" bIns="66040" numCol="1" anchor="t" anchorCtr="0" compatLnSpc="1">
                                    <a:prstTxWarp prst="textNoShape">
                                      <a:avLst/>
                                    </a:prstTxWarp>
                                  </a:bodyPr>
                                  <a:lstStyle/>
                                  <a:p>
                                    <a:endParaRPr lang="id-ID" sz="2600"/>
                                  </a:p>
                                </p:txBody>
                              </p:sp>
                            </p:grpSp>
                          </p:grpSp>
                          <p:grpSp>
                            <p:nvGrpSpPr>
                              <p:cNvPr id="75" name="Group 66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6727" y="2505"/>
                                <a:ext cx="810" cy="615"/>
                                <a:chOff x="5355" y="3255"/>
                                <a:chExt cx="810" cy="615"/>
                              </a:xfrm>
                            </p:grpSpPr>
                            <p:sp>
                              <p:nvSpPr>
                                <p:cNvPr id="76" name="AutoShape 73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5505" y="3255"/>
                                  <a:ext cx="525" cy="285"/>
                                </a:xfrm>
                                <a:prstGeom prst="triangle">
                                  <a:avLst>
                                    <a:gd name="adj" fmla="val 50000"/>
                                  </a:avLst>
                                </a:prstGeom>
                                <a:solidFill>
                                  <a:srgbClr val="FFFFFF"/>
                                </a:solidFill>
                                <a:ln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:ln>
                              </p:spPr>
                              <p:txBody>
                                <a:bodyPr vert="horz" wrap="square" lIns="132080" tIns="66040" rIns="132080" bIns="66040" numCol="1" anchor="t" anchorCtr="0" compatLnSpc="1">
                                  <a:prstTxWarp prst="textNoShape">
                                    <a:avLst/>
                                  </a:prstTxWarp>
                                </a:bodyPr>
                                <a:lstStyle/>
                                <a:p>
                                  <a:endParaRPr lang="id-ID" sz="2600"/>
                                </a:p>
                              </p:txBody>
                            </p:sp>
                            <p:grpSp>
                              <p:nvGrpSpPr>
                                <p:cNvPr id="77" name="Group 70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5355" y="3705"/>
                                  <a:ext cx="810" cy="165"/>
                                  <a:chOff x="3360" y="3720"/>
                                  <a:chExt cx="810" cy="165"/>
                                </a:xfrm>
                              </p:grpSpPr>
                              <p:sp>
                                <p:nvSpPr>
                                  <p:cNvPr id="81" name="Rectangle 72" descr="Light upward diagonal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3360" y="3720"/>
                                    <a:ext cx="810" cy="165"/>
                                  </a:xfrm>
                                  <a:prstGeom prst="rect">
                                    <a:avLst/>
                                  </a:prstGeom>
                                  <a:pattFill prst="ltUpDiag">
                                    <a:fgClr>
                                      <a:srgbClr val="000000"/>
                                    </a:fgClr>
                                    <a:bgClr>
                                      <a:srgbClr val="FFFFFF"/>
                                    </a:bgClr>
                                  </a:pattFill>
                                  <a:ln>
                                    <a:noFill/>
                                  </a:ln>
                                  <a:extLst>
                                    <a:ext uri="{91240B29-F687-4F45-9708-019B960494DF}">
                                      <a14:hiddenLine xmlns:a14="http://schemas.microsoft.com/office/drawing/2010/main" w="9525">
                                        <a:solidFill>
                                          <a:srgbClr val="000000"/>
                                        </a:solidFill>
                                        <a:miter lim="800000"/>
                                        <a:headEnd/>
                                        <a:tailEnd/>
                                      </a14:hiddenLine>
                                    </a:ext>
                                  </a:extLst>
                                </p:spPr>
                                <p:txBody>
                                  <a:bodyPr vert="horz" wrap="square" lIns="132080" tIns="66040" rIns="132080" bIns="66040" numCol="1" anchor="t" anchorCtr="0" compatLnSpc="1">
                                    <a:prstTxWarp prst="textNoShape">
                                      <a:avLst/>
                                    </a:prstTxWarp>
                                  </a:bodyPr>
                                  <a:lstStyle/>
                                  <a:p>
                                    <a:endParaRPr lang="id-ID" sz="2600"/>
                                  </a:p>
                                </p:txBody>
                              </p:sp>
                              <p:sp>
                                <p:nvSpPr>
                                  <p:cNvPr id="82" name="AutoShape 71"/>
                                  <p:cNvSpPr>
                                    <a:spLocks noChangeShapeType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3360" y="3720"/>
                                    <a:ext cx="810" cy="0"/>
                                  </a:xfrm>
                                  <a:prstGeom prst="straightConnector1">
                                    <a:avLst/>
                                  </a:prstGeom>
                                  <a:noFill/>
                                  <a:ln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:ln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noFill/>
                                      </a14:hiddenFill>
                                    </a:ext>
                                  </a:extLst>
                                </p:spPr>
                                <p:txBody>
                                  <a:bodyPr vert="horz" wrap="square" lIns="132080" tIns="66040" rIns="132080" bIns="66040" numCol="1" anchor="t" anchorCtr="0" compatLnSpc="1">
                                    <a:prstTxWarp prst="textNoShape">
                                      <a:avLst/>
                                    </a:prstTxWarp>
                                  </a:bodyPr>
                                  <a:lstStyle/>
                                  <a:p>
                                    <a:endParaRPr lang="id-ID" sz="2600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78" name="Oval 69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5580" y="3540"/>
                                  <a:ext cx="143" cy="165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rgbClr val="FFFFFF"/>
                                </a:solidFill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vert="horz" wrap="square" lIns="132080" tIns="66040" rIns="132080" bIns="66040" numCol="1" anchor="t" anchorCtr="0" compatLnSpc="1">
                                  <a:prstTxWarp prst="textNoShape">
                                    <a:avLst/>
                                  </a:prstTxWarp>
                                </a:bodyPr>
                                <a:lstStyle/>
                                <a:p>
                                  <a:endParaRPr lang="id-ID" sz="2600"/>
                                </a:p>
                              </p:txBody>
                            </p:sp>
                            <p:sp>
                              <p:nvSpPr>
                                <p:cNvPr id="79" name="Oval 68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5799" y="3540"/>
                                  <a:ext cx="143" cy="165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rgbClr val="FFFFFF"/>
                                </a:solidFill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vert="horz" wrap="square" lIns="132080" tIns="66040" rIns="132080" bIns="66040" numCol="1" anchor="t" anchorCtr="0" compatLnSpc="1">
                                  <a:prstTxWarp prst="textNoShape">
                                    <a:avLst/>
                                  </a:prstTxWarp>
                                </a:bodyPr>
                                <a:lstStyle/>
                                <a:p>
                                  <a:endParaRPr lang="id-ID" sz="2600"/>
                                </a:p>
                              </p:txBody>
                            </p:sp>
                            <p:sp>
                              <p:nvSpPr>
                                <p:cNvPr id="80" name="AutoShape 67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5355" y="3540"/>
                                  <a:ext cx="810" cy="0"/>
                                </a:xfrm>
                                <a:prstGeom prst="straightConnector1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 vert="horz" wrap="square" lIns="132080" tIns="66040" rIns="132080" bIns="66040" numCol="1" anchor="t" anchorCtr="0" compatLnSpc="1">
                                  <a:prstTxWarp prst="textNoShape">
                                    <a:avLst/>
                                  </a:prstTxWarp>
                                </a:bodyPr>
                                <a:lstStyle/>
                                <a:p>
                                  <a:endParaRPr lang="id-ID" sz="2600"/>
                                </a:p>
                              </p:txBody>
                            </p:sp>
                          </p:grpSp>
                        </p:grpSp>
                        <p:sp>
                          <p:nvSpPr>
                            <p:cNvPr id="61" name="AutoShape 64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2250" y="1845"/>
                              <a:ext cx="0" cy="495"/>
                            </a:xfrm>
                            <a:prstGeom prst="straightConnector1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 type="triangle" w="sm" len="med"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132080" tIns="66040" rIns="132080" bIns="6604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id-ID" sz="2600"/>
                            </a:p>
                          </p:txBody>
                        </p:sp>
                        <p:sp>
                          <p:nvSpPr>
                            <p:cNvPr id="62" name="AutoShape 63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2661" y="1695"/>
                              <a:ext cx="1" cy="630"/>
                            </a:xfrm>
                            <a:prstGeom prst="straightConnector1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 type="triangle" w="sm" len="med"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132080" tIns="66040" rIns="132080" bIns="6604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id-ID" sz="2600"/>
                            </a:p>
                          </p:txBody>
                        </p:sp>
                        <p:sp>
                          <p:nvSpPr>
                            <p:cNvPr id="63" name="AutoShape 62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135" y="1845"/>
                              <a:ext cx="0" cy="495"/>
                            </a:xfrm>
                            <a:prstGeom prst="straightConnector1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 type="triangle" w="sm" len="med"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132080" tIns="66040" rIns="132080" bIns="6604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id-ID" sz="2600"/>
                            </a:p>
                          </p:txBody>
                        </p:sp>
                        <p:sp>
                          <p:nvSpPr>
                            <p:cNvPr id="64" name="AutoShape 61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601" y="1695"/>
                              <a:ext cx="0" cy="645"/>
                            </a:xfrm>
                            <a:prstGeom prst="straightConnector1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 type="triangle" w="sm" len="med"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132080" tIns="66040" rIns="132080" bIns="6604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id-ID" sz="2600"/>
                            </a:p>
                          </p:txBody>
                        </p:sp>
                        <p:sp>
                          <p:nvSpPr>
                            <p:cNvPr id="65" name="AutoShape 60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4065" y="1845"/>
                              <a:ext cx="0" cy="495"/>
                            </a:xfrm>
                            <a:prstGeom prst="straightConnector1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 type="triangle" w="sm" len="med"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132080" tIns="66040" rIns="132080" bIns="6604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id-ID" sz="2600"/>
                            </a:p>
                          </p:txBody>
                        </p:sp>
                        <p:sp>
                          <p:nvSpPr>
                            <p:cNvPr id="66" name="AutoShape 59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4538" y="1560"/>
                              <a:ext cx="1" cy="765"/>
                            </a:xfrm>
                            <a:prstGeom prst="straightConnector1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 type="triangle" w="sm" len="med"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132080" tIns="66040" rIns="132080" bIns="6604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id-ID" sz="2600"/>
                            </a:p>
                          </p:txBody>
                        </p:sp>
                        <p:sp>
                          <p:nvSpPr>
                            <p:cNvPr id="67" name="AutoShape 58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5019" y="1695"/>
                              <a:ext cx="0" cy="630"/>
                            </a:xfrm>
                            <a:prstGeom prst="straightConnector1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 type="triangle" w="sm" len="med"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132080" tIns="66040" rIns="132080" bIns="6604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id-ID" sz="2600"/>
                            </a:p>
                          </p:txBody>
                        </p:sp>
                        <p:sp>
                          <p:nvSpPr>
                            <p:cNvPr id="68" name="AutoShape 57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5505" y="1830"/>
                              <a:ext cx="0" cy="495"/>
                            </a:xfrm>
                            <a:prstGeom prst="straightConnector1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 type="triangle" w="sm" len="med"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132080" tIns="66040" rIns="132080" bIns="6604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id-ID" sz="2600"/>
                            </a:p>
                          </p:txBody>
                        </p:sp>
                        <p:sp>
                          <p:nvSpPr>
                            <p:cNvPr id="69" name="AutoShape 56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6030" y="1830"/>
                              <a:ext cx="0" cy="495"/>
                            </a:xfrm>
                            <a:prstGeom prst="straightConnector1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 type="triangle" w="sm" len="med"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132080" tIns="66040" rIns="132080" bIns="6604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id-ID" sz="2600"/>
                            </a:p>
                          </p:txBody>
                        </p:sp>
                        <p:sp>
                          <p:nvSpPr>
                            <p:cNvPr id="70" name="AutoShape 55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6586" y="1380"/>
                              <a:ext cx="0" cy="945"/>
                            </a:xfrm>
                            <a:prstGeom prst="straightConnector1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 type="triangle" w="sm" len="med"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132080" tIns="66040" rIns="132080" bIns="6604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id-ID" sz="2600"/>
                            </a:p>
                          </p:txBody>
                        </p:sp>
                        <p:sp>
                          <p:nvSpPr>
                            <p:cNvPr id="71" name="AutoShape 54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7155" y="1560"/>
                              <a:ext cx="1" cy="765"/>
                            </a:xfrm>
                            <a:prstGeom prst="straightConnector1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 type="triangle" w="sm" len="med"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132080" tIns="66040" rIns="132080" bIns="6604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id-ID" sz="2600"/>
                            </a:p>
                          </p:txBody>
                        </p:sp>
                        <p:sp>
                          <p:nvSpPr>
                            <p:cNvPr id="72" name="Freeform 53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250" y="1335"/>
                              <a:ext cx="4905" cy="570"/>
                            </a:xfrm>
                            <a:custGeom>
                              <a:avLst/>
                              <a:gdLst>
                                <a:gd name="T0" fmla="*/ 0 w 4905"/>
                                <a:gd name="T1" fmla="*/ 510 h 570"/>
                                <a:gd name="T2" fmla="*/ 412 w 4905"/>
                                <a:gd name="T3" fmla="*/ 360 h 570"/>
                                <a:gd name="T4" fmla="*/ 885 w 4905"/>
                                <a:gd name="T5" fmla="*/ 510 h 570"/>
                                <a:gd name="T6" fmla="*/ 1351 w 4905"/>
                                <a:gd name="T7" fmla="*/ 360 h 570"/>
                                <a:gd name="T8" fmla="*/ 1815 w 4905"/>
                                <a:gd name="T9" fmla="*/ 495 h 570"/>
                                <a:gd name="T10" fmla="*/ 2289 w 4905"/>
                                <a:gd name="T11" fmla="*/ 225 h 570"/>
                                <a:gd name="T12" fmla="*/ 2769 w 4905"/>
                                <a:gd name="T13" fmla="*/ 360 h 570"/>
                                <a:gd name="T14" fmla="*/ 3255 w 4905"/>
                                <a:gd name="T15" fmla="*/ 495 h 570"/>
                                <a:gd name="T16" fmla="*/ 3780 w 4905"/>
                                <a:gd name="T17" fmla="*/ 495 h 570"/>
                                <a:gd name="T18" fmla="*/ 4336 w 4905"/>
                                <a:gd name="T19" fmla="*/ 45 h 570"/>
                                <a:gd name="T20" fmla="*/ 4905 w 4905"/>
                                <a:gd name="T21" fmla="*/ 225 h 570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  <a:cxn ang="0">
                                  <a:pos x="T12" y="T13"/>
                                </a:cxn>
                                <a:cxn ang="0">
                                  <a:pos x="T14" y="T15"/>
                                </a:cxn>
                                <a:cxn ang="0">
                                  <a:pos x="T16" y="T17"/>
                                </a:cxn>
                                <a:cxn ang="0">
                                  <a:pos x="T18" y="T19"/>
                                </a:cxn>
                                <a:cxn ang="0">
                                  <a:pos x="T20" y="T21"/>
                                </a:cxn>
                              </a:cxnLst>
                              <a:rect l="0" t="0" r="r" b="b"/>
                              <a:pathLst>
                                <a:path w="4905" h="570">
                                  <a:moveTo>
                                    <a:pt x="0" y="510"/>
                                  </a:moveTo>
                                  <a:cubicBezTo>
                                    <a:pt x="132" y="435"/>
                                    <a:pt x="265" y="360"/>
                                    <a:pt x="412" y="360"/>
                                  </a:cubicBezTo>
                                  <a:cubicBezTo>
                                    <a:pt x="559" y="360"/>
                                    <a:pt x="729" y="510"/>
                                    <a:pt x="885" y="510"/>
                                  </a:cubicBezTo>
                                  <a:cubicBezTo>
                                    <a:pt x="1041" y="510"/>
                                    <a:pt x="1196" y="363"/>
                                    <a:pt x="1351" y="360"/>
                                  </a:cubicBezTo>
                                  <a:cubicBezTo>
                                    <a:pt x="1506" y="357"/>
                                    <a:pt x="1659" y="517"/>
                                    <a:pt x="1815" y="495"/>
                                  </a:cubicBezTo>
                                  <a:cubicBezTo>
                                    <a:pt x="1971" y="473"/>
                                    <a:pt x="2130" y="247"/>
                                    <a:pt x="2289" y="225"/>
                                  </a:cubicBezTo>
                                  <a:cubicBezTo>
                                    <a:pt x="2448" y="203"/>
                                    <a:pt x="2608" y="315"/>
                                    <a:pt x="2769" y="360"/>
                                  </a:cubicBezTo>
                                  <a:cubicBezTo>
                                    <a:pt x="2930" y="405"/>
                                    <a:pt x="3087" y="473"/>
                                    <a:pt x="3255" y="495"/>
                                  </a:cubicBezTo>
                                  <a:cubicBezTo>
                                    <a:pt x="3423" y="517"/>
                                    <a:pt x="3600" y="570"/>
                                    <a:pt x="3780" y="495"/>
                                  </a:cubicBezTo>
                                  <a:cubicBezTo>
                                    <a:pt x="3960" y="420"/>
                                    <a:pt x="4149" y="90"/>
                                    <a:pt x="4336" y="45"/>
                                  </a:cubicBezTo>
                                  <a:cubicBezTo>
                                    <a:pt x="4523" y="0"/>
                                    <a:pt x="4714" y="112"/>
                                    <a:pt x="4905" y="225"/>
                                  </a:cubicBezTo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 vert="horz" wrap="square" lIns="132080" tIns="66040" rIns="132080" bIns="6604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id-ID" sz="2600"/>
                            </a:p>
                          </p:txBody>
                        </p:sp>
                      </p:grpSp>
                      <p:grpSp>
                        <p:nvGrpSpPr>
                          <p:cNvPr id="32" name="Group 24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852" y="3195"/>
                            <a:ext cx="5685" cy="4185"/>
                            <a:chOff x="1852" y="3195"/>
                            <a:chExt cx="5685" cy="4185"/>
                          </a:xfrm>
                        </p:grpSpPr>
                        <p:grpSp>
                          <p:nvGrpSpPr>
                            <p:cNvPr id="33" name="Group 43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2250" y="3195"/>
                              <a:ext cx="4905" cy="1995"/>
                              <a:chOff x="2250" y="3195"/>
                              <a:chExt cx="4905" cy="1995"/>
                            </a:xfrm>
                          </p:grpSpPr>
                          <p:sp>
                            <p:nvSpPr>
                              <p:cNvPr id="52" name="Freeform 51" descr="20%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5505" y="3403"/>
                                <a:ext cx="960" cy="1202"/>
                              </a:xfrm>
                              <a:custGeom>
                                <a:avLst/>
                                <a:gdLst>
                                  <a:gd name="T0" fmla="*/ 960 w 960"/>
                                  <a:gd name="T1" fmla="*/ 1202 h 1202"/>
                                  <a:gd name="T2" fmla="*/ 960 w 960"/>
                                  <a:gd name="T3" fmla="*/ 846 h 1202"/>
                                  <a:gd name="T4" fmla="*/ 855 w 960"/>
                                  <a:gd name="T5" fmla="*/ 730 h 1202"/>
                                  <a:gd name="T6" fmla="*/ 645 w 960"/>
                                  <a:gd name="T7" fmla="*/ 448 h 1202"/>
                                  <a:gd name="T8" fmla="*/ 503 w 960"/>
                                  <a:gd name="T9" fmla="*/ 283 h 1202"/>
                                  <a:gd name="T10" fmla="*/ 278 w 960"/>
                                  <a:gd name="T11" fmla="*/ 122 h 1202"/>
                                  <a:gd name="T12" fmla="*/ 71 w 960"/>
                                  <a:gd name="T13" fmla="*/ 25 h 1202"/>
                                  <a:gd name="T14" fmla="*/ 0 w 960"/>
                                  <a:gd name="T15" fmla="*/ 0 h 1202"/>
                                  <a:gd name="T16" fmla="*/ 0 w 960"/>
                                  <a:gd name="T17" fmla="*/ 1202 h 1202"/>
                                  <a:gd name="T18" fmla="*/ 960 w 960"/>
                                  <a:gd name="T19" fmla="*/ 1202 h 1202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</a:cxnLst>
                                <a:rect l="0" t="0" r="r" b="b"/>
                                <a:pathLst>
                                  <a:path w="960" h="1202">
                                    <a:moveTo>
                                      <a:pt x="960" y="1202"/>
                                    </a:moveTo>
                                    <a:lnTo>
                                      <a:pt x="960" y="846"/>
                                    </a:lnTo>
                                    <a:lnTo>
                                      <a:pt x="855" y="730"/>
                                    </a:lnTo>
                                    <a:lnTo>
                                      <a:pt x="645" y="448"/>
                                    </a:lnTo>
                                    <a:lnTo>
                                      <a:pt x="503" y="283"/>
                                    </a:lnTo>
                                    <a:lnTo>
                                      <a:pt x="278" y="122"/>
                                    </a:lnTo>
                                    <a:lnTo>
                                      <a:pt x="71" y="25"/>
                                    </a:lnTo>
                                    <a:lnTo>
                                      <a:pt x="0" y="0"/>
                                    </a:lnTo>
                                    <a:lnTo>
                                      <a:pt x="0" y="1202"/>
                                    </a:lnTo>
                                    <a:lnTo>
                                      <a:pt x="960" y="1202"/>
                                    </a:lnTo>
                                    <a:close/>
                                  </a:path>
                                </a:pathLst>
                              </a:custGeom>
                              <a:pattFill prst="pct20">
                                <a:fgClr>
                                  <a:srgbClr val="000000"/>
                                </a:fgClr>
                                <a:bgClr>
                                  <a:srgbClr val="FFFFFF"/>
                                </a:bgClr>
                              </a:patt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132080" tIns="66040" rIns="132080" bIns="6604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id-ID" sz="2600"/>
                              </a:p>
                            </p:txBody>
                          </p:sp>
                          <p:sp>
                            <p:nvSpPr>
                              <p:cNvPr id="53" name="Freeform 50" descr="20%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895" y="3403"/>
                                <a:ext cx="2467" cy="1202"/>
                              </a:xfrm>
                              <a:custGeom>
                                <a:avLst/>
                                <a:gdLst>
                                  <a:gd name="T0" fmla="*/ 0 w 2467"/>
                                  <a:gd name="T1" fmla="*/ 1202 h 1202"/>
                                  <a:gd name="T2" fmla="*/ 8 w 2467"/>
                                  <a:gd name="T3" fmla="*/ 767 h 1202"/>
                                  <a:gd name="T4" fmla="*/ 338 w 2467"/>
                                  <a:gd name="T5" fmla="*/ 688 h 1202"/>
                                  <a:gd name="T6" fmla="*/ 551 w 2467"/>
                                  <a:gd name="T7" fmla="*/ 595 h 1202"/>
                                  <a:gd name="T8" fmla="*/ 671 w 2467"/>
                                  <a:gd name="T9" fmla="*/ 595 h 1202"/>
                                  <a:gd name="T10" fmla="*/ 859 w 2467"/>
                                  <a:gd name="T11" fmla="*/ 640 h 1202"/>
                                  <a:gd name="T12" fmla="*/ 979 w 2467"/>
                                  <a:gd name="T13" fmla="*/ 662 h 1202"/>
                                  <a:gd name="T14" fmla="*/ 1080 w 2467"/>
                                  <a:gd name="T15" fmla="*/ 651 h 1202"/>
                                  <a:gd name="T16" fmla="*/ 1268 w 2467"/>
                                  <a:gd name="T17" fmla="*/ 598 h 1202"/>
                                  <a:gd name="T18" fmla="*/ 1451 w 2467"/>
                                  <a:gd name="T19" fmla="*/ 512 h 1202"/>
                                  <a:gd name="T20" fmla="*/ 1699 w 2467"/>
                                  <a:gd name="T21" fmla="*/ 381 h 1202"/>
                                  <a:gd name="T22" fmla="*/ 1935 w 2467"/>
                                  <a:gd name="T23" fmla="*/ 268 h 1202"/>
                                  <a:gd name="T24" fmla="*/ 2081 w 2467"/>
                                  <a:gd name="T25" fmla="*/ 163 h 1202"/>
                                  <a:gd name="T26" fmla="*/ 2250 w 2467"/>
                                  <a:gd name="T27" fmla="*/ 66 h 1202"/>
                                  <a:gd name="T28" fmla="*/ 2374 w 2467"/>
                                  <a:gd name="T29" fmla="*/ 25 h 1202"/>
                                  <a:gd name="T30" fmla="*/ 2467 w 2467"/>
                                  <a:gd name="T31" fmla="*/ 0 h 1202"/>
                                  <a:gd name="T32" fmla="*/ 2467 w 2467"/>
                                  <a:gd name="T33" fmla="*/ 1202 h 1202"/>
                                  <a:gd name="T34" fmla="*/ 0 w 2467"/>
                                  <a:gd name="T35" fmla="*/ 1202 h 1202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  <a:cxn ang="0">
                                    <a:pos x="T26" y="T27"/>
                                  </a:cxn>
                                  <a:cxn ang="0">
                                    <a:pos x="T28" y="T29"/>
                                  </a:cxn>
                                  <a:cxn ang="0">
                                    <a:pos x="T30" y="T31"/>
                                  </a:cxn>
                                  <a:cxn ang="0">
                                    <a:pos x="T32" y="T33"/>
                                  </a:cxn>
                                  <a:cxn ang="0">
                                    <a:pos x="T34" y="T35"/>
                                  </a:cxn>
                                </a:cxnLst>
                                <a:rect l="0" t="0" r="r" b="b"/>
                                <a:pathLst>
                                  <a:path w="2467" h="1202">
                                    <a:moveTo>
                                      <a:pt x="0" y="1202"/>
                                    </a:moveTo>
                                    <a:lnTo>
                                      <a:pt x="8" y="767"/>
                                    </a:lnTo>
                                    <a:lnTo>
                                      <a:pt x="338" y="688"/>
                                    </a:lnTo>
                                    <a:lnTo>
                                      <a:pt x="551" y="595"/>
                                    </a:lnTo>
                                    <a:lnTo>
                                      <a:pt x="671" y="595"/>
                                    </a:lnTo>
                                    <a:lnTo>
                                      <a:pt x="859" y="640"/>
                                    </a:lnTo>
                                    <a:lnTo>
                                      <a:pt x="979" y="662"/>
                                    </a:lnTo>
                                    <a:lnTo>
                                      <a:pt x="1080" y="651"/>
                                    </a:lnTo>
                                    <a:lnTo>
                                      <a:pt x="1268" y="598"/>
                                    </a:lnTo>
                                    <a:lnTo>
                                      <a:pt x="1451" y="512"/>
                                    </a:lnTo>
                                    <a:lnTo>
                                      <a:pt x="1699" y="381"/>
                                    </a:lnTo>
                                    <a:lnTo>
                                      <a:pt x="1935" y="268"/>
                                    </a:lnTo>
                                    <a:lnTo>
                                      <a:pt x="2081" y="163"/>
                                    </a:lnTo>
                                    <a:lnTo>
                                      <a:pt x="2250" y="66"/>
                                    </a:lnTo>
                                    <a:lnTo>
                                      <a:pt x="2374" y="25"/>
                                    </a:lnTo>
                                    <a:lnTo>
                                      <a:pt x="2467" y="0"/>
                                    </a:lnTo>
                                    <a:lnTo>
                                      <a:pt x="2467" y="1202"/>
                                    </a:lnTo>
                                    <a:lnTo>
                                      <a:pt x="0" y="1202"/>
                                    </a:lnTo>
                                    <a:close/>
                                  </a:path>
                                </a:pathLst>
                              </a:custGeom>
                              <a:pattFill prst="pct20">
                                <a:fgClr>
                                  <a:srgbClr val="000000"/>
                                </a:fgClr>
                                <a:bgClr>
                                  <a:srgbClr val="FFFFFF"/>
                                </a:bgClr>
                              </a:pattFill>
                              <a:ln>
                                <a:noFill/>
                              </a:ln>
                              <a:extLs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round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vert="horz" wrap="square" lIns="132080" tIns="66040" rIns="132080" bIns="6604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id-ID" sz="2600"/>
                              </a:p>
                            </p:txBody>
                          </p:sp>
                          <p:sp>
                            <p:nvSpPr>
                              <p:cNvPr id="54" name="AutoShape 4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250" y="3195"/>
                                <a:ext cx="0" cy="1995"/>
                              </a:xfrm>
                              <a:prstGeom prst="straightConnector1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132080" tIns="66040" rIns="132080" bIns="6604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id-ID" sz="2600"/>
                              </a:p>
                            </p:txBody>
                          </p:sp>
                          <p:sp>
                            <p:nvSpPr>
                              <p:cNvPr id="55" name="AutoShape 4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250" y="4605"/>
                                <a:ext cx="4905" cy="0"/>
                              </a:xfrm>
                              <a:prstGeom prst="straightConnector1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132080" tIns="66040" rIns="132080" bIns="6604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id-ID" sz="2600"/>
                              </a:p>
                            </p:txBody>
                          </p:sp>
                          <p:sp>
                            <p:nvSpPr>
                              <p:cNvPr id="56" name="Freeform 47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250" y="3377"/>
                                <a:ext cx="4905" cy="1228"/>
                              </a:xfrm>
                              <a:custGeom>
                                <a:avLst/>
                                <a:gdLst>
                                  <a:gd name="T0" fmla="*/ 0 w 4905"/>
                                  <a:gd name="T1" fmla="*/ 1228 h 1228"/>
                                  <a:gd name="T2" fmla="*/ 411 w 4905"/>
                                  <a:gd name="T3" fmla="*/ 883 h 1228"/>
                                  <a:gd name="T4" fmla="*/ 885 w 4905"/>
                                  <a:gd name="T5" fmla="*/ 748 h 1228"/>
                                  <a:gd name="T6" fmla="*/ 1260 w 4905"/>
                                  <a:gd name="T7" fmla="*/ 613 h 1228"/>
                                  <a:gd name="T8" fmla="*/ 1740 w 4905"/>
                                  <a:gd name="T9" fmla="*/ 673 h 1228"/>
                                  <a:gd name="T10" fmla="*/ 2452 w 4905"/>
                                  <a:gd name="T11" fmla="*/ 358 h 1228"/>
                                  <a:gd name="T12" fmla="*/ 2940 w 4905"/>
                                  <a:gd name="T13" fmla="*/ 73 h 1228"/>
                                  <a:gd name="T14" fmla="*/ 3308 w 4905"/>
                                  <a:gd name="T15" fmla="*/ 43 h 1228"/>
                                  <a:gd name="T16" fmla="*/ 3780 w 4905"/>
                                  <a:gd name="T17" fmla="*/ 328 h 1228"/>
                                  <a:gd name="T18" fmla="*/ 4065 w 4905"/>
                                  <a:gd name="T19" fmla="*/ 688 h 1228"/>
                                  <a:gd name="T20" fmla="*/ 4336 w 4905"/>
                                  <a:gd name="T21" fmla="*/ 988 h 1228"/>
                                  <a:gd name="T22" fmla="*/ 4702 w 4905"/>
                                  <a:gd name="T23" fmla="*/ 1123 h 1228"/>
                                  <a:gd name="T24" fmla="*/ 4905 w 4905"/>
                                  <a:gd name="T25" fmla="*/ 1228 h 1228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</a:cxnLst>
                                <a:rect l="0" t="0" r="r" b="b"/>
                                <a:pathLst>
                                  <a:path w="4905" h="1228">
                                    <a:moveTo>
                                      <a:pt x="0" y="1228"/>
                                    </a:moveTo>
                                    <a:cubicBezTo>
                                      <a:pt x="132" y="1095"/>
                                      <a:pt x="264" y="963"/>
                                      <a:pt x="411" y="883"/>
                                    </a:cubicBezTo>
                                    <a:cubicBezTo>
                                      <a:pt x="558" y="803"/>
                                      <a:pt x="744" y="793"/>
                                      <a:pt x="885" y="748"/>
                                    </a:cubicBezTo>
                                    <a:cubicBezTo>
                                      <a:pt x="1026" y="703"/>
                                      <a:pt x="1118" y="625"/>
                                      <a:pt x="1260" y="613"/>
                                    </a:cubicBezTo>
                                    <a:cubicBezTo>
                                      <a:pt x="1402" y="601"/>
                                      <a:pt x="1541" y="715"/>
                                      <a:pt x="1740" y="673"/>
                                    </a:cubicBezTo>
                                    <a:cubicBezTo>
                                      <a:pt x="1939" y="631"/>
                                      <a:pt x="2252" y="458"/>
                                      <a:pt x="2452" y="358"/>
                                    </a:cubicBezTo>
                                    <a:cubicBezTo>
                                      <a:pt x="2652" y="258"/>
                                      <a:pt x="2797" y="126"/>
                                      <a:pt x="2940" y="73"/>
                                    </a:cubicBezTo>
                                    <a:cubicBezTo>
                                      <a:pt x="3083" y="20"/>
                                      <a:pt x="3168" y="0"/>
                                      <a:pt x="3308" y="43"/>
                                    </a:cubicBezTo>
                                    <a:cubicBezTo>
                                      <a:pt x="3448" y="86"/>
                                      <a:pt x="3654" y="220"/>
                                      <a:pt x="3780" y="328"/>
                                    </a:cubicBezTo>
                                    <a:cubicBezTo>
                                      <a:pt x="3906" y="436"/>
                                      <a:pt x="3972" y="578"/>
                                      <a:pt x="4065" y="688"/>
                                    </a:cubicBezTo>
                                    <a:cubicBezTo>
                                      <a:pt x="4158" y="798"/>
                                      <a:pt x="4230" y="915"/>
                                      <a:pt x="4336" y="988"/>
                                    </a:cubicBezTo>
                                    <a:cubicBezTo>
                                      <a:pt x="4442" y="1061"/>
                                      <a:pt x="4607" y="1083"/>
                                      <a:pt x="4702" y="1123"/>
                                    </a:cubicBezTo>
                                    <a:cubicBezTo>
                                      <a:pt x="4797" y="1163"/>
                                      <a:pt x="4851" y="1195"/>
                                      <a:pt x="4905" y="1228"/>
                                    </a:cubicBezTo>
                                  </a:path>
                                </a:pathLst>
                              </a:cu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132080" tIns="66040" rIns="132080" bIns="6604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id-ID" sz="2600"/>
                              </a:p>
                            </p:txBody>
                          </p:sp>
                          <p:sp>
                            <p:nvSpPr>
                              <p:cNvPr id="57" name="AutoShape 4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2895" y="4170"/>
                                <a:ext cx="8" cy="435"/>
                              </a:xfrm>
                              <a:prstGeom prst="straightConnector1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132080" tIns="66040" rIns="132080" bIns="6604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id-ID" sz="2600"/>
                              </a:p>
                            </p:txBody>
                          </p:sp>
                          <p:sp>
                            <p:nvSpPr>
                              <p:cNvPr id="58" name="AutoShape 4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6465" y="4268"/>
                                <a:ext cx="0" cy="337"/>
                              </a:xfrm>
                              <a:prstGeom prst="straightConnector1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132080" tIns="66040" rIns="132080" bIns="6604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id-ID" sz="2600"/>
                              </a:p>
                            </p:txBody>
                          </p:sp>
                          <p:sp>
                            <p:nvSpPr>
                              <p:cNvPr id="59" name="Rectangle 44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5362" y="3403"/>
                                <a:ext cx="143" cy="1202"/>
                              </a:xfrm>
                              <a:prstGeom prst="rect">
                                <a:avLst/>
                              </a:prstGeom>
                              <a:solidFill>
                                <a:srgbClr val="FFFFFF"/>
                              </a:solidFill>
                              <a:ln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132080" tIns="66040" rIns="132080" bIns="6604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id-ID" sz="2600"/>
                              </a:p>
                            </p:txBody>
                          </p:sp>
                        </p:grpSp>
                        <p:sp>
                          <p:nvSpPr>
                            <p:cNvPr id="34" name="AutoShape 42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2895" y="4680"/>
                              <a:ext cx="0" cy="2505"/>
                            </a:xfrm>
                            <a:prstGeom prst="straightConnector1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132080" tIns="66040" rIns="132080" bIns="6604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id-ID" sz="2600"/>
                            </a:p>
                          </p:txBody>
                        </p:sp>
                        <p:sp>
                          <p:nvSpPr>
                            <p:cNvPr id="35" name="AutoShape 41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6465" y="4680"/>
                              <a:ext cx="0" cy="2505"/>
                            </a:xfrm>
                            <a:prstGeom prst="straightConnector1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132080" tIns="66040" rIns="132080" bIns="6604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id-ID" sz="2600"/>
                            </a:p>
                          </p:txBody>
                        </p:sp>
                        <p:sp>
                          <p:nvSpPr>
                            <p:cNvPr id="36" name="AutoShape 40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2895" y="6720"/>
                              <a:ext cx="3173" cy="660"/>
                            </a:xfrm>
                            <a:prstGeom prst="straightConnector1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prstDash val="lgDash"/>
                              <a:round/>
                              <a:headEnd type="oval" w="med" len="med"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132080" tIns="66040" rIns="132080" bIns="6604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id-ID" sz="2600"/>
                            </a:p>
                          </p:txBody>
                        </p:sp>
                        <p:sp>
                          <p:nvSpPr>
                            <p:cNvPr id="37" name="AutoShape 39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4748" y="6855"/>
                              <a:ext cx="1717" cy="525"/>
                            </a:xfrm>
                            <a:prstGeom prst="straightConnector1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prstDash val="lgDash"/>
                              <a:round/>
                              <a:headEnd type="oval" w="med" len="med"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132080" tIns="66040" rIns="132080" bIns="6604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id-ID" sz="2600"/>
                            </a:p>
                          </p:txBody>
                        </p:sp>
                        <p:sp>
                          <p:nvSpPr>
                            <p:cNvPr id="38" name="Arc 38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5693" y="7082"/>
                              <a:ext cx="143" cy="240"/>
                            </a:xfrm>
                            <a:custGeom>
                              <a:avLst/>
                              <a:gdLst>
                                <a:gd name="G0" fmla="+- 0 0 0"/>
                                <a:gd name="G1" fmla="+- 12778 0 0"/>
                                <a:gd name="G2" fmla="+- 21600 0 0"/>
                                <a:gd name="T0" fmla="*/ 17415 w 21600"/>
                                <a:gd name="T1" fmla="*/ 0 h 26594"/>
                                <a:gd name="T2" fmla="*/ 16604 w 21600"/>
                                <a:gd name="T3" fmla="*/ 26594 h 26594"/>
                                <a:gd name="T4" fmla="*/ 0 w 21600"/>
                                <a:gd name="T5" fmla="*/ 12778 h 26594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</a:cxnLst>
                              <a:rect l="0" t="0" r="r" b="b"/>
                              <a:pathLst>
                                <a:path w="21600" h="26594" fill="none" extrusionOk="0">
                                  <a:moveTo>
                                    <a:pt x="17415" y="-1"/>
                                  </a:moveTo>
                                  <a:cubicBezTo>
                                    <a:pt x="20133" y="3705"/>
                                    <a:pt x="21600" y="8181"/>
                                    <a:pt x="21600" y="12778"/>
                                  </a:cubicBezTo>
                                  <a:cubicBezTo>
                                    <a:pt x="21600" y="17825"/>
                                    <a:pt x="19832" y="22713"/>
                                    <a:pt x="16603" y="26593"/>
                                  </a:cubicBezTo>
                                </a:path>
                                <a:path w="21600" h="26594" stroke="0" extrusionOk="0">
                                  <a:moveTo>
                                    <a:pt x="17415" y="-1"/>
                                  </a:moveTo>
                                  <a:cubicBezTo>
                                    <a:pt x="20133" y="3705"/>
                                    <a:pt x="21600" y="8181"/>
                                    <a:pt x="21600" y="12778"/>
                                  </a:cubicBezTo>
                                  <a:cubicBezTo>
                                    <a:pt x="21600" y="17825"/>
                                    <a:pt x="19832" y="22713"/>
                                    <a:pt x="16603" y="26593"/>
                                  </a:cubicBezTo>
                                  <a:lnTo>
                                    <a:pt x="0" y="12778"/>
                                  </a:ln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  <p:txBody>
                            <a:bodyPr vert="horz" wrap="square" lIns="132080" tIns="66040" rIns="132080" bIns="6604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id-ID" sz="2600"/>
                            </a:p>
                          </p:txBody>
                        </p:sp>
                        <p:grpSp>
                          <p:nvGrpSpPr>
                            <p:cNvPr id="39" name="Group 33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1852" y="6570"/>
                              <a:ext cx="810" cy="450"/>
                              <a:chOff x="3360" y="3255"/>
                              <a:chExt cx="810" cy="450"/>
                            </a:xfrm>
                          </p:grpSpPr>
                          <p:sp>
                            <p:nvSpPr>
                              <p:cNvPr id="48" name="AutoShape 37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3555" y="3255"/>
                                <a:ext cx="405" cy="285"/>
                              </a:xfrm>
                              <a:prstGeom prst="triangle">
                                <a:avLst>
                                  <a:gd name="adj" fmla="val 50000"/>
                                </a:avLst>
                              </a:prstGeom>
                              <a:solidFill>
                                <a:srgbClr val="FFFFFF"/>
                              </a:solidFill>
                              <a:ln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132080" tIns="66040" rIns="132080" bIns="6604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id-ID" sz="2600"/>
                              </a:p>
                            </p:txBody>
                          </p:sp>
                          <p:grpSp>
                            <p:nvGrpSpPr>
                              <p:cNvPr id="49" name="Group 34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3360" y="3540"/>
                                <a:ext cx="810" cy="165"/>
                                <a:chOff x="3360" y="3720"/>
                                <a:chExt cx="810" cy="165"/>
                              </a:xfrm>
                            </p:grpSpPr>
                            <p:sp>
                              <p:nvSpPr>
                                <p:cNvPr id="50" name="Rectangle 36" descr="Light upward diagonal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3360" y="3720"/>
                                  <a:ext cx="810" cy="165"/>
                                </a:xfrm>
                                <a:prstGeom prst="rect">
                                  <a:avLst/>
                                </a:prstGeom>
                                <a:pattFill prst="ltUpDiag">
                                  <a:fgClr>
                                    <a:srgbClr val="000000"/>
                                  </a:fgClr>
                                  <a:bgClr>
                                    <a:srgbClr val="FFFFFF"/>
                                  </a:bgClr>
                                </a:pattFill>
                                <a:ln>
                                  <a:noFill/>
                                </a:ln>
                                <a:extLst>
                                  <a:ext uri="{91240B29-F687-4F45-9708-019B960494DF}">
                                    <a14:hiddenLine xmlns:a14="http://schemas.microsoft.com/office/drawing/2010/main" w="9525">
                                      <a:solidFill>
                                        <a:srgbClr val="000000"/>
                                      </a:solidFill>
                                      <a:miter lim="800000"/>
                                      <a:headEnd/>
                                      <a:tailEnd/>
                                    </a14:hiddenLine>
                                  </a:ext>
                                </a:extLst>
                              </p:spPr>
                              <p:txBody>
                                <a:bodyPr vert="horz" wrap="square" lIns="132080" tIns="66040" rIns="132080" bIns="66040" numCol="1" anchor="t" anchorCtr="0" compatLnSpc="1">
                                  <a:prstTxWarp prst="textNoShape">
                                    <a:avLst/>
                                  </a:prstTxWarp>
                                </a:bodyPr>
                                <a:lstStyle/>
                                <a:p>
                                  <a:endParaRPr lang="id-ID" sz="2600"/>
                                </a:p>
                              </p:txBody>
                            </p:sp>
                            <p:sp>
                              <p:nvSpPr>
                                <p:cNvPr id="51" name="AutoShape 35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360" y="3720"/>
                                  <a:ext cx="810" cy="0"/>
                                </a:xfrm>
                                <a:prstGeom prst="straightConnector1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 vert="horz" wrap="square" lIns="132080" tIns="66040" rIns="132080" bIns="66040" numCol="1" anchor="t" anchorCtr="0" compatLnSpc="1">
                                  <a:prstTxWarp prst="textNoShape">
                                    <a:avLst/>
                                  </a:prstTxWarp>
                                </a:bodyPr>
                                <a:lstStyle/>
                                <a:p>
                                  <a:endParaRPr lang="id-ID" sz="2600"/>
                                </a:p>
                              </p:txBody>
                            </p:sp>
                          </p:grpSp>
                        </p:grpSp>
                        <p:grpSp>
                          <p:nvGrpSpPr>
                            <p:cNvPr id="40" name="Group 25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6727" y="6570"/>
                              <a:ext cx="810" cy="615"/>
                              <a:chOff x="5355" y="3255"/>
                              <a:chExt cx="810" cy="615"/>
                            </a:xfrm>
                          </p:grpSpPr>
                          <p:sp>
                            <p:nvSpPr>
                              <p:cNvPr id="41" name="AutoShape 32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5505" y="3255"/>
                                <a:ext cx="525" cy="285"/>
                              </a:xfrm>
                              <a:prstGeom prst="triangle">
                                <a:avLst>
                                  <a:gd name="adj" fmla="val 50000"/>
                                </a:avLst>
                              </a:prstGeom>
                              <a:solidFill>
                                <a:srgbClr val="FFFFFF"/>
                              </a:solidFill>
                              <a:ln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132080" tIns="66040" rIns="132080" bIns="6604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id-ID" sz="2600"/>
                              </a:p>
                            </p:txBody>
                          </p:sp>
                          <p:grpSp>
                            <p:nvGrpSpPr>
                              <p:cNvPr id="42" name="Group 29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5355" y="3705"/>
                                <a:ext cx="810" cy="165"/>
                                <a:chOff x="3360" y="3720"/>
                                <a:chExt cx="810" cy="165"/>
                              </a:xfrm>
                            </p:grpSpPr>
                            <p:sp>
                              <p:nvSpPr>
                                <p:cNvPr id="46" name="Rectangle 31" descr="Light upward diagonal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3360" y="3720"/>
                                  <a:ext cx="810" cy="165"/>
                                </a:xfrm>
                                <a:prstGeom prst="rect">
                                  <a:avLst/>
                                </a:prstGeom>
                                <a:pattFill prst="ltUpDiag">
                                  <a:fgClr>
                                    <a:srgbClr val="000000"/>
                                  </a:fgClr>
                                  <a:bgClr>
                                    <a:srgbClr val="FFFFFF"/>
                                  </a:bgClr>
                                </a:pattFill>
                                <a:ln>
                                  <a:noFill/>
                                </a:ln>
                                <a:extLst>
                                  <a:ext uri="{91240B29-F687-4F45-9708-019B960494DF}">
                                    <a14:hiddenLine xmlns:a14="http://schemas.microsoft.com/office/drawing/2010/main" w="9525">
                                      <a:solidFill>
                                        <a:srgbClr val="000000"/>
                                      </a:solidFill>
                                      <a:miter lim="800000"/>
                                      <a:headEnd/>
                                      <a:tailEnd/>
                                    </a14:hiddenLine>
                                  </a:ext>
                                </a:extLst>
                              </p:spPr>
                              <p:txBody>
                                <a:bodyPr vert="horz" wrap="square" lIns="132080" tIns="66040" rIns="132080" bIns="66040" numCol="1" anchor="t" anchorCtr="0" compatLnSpc="1">
                                  <a:prstTxWarp prst="textNoShape">
                                    <a:avLst/>
                                  </a:prstTxWarp>
                                </a:bodyPr>
                                <a:lstStyle/>
                                <a:p>
                                  <a:endParaRPr lang="id-ID" sz="2600"/>
                                </a:p>
                              </p:txBody>
                            </p:sp>
                            <p:sp>
                              <p:nvSpPr>
                                <p:cNvPr id="47" name="AutoShape 30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360" y="3720"/>
                                  <a:ext cx="810" cy="0"/>
                                </a:xfrm>
                                <a:prstGeom prst="straightConnector1">
                                  <a:avLst/>
                                </a:prstGeom>
                                <a:noFill/>
                                <a:ln w="9525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noFill/>
                                    </a14:hiddenFill>
                                  </a:ext>
                                </a:extLst>
                              </p:spPr>
                              <p:txBody>
                                <a:bodyPr vert="horz" wrap="square" lIns="132080" tIns="66040" rIns="132080" bIns="66040" numCol="1" anchor="t" anchorCtr="0" compatLnSpc="1">
                                  <a:prstTxWarp prst="textNoShape">
                                    <a:avLst/>
                                  </a:prstTxWarp>
                                </a:bodyPr>
                                <a:lstStyle/>
                                <a:p>
                                  <a:endParaRPr lang="id-ID" sz="2600"/>
                                </a:p>
                              </p:txBody>
                            </p:sp>
                          </p:grpSp>
                          <p:sp>
                            <p:nvSpPr>
                              <p:cNvPr id="43" name="Oval 28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5580" y="3540"/>
                                <a:ext cx="143" cy="165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FFFFFF"/>
                              </a:solidFill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132080" tIns="66040" rIns="132080" bIns="6604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id-ID" sz="2600"/>
                              </a:p>
                            </p:txBody>
                          </p:sp>
                          <p:sp>
                            <p:nvSpPr>
                              <p:cNvPr id="44" name="Oval 27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5799" y="3540"/>
                                <a:ext cx="143" cy="165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FFFFFF"/>
                              </a:solidFill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132080" tIns="66040" rIns="132080" bIns="6604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id-ID" sz="2600"/>
                              </a:p>
                            </p:txBody>
                          </p:sp>
                          <p:sp>
                            <p:nvSpPr>
                              <p:cNvPr id="45" name="AutoShape 2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5355" y="3540"/>
                                <a:ext cx="810" cy="0"/>
                              </a:xfrm>
                              <a:prstGeom prst="straightConnector1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noFill/>
                                  </a14:hiddenFill>
                                </a:ext>
                              </a:extLst>
                            </p:spPr>
                            <p:txBody>
                              <a:bodyPr vert="horz" wrap="square" lIns="132080" tIns="66040" rIns="132080" bIns="6604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id-ID" sz="2600"/>
                              </a:p>
                            </p:txBody>
                          </p:sp>
                        </p:grpSp>
                      </p:grpSp>
                    </p:grpSp>
                    <p:sp>
                      <p:nvSpPr>
                        <p:cNvPr id="29" name="AutoShape 2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895" y="5100"/>
                          <a:ext cx="2467" cy="0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 type="triangle" w="sm" len="med"/>
                          <a:tailEnd type="triangle" w="sm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2600"/>
                        </a:p>
                      </p:txBody>
                    </p:sp>
                    <p:sp>
                      <p:nvSpPr>
                        <p:cNvPr id="30" name="AutoShape 2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5505" y="5100"/>
                          <a:ext cx="525" cy="0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 type="triangle" w="sm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2600"/>
                        </a:p>
                      </p:txBody>
                    </p:sp>
                  </p:grpSp>
                  <p:sp>
                    <p:nvSpPr>
                      <p:cNvPr id="24" name="Text Box 19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529" y="4605"/>
                        <a:ext cx="492" cy="4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320759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r>
                          <a:rPr lang="id-ID" altLang="id-ID" sz="1589">
                            <a:latin typeface="Times New Roman" pitchFamily="18" charset="0"/>
                            <a:ea typeface="Calibri" pitchFamily="34" charset="0"/>
                            <a:cs typeface="Times New Roman" pitchFamily="18" charset="0"/>
                          </a:rPr>
                          <a:t>A</a:t>
                        </a:r>
                        <a:endParaRPr lang="id-ID" altLang="id-ID" sz="2600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5" name="Text Box 18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6460" y="4605"/>
                        <a:ext cx="492" cy="4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320759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r>
                          <a:rPr lang="id-ID" altLang="id-ID" sz="1589">
                            <a:latin typeface="Times New Roman" pitchFamily="18" charset="0"/>
                            <a:ea typeface="Calibri" pitchFamily="34" charset="0"/>
                            <a:cs typeface="Times New Roman" pitchFamily="18" charset="0"/>
                          </a:rPr>
                          <a:t>B</a:t>
                        </a:r>
                        <a:endParaRPr lang="id-ID" altLang="id-ID" sz="2600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6" name="Text Box 1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864" y="4808"/>
                        <a:ext cx="492" cy="4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320759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r>
                          <a:rPr lang="id-ID" altLang="id-ID" sz="1589" i="1">
                            <a:latin typeface="Times New Roman" pitchFamily="18" charset="0"/>
                            <a:ea typeface="Calibri" pitchFamily="34" charset="0"/>
                            <a:cs typeface="Times New Roman" pitchFamily="18" charset="0"/>
                          </a:rPr>
                          <a:t>x</a:t>
                        </a:r>
                        <a:endParaRPr lang="id-ID" altLang="id-ID" sz="2600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7" name="Text Box 1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693" y="4808"/>
                        <a:ext cx="682" cy="4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320759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r>
                          <a:rPr lang="id-ID" altLang="id-ID" sz="1589" i="1">
                            <a:latin typeface="Times New Roman" pitchFamily="18" charset="0"/>
                            <a:ea typeface="Calibri" pitchFamily="34" charset="0"/>
                            <a:cs typeface="Times New Roman" pitchFamily="18" charset="0"/>
                          </a:rPr>
                          <a:t>dx</a:t>
                        </a:r>
                        <a:endParaRPr lang="id-ID" altLang="id-ID" sz="2600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sp>
                  <p:nvSpPr>
                    <p:cNvPr id="20" name="Text Box 1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452" y="6263"/>
                      <a:ext cx="492" cy="45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320759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id-ID" altLang="id-ID" sz="1589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A</a:t>
                      </a:r>
                      <a:endParaRPr lang="id-ID" altLang="id-ID" sz="26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1" name="Text Box 1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375" y="6398"/>
                      <a:ext cx="492" cy="45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320759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id-ID" altLang="id-ID" sz="1589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B</a:t>
                      </a:r>
                      <a:endParaRPr lang="id-ID" altLang="id-ID" sz="26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2" name="Text Box 1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763" y="7020"/>
                      <a:ext cx="702" cy="45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320759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id-ID" altLang="id-ID" sz="1589">
                          <a:latin typeface="Symbol" pitchFamily="18" charset="2"/>
                          <a:ea typeface="Calibri" pitchFamily="34" charset="0"/>
                          <a:cs typeface="Times New Roman" pitchFamily="18" charset="0"/>
                        </a:rPr>
                        <a:t>q</a:t>
                      </a:r>
                      <a:r>
                        <a:rPr lang="id-ID" altLang="id-ID" sz="1589" baseline="-30000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B/A</a:t>
                      </a:r>
                      <a:endParaRPr lang="id-ID" altLang="id-ID" sz="26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</p:grpSp>
          </p:grpSp>
          <p:sp>
            <p:nvSpPr>
              <p:cNvPr id="10" name="AutoShape 8"/>
              <p:cNvSpPr>
                <a:spLocks noChangeShapeType="1"/>
              </p:cNvSpPr>
              <p:nvPr/>
            </p:nvSpPr>
            <p:spPr bwMode="auto">
              <a:xfrm>
                <a:off x="4073" y="12595"/>
                <a:ext cx="0" cy="90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600"/>
              </a:p>
            </p:txBody>
          </p:sp>
          <p:sp>
            <p:nvSpPr>
              <p:cNvPr id="11" name="AutoShape 7"/>
              <p:cNvSpPr>
                <a:spLocks noChangeShapeType="1"/>
              </p:cNvSpPr>
              <p:nvPr/>
            </p:nvSpPr>
            <p:spPr bwMode="auto">
              <a:xfrm flipH="1">
                <a:off x="3954" y="12893"/>
                <a:ext cx="1972" cy="60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600"/>
              </a:p>
            </p:txBody>
          </p:sp>
          <p:sp>
            <p:nvSpPr>
              <p:cNvPr id="12" name="AutoShape 6"/>
              <p:cNvSpPr>
                <a:spLocks noChangeShapeType="1"/>
              </p:cNvSpPr>
              <p:nvPr/>
            </p:nvSpPr>
            <p:spPr bwMode="auto">
              <a:xfrm>
                <a:off x="7246" y="12893"/>
                <a:ext cx="392" cy="9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600"/>
              </a:p>
            </p:txBody>
          </p:sp>
          <p:sp>
            <p:nvSpPr>
              <p:cNvPr id="13" name="AutoShape 5"/>
              <p:cNvSpPr>
                <a:spLocks noChangeShapeType="1"/>
              </p:cNvSpPr>
              <p:nvPr/>
            </p:nvSpPr>
            <p:spPr bwMode="auto">
              <a:xfrm flipH="1">
                <a:off x="7638" y="12578"/>
                <a:ext cx="5" cy="41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600"/>
              </a:p>
            </p:txBody>
          </p:sp>
        </p:grpSp>
        <p:sp>
          <p:nvSpPr>
            <p:cNvPr id="7" name="Text Box 3"/>
            <p:cNvSpPr txBox="1">
              <a:spLocks noChangeArrowheads="1"/>
            </p:cNvSpPr>
            <p:nvPr/>
          </p:nvSpPr>
          <p:spPr bwMode="auto">
            <a:xfrm>
              <a:off x="3576" y="12698"/>
              <a:ext cx="623" cy="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2080" tIns="66040" rIns="132080" bIns="66040" numCol="1" anchor="t" anchorCtr="0" compatLnSpc="1">
              <a:prstTxWarp prst="textNoShape">
                <a:avLst/>
              </a:prstTxWarp>
            </a:bodyPr>
            <a:lstStyle/>
            <a:p>
              <a:pPr defTabSz="1320759" fontAlgn="base">
                <a:spcBef>
                  <a:spcPct val="0"/>
                </a:spcBef>
                <a:spcAft>
                  <a:spcPct val="0"/>
                </a:spcAft>
              </a:pPr>
              <a:r>
                <a:rPr lang="id-ID" altLang="id-ID" sz="1589" i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t</a:t>
              </a:r>
              <a:r>
                <a:rPr lang="id-ID" altLang="id-ID" sz="1589" baseline="-300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A/B</a:t>
              </a:r>
              <a:endParaRPr lang="id-ID" altLang="id-ID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 Box 2"/>
            <p:cNvSpPr txBox="1">
              <a:spLocks noChangeArrowheads="1"/>
            </p:cNvSpPr>
            <p:nvPr/>
          </p:nvSpPr>
          <p:spPr bwMode="auto">
            <a:xfrm>
              <a:off x="7553" y="12595"/>
              <a:ext cx="623" cy="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2080" tIns="66040" rIns="132080" bIns="66040" numCol="1" anchor="t" anchorCtr="0" compatLnSpc="1">
              <a:prstTxWarp prst="textNoShape">
                <a:avLst/>
              </a:prstTxWarp>
            </a:bodyPr>
            <a:lstStyle/>
            <a:p>
              <a:pPr defTabSz="1320759" fontAlgn="base">
                <a:spcBef>
                  <a:spcPct val="0"/>
                </a:spcBef>
                <a:spcAft>
                  <a:spcPct val="0"/>
                </a:spcAft>
              </a:pPr>
              <a:r>
                <a:rPr lang="id-ID" altLang="id-ID" sz="1589" i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t</a:t>
              </a:r>
              <a:r>
                <a:rPr lang="id-ID" altLang="id-ID" sz="1589" baseline="-3000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B/A</a:t>
              </a:r>
              <a:endParaRPr lang="id-ID" altLang="id-ID" sz="260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7" name="Rectangle 93"/>
          <p:cNvSpPr>
            <a:spLocks noChangeArrowheads="1"/>
          </p:cNvSpPr>
          <p:nvPr/>
        </p:nvSpPr>
        <p:spPr bwMode="auto">
          <a:xfrm>
            <a:off x="2201070" y="393662"/>
            <a:ext cx="266804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endParaRPr lang="id-ID" altLang="id-ID" sz="260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/>
              <p:cNvSpPr/>
              <p:nvPr/>
            </p:nvSpPr>
            <p:spPr>
              <a:xfrm>
                <a:off x="2275314" y="3951293"/>
                <a:ext cx="2917273" cy="854208"/>
              </a:xfrm>
              <a:prstGeom prst="rect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id-ID" sz="3467" i="1" dirty="0">
                    <a:latin typeface="Symbol" panose="05050102010706020507" pitchFamily="18" charset="2"/>
                  </a:rPr>
                  <a:t>q</a:t>
                </a:r>
                <a:r>
                  <a:rPr lang="id-ID" sz="3467" i="1" baseline="-25000" dirty="0"/>
                  <a:t>B/A</a:t>
                </a:r>
                <a:r>
                  <a:rPr lang="id-ID" sz="3467" dirty="0"/>
                  <a:t>	=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id-ID" sz="3467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id-ID" sz="3467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id-ID" sz="3467" i="1">
                            <a:latin typeface="Cambria Math" panose="02040503050406030204" pitchFamily="18" charset="0"/>
                          </a:rPr>
                          <m:t>𝐵</m:t>
                        </m:r>
                      </m:sup>
                      <m:e>
                        <m:f>
                          <m:fPr>
                            <m:ctrlPr>
                              <a:rPr lang="id-ID" sz="3467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d-ID" sz="3467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num>
                          <m:den>
                            <m:r>
                              <a:rPr lang="id-ID" sz="3467" i="1">
                                <a:latin typeface="Cambria Math" panose="02040503050406030204" pitchFamily="18" charset="0"/>
                              </a:rPr>
                              <m:t>𝐸𝐼</m:t>
                            </m:r>
                          </m:den>
                        </m:f>
                      </m:e>
                    </m:nary>
                  </m:oMath>
                </a14:m>
                <a:r>
                  <a:rPr lang="id-ID" sz="3467" i="1" dirty="0"/>
                  <a:t>dx</a:t>
                </a:r>
                <a:endParaRPr lang="id-ID" sz="3467" dirty="0"/>
              </a:p>
            </p:txBody>
          </p:sp>
        </mc:Choice>
        <mc:Fallback xmlns="">
          <p:sp>
            <p:nvSpPr>
              <p:cNvPr id="88" name="Rectangle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5314" y="3951293"/>
                <a:ext cx="2917273" cy="854208"/>
              </a:xfrm>
              <a:prstGeom prst="rect">
                <a:avLst/>
              </a:prstGeom>
              <a:blipFill rotWithShape="0">
                <a:blip r:embed="rId2"/>
                <a:stretch>
                  <a:fillRect l="-5613" r="-4574" b="-9155"/>
                </a:stretch>
              </a:blip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angle 88"/>
              <p:cNvSpPr/>
              <p:nvPr/>
            </p:nvSpPr>
            <p:spPr>
              <a:xfrm>
                <a:off x="2281895" y="5224234"/>
                <a:ext cx="3352649" cy="854208"/>
              </a:xfrm>
              <a:prstGeom prst="rect">
                <a:avLst/>
              </a:prstGeom>
              <a:ln>
                <a:solidFill>
                  <a:schemeClr val="accent4">
                    <a:lumMod val="75000"/>
                  </a:schemeClr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id-ID" sz="3467" i="1" dirty="0"/>
                  <a:t>t</a:t>
                </a:r>
                <a:r>
                  <a:rPr lang="id-ID" sz="3467" baseline="-25000" dirty="0"/>
                  <a:t>B/A</a:t>
                </a:r>
                <a:r>
                  <a:rPr lang="id-ID" sz="3467" dirty="0"/>
                  <a:t>	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id-ID" sz="3467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d-ID" sz="3467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nary>
                      <m:naryPr>
                        <m:limLoc m:val="undOvr"/>
                        <m:ctrlPr>
                          <a:rPr lang="id-ID" sz="3467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id-ID" sz="3467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id-ID" sz="3467" i="1">
                            <a:latin typeface="Cambria Math" panose="02040503050406030204" pitchFamily="18" charset="0"/>
                          </a:rPr>
                          <m:t>𝐵</m:t>
                        </m:r>
                      </m:sup>
                      <m:e>
                        <m:f>
                          <m:fPr>
                            <m:ctrlPr>
                              <a:rPr lang="id-ID" sz="3467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d-ID" sz="3467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num>
                          <m:den>
                            <m:r>
                              <a:rPr lang="id-ID" sz="3467" i="1">
                                <a:latin typeface="Cambria Math" panose="02040503050406030204" pitchFamily="18" charset="0"/>
                              </a:rPr>
                              <m:t>𝐸𝐼</m:t>
                            </m:r>
                          </m:den>
                        </m:f>
                      </m:e>
                    </m:nary>
                  </m:oMath>
                </a14:m>
                <a:r>
                  <a:rPr lang="id-ID" sz="3467" dirty="0"/>
                  <a:t> </a:t>
                </a:r>
                <a:r>
                  <a:rPr lang="id-ID" sz="3467" i="1" dirty="0"/>
                  <a:t>dx</a:t>
                </a:r>
                <a:endParaRPr lang="id-ID" sz="3467" dirty="0"/>
              </a:p>
            </p:txBody>
          </p:sp>
        </mc:Choice>
        <mc:Fallback xmlns="">
          <p:sp>
            <p:nvSpPr>
              <p:cNvPr id="89" name="Rectangle 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1895" y="5224234"/>
                <a:ext cx="3352649" cy="854208"/>
              </a:xfrm>
              <a:prstGeom prst="rect">
                <a:avLst/>
              </a:prstGeom>
              <a:blipFill rotWithShape="0">
                <a:blip r:embed="rId3"/>
                <a:stretch>
                  <a:fillRect l="-4891" r="-3986" b="-9155"/>
                </a:stretch>
              </a:blipFill>
              <a:ln>
                <a:solidFill>
                  <a:schemeClr val="accent4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Rectangle 89"/>
          <p:cNvSpPr/>
          <p:nvPr/>
        </p:nvSpPr>
        <p:spPr>
          <a:xfrm>
            <a:off x="1080613" y="6509435"/>
            <a:ext cx="9921911" cy="937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889" b="1" dirty="0">
                <a:solidFill>
                  <a:srgbClr val="7030A0"/>
                </a:solidFill>
                <a:latin typeface="Symbol" panose="05050102010706020507" pitchFamily="18" charset="2"/>
              </a:rPr>
              <a:t>q</a:t>
            </a:r>
            <a:r>
              <a:rPr lang="id-ID" sz="2889" b="1" baseline="-25000" dirty="0">
                <a:solidFill>
                  <a:srgbClr val="7030A0"/>
                </a:solidFill>
              </a:rPr>
              <a:t>B/A</a:t>
            </a:r>
            <a:r>
              <a:rPr lang="id-ID" sz="2889" b="1" dirty="0">
                <a:solidFill>
                  <a:srgbClr val="7030A0"/>
                </a:solidFill>
              </a:rPr>
              <a:t> </a:t>
            </a:r>
            <a:r>
              <a:rPr lang="id-ID" sz="2600" dirty="0"/>
              <a:t>didefinisikan sebagai sudut perpotongan antara garis singgung di titik A dengan garis singgung di titik B. </a:t>
            </a:r>
          </a:p>
        </p:txBody>
      </p:sp>
      <p:sp>
        <p:nvSpPr>
          <p:cNvPr id="91" name="Rectangle 90"/>
          <p:cNvSpPr/>
          <p:nvPr/>
        </p:nvSpPr>
        <p:spPr>
          <a:xfrm>
            <a:off x="1080614" y="7755878"/>
            <a:ext cx="9686698" cy="1337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889" b="1" i="1" dirty="0">
                <a:solidFill>
                  <a:schemeClr val="accent2">
                    <a:lumMod val="75000"/>
                  </a:schemeClr>
                </a:solidFill>
              </a:rPr>
              <a:t>t</a:t>
            </a:r>
            <a:r>
              <a:rPr lang="id-ID" sz="2889" b="1" baseline="-25000" dirty="0">
                <a:solidFill>
                  <a:schemeClr val="accent2">
                    <a:lumMod val="75000"/>
                  </a:schemeClr>
                </a:solidFill>
              </a:rPr>
              <a:t>B/A</a:t>
            </a:r>
            <a:r>
              <a:rPr lang="id-ID" sz="2600" dirty="0"/>
              <a:t> didefinisikan sebagai deviasi vertikal di titik B diukur dari garis singgung di titik A, yang merupakan hasil kali antara luas diagram </a:t>
            </a:r>
            <a:r>
              <a:rPr lang="id-ID" sz="2600" i="1" dirty="0"/>
              <a:t>M</a:t>
            </a:r>
            <a:r>
              <a:rPr lang="id-ID" sz="2600" dirty="0"/>
              <a:t>/</a:t>
            </a:r>
            <a:r>
              <a:rPr lang="id-ID" sz="2600" i="1" dirty="0"/>
              <a:t>EI</a:t>
            </a:r>
            <a:r>
              <a:rPr lang="id-ID" sz="2600" dirty="0"/>
              <a:t> dengan titik beratnya terhadap titik B. </a:t>
            </a:r>
          </a:p>
        </p:txBody>
      </p:sp>
    </p:spTree>
    <p:extLst>
      <p:ext uri="{BB962C8B-B14F-4D97-AF65-F5344CB8AC3E}">
        <p14:creationId xmlns:p14="http://schemas.microsoft.com/office/powerpoint/2010/main" val="3038382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7570" y="1650033"/>
            <a:ext cx="15856879" cy="6537502"/>
          </a:xfrm>
        </p:spPr>
        <p:txBody>
          <a:bodyPr/>
          <a:lstStyle/>
          <a:p>
            <a:pPr marL="0" indent="0">
              <a:buNone/>
            </a:pPr>
            <a:r>
              <a:rPr lang="id-ID" b="1" dirty="0"/>
              <a:t>Contoh 1</a:t>
            </a:r>
            <a:endParaRPr lang="id-ID" dirty="0"/>
          </a:p>
          <a:p>
            <a:r>
              <a:rPr lang="id-ID" sz="3467" dirty="0"/>
              <a:t>Hitunglah lendutan dan sudut rotasi dalam Gambar berikut untuk titik </a:t>
            </a:r>
            <a:r>
              <a:rPr lang="id-ID" sz="3467" i="1" dirty="0"/>
              <a:t>B</a:t>
            </a:r>
            <a:r>
              <a:rPr lang="id-ID" sz="3467" dirty="0"/>
              <a:t> saja.</a:t>
            </a:r>
          </a:p>
          <a:p>
            <a:endParaRPr lang="id-ID" dirty="0"/>
          </a:p>
        </p:txBody>
      </p:sp>
      <p:sp>
        <p:nvSpPr>
          <p:cNvPr id="4" name="Rectangle 61"/>
          <p:cNvSpPr>
            <a:spLocks noChangeArrowheads="1"/>
          </p:cNvSpPr>
          <p:nvPr/>
        </p:nvSpPr>
        <p:spPr bwMode="auto">
          <a:xfrm>
            <a:off x="2201070" y="63462"/>
            <a:ext cx="266804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endParaRPr lang="id-ID" altLang="id-ID" sz="26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1067122" y="3573367"/>
            <a:ext cx="7280347" cy="6142132"/>
            <a:chOff x="1489" y="1490"/>
            <a:chExt cx="7361" cy="6049"/>
          </a:xfrm>
        </p:grpSpPr>
        <p:grpSp>
          <p:nvGrpSpPr>
            <p:cNvPr id="6" name="Group 30"/>
            <p:cNvGrpSpPr>
              <a:grpSpLocks/>
            </p:cNvGrpSpPr>
            <p:nvPr/>
          </p:nvGrpSpPr>
          <p:grpSpPr bwMode="auto">
            <a:xfrm>
              <a:off x="1489" y="1490"/>
              <a:ext cx="7361" cy="2480"/>
              <a:chOff x="379" y="5240"/>
              <a:chExt cx="7361" cy="2480"/>
            </a:xfrm>
          </p:grpSpPr>
          <p:sp>
            <p:nvSpPr>
              <p:cNvPr id="35" name="Text Box 60"/>
              <p:cNvSpPr txBox="1">
                <a:spLocks noChangeArrowheads="1"/>
              </p:cNvSpPr>
              <p:nvPr/>
            </p:nvSpPr>
            <p:spPr bwMode="auto">
              <a:xfrm>
                <a:off x="4380" y="5240"/>
                <a:ext cx="1410" cy="4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pPr defTabSz="132075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id-ID" sz="2022" i="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P </a:t>
                </a:r>
                <a:r>
                  <a:rPr lang="en-US" altLang="id-ID" sz="2022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= 10 kN</a:t>
                </a:r>
                <a:endParaRPr lang="en-US" altLang="id-ID" sz="3467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" name="Text Box 59"/>
              <p:cNvSpPr txBox="1">
                <a:spLocks noChangeArrowheads="1"/>
              </p:cNvSpPr>
              <p:nvPr/>
            </p:nvSpPr>
            <p:spPr bwMode="auto">
              <a:xfrm>
                <a:off x="6247" y="5240"/>
                <a:ext cx="1493" cy="5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pPr defTabSz="132075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id-ID" sz="2022" i="1" dirty="0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P </a:t>
                </a:r>
                <a:r>
                  <a:rPr lang="id-ID" altLang="id-ID" sz="2022" noProof="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= 10 kN</a:t>
                </a:r>
                <a:endParaRPr lang="id-ID" altLang="id-ID" sz="3467" noProof="1">
                  <a:latin typeface="Arial" pitchFamily="34" charset="0"/>
                </a:endParaRPr>
              </a:p>
            </p:txBody>
          </p:sp>
          <p:grpSp>
            <p:nvGrpSpPr>
              <p:cNvPr id="37" name="Group 31"/>
              <p:cNvGrpSpPr>
                <a:grpSpLocks/>
              </p:cNvGrpSpPr>
              <p:nvPr/>
            </p:nvGrpSpPr>
            <p:grpSpPr bwMode="auto">
              <a:xfrm>
                <a:off x="379" y="5310"/>
                <a:ext cx="6177" cy="2410"/>
                <a:chOff x="379" y="5310"/>
                <a:chExt cx="6177" cy="2410"/>
              </a:xfrm>
            </p:grpSpPr>
            <p:sp>
              <p:nvSpPr>
                <p:cNvPr id="38" name="Text Box 58"/>
                <p:cNvSpPr txBox="1">
                  <a:spLocks noChangeArrowheads="1"/>
                </p:cNvSpPr>
                <p:nvPr/>
              </p:nvSpPr>
              <p:spPr bwMode="auto">
                <a:xfrm>
                  <a:off x="4127" y="6245"/>
                  <a:ext cx="569" cy="4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20759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id-ID" sz="2022" i="1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B</a:t>
                  </a:r>
                  <a:endParaRPr lang="en-US" altLang="id-ID" sz="3467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9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5987" y="6245"/>
                  <a:ext cx="569" cy="4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20759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id-ID" sz="2022" i="1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C</a:t>
                  </a:r>
                  <a:endParaRPr lang="en-US" altLang="id-ID" sz="3467">
                    <a:latin typeface="Arial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40" name="Group 37"/>
                <p:cNvGrpSpPr>
                  <a:grpSpLocks/>
                </p:cNvGrpSpPr>
                <p:nvPr/>
              </p:nvGrpSpPr>
              <p:grpSpPr bwMode="auto">
                <a:xfrm>
                  <a:off x="2385" y="5310"/>
                  <a:ext cx="3862" cy="2410"/>
                  <a:chOff x="2385" y="5310"/>
                  <a:chExt cx="3862" cy="2410"/>
                </a:xfrm>
              </p:grpSpPr>
              <p:grpSp>
                <p:nvGrpSpPr>
                  <p:cNvPr id="46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385" y="5310"/>
                    <a:ext cx="3862" cy="2295"/>
                    <a:chOff x="2385" y="5310"/>
                    <a:chExt cx="3862" cy="2295"/>
                  </a:xfrm>
                </p:grpSpPr>
                <p:grpSp>
                  <p:nvGrpSpPr>
                    <p:cNvPr id="48" name="Group 4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385" y="5310"/>
                      <a:ext cx="3862" cy="1950"/>
                      <a:chOff x="2385" y="5310"/>
                      <a:chExt cx="3862" cy="1950"/>
                    </a:xfrm>
                  </p:grpSpPr>
                  <p:grpSp>
                    <p:nvGrpSpPr>
                      <p:cNvPr id="51" name="Group 5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385" y="5700"/>
                        <a:ext cx="143" cy="840"/>
                        <a:chOff x="2385" y="5700"/>
                        <a:chExt cx="143" cy="750"/>
                      </a:xfrm>
                    </p:grpSpPr>
                    <p:sp>
                      <p:nvSpPr>
                        <p:cNvPr id="63" name="Rectangle 56" descr="Light upward diagonal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385" y="5700"/>
                          <a:ext cx="143" cy="750"/>
                        </a:xfrm>
                        <a:prstGeom prst="rect">
                          <a:avLst/>
                        </a:prstGeom>
                        <a:pattFill prst="ltUpDiag">
                          <a:fgClr>
                            <a:srgbClr val="000000"/>
                          </a:fgClr>
                          <a:bgClr>
                            <a:srgbClr val="FFFFFF"/>
                          </a:bgClr>
                        </a:patt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3467"/>
                        </a:p>
                      </p:txBody>
                    </p:sp>
                    <p:sp>
                      <p:nvSpPr>
                        <p:cNvPr id="64" name="AutoShape 5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528" y="5700"/>
                          <a:ext cx="0" cy="750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3467"/>
                        </a:p>
                      </p:txBody>
                    </p:sp>
                  </p:grpSp>
                  <p:sp>
                    <p:nvSpPr>
                      <p:cNvPr id="52" name="Rectangle 5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28" y="6060"/>
                        <a:ext cx="3719" cy="16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3467"/>
                      </a:p>
                    </p:txBody>
                  </p:sp>
                  <p:grpSp>
                    <p:nvGrpSpPr>
                      <p:cNvPr id="53" name="Group 4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528" y="6705"/>
                        <a:ext cx="3719" cy="555"/>
                        <a:chOff x="2528" y="6705"/>
                        <a:chExt cx="3719" cy="555"/>
                      </a:xfrm>
                    </p:grpSpPr>
                    <p:sp>
                      <p:nvSpPr>
                        <p:cNvPr id="58" name="AutoShape 5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528" y="6705"/>
                          <a:ext cx="0" cy="555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3467"/>
                        </a:p>
                      </p:txBody>
                    </p:sp>
                    <p:sp>
                      <p:nvSpPr>
                        <p:cNvPr id="59" name="AutoShape 5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528" y="6990"/>
                          <a:ext cx="1867" cy="0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 type="triangle" w="sm" len="lg"/>
                          <a:tailEnd type="triangle" w="sm" len="lg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3467"/>
                        </a:p>
                      </p:txBody>
                    </p:sp>
                    <p:sp>
                      <p:nvSpPr>
                        <p:cNvPr id="60" name="AutoShape 5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380" y="6990"/>
                          <a:ext cx="1867" cy="0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 type="triangle" w="sm" len="lg"/>
                          <a:tailEnd type="triangle" w="sm" len="lg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3467"/>
                        </a:p>
                      </p:txBody>
                    </p:sp>
                    <p:sp>
                      <p:nvSpPr>
                        <p:cNvPr id="61" name="AutoShape 4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395" y="6705"/>
                          <a:ext cx="0" cy="555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3467"/>
                        </a:p>
                      </p:txBody>
                    </p:sp>
                    <p:sp>
                      <p:nvSpPr>
                        <p:cNvPr id="62" name="AutoShape 4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6247" y="6705"/>
                          <a:ext cx="0" cy="555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3467"/>
                        </a:p>
                      </p:txBody>
                    </p:sp>
                  </p:grpSp>
                  <p:sp>
                    <p:nvSpPr>
                      <p:cNvPr id="54" name="AutoShape 4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395" y="5310"/>
                        <a:ext cx="0" cy="750"/>
                      </a:xfrm>
                      <a:prstGeom prst="straightConnector1">
                        <a:avLst/>
                      </a:prstGeom>
                      <a:noFill/>
                      <a:ln w="25400">
                        <a:solidFill>
                          <a:srgbClr val="000000"/>
                        </a:solidFill>
                        <a:round/>
                        <a:headEnd/>
                        <a:tailEnd type="triangle" w="med" len="lg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3467"/>
                      </a:p>
                    </p:txBody>
                  </p:sp>
                  <p:sp>
                    <p:nvSpPr>
                      <p:cNvPr id="55" name="AutoShape 4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247" y="5310"/>
                        <a:ext cx="0" cy="750"/>
                      </a:xfrm>
                      <a:prstGeom prst="straightConnector1">
                        <a:avLst/>
                      </a:prstGeom>
                      <a:noFill/>
                      <a:ln w="25400">
                        <a:solidFill>
                          <a:srgbClr val="000000"/>
                        </a:solidFill>
                        <a:round/>
                        <a:headEnd/>
                        <a:tailEnd type="triangle" w="med" len="lg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3467"/>
                      </a:p>
                    </p:txBody>
                  </p:sp>
                  <p:sp>
                    <p:nvSpPr>
                      <p:cNvPr id="56" name="Text Box 4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156" y="6630"/>
                        <a:ext cx="674" cy="5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320759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r>
                          <a:rPr lang="en-US" altLang="id-ID" sz="2022" dirty="0">
                            <a:latin typeface="Times New Roman" pitchFamily="18" charset="0"/>
                            <a:ea typeface="Calibri" pitchFamily="34" charset="0"/>
                            <a:cs typeface="Times New Roman" pitchFamily="18" charset="0"/>
                          </a:rPr>
                          <a:t>2 m</a:t>
                        </a:r>
                        <a:endParaRPr lang="en-US" altLang="id-ID" sz="3467" dirty="0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57" name="Text Box 43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011" y="6630"/>
                        <a:ext cx="674" cy="5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320759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r>
                          <a:rPr lang="en-US" altLang="id-ID" sz="2022">
                            <a:latin typeface="Times New Roman" pitchFamily="18" charset="0"/>
                            <a:ea typeface="Calibri" pitchFamily="34" charset="0"/>
                            <a:cs typeface="Times New Roman" pitchFamily="18" charset="0"/>
                          </a:rPr>
                          <a:t>2 m</a:t>
                        </a:r>
                        <a:endParaRPr lang="en-US" altLang="id-ID" sz="3467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sp>
                  <p:nvSpPr>
                    <p:cNvPr id="49" name="AutoShape 4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28" y="7440"/>
                      <a:ext cx="757" cy="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3467"/>
                    </a:p>
                  </p:txBody>
                </p:sp>
                <p:sp>
                  <p:nvSpPr>
                    <p:cNvPr id="50" name="AutoShape 4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28" y="7260"/>
                      <a:ext cx="0" cy="345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3467"/>
                    </a:p>
                  </p:txBody>
                </p:sp>
              </p:grpSp>
              <p:sp>
                <p:nvSpPr>
                  <p:cNvPr id="47" name="Text Box 3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261" y="7260"/>
                    <a:ext cx="569" cy="46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320759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id-ID" altLang="id-ID" sz="2022" i="1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x</a:t>
                    </a:r>
                    <a:endParaRPr lang="id-ID" altLang="id-ID" sz="3467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41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1959" y="5940"/>
                  <a:ext cx="569" cy="4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20759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id-ID" sz="2022" i="1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A</a:t>
                  </a:r>
                  <a:endParaRPr lang="en-US" altLang="id-ID" sz="3467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2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589" y="6540"/>
                  <a:ext cx="1939" cy="3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20759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id-ID" altLang="id-ID" sz="2022" i="1" dirty="0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V</a:t>
                  </a:r>
                  <a:r>
                    <a:rPr lang="id-ID" altLang="id-ID" sz="2022" i="1" baseline="-30000" dirty="0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A</a:t>
                  </a:r>
                  <a:r>
                    <a:rPr lang="id-ID" altLang="id-ID" sz="2022" i="1" dirty="0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 </a:t>
                  </a:r>
                  <a:r>
                    <a:rPr lang="id-ID" altLang="id-ID" sz="2022" dirty="0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= 20 kN</a:t>
                  </a:r>
                  <a:endParaRPr lang="id-ID" altLang="id-ID" sz="3467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3" name="AutoShape 34"/>
                <p:cNvSpPr>
                  <a:spLocks noChangeShapeType="1"/>
                </p:cNvSpPr>
                <p:nvPr/>
              </p:nvSpPr>
              <p:spPr bwMode="auto">
                <a:xfrm flipV="1">
                  <a:off x="2385" y="6060"/>
                  <a:ext cx="0" cy="765"/>
                </a:xfrm>
                <a:prstGeom prst="straightConnector1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 type="triangle" w="med" len="lg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3467"/>
                </a:p>
              </p:txBody>
            </p:sp>
            <p:sp>
              <p:nvSpPr>
                <p:cNvPr id="44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379" y="5480"/>
                  <a:ext cx="2149" cy="4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20759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id-ID" altLang="id-ID" sz="2022" i="1" noProof="1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M</a:t>
                  </a:r>
                  <a:r>
                    <a:rPr lang="id-ID" altLang="id-ID" sz="2022" i="1" baseline="-30000" noProof="1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A </a:t>
                  </a:r>
                  <a:r>
                    <a:rPr lang="id-ID" altLang="id-ID" sz="2022" noProof="1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= 60 kN.m</a:t>
                  </a:r>
                  <a:endParaRPr lang="id-ID" altLang="id-ID" sz="3467" noProof="1">
                    <a:latin typeface="Arial" pitchFamily="34" charset="0"/>
                  </a:endParaRPr>
                </a:p>
              </p:txBody>
            </p:sp>
            <p:sp>
              <p:nvSpPr>
                <p:cNvPr id="45" name="Arc 32"/>
                <p:cNvSpPr>
                  <a:spLocks/>
                </p:cNvSpPr>
                <p:nvPr/>
              </p:nvSpPr>
              <p:spPr bwMode="auto">
                <a:xfrm flipV="1">
                  <a:off x="1858" y="5764"/>
                  <a:ext cx="317" cy="636"/>
                </a:xfrm>
                <a:custGeom>
                  <a:avLst/>
                  <a:gdLst>
                    <a:gd name="G0" fmla="+- 21600 0 0"/>
                    <a:gd name="G1" fmla="+- 20899 0 0"/>
                    <a:gd name="G2" fmla="+- 21600 0 0"/>
                    <a:gd name="T0" fmla="*/ 21064 w 21600"/>
                    <a:gd name="T1" fmla="*/ 42492 h 42492"/>
                    <a:gd name="T2" fmla="*/ 16143 w 21600"/>
                    <a:gd name="T3" fmla="*/ 0 h 42492"/>
                    <a:gd name="T4" fmla="*/ 21600 w 21600"/>
                    <a:gd name="T5" fmla="*/ 20899 h 424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2492" fill="none" extrusionOk="0">
                      <a:moveTo>
                        <a:pt x="21063" y="42492"/>
                      </a:moveTo>
                      <a:cubicBezTo>
                        <a:pt x="9347" y="42201"/>
                        <a:pt x="0" y="32619"/>
                        <a:pt x="0" y="20899"/>
                      </a:cubicBezTo>
                      <a:cubicBezTo>
                        <a:pt x="-1" y="11071"/>
                        <a:pt x="6634" y="2482"/>
                        <a:pt x="16142" y="-1"/>
                      </a:cubicBezTo>
                    </a:path>
                    <a:path w="21600" h="42492" stroke="0" extrusionOk="0">
                      <a:moveTo>
                        <a:pt x="21063" y="42492"/>
                      </a:moveTo>
                      <a:cubicBezTo>
                        <a:pt x="9347" y="42201"/>
                        <a:pt x="0" y="32619"/>
                        <a:pt x="0" y="20899"/>
                      </a:cubicBezTo>
                      <a:cubicBezTo>
                        <a:pt x="-1" y="11071"/>
                        <a:pt x="6634" y="2482"/>
                        <a:pt x="16142" y="-1"/>
                      </a:cubicBezTo>
                      <a:lnTo>
                        <a:pt x="21600" y="20899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sm" len="lg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3467"/>
                </a:p>
              </p:txBody>
            </p:sp>
          </p:grpSp>
        </p:grpSp>
        <p:grpSp>
          <p:nvGrpSpPr>
            <p:cNvPr id="7" name="Group 18"/>
            <p:cNvGrpSpPr>
              <a:grpSpLocks/>
            </p:cNvGrpSpPr>
            <p:nvPr/>
          </p:nvGrpSpPr>
          <p:grpSpPr bwMode="auto">
            <a:xfrm>
              <a:off x="2564" y="3856"/>
              <a:ext cx="4793" cy="1883"/>
              <a:chOff x="2564" y="3856"/>
              <a:chExt cx="4793" cy="1883"/>
            </a:xfrm>
          </p:grpSpPr>
          <p:sp>
            <p:nvSpPr>
              <p:cNvPr id="24" name="Text Box 29"/>
              <p:cNvSpPr txBox="1">
                <a:spLocks noChangeArrowheads="1"/>
              </p:cNvSpPr>
              <p:nvPr/>
            </p:nvSpPr>
            <p:spPr bwMode="auto">
              <a:xfrm>
                <a:off x="2564" y="4513"/>
                <a:ext cx="1225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pPr defTabSz="132075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id-ID" sz="1444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− 20</a:t>
                </a:r>
                <a:r>
                  <a:rPr lang="en-US" altLang="id-ID" sz="1444" i="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/EI</a:t>
                </a:r>
                <a:endParaRPr lang="en-US" altLang="id-ID" sz="3467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25" name="Group 19"/>
              <p:cNvGrpSpPr>
                <a:grpSpLocks/>
              </p:cNvGrpSpPr>
              <p:nvPr/>
            </p:nvGrpSpPr>
            <p:grpSpPr bwMode="auto">
              <a:xfrm>
                <a:off x="2669" y="3856"/>
                <a:ext cx="4688" cy="1883"/>
                <a:chOff x="2669" y="9385"/>
                <a:chExt cx="4688" cy="1883"/>
              </a:xfrm>
            </p:grpSpPr>
            <p:grpSp>
              <p:nvGrpSpPr>
                <p:cNvPr id="26" name="Group 21"/>
                <p:cNvGrpSpPr>
                  <a:grpSpLocks/>
                </p:cNvGrpSpPr>
                <p:nvPr/>
              </p:nvGrpSpPr>
              <p:grpSpPr bwMode="auto">
                <a:xfrm>
                  <a:off x="3638" y="9385"/>
                  <a:ext cx="3719" cy="1700"/>
                  <a:chOff x="3638" y="9385"/>
                  <a:chExt cx="3719" cy="1700"/>
                </a:xfrm>
              </p:grpSpPr>
              <p:sp>
                <p:nvSpPr>
                  <p:cNvPr id="28" name="Freeform 28" descr="20%"/>
                  <p:cNvSpPr>
                    <a:spLocks/>
                  </p:cNvSpPr>
                  <p:nvPr/>
                </p:nvSpPr>
                <p:spPr bwMode="auto">
                  <a:xfrm>
                    <a:off x="3638" y="9870"/>
                    <a:ext cx="3719" cy="1215"/>
                  </a:xfrm>
                  <a:custGeom>
                    <a:avLst/>
                    <a:gdLst>
                      <a:gd name="T0" fmla="*/ 0 w 3719"/>
                      <a:gd name="T1" fmla="*/ 0 h 1215"/>
                      <a:gd name="T2" fmla="*/ 3719 w 3719"/>
                      <a:gd name="T3" fmla="*/ 0 h 1215"/>
                      <a:gd name="T4" fmla="*/ 1852 w 3719"/>
                      <a:gd name="T5" fmla="*/ 360 h 1215"/>
                      <a:gd name="T6" fmla="*/ 0 w 3719"/>
                      <a:gd name="T7" fmla="*/ 1215 h 1215"/>
                      <a:gd name="T8" fmla="*/ 0 w 3719"/>
                      <a:gd name="T9" fmla="*/ 0 h 12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719" h="1215">
                        <a:moveTo>
                          <a:pt x="0" y="0"/>
                        </a:moveTo>
                        <a:lnTo>
                          <a:pt x="3719" y="0"/>
                        </a:lnTo>
                        <a:lnTo>
                          <a:pt x="1852" y="360"/>
                        </a:lnTo>
                        <a:lnTo>
                          <a:pt x="0" y="121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pattFill prst="pct20">
                    <a:fgClr>
                      <a:srgbClr val="000000"/>
                    </a:fgClr>
                    <a:bgClr>
                      <a:srgbClr val="FFFFFF"/>
                    </a:bgClr>
                  </a:patt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3467"/>
                  </a:p>
                </p:txBody>
              </p:sp>
              <p:sp>
                <p:nvSpPr>
                  <p:cNvPr id="29" name="AutoShape 27"/>
                  <p:cNvSpPr>
                    <a:spLocks noChangeShapeType="1"/>
                  </p:cNvSpPr>
                  <p:nvPr/>
                </p:nvSpPr>
                <p:spPr bwMode="auto">
                  <a:xfrm>
                    <a:off x="3638" y="9385"/>
                    <a:ext cx="0" cy="170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3467"/>
                  </a:p>
                </p:txBody>
              </p:sp>
              <p:sp>
                <p:nvSpPr>
                  <p:cNvPr id="30" name="AutoShape 26"/>
                  <p:cNvSpPr>
                    <a:spLocks noChangeShapeType="1"/>
                  </p:cNvSpPr>
                  <p:nvPr/>
                </p:nvSpPr>
                <p:spPr bwMode="auto">
                  <a:xfrm>
                    <a:off x="3638" y="9870"/>
                    <a:ext cx="3719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3467"/>
                  </a:p>
                </p:txBody>
              </p:sp>
              <p:sp>
                <p:nvSpPr>
                  <p:cNvPr id="31" name="AutoShape 2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38" y="10230"/>
                    <a:ext cx="1867" cy="855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3467"/>
                  </a:p>
                </p:txBody>
              </p:sp>
              <p:sp>
                <p:nvSpPr>
                  <p:cNvPr id="32" name="AutoShape 2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490" y="9870"/>
                    <a:ext cx="1867" cy="36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3467"/>
                  </a:p>
                </p:txBody>
              </p:sp>
              <p:sp>
                <p:nvSpPr>
                  <p:cNvPr id="33" name="AutoShape 2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638" y="10230"/>
                    <a:ext cx="1867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lg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3467"/>
                  </a:p>
                </p:txBody>
              </p:sp>
              <p:sp>
                <p:nvSpPr>
                  <p:cNvPr id="34" name="AutoShape 22"/>
                  <p:cNvSpPr>
                    <a:spLocks noChangeShapeType="1"/>
                  </p:cNvSpPr>
                  <p:nvPr/>
                </p:nvSpPr>
                <p:spPr bwMode="auto">
                  <a:xfrm>
                    <a:off x="5505" y="9870"/>
                    <a:ext cx="0" cy="36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prstDash val="lg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3467"/>
                  </a:p>
                </p:txBody>
              </p:sp>
            </p:grpSp>
            <p:sp>
              <p:nvSpPr>
                <p:cNvPr id="27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669" y="10958"/>
                  <a:ext cx="1120" cy="3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20759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id-ID" sz="1444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− 60</a:t>
                  </a:r>
                  <a:r>
                    <a:rPr lang="en-US" altLang="id-ID" sz="1444" i="1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/EI</a:t>
                  </a:r>
                  <a:endParaRPr lang="en-US" altLang="id-ID" sz="3467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8" name="Group 2"/>
            <p:cNvGrpSpPr>
              <a:grpSpLocks/>
            </p:cNvGrpSpPr>
            <p:nvPr/>
          </p:nvGrpSpPr>
          <p:grpSpPr bwMode="auto">
            <a:xfrm>
              <a:off x="3495" y="6054"/>
              <a:ext cx="5355" cy="1485"/>
              <a:chOff x="3495" y="6054"/>
              <a:chExt cx="5355" cy="1485"/>
            </a:xfrm>
          </p:grpSpPr>
          <p:sp>
            <p:nvSpPr>
              <p:cNvPr id="9" name="Arc 17"/>
              <p:cNvSpPr>
                <a:spLocks/>
              </p:cNvSpPr>
              <p:nvPr/>
            </p:nvSpPr>
            <p:spPr bwMode="auto">
              <a:xfrm>
                <a:off x="6032" y="6501"/>
                <a:ext cx="330" cy="256"/>
              </a:xfrm>
              <a:custGeom>
                <a:avLst/>
                <a:gdLst>
                  <a:gd name="G0" fmla="+- 0 0 0"/>
                  <a:gd name="G1" fmla="+- 4945 0 0"/>
                  <a:gd name="G2" fmla="+- 21600 0 0"/>
                  <a:gd name="T0" fmla="*/ 21026 w 21600"/>
                  <a:gd name="T1" fmla="*/ 0 h 17121"/>
                  <a:gd name="T2" fmla="*/ 17841 w 21600"/>
                  <a:gd name="T3" fmla="*/ 17121 h 17121"/>
                  <a:gd name="T4" fmla="*/ 0 w 21600"/>
                  <a:gd name="T5" fmla="*/ 4945 h 17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17121" fill="none" extrusionOk="0">
                    <a:moveTo>
                      <a:pt x="21026" y="-1"/>
                    </a:moveTo>
                    <a:cubicBezTo>
                      <a:pt x="21407" y="1620"/>
                      <a:pt x="21600" y="3280"/>
                      <a:pt x="21600" y="4945"/>
                    </a:cubicBezTo>
                    <a:cubicBezTo>
                      <a:pt x="21600" y="9289"/>
                      <a:pt x="20290" y="13532"/>
                      <a:pt x="17841" y="17121"/>
                    </a:cubicBezTo>
                  </a:path>
                  <a:path w="21600" h="17121" stroke="0" extrusionOk="0">
                    <a:moveTo>
                      <a:pt x="21026" y="-1"/>
                    </a:moveTo>
                    <a:cubicBezTo>
                      <a:pt x="21407" y="1620"/>
                      <a:pt x="21600" y="3280"/>
                      <a:pt x="21600" y="4945"/>
                    </a:cubicBezTo>
                    <a:cubicBezTo>
                      <a:pt x="21600" y="9289"/>
                      <a:pt x="20290" y="13532"/>
                      <a:pt x="17841" y="17121"/>
                    </a:cubicBezTo>
                    <a:lnTo>
                      <a:pt x="0" y="4945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3467"/>
              </a:p>
            </p:txBody>
          </p:sp>
          <p:grpSp>
            <p:nvGrpSpPr>
              <p:cNvPr id="10" name="Group 3"/>
              <p:cNvGrpSpPr>
                <a:grpSpLocks/>
              </p:cNvGrpSpPr>
              <p:nvPr/>
            </p:nvGrpSpPr>
            <p:grpSpPr bwMode="auto">
              <a:xfrm>
                <a:off x="3495" y="6054"/>
                <a:ext cx="5355" cy="1485"/>
                <a:chOff x="3495" y="11418"/>
                <a:chExt cx="5355" cy="1485"/>
              </a:xfrm>
            </p:grpSpPr>
            <p:grpSp>
              <p:nvGrpSpPr>
                <p:cNvPr id="11" name="Group 14"/>
                <p:cNvGrpSpPr>
                  <a:grpSpLocks/>
                </p:cNvGrpSpPr>
                <p:nvPr/>
              </p:nvGrpSpPr>
              <p:grpSpPr bwMode="auto">
                <a:xfrm>
                  <a:off x="3495" y="11418"/>
                  <a:ext cx="143" cy="840"/>
                  <a:chOff x="2385" y="5700"/>
                  <a:chExt cx="143" cy="750"/>
                </a:xfrm>
              </p:grpSpPr>
              <p:sp>
                <p:nvSpPr>
                  <p:cNvPr id="22" name="Rectangle 16" descr="Light upward diagonal"/>
                  <p:cNvSpPr>
                    <a:spLocks noChangeArrowheads="1"/>
                  </p:cNvSpPr>
                  <p:nvPr/>
                </p:nvSpPr>
                <p:spPr bwMode="auto">
                  <a:xfrm>
                    <a:off x="2385" y="5700"/>
                    <a:ext cx="143" cy="750"/>
                  </a:xfrm>
                  <a:prstGeom prst="rect">
                    <a:avLst/>
                  </a:prstGeom>
                  <a:pattFill prst="ltUpDiag">
                    <a:fgClr>
                      <a:srgbClr val="000000"/>
                    </a:fgClr>
                    <a:bgClr>
                      <a:srgbClr val="FFFFFF"/>
                    </a:bgClr>
                  </a:patt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3467"/>
                  </a:p>
                </p:txBody>
              </p:sp>
              <p:sp>
                <p:nvSpPr>
                  <p:cNvPr id="23" name="AutoShape 15"/>
                  <p:cNvSpPr>
                    <a:spLocks noChangeShapeType="1"/>
                  </p:cNvSpPr>
                  <p:nvPr/>
                </p:nvSpPr>
                <p:spPr bwMode="auto">
                  <a:xfrm>
                    <a:off x="2528" y="5700"/>
                    <a:ext cx="0" cy="75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3467"/>
                  </a:p>
                </p:txBody>
              </p:sp>
            </p:grpSp>
            <p:grpSp>
              <p:nvGrpSpPr>
                <p:cNvPr id="12" name="Group 11"/>
                <p:cNvGrpSpPr>
                  <a:grpSpLocks/>
                </p:cNvGrpSpPr>
                <p:nvPr/>
              </p:nvGrpSpPr>
              <p:grpSpPr bwMode="auto">
                <a:xfrm>
                  <a:off x="3638" y="11865"/>
                  <a:ext cx="3719" cy="623"/>
                  <a:chOff x="3638" y="11865"/>
                  <a:chExt cx="3719" cy="623"/>
                </a:xfrm>
              </p:grpSpPr>
              <p:sp>
                <p:nvSpPr>
                  <p:cNvPr id="20" name="AutoShape 13"/>
                  <p:cNvSpPr>
                    <a:spLocks noChangeShapeType="1"/>
                  </p:cNvSpPr>
                  <p:nvPr/>
                </p:nvSpPr>
                <p:spPr bwMode="auto">
                  <a:xfrm>
                    <a:off x="3638" y="11865"/>
                    <a:ext cx="390" cy="0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3467"/>
                  </a:p>
                </p:txBody>
              </p:sp>
              <p:sp>
                <p:nvSpPr>
                  <p:cNvPr id="21" name="Freeform 12"/>
                  <p:cNvSpPr>
                    <a:spLocks/>
                  </p:cNvSpPr>
                  <p:nvPr/>
                </p:nvSpPr>
                <p:spPr bwMode="auto">
                  <a:xfrm>
                    <a:off x="4028" y="11865"/>
                    <a:ext cx="3329" cy="623"/>
                  </a:xfrm>
                  <a:custGeom>
                    <a:avLst/>
                    <a:gdLst>
                      <a:gd name="T0" fmla="*/ 0 w 3329"/>
                      <a:gd name="T1" fmla="*/ 0 h 623"/>
                      <a:gd name="T2" fmla="*/ 1575 w 3329"/>
                      <a:gd name="T3" fmla="*/ 165 h 623"/>
                      <a:gd name="T4" fmla="*/ 3329 w 3329"/>
                      <a:gd name="T5" fmla="*/ 623 h 6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329" h="623">
                        <a:moveTo>
                          <a:pt x="0" y="0"/>
                        </a:moveTo>
                        <a:cubicBezTo>
                          <a:pt x="510" y="30"/>
                          <a:pt x="1020" y="61"/>
                          <a:pt x="1575" y="165"/>
                        </a:cubicBezTo>
                        <a:cubicBezTo>
                          <a:pt x="2130" y="269"/>
                          <a:pt x="2729" y="446"/>
                          <a:pt x="3329" y="623"/>
                        </a:cubicBezTo>
                      </a:path>
                    </a:pathLst>
                  </a:cu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3467"/>
                  </a:p>
                </p:txBody>
              </p:sp>
            </p:grpSp>
            <p:sp>
              <p:nvSpPr>
                <p:cNvPr id="13" name="AutoShape 10"/>
                <p:cNvSpPr>
                  <a:spLocks noChangeShapeType="1"/>
                </p:cNvSpPr>
                <p:nvPr/>
              </p:nvSpPr>
              <p:spPr bwMode="auto">
                <a:xfrm>
                  <a:off x="5295" y="11778"/>
                  <a:ext cx="2917" cy="1005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3467"/>
                </a:p>
              </p:txBody>
            </p:sp>
            <p:sp>
              <p:nvSpPr>
                <p:cNvPr id="14" name="AutoShape 9"/>
                <p:cNvSpPr>
                  <a:spLocks noChangeShapeType="1"/>
                </p:cNvSpPr>
                <p:nvPr/>
              </p:nvSpPr>
              <p:spPr bwMode="auto">
                <a:xfrm flipV="1">
                  <a:off x="3638" y="11864"/>
                  <a:ext cx="4102" cy="1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prstDash val="lg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3467"/>
                </a:p>
              </p:txBody>
            </p:sp>
            <p:sp>
              <p:nvSpPr>
                <p:cNvPr id="15" name="AutoShape 8"/>
                <p:cNvSpPr>
                  <a:spLocks noChangeShapeType="1"/>
                </p:cNvSpPr>
                <p:nvPr/>
              </p:nvSpPr>
              <p:spPr bwMode="auto">
                <a:xfrm>
                  <a:off x="7357" y="12488"/>
                  <a:ext cx="916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oval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3467"/>
                </a:p>
              </p:txBody>
            </p:sp>
            <p:sp>
              <p:nvSpPr>
                <p:cNvPr id="16" name="Arc 7"/>
                <p:cNvSpPr>
                  <a:spLocks/>
                </p:cNvSpPr>
                <p:nvPr/>
              </p:nvSpPr>
              <p:spPr bwMode="auto">
                <a:xfrm>
                  <a:off x="7800" y="12488"/>
                  <a:ext cx="330" cy="256"/>
                </a:xfrm>
                <a:custGeom>
                  <a:avLst/>
                  <a:gdLst>
                    <a:gd name="G0" fmla="+- 0 0 0"/>
                    <a:gd name="G1" fmla="+- 4945 0 0"/>
                    <a:gd name="G2" fmla="+- 21600 0 0"/>
                    <a:gd name="T0" fmla="*/ 21026 w 21600"/>
                    <a:gd name="T1" fmla="*/ 0 h 17121"/>
                    <a:gd name="T2" fmla="*/ 17841 w 21600"/>
                    <a:gd name="T3" fmla="*/ 17121 h 17121"/>
                    <a:gd name="T4" fmla="*/ 0 w 21600"/>
                    <a:gd name="T5" fmla="*/ 4945 h 17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17121" fill="none" extrusionOk="0">
                      <a:moveTo>
                        <a:pt x="21026" y="-1"/>
                      </a:moveTo>
                      <a:cubicBezTo>
                        <a:pt x="21407" y="1620"/>
                        <a:pt x="21600" y="3280"/>
                        <a:pt x="21600" y="4945"/>
                      </a:cubicBezTo>
                      <a:cubicBezTo>
                        <a:pt x="21600" y="9289"/>
                        <a:pt x="20290" y="13532"/>
                        <a:pt x="17841" y="17121"/>
                      </a:cubicBezTo>
                    </a:path>
                    <a:path w="21600" h="17121" stroke="0" extrusionOk="0">
                      <a:moveTo>
                        <a:pt x="21026" y="-1"/>
                      </a:moveTo>
                      <a:cubicBezTo>
                        <a:pt x="21407" y="1620"/>
                        <a:pt x="21600" y="3280"/>
                        <a:pt x="21600" y="4945"/>
                      </a:cubicBezTo>
                      <a:cubicBezTo>
                        <a:pt x="21600" y="9289"/>
                        <a:pt x="20290" y="13532"/>
                        <a:pt x="17841" y="17121"/>
                      </a:cubicBezTo>
                      <a:lnTo>
                        <a:pt x="0" y="4945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3467"/>
                </a:p>
              </p:txBody>
            </p:sp>
            <p:sp>
              <p:nvSpPr>
                <p:cNvPr id="17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6362" y="11863"/>
                  <a:ext cx="821" cy="5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20759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id-ID" sz="2022">
                      <a:latin typeface="Symbol" pitchFamily="18" charset="2"/>
                      <a:ea typeface="Calibri" pitchFamily="34" charset="0"/>
                      <a:cs typeface="Times New Roman" pitchFamily="18" charset="0"/>
                    </a:rPr>
                    <a:t>q</a:t>
                  </a:r>
                  <a:r>
                    <a:rPr lang="en-US" altLang="id-ID" sz="2022" baseline="-30000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C/A</a:t>
                  </a:r>
                  <a:endParaRPr lang="en-US" altLang="id-ID" sz="3467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8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8212" y="12488"/>
                  <a:ext cx="638" cy="4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20759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id-ID" sz="2022">
                      <a:latin typeface="Symbol" pitchFamily="18" charset="2"/>
                      <a:ea typeface="Calibri" pitchFamily="34" charset="0"/>
                      <a:cs typeface="Times New Roman" pitchFamily="18" charset="0"/>
                    </a:rPr>
                    <a:t>q</a:t>
                  </a:r>
                  <a:r>
                    <a:rPr lang="en-US" altLang="id-ID" sz="2022" baseline="-30000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c</a:t>
                  </a:r>
                  <a:endParaRPr lang="en-US" altLang="id-ID" sz="3467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9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7003" y="12488"/>
                  <a:ext cx="512" cy="3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20759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id-ID" sz="1444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C</a:t>
                  </a:r>
                  <a:endParaRPr lang="en-US" altLang="id-ID" sz="3467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</p:grpSp>
      <p:sp>
        <p:nvSpPr>
          <p:cNvPr id="65" name="Rectangle 77"/>
          <p:cNvSpPr>
            <a:spLocks noChangeArrowheads="1"/>
          </p:cNvSpPr>
          <p:nvPr/>
        </p:nvSpPr>
        <p:spPr bwMode="auto">
          <a:xfrm>
            <a:off x="2201070" y="393662"/>
            <a:ext cx="266804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endParaRPr lang="id-ID" altLang="id-ID" sz="260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>
              <a:xfrm>
                <a:off x="8626009" y="4466915"/>
                <a:ext cx="8633321" cy="34410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id-ID" sz="2600" i="1" dirty="0">
                    <a:latin typeface="Symbol" panose="05050102010706020507" pitchFamily="18" charset="2"/>
                  </a:rPr>
                  <a:t>q</a:t>
                </a:r>
                <a:r>
                  <a:rPr lang="id-ID" sz="2600" i="1" baseline="-25000" dirty="0"/>
                  <a:t>C</a:t>
                </a:r>
                <a:r>
                  <a:rPr lang="id-ID" sz="2600" dirty="0"/>
                  <a:t> = </a:t>
                </a:r>
                <a:r>
                  <a:rPr lang="id-ID" sz="2600" i="1" dirty="0">
                    <a:latin typeface="Symbol" panose="05050102010706020507" pitchFamily="18" charset="2"/>
                  </a:rPr>
                  <a:t>q</a:t>
                </a:r>
                <a:r>
                  <a:rPr lang="id-ID" sz="2600" i="1" baseline="-25000" dirty="0"/>
                  <a:t>C/A</a:t>
                </a:r>
                <a:r>
                  <a:rPr lang="id-ID" sz="2600" dirty="0"/>
                  <a:t>	= </a:t>
                </a:r>
                <a14:m>
                  <m:oMath xmlns:m="http://schemas.openxmlformats.org/officeDocument/2006/math">
                    <m:r>
                      <a:rPr lang="id-ID" sz="26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id-ID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600" i="1"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id-ID" sz="2600" i="1">
                            <a:latin typeface="Cambria Math" panose="02040503050406030204" pitchFamily="18" charset="0"/>
                          </a:rPr>
                          <m:t>𝐸𝐼</m:t>
                        </m:r>
                      </m:den>
                    </m:f>
                  </m:oMath>
                </a14:m>
                <a:r>
                  <a:rPr lang="id-ID" sz="2600" dirty="0"/>
                  <a:t>(2) </a:t>
                </a:r>
                <a14:m>
                  <m:oMath xmlns:m="http://schemas.openxmlformats.org/officeDocument/2006/math">
                    <m:r>
                      <a:rPr lang="id-ID" sz="26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id-ID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id-ID" sz="26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id-ID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id-ID" sz="2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d-ID" sz="2600" i="1">
                                <a:latin typeface="Cambria Math" panose="02040503050406030204" pitchFamily="18" charset="0"/>
                              </a:rPr>
                              <m:t>40</m:t>
                            </m:r>
                          </m:num>
                          <m:den>
                            <m:r>
                              <a:rPr lang="id-ID" sz="2600" i="1">
                                <a:latin typeface="Cambria Math" panose="02040503050406030204" pitchFamily="18" charset="0"/>
                              </a:rPr>
                              <m:t>𝐸𝐼</m:t>
                            </m:r>
                          </m:den>
                        </m:f>
                      </m:e>
                    </m:d>
                  </m:oMath>
                </a14:m>
                <a:r>
                  <a:rPr lang="id-ID" sz="2600" dirty="0"/>
                  <a:t>(2) </a:t>
                </a:r>
                <a14:m>
                  <m:oMath xmlns:m="http://schemas.openxmlformats.org/officeDocument/2006/math">
                    <m:r>
                      <a:rPr lang="id-ID" sz="26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id-ID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id-ID" sz="26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id-ID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id-ID" sz="2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d-ID" sz="2600" i="1">
                                <a:latin typeface="Cambria Math" panose="02040503050406030204" pitchFamily="18" charset="0"/>
                              </a:rPr>
                              <m:t>20</m:t>
                            </m:r>
                          </m:num>
                          <m:den>
                            <m:r>
                              <a:rPr lang="id-ID" sz="2600" i="1">
                                <a:latin typeface="Cambria Math" panose="02040503050406030204" pitchFamily="18" charset="0"/>
                              </a:rPr>
                              <m:t>𝐸𝐼</m:t>
                            </m:r>
                          </m:den>
                        </m:f>
                      </m:e>
                    </m:d>
                  </m:oMath>
                </a14:m>
                <a:r>
                  <a:rPr lang="id-ID" sz="2600" dirty="0"/>
                  <a:t>(2)</a:t>
                </a:r>
              </a:p>
              <a:p>
                <a:r>
                  <a:rPr lang="id-ID" sz="2600" dirty="0"/>
                  <a:t>	= </a:t>
                </a:r>
                <a14:m>
                  <m:oMath xmlns:m="http://schemas.openxmlformats.org/officeDocument/2006/math">
                    <m:r>
                      <a:rPr lang="id-ID" sz="2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id-ID" sz="2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num>
                      <m:den>
                        <m:r>
                          <a:rPr lang="id-ID" sz="2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𝑬𝑰</m:t>
                        </m:r>
                      </m:den>
                    </m:f>
                  </m:oMath>
                </a14:m>
                <a:r>
                  <a:rPr lang="id-ID" sz="2600" b="1" dirty="0">
                    <a:solidFill>
                      <a:srgbClr val="FF0000"/>
                    </a:solidFill>
                  </a:rPr>
                  <a:t> kN.m</a:t>
                </a:r>
                <a:r>
                  <a:rPr lang="id-ID" sz="2600" b="1" baseline="30000" dirty="0">
                    <a:solidFill>
                      <a:srgbClr val="FF0000"/>
                    </a:solidFill>
                  </a:rPr>
                  <a:t>2</a:t>
                </a:r>
                <a:r>
                  <a:rPr lang="id-ID" sz="2600" dirty="0"/>
                  <a:t>		</a:t>
                </a:r>
              </a:p>
              <a:p>
                <a:endParaRPr lang="en-US" sz="2600" dirty="0"/>
              </a:p>
              <a:p>
                <a:r>
                  <a:rPr lang="id-ID" sz="2600" i="1" dirty="0"/>
                  <a:t>y</a:t>
                </a:r>
                <a:r>
                  <a:rPr lang="id-ID" sz="2600" baseline="-25000" dirty="0"/>
                  <a:t>C</a:t>
                </a:r>
                <a:r>
                  <a:rPr lang="id-ID" sz="2600" dirty="0"/>
                  <a:t> = </a:t>
                </a:r>
                <a:r>
                  <a:rPr lang="id-ID" sz="2600" i="1" dirty="0"/>
                  <a:t>t</a:t>
                </a:r>
                <a:r>
                  <a:rPr lang="id-ID" sz="2600" baseline="-25000" dirty="0"/>
                  <a:t>C/A</a:t>
                </a:r>
                <a:r>
                  <a:rPr lang="id-ID" sz="2600" dirty="0"/>
                  <a:t>	= </a:t>
                </a:r>
                <a14:m>
                  <m:oMath xmlns:m="http://schemas.openxmlformats.org/officeDocument/2006/math">
                    <m:r>
                      <a:rPr lang="id-ID" sz="26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id-ID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600" i="1"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id-ID" sz="2600" i="1">
                            <a:latin typeface="Cambria Math" panose="02040503050406030204" pitchFamily="18" charset="0"/>
                          </a:rPr>
                          <m:t>𝐸𝐼</m:t>
                        </m:r>
                      </m:den>
                    </m:f>
                  </m:oMath>
                </a14:m>
                <a:r>
                  <a:rPr lang="id-ID" sz="2600" dirty="0"/>
                  <a:t>(2)(3) </a:t>
                </a:r>
                <a14:m>
                  <m:oMath xmlns:m="http://schemas.openxmlformats.org/officeDocument/2006/math">
                    <m:r>
                      <a:rPr lang="id-ID" sz="26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id-ID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id-ID" sz="26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id-ID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id-ID" sz="2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d-ID" sz="2600" i="1">
                                <a:latin typeface="Cambria Math" panose="02040503050406030204" pitchFamily="18" charset="0"/>
                              </a:rPr>
                              <m:t>40</m:t>
                            </m:r>
                          </m:num>
                          <m:den>
                            <m:r>
                              <a:rPr lang="id-ID" sz="2600" i="1">
                                <a:latin typeface="Cambria Math" panose="02040503050406030204" pitchFamily="18" charset="0"/>
                              </a:rPr>
                              <m:t>𝐸𝐼</m:t>
                            </m:r>
                          </m:den>
                        </m:f>
                      </m:e>
                    </m:d>
                  </m:oMath>
                </a14:m>
                <a:r>
                  <a:rPr lang="id-ID" sz="2600" dirty="0"/>
                  <a:t>(2)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id-ID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id-ID" sz="2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d-ID" sz="2600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num>
                          <m:den>
                            <m:r>
                              <a:rPr lang="id-ID" sz="2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id-ID" sz="2600" dirty="0"/>
                  <a:t> </a:t>
                </a:r>
                <a:r>
                  <a:rPr lang="en-US" sz="2600" dirty="0"/>
                  <a:t>			</a:t>
                </a:r>
                <a14:m>
                  <m:oMath xmlns:m="http://schemas.openxmlformats.org/officeDocument/2006/math">
                    <m:r>
                      <a:rPr lang="id-ID" sz="26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id-ID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id-ID" sz="26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id-ID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id-ID" sz="2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d-ID" sz="2600" i="1">
                                <a:latin typeface="Cambria Math" panose="02040503050406030204" pitchFamily="18" charset="0"/>
                              </a:rPr>
                              <m:t>20</m:t>
                            </m:r>
                          </m:num>
                          <m:den>
                            <m:r>
                              <a:rPr lang="id-ID" sz="2600" i="1">
                                <a:latin typeface="Cambria Math" panose="02040503050406030204" pitchFamily="18" charset="0"/>
                              </a:rPr>
                              <m:t>𝐸𝐼</m:t>
                            </m:r>
                          </m:den>
                        </m:f>
                      </m:e>
                    </m:d>
                  </m:oMath>
                </a14:m>
                <a:r>
                  <a:rPr lang="id-ID" sz="2600" dirty="0"/>
                  <a:t>(2)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id-ID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id-ID" sz="2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d-ID" sz="26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id-ID" sz="2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endParaRPr lang="id-ID" sz="2600" dirty="0"/>
              </a:p>
              <a:p>
                <a:r>
                  <a:rPr lang="id-ID" sz="2600" dirty="0"/>
                  <a:t>	= = </a:t>
                </a:r>
                <a14:m>
                  <m:oMath xmlns:m="http://schemas.openxmlformats.org/officeDocument/2006/math">
                    <m:r>
                      <a:rPr lang="id-ID" sz="2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id-ID" sz="2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𝟐𝟖𝟎</m:t>
                        </m:r>
                      </m:num>
                      <m:den>
                        <m:r>
                          <a:rPr lang="id-ID" sz="2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𝑬𝑰</m:t>
                        </m:r>
                      </m:den>
                    </m:f>
                  </m:oMath>
                </a14:m>
                <a:r>
                  <a:rPr lang="id-ID" sz="2600" b="1" dirty="0">
                    <a:solidFill>
                      <a:srgbClr val="FF0000"/>
                    </a:solidFill>
                  </a:rPr>
                  <a:t> kN.m</a:t>
                </a:r>
                <a:r>
                  <a:rPr lang="id-ID" sz="2600" b="1" baseline="30000" dirty="0">
                    <a:solidFill>
                      <a:srgbClr val="FF0000"/>
                    </a:solidFill>
                  </a:rPr>
                  <a:t>3</a:t>
                </a:r>
                <a:r>
                  <a:rPr lang="id-ID" sz="2600" dirty="0"/>
                  <a:t>	</a:t>
                </a:r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6009" y="4466915"/>
                <a:ext cx="8633321" cy="3441007"/>
              </a:xfrm>
              <a:prstGeom prst="rect">
                <a:avLst/>
              </a:prstGeom>
              <a:blipFill rotWithShape="0">
                <a:blip r:embed="rId2"/>
                <a:stretch>
                  <a:fillRect l="-1271" b="-887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8629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7466" y="1799771"/>
            <a:ext cx="10941711" cy="65375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b="1" dirty="0"/>
              <a:t>Contoh 2 </a:t>
            </a:r>
            <a:endParaRPr lang="id-ID" dirty="0"/>
          </a:p>
          <a:p>
            <a:pPr algn="just"/>
            <a:r>
              <a:rPr lang="id-ID" sz="2400" dirty="0"/>
              <a:t>Tentukan besar sudut rotasi di titik A dan lendutan di titik C pada su</a:t>
            </a:r>
            <a:r>
              <a:rPr lang="en-US" sz="2400" dirty="0"/>
              <a:t>a</a:t>
            </a:r>
            <a:r>
              <a:rPr lang="id-ID" sz="2400" dirty="0"/>
              <a:t>tu struktur balok sederhana yang mengalami pembebanan seperti pada Gambar berikut ini, dengan menggunakan metode luas momen. Anggaplah balok memiliki kekakuan lentur, </a:t>
            </a:r>
            <a:r>
              <a:rPr lang="id-ID" sz="2400" i="1" dirty="0"/>
              <a:t>EI</a:t>
            </a:r>
            <a:r>
              <a:rPr lang="id-ID" sz="2400" dirty="0"/>
              <a:t> yang seragam.</a:t>
            </a:r>
          </a:p>
          <a:p>
            <a:endParaRPr lang="id-ID" dirty="0"/>
          </a:p>
        </p:txBody>
      </p:sp>
      <p:sp>
        <p:nvSpPr>
          <p:cNvPr id="88" name="Rectangle 187"/>
          <p:cNvSpPr>
            <a:spLocks noChangeArrowheads="1"/>
          </p:cNvSpPr>
          <p:nvPr/>
        </p:nvSpPr>
        <p:spPr bwMode="auto">
          <a:xfrm>
            <a:off x="2201070" y="63462"/>
            <a:ext cx="933589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>
            <a:lvl1pPr indent="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indent="660380" defTabSz="1320759" fontAlgn="base">
              <a:spcBef>
                <a:spcPct val="0"/>
              </a:spcBef>
              <a:spcAft>
                <a:spcPct val="0"/>
              </a:spcAft>
            </a:pPr>
            <a:endParaRPr lang="id-ID" altLang="id-ID" sz="2600"/>
          </a:p>
        </p:txBody>
      </p:sp>
      <p:grpSp>
        <p:nvGrpSpPr>
          <p:cNvPr id="89" name="Group 103"/>
          <p:cNvGrpSpPr>
            <a:grpSpLocks/>
          </p:cNvGrpSpPr>
          <p:nvPr/>
        </p:nvGrpSpPr>
        <p:grpSpPr bwMode="auto">
          <a:xfrm>
            <a:off x="11519509" y="2414398"/>
            <a:ext cx="5824299" cy="6795505"/>
            <a:chOff x="2865" y="1557"/>
            <a:chExt cx="5749" cy="6705"/>
          </a:xfrm>
        </p:grpSpPr>
        <p:sp>
          <p:nvSpPr>
            <p:cNvPr id="90" name="AutoShape 186"/>
            <p:cNvSpPr>
              <a:spLocks noChangeShapeType="1"/>
            </p:cNvSpPr>
            <p:nvPr/>
          </p:nvSpPr>
          <p:spPr bwMode="auto">
            <a:xfrm>
              <a:off x="3931" y="3924"/>
              <a:ext cx="0" cy="388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32080" tIns="66040" rIns="132080" bIns="66040" numCol="1" anchor="t" anchorCtr="0" compatLnSpc="1">
              <a:prstTxWarp prst="textNoShape">
                <a:avLst/>
              </a:prstTxWarp>
            </a:bodyPr>
            <a:lstStyle/>
            <a:p>
              <a:endParaRPr lang="id-ID" sz="2600"/>
            </a:p>
          </p:txBody>
        </p:sp>
        <p:sp>
          <p:nvSpPr>
            <p:cNvPr id="91" name="AutoShape 185"/>
            <p:cNvSpPr>
              <a:spLocks noChangeShapeType="1"/>
            </p:cNvSpPr>
            <p:nvPr/>
          </p:nvSpPr>
          <p:spPr bwMode="auto">
            <a:xfrm>
              <a:off x="7903" y="4075"/>
              <a:ext cx="0" cy="388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32080" tIns="66040" rIns="132080" bIns="66040" numCol="1" anchor="t" anchorCtr="0" compatLnSpc="1">
              <a:prstTxWarp prst="textNoShape">
                <a:avLst/>
              </a:prstTxWarp>
            </a:bodyPr>
            <a:lstStyle/>
            <a:p>
              <a:endParaRPr lang="id-ID" sz="2600"/>
            </a:p>
          </p:txBody>
        </p:sp>
        <p:grpSp>
          <p:nvGrpSpPr>
            <p:cNvPr id="92" name="Group 104"/>
            <p:cNvGrpSpPr>
              <a:grpSpLocks/>
            </p:cNvGrpSpPr>
            <p:nvPr/>
          </p:nvGrpSpPr>
          <p:grpSpPr bwMode="auto">
            <a:xfrm>
              <a:off x="2865" y="1557"/>
              <a:ext cx="5749" cy="6705"/>
              <a:chOff x="2865" y="1557"/>
              <a:chExt cx="5749" cy="6705"/>
            </a:xfrm>
          </p:grpSpPr>
          <p:grpSp>
            <p:nvGrpSpPr>
              <p:cNvPr id="93" name="Group 140"/>
              <p:cNvGrpSpPr>
                <a:grpSpLocks/>
              </p:cNvGrpSpPr>
              <p:nvPr/>
            </p:nvGrpSpPr>
            <p:grpSpPr bwMode="auto">
              <a:xfrm>
                <a:off x="3285" y="1557"/>
                <a:ext cx="5329" cy="2049"/>
                <a:chOff x="2597" y="5950"/>
                <a:chExt cx="5329" cy="2049"/>
              </a:xfrm>
            </p:grpSpPr>
            <p:grpSp>
              <p:nvGrpSpPr>
                <p:cNvPr id="129" name="Group 143"/>
                <p:cNvGrpSpPr>
                  <a:grpSpLocks/>
                </p:cNvGrpSpPr>
                <p:nvPr/>
              </p:nvGrpSpPr>
              <p:grpSpPr bwMode="auto">
                <a:xfrm>
                  <a:off x="2829" y="5950"/>
                  <a:ext cx="4812" cy="1910"/>
                  <a:chOff x="2829" y="5950"/>
                  <a:chExt cx="4812" cy="1910"/>
                </a:xfrm>
              </p:grpSpPr>
              <p:sp>
                <p:nvSpPr>
                  <p:cNvPr id="132" name="Text Box 18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96" y="5950"/>
                    <a:ext cx="533" cy="4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320759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id-ID" sz="1589" i="1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P</a:t>
                    </a:r>
                    <a:endParaRPr lang="en-US" altLang="id-ID" sz="26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33" name="Text Box 18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836" y="5950"/>
                    <a:ext cx="533" cy="4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320759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id-ID" sz="1589" i="1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P</a:t>
                    </a:r>
                    <a:endParaRPr lang="en-US" altLang="id-ID" sz="26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34" name="Text Box 18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809" y="5950"/>
                    <a:ext cx="533" cy="4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320759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id-ID" sz="1589" i="1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P</a:t>
                    </a:r>
                    <a:endParaRPr lang="en-US" altLang="id-ID" sz="26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grpSp>
                <p:nvGrpSpPr>
                  <p:cNvPr id="135" name="Group 149"/>
                  <p:cNvGrpSpPr>
                    <a:grpSpLocks/>
                  </p:cNvGrpSpPr>
                  <p:nvPr/>
                </p:nvGrpSpPr>
                <p:grpSpPr bwMode="auto">
                  <a:xfrm>
                    <a:off x="2934" y="6067"/>
                    <a:ext cx="4590" cy="1688"/>
                    <a:chOff x="2940" y="5820"/>
                    <a:chExt cx="4590" cy="1688"/>
                  </a:xfrm>
                </p:grpSpPr>
                <p:grpSp>
                  <p:nvGrpSpPr>
                    <p:cNvPr id="141" name="Group 15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40" y="5820"/>
                      <a:ext cx="4590" cy="1688"/>
                      <a:chOff x="2940" y="5820"/>
                      <a:chExt cx="4590" cy="1688"/>
                    </a:xfrm>
                  </p:grpSpPr>
                  <p:grpSp>
                    <p:nvGrpSpPr>
                      <p:cNvPr id="146" name="Group 16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940" y="5820"/>
                        <a:ext cx="4590" cy="1411"/>
                        <a:chOff x="2940" y="5820"/>
                        <a:chExt cx="4590" cy="1411"/>
                      </a:xfrm>
                    </p:grpSpPr>
                    <p:sp>
                      <p:nvSpPr>
                        <p:cNvPr id="156" name="Rectangle 18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255" y="6540"/>
                          <a:ext cx="3960" cy="143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2600"/>
                        </a:p>
                      </p:txBody>
                    </p:sp>
                    <p:sp>
                      <p:nvSpPr>
                        <p:cNvPr id="157" name="AutoShape 18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245" y="5820"/>
                          <a:ext cx="0" cy="720"/>
                        </a:xfrm>
                        <a:prstGeom prst="straightConnector1">
                          <a:avLst/>
                        </a:prstGeom>
                        <a:noFill/>
                        <a:ln w="25400">
                          <a:solidFill>
                            <a:srgbClr val="000000"/>
                          </a:solidFill>
                          <a:round/>
                          <a:headEnd/>
                          <a:tailEnd type="triangle" w="med" len="lg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2600"/>
                        </a:p>
                      </p:txBody>
                    </p:sp>
                    <p:sp>
                      <p:nvSpPr>
                        <p:cNvPr id="158" name="AutoShape 17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5235" y="5820"/>
                          <a:ext cx="0" cy="720"/>
                        </a:xfrm>
                        <a:prstGeom prst="straightConnector1">
                          <a:avLst/>
                        </a:prstGeom>
                        <a:noFill/>
                        <a:ln w="25400">
                          <a:solidFill>
                            <a:srgbClr val="000000"/>
                          </a:solidFill>
                          <a:round/>
                          <a:headEnd/>
                          <a:tailEnd type="triangle" w="med" len="lg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2600"/>
                        </a:p>
                      </p:txBody>
                    </p:sp>
                    <p:sp>
                      <p:nvSpPr>
                        <p:cNvPr id="159" name="AutoShape 17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6225" y="5820"/>
                          <a:ext cx="0" cy="720"/>
                        </a:xfrm>
                        <a:prstGeom prst="straightConnector1">
                          <a:avLst/>
                        </a:prstGeom>
                        <a:noFill/>
                        <a:ln w="25400">
                          <a:solidFill>
                            <a:srgbClr val="000000"/>
                          </a:solidFill>
                          <a:round/>
                          <a:headEnd/>
                          <a:tailEnd type="triangle" w="med" len="lg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2600"/>
                        </a:p>
                      </p:txBody>
                    </p:sp>
                    <p:grpSp>
                      <p:nvGrpSpPr>
                        <p:cNvPr id="160" name="Group 17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940" y="6683"/>
                          <a:ext cx="668" cy="360"/>
                          <a:chOff x="3720" y="7140"/>
                          <a:chExt cx="668" cy="360"/>
                        </a:xfrm>
                      </p:grpSpPr>
                      <p:sp>
                        <p:nvSpPr>
                          <p:cNvPr id="169" name="AutoShape 17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825" y="7140"/>
                            <a:ext cx="420" cy="225"/>
                          </a:xfrm>
                          <a:prstGeom prst="triangle">
                            <a:avLst>
                              <a:gd name="adj" fmla="val 50000"/>
                            </a:avLst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vert="horz" wrap="square" lIns="132080" tIns="66040" rIns="132080" bIns="6604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d-ID" sz="2600"/>
                          </a:p>
                        </p:txBody>
                      </p:sp>
                      <p:grpSp>
                        <p:nvGrpSpPr>
                          <p:cNvPr id="170" name="Group 174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720" y="7365"/>
                            <a:ext cx="668" cy="135"/>
                            <a:chOff x="3720" y="7365"/>
                            <a:chExt cx="945" cy="180"/>
                          </a:xfrm>
                        </p:grpSpPr>
                        <p:sp>
                          <p:nvSpPr>
                            <p:cNvPr id="171" name="Rectangle 176" descr="Light upward diagonal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720" y="7365"/>
                              <a:ext cx="945" cy="180"/>
                            </a:xfrm>
                            <a:prstGeom prst="rect">
                              <a:avLst/>
                            </a:prstGeom>
                            <a:pattFill prst="ltUpDiag">
                              <a:fgClr>
                                <a:srgbClr val="000000"/>
                              </a:fgClr>
                              <a:bgClr>
                                <a:srgbClr val="FFFFFF"/>
                              </a:bgClr>
                            </a:patt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 vert="horz" wrap="square" lIns="132080" tIns="66040" rIns="132080" bIns="6604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id-ID" sz="2600"/>
                            </a:p>
                          </p:txBody>
                        </p:sp>
                        <p:sp>
                          <p:nvSpPr>
                            <p:cNvPr id="172" name="AutoShape 175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720" y="7365"/>
                              <a:ext cx="945" cy="0"/>
                            </a:xfrm>
                            <a:prstGeom prst="straightConnector1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132080" tIns="66040" rIns="132080" bIns="6604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id-ID" sz="2600"/>
                            </a:p>
                          </p:txBody>
                        </p:sp>
                      </p:grpSp>
                    </p:grpSp>
                    <p:grpSp>
                      <p:nvGrpSpPr>
                        <p:cNvPr id="161" name="Group 16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6863" y="6683"/>
                          <a:ext cx="667" cy="548"/>
                          <a:chOff x="5183" y="7365"/>
                          <a:chExt cx="667" cy="548"/>
                        </a:xfrm>
                      </p:grpSpPr>
                      <p:sp>
                        <p:nvSpPr>
                          <p:cNvPr id="162" name="AutoShape 17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273" y="7365"/>
                            <a:ext cx="495" cy="225"/>
                          </a:xfrm>
                          <a:prstGeom prst="triangle">
                            <a:avLst>
                              <a:gd name="adj" fmla="val 50000"/>
                            </a:avLst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vert="horz" wrap="square" lIns="132080" tIns="66040" rIns="132080" bIns="6604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d-ID" sz="2600"/>
                          </a:p>
                        </p:txBody>
                      </p:sp>
                      <p:grpSp>
                        <p:nvGrpSpPr>
                          <p:cNvPr id="163" name="Group 169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5183" y="7733"/>
                            <a:ext cx="667" cy="180"/>
                            <a:chOff x="3720" y="7365"/>
                            <a:chExt cx="945" cy="180"/>
                          </a:xfrm>
                        </p:grpSpPr>
                        <p:sp>
                          <p:nvSpPr>
                            <p:cNvPr id="167" name="Rectangle 171" descr="Light upward diagonal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720" y="7365"/>
                              <a:ext cx="945" cy="180"/>
                            </a:xfrm>
                            <a:prstGeom prst="rect">
                              <a:avLst/>
                            </a:prstGeom>
                            <a:pattFill prst="ltUpDiag">
                              <a:fgClr>
                                <a:srgbClr val="000000"/>
                              </a:fgClr>
                              <a:bgClr>
                                <a:srgbClr val="FFFFFF"/>
                              </a:bgClr>
                            </a:patt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 vert="horz" wrap="square" lIns="132080" tIns="66040" rIns="132080" bIns="6604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id-ID" sz="2600"/>
                            </a:p>
                          </p:txBody>
                        </p:sp>
                        <p:sp>
                          <p:nvSpPr>
                            <p:cNvPr id="168" name="AutoShape 170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720" y="7365"/>
                              <a:ext cx="945" cy="0"/>
                            </a:xfrm>
                            <a:prstGeom prst="straightConnector1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132080" tIns="66040" rIns="132080" bIns="6604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id-ID" sz="2600"/>
                            </a:p>
                          </p:txBody>
                        </p:sp>
                      </p:grpSp>
                      <p:sp>
                        <p:nvSpPr>
                          <p:cNvPr id="164" name="Oval 16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355" y="7590"/>
                            <a:ext cx="143" cy="14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vert="horz" wrap="square" lIns="132080" tIns="66040" rIns="132080" bIns="6604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d-ID" sz="2600"/>
                          </a:p>
                        </p:txBody>
                      </p:sp>
                      <p:sp>
                        <p:nvSpPr>
                          <p:cNvPr id="165" name="Oval 16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550" y="7590"/>
                            <a:ext cx="143" cy="14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vert="horz" wrap="square" lIns="132080" tIns="66040" rIns="132080" bIns="6604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d-ID" sz="2600"/>
                          </a:p>
                        </p:txBody>
                      </p:sp>
                      <p:sp>
                        <p:nvSpPr>
                          <p:cNvPr id="166" name="AutoShape 16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183" y="7590"/>
                            <a:ext cx="667" cy="1"/>
                          </a:xfrm>
                          <a:prstGeom prst="straightConnector1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132080" tIns="66040" rIns="132080" bIns="6604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d-ID" sz="2600"/>
                          </a:p>
                        </p:txBody>
                      </p:sp>
                    </p:grpSp>
                  </p:grpSp>
                  <p:sp>
                    <p:nvSpPr>
                      <p:cNvPr id="147" name="AutoShape 16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255" y="7051"/>
                        <a:ext cx="0" cy="457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2600"/>
                      </a:p>
                    </p:txBody>
                  </p:sp>
                  <p:sp>
                    <p:nvSpPr>
                      <p:cNvPr id="148" name="AutoShape 16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245" y="7043"/>
                        <a:ext cx="0" cy="457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2600"/>
                      </a:p>
                    </p:txBody>
                  </p:sp>
                  <p:sp>
                    <p:nvSpPr>
                      <p:cNvPr id="149" name="AutoShape 16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235" y="7051"/>
                        <a:ext cx="0" cy="457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2600"/>
                      </a:p>
                    </p:txBody>
                  </p:sp>
                  <p:sp>
                    <p:nvSpPr>
                      <p:cNvPr id="150" name="AutoShape 16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225" y="7051"/>
                        <a:ext cx="0" cy="457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2600"/>
                      </a:p>
                    </p:txBody>
                  </p:sp>
                  <p:sp>
                    <p:nvSpPr>
                      <p:cNvPr id="151" name="AutoShape 15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7215" y="7051"/>
                        <a:ext cx="0" cy="457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2600"/>
                      </a:p>
                    </p:txBody>
                  </p:sp>
                  <p:sp>
                    <p:nvSpPr>
                      <p:cNvPr id="152" name="AutoShape 15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255" y="7298"/>
                        <a:ext cx="990" cy="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 type="triangle" w="sm" len="med"/>
                        <a:tailEnd type="triangle" w="sm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2600"/>
                      </a:p>
                    </p:txBody>
                  </p:sp>
                  <p:sp>
                    <p:nvSpPr>
                      <p:cNvPr id="153" name="AutoShape 15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245" y="7298"/>
                        <a:ext cx="990" cy="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 type="triangle" w="sm" len="med"/>
                        <a:tailEnd type="triangle" w="sm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2600"/>
                      </a:p>
                    </p:txBody>
                  </p:sp>
                  <p:sp>
                    <p:nvSpPr>
                      <p:cNvPr id="154" name="AutoShape 15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235" y="7298"/>
                        <a:ext cx="990" cy="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 type="triangle" w="sm" len="med"/>
                        <a:tailEnd type="triangle" w="sm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2600"/>
                      </a:p>
                    </p:txBody>
                  </p:sp>
                  <p:sp>
                    <p:nvSpPr>
                      <p:cNvPr id="155" name="AutoShape 15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240" y="7298"/>
                        <a:ext cx="990" cy="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 type="triangle" w="sm" len="med"/>
                        <a:tailEnd type="triangle" w="sm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2600"/>
                      </a:p>
                    </p:txBody>
                  </p:sp>
                </p:grpSp>
                <p:sp>
                  <p:nvSpPr>
                    <p:cNvPr id="142" name="Text Box 15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563" y="6954"/>
                      <a:ext cx="533" cy="4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320759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id-ID" altLang="id-ID" sz="1589" i="1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a</a:t>
                      </a:r>
                      <a:endParaRPr lang="id-ID" altLang="id-ID" sz="26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43" name="Text Box 15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502" y="6954"/>
                      <a:ext cx="533" cy="4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320759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id-ID" altLang="id-ID" sz="1589" i="1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a</a:t>
                      </a:r>
                      <a:endParaRPr lang="id-ID" altLang="id-ID" sz="26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44" name="Text Box 15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483" y="6954"/>
                      <a:ext cx="533" cy="4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320759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id-ID" altLang="id-ID" sz="1589" i="1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a</a:t>
                      </a:r>
                      <a:endParaRPr lang="id-ID" altLang="id-ID" sz="26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45" name="Text Box 15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523" y="6954"/>
                      <a:ext cx="533" cy="4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320759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id-ID" altLang="id-ID" sz="1589" i="1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a</a:t>
                      </a:r>
                      <a:endParaRPr lang="id-ID" altLang="id-ID" sz="26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136" name="AutoShape 14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255" y="7035"/>
                    <a:ext cx="0" cy="825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triangle" w="med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2600"/>
                  </a:p>
                </p:txBody>
              </p:sp>
              <p:sp>
                <p:nvSpPr>
                  <p:cNvPr id="137" name="AutoShape 14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215" y="7035"/>
                    <a:ext cx="0" cy="825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triangle" w="med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2600"/>
                  </a:p>
                </p:txBody>
              </p:sp>
              <p:sp>
                <p:nvSpPr>
                  <p:cNvPr id="138" name="Text Box 14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29" y="6719"/>
                    <a:ext cx="426" cy="4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320759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id-ID" sz="1589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A</a:t>
                    </a:r>
                    <a:endParaRPr lang="en-US" altLang="id-ID" sz="26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39" name="Text Box 14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15" y="6719"/>
                    <a:ext cx="426" cy="4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320759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id-ID" sz="1589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B</a:t>
                    </a:r>
                    <a:endParaRPr lang="en-US" altLang="id-ID" sz="26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40" name="Text Box 14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056" y="6948"/>
                    <a:ext cx="554" cy="4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320759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id-ID" sz="1589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C</a:t>
                    </a:r>
                    <a:endParaRPr lang="en-US" altLang="id-ID" sz="26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130" name="Text Box 142"/>
                <p:cNvSpPr txBox="1">
                  <a:spLocks noChangeArrowheads="1"/>
                </p:cNvSpPr>
                <p:nvPr/>
              </p:nvSpPr>
              <p:spPr bwMode="auto">
                <a:xfrm>
                  <a:off x="2597" y="7545"/>
                  <a:ext cx="754" cy="4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20759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id-ID" sz="1589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3</a:t>
                  </a:r>
                  <a:r>
                    <a:rPr lang="en-US" altLang="id-ID" sz="1589" i="1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P</a:t>
                  </a:r>
                  <a:r>
                    <a:rPr lang="en-US" altLang="id-ID" sz="1589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/2</a:t>
                  </a:r>
                  <a:endParaRPr lang="en-US" altLang="id-ID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31" name="Text Box 141"/>
                <p:cNvSpPr txBox="1">
                  <a:spLocks noChangeArrowheads="1"/>
                </p:cNvSpPr>
                <p:nvPr/>
              </p:nvSpPr>
              <p:spPr bwMode="auto">
                <a:xfrm>
                  <a:off x="7172" y="7545"/>
                  <a:ext cx="754" cy="4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20759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id-ID" sz="1589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3</a:t>
                  </a:r>
                  <a:r>
                    <a:rPr lang="en-US" altLang="id-ID" sz="1589" i="1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P</a:t>
                  </a:r>
                  <a:r>
                    <a:rPr lang="en-US" altLang="id-ID" sz="1589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/2</a:t>
                  </a:r>
                  <a:endParaRPr lang="en-US" altLang="id-ID" sz="260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94" name="Group 122"/>
              <p:cNvGrpSpPr>
                <a:grpSpLocks/>
              </p:cNvGrpSpPr>
              <p:nvPr/>
            </p:nvGrpSpPr>
            <p:grpSpPr bwMode="auto">
              <a:xfrm>
                <a:off x="3937" y="6500"/>
                <a:ext cx="3966" cy="1762"/>
                <a:chOff x="3931" y="12572"/>
                <a:chExt cx="3966" cy="1762"/>
              </a:xfrm>
            </p:grpSpPr>
            <p:grpSp>
              <p:nvGrpSpPr>
                <p:cNvPr id="112" name="Group 124"/>
                <p:cNvGrpSpPr>
                  <a:grpSpLocks/>
                </p:cNvGrpSpPr>
                <p:nvPr/>
              </p:nvGrpSpPr>
              <p:grpSpPr bwMode="auto">
                <a:xfrm>
                  <a:off x="3931" y="12572"/>
                  <a:ext cx="3966" cy="1762"/>
                  <a:chOff x="3931" y="8836"/>
                  <a:chExt cx="3966" cy="1762"/>
                </a:xfrm>
              </p:grpSpPr>
              <p:sp>
                <p:nvSpPr>
                  <p:cNvPr id="114" name="Freeform 139" descr="20%"/>
                  <p:cNvSpPr>
                    <a:spLocks/>
                  </p:cNvSpPr>
                  <p:nvPr/>
                </p:nvSpPr>
                <p:spPr bwMode="auto">
                  <a:xfrm>
                    <a:off x="3937" y="8836"/>
                    <a:ext cx="3960" cy="1094"/>
                  </a:xfrm>
                  <a:custGeom>
                    <a:avLst/>
                    <a:gdLst>
                      <a:gd name="T0" fmla="*/ 0 w 3960"/>
                      <a:gd name="T1" fmla="*/ 0 h 1094"/>
                      <a:gd name="T2" fmla="*/ 3960 w 3960"/>
                      <a:gd name="T3" fmla="*/ 0 h 1094"/>
                      <a:gd name="T4" fmla="*/ 2964 w 3960"/>
                      <a:gd name="T5" fmla="*/ 802 h 1094"/>
                      <a:gd name="T6" fmla="*/ 1974 w 3960"/>
                      <a:gd name="T7" fmla="*/ 1094 h 1094"/>
                      <a:gd name="T8" fmla="*/ 984 w 3960"/>
                      <a:gd name="T9" fmla="*/ 802 h 1094"/>
                      <a:gd name="T10" fmla="*/ 0 w 3960"/>
                      <a:gd name="T11" fmla="*/ 0 h 109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960" h="1094">
                        <a:moveTo>
                          <a:pt x="0" y="0"/>
                        </a:moveTo>
                        <a:lnTo>
                          <a:pt x="3960" y="0"/>
                        </a:lnTo>
                        <a:lnTo>
                          <a:pt x="2964" y="802"/>
                        </a:lnTo>
                        <a:lnTo>
                          <a:pt x="1974" y="1094"/>
                        </a:lnTo>
                        <a:lnTo>
                          <a:pt x="984" y="80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pattFill prst="pct20">
                    <a:fgClr>
                      <a:srgbClr val="000000"/>
                    </a:fgClr>
                    <a:bgClr>
                      <a:srgbClr val="FFFFFF"/>
                    </a:bgClr>
                  </a:patt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2600"/>
                  </a:p>
                </p:txBody>
              </p:sp>
              <p:grpSp>
                <p:nvGrpSpPr>
                  <p:cNvPr id="115" name="Group 125"/>
                  <p:cNvGrpSpPr>
                    <a:grpSpLocks/>
                  </p:cNvGrpSpPr>
                  <p:nvPr/>
                </p:nvGrpSpPr>
                <p:grpSpPr bwMode="auto">
                  <a:xfrm>
                    <a:off x="3931" y="8836"/>
                    <a:ext cx="3966" cy="1762"/>
                    <a:chOff x="3931" y="8836"/>
                    <a:chExt cx="3966" cy="1762"/>
                  </a:xfrm>
                </p:grpSpPr>
                <p:grpSp>
                  <p:nvGrpSpPr>
                    <p:cNvPr id="116" name="Group 12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31" y="8836"/>
                      <a:ext cx="3966" cy="1094"/>
                      <a:chOff x="3931" y="8836"/>
                      <a:chExt cx="3966" cy="1094"/>
                    </a:xfrm>
                  </p:grpSpPr>
                  <p:grpSp>
                    <p:nvGrpSpPr>
                      <p:cNvPr id="120" name="Group 13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931" y="8836"/>
                        <a:ext cx="3966" cy="1094"/>
                        <a:chOff x="3937" y="9128"/>
                        <a:chExt cx="3966" cy="1094"/>
                      </a:xfrm>
                    </p:grpSpPr>
                    <p:sp>
                      <p:nvSpPr>
                        <p:cNvPr id="124" name="AutoShape 13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937" y="9128"/>
                          <a:ext cx="3966" cy="0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2600"/>
                        </a:p>
                      </p:txBody>
                    </p:sp>
                    <p:sp>
                      <p:nvSpPr>
                        <p:cNvPr id="125" name="AutoShape 13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937" y="9128"/>
                          <a:ext cx="990" cy="802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2600"/>
                        </a:p>
                      </p:txBody>
                    </p:sp>
                    <p:sp>
                      <p:nvSpPr>
                        <p:cNvPr id="126" name="AutoShape 13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927" y="9930"/>
                          <a:ext cx="990" cy="292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2600"/>
                        </a:p>
                      </p:txBody>
                    </p:sp>
                    <p:sp>
                      <p:nvSpPr>
                        <p:cNvPr id="127" name="AutoShape 13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5917" y="9930"/>
                          <a:ext cx="990" cy="292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2600"/>
                        </a:p>
                      </p:txBody>
                    </p:sp>
                    <p:sp>
                      <p:nvSpPr>
                        <p:cNvPr id="128" name="AutoShape 13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907" y="9128"/>
                          <a:ext cx="996" cy="802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2600"/>
                        </a:p>
                      </p:txBody>
                    </p:sp>
                  </p:grpSp>
                  <p:sp>
                    <p:nvSpPr>
                      <p:cNvPr id="121" name="AutoShape 13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921" y="8836"/>
                        <a:ext cx="0" cy="802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prstDash val="lgDash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2600"/>
                      </a:p>
                    </p:txBody>
                  </p:sp>
                  <p:sp>
                    <p:nvSpPr>
                      <p:cNvPr id="122" name="AutoShape 131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911" y="8836"/>
                        <a:ext cx="6" cy="1094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prstDash val="lgDash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2600"/>
                      </a:p>
                    </p:txBody>
                  </p:sp>
                  <p:sp>
                    <p:nvSpPr>
                      <p:cNvPr id="123" name="AutoShape 130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6907" y="8836"/>
                        <a:ext cx="0" cy="802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prstDash val="lgDash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2600"/>
                      </a:p>
                    </p:txBody>
                  </p:sp>
                </p:grpSp>
                <p:sp>
                  <p:nvSpPr>
                    <p:cNvPr id="117" name="Text Box 12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378" y="9585"/>
                      <a:ext cx="780" cy="72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320759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id-ID" altLang="id-ID" sz="1589" i="1">
                          <a:latin typeface="Cambria Math" pitchFamily="18" charset="0"/>
                          <a:ea typeface="Calibri" pitchFamily="34" charset="0"/>
                          <a:cs typeface="Times New Roman" pitchFamily="18" charset="0"/>
                        </a:rPr>
                        <a:t>3Pa2EI</a:t>
                      </a:r>
                      <a:endParaRPr lang="id-ID" altLang="id-ID" sz="26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18" name="Text Box 12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595" y="9930"/>
                      <a:ext cx="645" cy="66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320759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id-ID" altLang="id-ID" sz="1589" i="1">
                          <a:latin typeface="Cambria Math" pitchFamily="18" charset="0"/>
                          <a:ea typeface="Calibri" pitchFamily="34" charset="0"/>
                          <a:cs typeface="Times New Roman" pitchFamily="18" charset="0"/>
                        </a:rPr>
                        <a:t>2PaEI</a:t>
                      </a:r>
                      <a:endParaRPr lang="id-ID" altLang="id-ID" sz="26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19" name="Text Box 12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765" y="9525"/>
                      <a:ext cx="780" cy="72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320759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id-ID" altLang="id-ID" sz="1589" i="1">
                          <a:latin typeface="Cambria Math" pitchFamily="18" charset="0"/>
                          <a:ea typeface="Calibri" pitchFamily="34" charset="0"/>
                          <a:cs typeface="Times New Roman" pitchFamily="18" charset="0"/>
                        </a:rPr>
                        <a:t>3Pa2EI</a:t>
                      </a:r>
                      <a:endParaRPr lang="id-ID" altLang="id-ID" sz="2600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</p:grpSp>
            <p:sp>
              <p:nvSpPr>
                <p:cNvPr id="113" name="AutoShape 123"/>
                <p:cNvSpPr>
                  <a:spLocks noChangeShapeType="1"/>
                </p:cNvSpPr>
                <p:nvPr/>
              </p:nvSpPr>
              <p:spPr bwMode="auto">
                <a:xfrm>
                  <a:off x="4921" y="13374"/>
                  <a:ext cx="2001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prstDash val="lg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2600"/>
                </a:p>
              </p:txBody>
            </p:sp>
          </p:grpSp>
          <p:grpSp>
            <p:nvGrpSpPr>
              <p:cNvPr id="95" name="Group 105"/>
              <p:cNvGrpSpPr>
                <a:grpSpLocks/>
              </p:cNvGrpSpPr>
              <p:nvPr/>
            </p:nvGrpSpPr>
            <p:grpSpPr bwMode="auto">
              <a:xfrm>
                <a:off x="2865" y="3682"/>
                <a:ext cx="5038" cy="2226"/>
                <a:chOff x="2865" y="9220"/>
                <a:chExt cx="5038" cy="2226"/>
              </a:xfrm>
            </p:grpSpPr>
            <p:sp>
              <p:nvSpPr>
                <p:cNvPr id="96" name="Text Box 121"/>
                <p:cNvSpPr txBox="1">
                  <a:spLocks noChangeArrowheads="1"/>
                </p:cNvSpPr>
                <p:nvPr/>
              </p:nvSpPr>
              <p:spPr bwMode="auto">
                <a:xfrm>
                  <a:off x="4378" y="10635"/>
                  <a:ext cx="829" cy="4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20759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id-ID" sz="1589">
                      <a:latin typeface="Symbol" pitchFamily="18" charset="2"/>
                      <a:ea typeface="Calibri" pitchFamily="34" charset="0"/>
                      <a:cs typeface="Times New Roman" pitchFamily="18" charset="0"/>
                    </a:rPr>
                    <a:t>q</a:t>
                  </a:r>
                  <a:r>
                    <a:rPr lang="en-US" altLang="id-ID" sz="1589" baseline="-30000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A/C</a:t>
                  </a:r>
                  <a:endParaRPr lang="en-US" altLang="id-ID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7" name="Text Box 120"/>
                <p:cNvSpPr txBox="1">
                  <a:spLocks noChangeArrowheads="1"/>
                </p:cNvSpPr>
                <p:nvPr/>
              </p:nvSpPr>
              <p:spPr bwMode="auto">
                <a:xfrm>
                  <a:off x="2865" y="9898"/>
                  <a:ext cx="652" cy="4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20759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id-ID" altLang="id-ID" sz="1589" i="1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t</a:t>
                  </a:r>
                  <a:r>
                    <a:rPr lang="id-ID" altLang="id-ID" sz="1589" baseline="-30000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A/C</a:t>
                  </a:r>
                  <a:endParaRPr lang="id-ID" altLang="id-ID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98" name="Group 109"/>
                <p:cNvGrpSpPr>
                  <a:grpSpLocks/>
                </p:cNvGrpSpPr>
                <p:nvPr/>
              </p:nvGrpSpPr>
              <p:grpSpPr bwMode="auto">
                <a:xfrm>
                  <a:off x="3285" y="9220"/>
                  <a:ext cx="4618" cy="2226"/>
                  <a:chOff x="3285" y="9220"/>
                  <a:chExt cx="4618" cy="2226"/>
                </a:xfrm>
              </p:grpSpPr>
              <p:grpSp>
                <p:nvGrpSpPr>
                  <p:cNvPr id="102" name="Group 113"/>
                  <p:cNvGrpSpPr>
                    <a:grpSpLocks/>
                  </p:cNvGrpSpPr>
                  <p:nvPr/>
                </p:nvGrpSpPr>
                <p:grpSpPr bwMode="auto">
                  <a:xfrm>
                    <a:off x="3931" y="9220"/>
                    <a:ext cx="3972" cy="2226"/>
                    <a:chOff x="3931" y="9220"/>
                    <a:chExt cx="3972" cy="2226"/>
                  </a:xfrm>
                </p:grpSpPr>
                <p:sp>
                  <p:nvSpPr>
                    <p:cNvPr id="106" name="AutoShape 1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31" y="9797"/>
                      <a:ext cx="3972" cy="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prstDash val="lgDash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2600"/>
                    </a:p>
                  </p:txBody>
                </p:sp>
                <p:sp>
                  <p:nvSpPr>
                    <p:cNvPr id="107" name="AutoShape 1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911" y="9220"/>
                      <a:ext cx="0" cy="152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prstDash val="lgDash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2600"/>
                    </a:p>
                  </p:txBody>
                </p:sp>
                <p:sp>
                  <p:nvSpPr>
                    <p:cNvPr id="108" name="Freeform 117"/>
                    <p:cNvSpPr>
                      <a:spLocks/>
                    </p:cNvSpPr>
                    <p:nvPr/>
                  </p:nvSpPr>
                  <p:spPr bwMode="auto">
                    <a:xfrm>
                      <a:off x="3943" y="9797"/>
                      <a:ext cx="3943" cy="675"/>
                    </a:xfrm>
                    <a:custGeom>
                      <a:avLst/>
                      <a:gdLst>
                        <a:gd name="T0" fmla="*/ 0 w 3943"/>
                        <a:gd name="T1" fmla="*/ 0 h 675"/>
                        <a:gd name="T2" fmla="*/ 978 w 3943"/>
                        <a:gd name="T3" fmla="*/ 495 h 675"/>
                        <a:gd name="T4" fmla="*/ 1968 w 3943"/>
                        <a:gd name="T5" fmla="*/ 675 h 675"/>
                        <a:gd name="T6" fmla="*/ 2958 w 3943"/>
                        <a:gd name="T7" fmla="*/ 495 h 675"/>
                        <a:gd name="T8" fmla="*/ 3943 w 3943"/>
                        <a:gd name="T9" fmla="*/ 0 h 67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3943" h="675">
                          <a:moveTo>
                            <a:pt x="0" y="0"/>
                          </a:moveTo>
                          <a:cubicBezTo>
                            <a:pt x="325" y="191"/>
                            <a:pt x="650" y="383"/>
                            <a:pt x="978" y="495"/>
                          </a:cubicBezTo>
                          <a:cubicBezTo>
                            <a:pt x="1306" y="607"/>
                            <a:pt x="1638" y="675"/>
                            <a:pt x="1968" y="675"/>
                          </a:cubicBezTo>
                          <a:cubicBezTo>
                            <a:pt x="2298" y="675"/>
                            <a:pt x="2629" y="607"/>
                            <a:pt x="2958" y="495"/>
                          </a:cubicBezTo>
                          <a:cubicBezTo>
                            <a:pt x="3287" y="383"/>
                            <a:pt x="3615" y="191"/>
                            <a:pt x="3943" y="0"/>
                          </a:cubicBezTo>
                        </a:path>
                      </a:pathLst>
                    </a:custGeom>
                    <a:noFill/>
                    <a:ln w="254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2600"/>
                    </a:p>
                  </p:txBody>
                </p:sp>
                <p:sp>
                  <p:nvSpPr>
                    <p:cNvPr id="109" name="AutoShape 1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49" y="9790"/>
                      <a:ext cx="2749" cy="1656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2600"/>
                    </a:p>
                  </p:txBody>
                </p:sp>
                <p:sp>
                  <p:nvSpPr>
                    <p:cNvPr id="110" name="AutoShape 1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31" y="10500"/>
                      <a:ext cx="3104" cy="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2600"/>
                    </a:p>
                  </p:txBody>
                </p:sp>
                <p:sp>
                  <p:nvSpPr>
                    <p:cNvPr id="111" name="AutoShape 114"/>
                    <p:cNvSpPr>
                      <a:spLocks/>
                    </p:cNvSpPr>
                    <p:nvPr/>
                  </p:nvSpPr>
                  <p:spPr bwMode="auto">
                    <a:xfrm>
                      <a:off x="6030" y="9790"/>
                      <a:ext cx="210" cy="682"/>
                    </a:xfrm>
                    <a:prstGeom prst="rightBrace">
                      <a:avLst>
                        <a:gd name="adj1" fmla="val 27063"/>
                        <a:gd name="adj2" fmla="val 50000"/>
                      </a:avLst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2600"/>
                    </a:p>
                  </p:txBody>
                </p:sp>
              </p:grpSp>
              <p:sp>
                <p:nvSpPr>
                  <p:cNvPr id="103" name="AutoShape 112"/>
                  <p:cNvSpPr>
                    <a:spLocks noChangeShapeType="1"/>
                  </p:cNvSpPr>
                  <p:nvPr/>
                </p:nvSpPr>
                <p:spPr bwMode="auto">
                  <a:xfrm>
                    <a:off x="3285" y="9790"/>
                    <a:ext cx="337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2600"/>
                  </a:p>
                </p:txBody>
              </p:sp>
              <p:sp>
                <p:nvSpPr>
                  <p:cNvPr id="104" name="AutoShape 111"/>
                  <p:cNvSpPr>
                    <a:spLocks noChangeShapeType="1"/>
                  </p:cNvSpPr>
                  <p:nvPr/>
                </p:nvSpPr>
                <p:spPr bwMode="auto">
                  <a:xfrm>
                    <a:off x="3285" y="10472"/>
                    <a:ext cx="337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2600"/>
                  </a:p>
                </p:txBody>
              </p:sp>
              <p:sp>
                <p:nvSpPr>
                  <p:cNvPr id="105" name="AutoShape 110"/>
                  <p:cNvSpPr>
                    <a:spLocks noChangeShapeType="1"/>
                  </p:cNvSpPr>
                  <p:nvPr/>
                </p:nvSpPr>
                <p:spPr bwMode="auto">
                  <a:xfrm>
                    <a:off x="3435" y="9797"/>
                    <a:ext cx="0" cy="682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 type="triangle" w="sm" len="med"/>
                    <a:tailEnd type="triangle" w="sm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2600"/>
                  </a:p>
                </p:txBody>
              </p:sp>
            </p:grpSp>
            <p:sp>
              <p:nvSpPr>
                <p:cNvPr id="99" name="Arc 108"/>
                <p:cNvSpPr>
                  <a:spLocks/>
                </p:cNvSpPr>
                <p:nvPr/>
              </p:nvSpPr>
              <p:spPr bwMode="auto">
                <a:xfrm flipH="1">
                  <a:off x="4642" y="10265"/>
                  <a:ext cx="285" cy="234"/>
                </a:xfrm>
                <a:custGeom>
                  <a:avLst/>
                  <a:gdLst>
                    <a:gd name="G0" fmla="+- 0 0 0"/>
                    <a:gd name="G1" fmla="+- 14539 0 0"/>
                    <a:gd name="G2" fmla="+- 21600 0 0"/>
                    <a:gd name="T0" fmla="*/ 15974 w 21600"/>
                    <a:gd name="T1" fmla="*/ 0 h 15974"/>
                    <a:gd name="T2" fmla="*/ 21552 w 21600"/>
                    <a:gd name="T3" fmla="*/ 15974 h 15974"/>
                    <a:gd name="T4" fmla="*/ 0 w 21600"/>
                    <a:gd name="T5" fmla="*/ 14539 h 159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15974" fill="none" extrusionOk="0">
                      <a:moveTo>
                        <a:pt x="15974" y="-1"/>
                      </a:moveTo>
                      <a:cubicBezTo>
                        <a:pt x="19593" y="3976"/>
                        <a:pt x="21600" y="9161"/>
                        <a:pt x="21600" y="14539"/>
                      </a:cubicBezTo>
                      <a:cubicBezTo>
                        <a:pt x="21600" y="15017"/>
                        <a:pt x="21584" y="15496"/>
                        <a:pt x="21552" y="15974"/>
                      </a:cubicBezTo>
                    </a:path>
                    <a:path w="21600" h="15974" stroke="0" extrusionOk="0">
                      <a:moveTo>
                        <a:pt x="15974" y="-1"/>
                      </a:moveTo>
                      <a:cubicBezTo>
                        <a:pt x="19593" y="3976"/>
                        <a:pt x="21600" y="9161"/>
                        <a:pt x="21600" y="14539"/>
                      </a:cubicBezTo>
                      <a:cubicBezTo>
                        <a:pt x="21600" y="15017"/>
                        <a:pt x="21584" y="15496"/>
                        <a:pt x="21552" y="15974"/>
                      </a:cubicBezTo>
                      <a:lnTo>
                        <a:pt x="0" y="14539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 type="none" w="sm" len="med"/>
                  <a:tailEnd type="none" w="sm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2600"/>
                </a:p>
              </p:txBody>
            </p:sp>
            <p:sp>
              <p:nvSpPr>
                <p:cNvPr id="100" name="Freeform 107"/>
                <p:cNvSpPr>
                  <a:spLocks/>
                </p:cNvSpPr>
                <p:nvPr/>
              </p:nvSpPr>
              <p:spPr bwMode="auto">
                <a:xfrm>
                  <a:off x="4264" y="10365"/>
                  <a:ext cx="378" cy="375"/>
                </a:xfrm>
                <a:custGeom>
                  <a:avLst/>
                  <a:gdLst>
                    <a:gd name="T0" fmla="*/ 378 w 378"/>
                    <a:gd name="T1" fmla="*/ 0 h 375"/>
                    <a:gd name="T2" fmla="*/ 26 w 378"/>
                    <a:gd name="T3" fmla="*/ 210 h 375"/>
                    <a:gd name="T4" fmla="*/ 220 w 378"/>
                    <a:gd name="T5" fmla="*/ 375 h 3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78" h="375">
                      <a:moveTo>
                        <a:pt x="378" y="0"/>
                      </a:moveTo>
                      <a:cubicBezTo>
                        <a:pt x="215" y="74"/>
                        <a:pt x="52" y="148"/>
                        <a:pt x="26" y="210"/>
                      </a:cubicBezTo>
                      <a:cubicBezTo>
                        <a:pt x="0" y="272"/>
                        <a:pt x="110" y="323"/>
                        <a:pt x="220" y="375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2600"/>
                </a:p>
              </p:txBody>
            </p:sp>
            <p:sp>
              <p:nvSpPr>
                <p:cNvPr id="101" name="Text Box 106"/>
                <p:cNvSpPr txBox="1">
                  <a:spLocks noChangeArrowheads="1"/>
                </p:cNvSpPr>
                <p:nvPr/>
              </p:nvSpPr>
              <p:spPr bwMode="auto">
                <a:xfrm>
                  <a:off x="6165" y="9898"/>
                  <a:ext cx="533" cy="4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20759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id-ID" sz="1589">
                      <a:latin typeface="Symbol" pitchFamily="18" charset="2"/>
                      <a:ea typeface="Calibri" pitchFamily="34" charset="0"/>
                      <a:cs typeface="Times New Roman" pitchFamily="18" charset="0"/>
                    </a:rPr>
                    <a:t>D</a:t>
                  </a:r>
                  <a:r>
                    <a:rPr lang="en-US" altLang="id-ID" sz="1589" baseline="-30000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C</a:t>
                  </a:r>
                  <a:endParaRPr lang="en-US" altLang="id-ID" sz="260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</p:grpSp>
      <p:sp>
        <p:nvSpPr>
          <p:cNvPr id="173" name="Rectangle 206"/>
          <p:cNvSpPr>
            <a:spLocks noChangeArrowheads="1"/>
          </p:cNvSpPr>
          <p:nvPr/>
        </p:nvSpPr>
        <p:spPr bwMode="auto">
          <a:xfrm>
            <a:off x="2201070" y="393662"/>
            <a:ext cx="266804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3429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3429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3429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3429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3429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429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429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429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429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1320759" fontAlgn="base">
              <a:spcBef>
                <a:spcPct val="0"/>
              </a:spcBef>
              <a:spcAft>
                <a:spcPct val="0"/>
              </a:spcAft>
              <a:tabLst>
                <a:tab pos="4952848" algn="l"/>
              </a:tabLst>
            </a:pPr>
            <a:endParaRPr lang="id-ID" altLang="id-ID" sz="2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4" name="Rectangle 173"/>
              <p:cNvSpPr/>
              <p:nvPr/>
            </p:nvSpPr>
            <p:spPr>
              <a:xfrm>
                <a:off x="1557790" y="5150283"/>
                <a:ext cx="9714069" cy="21066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id-ID" sz="2600" i="1" dirty="0">
                    <a:latin typeface="Symbol" panose="05050102010706020507" pitchFamily="18" charset="2"/>
                  </a:rPr>
                  <a:t>q</a:t>
                </a:r>
                <a:r>
                  <a:rPr lang="id-ID" sz="2600" i="1" baseline="-25000" dirty="0"/>
                  <a:t>A</a:t>
                </a:r>
                <a:r>
                  <a:rPr lang="id-ID" sz="2600" dirty="0"/>
                  <a:t> = </a:t>
                </a:r>
                <a:r>
                  <a:rPr lang="id-ID" sz="2600" i="1" dirty="0">
                    <a:latin typeface="Symbol" panose="05050102010706020507" pitchFamily="18" charset="2"/>
                  </a:rPr>
                  <a:t>q</a:t>
                </a:r>
                <a:r>
                  <a:rPr lang="id-ID" sz="2600" i="1" baseline="-25000" dirty="0"/>
                  <a:t>A/C</a:t>
                </a:r>
                <a:r>
                  <a:rPr lang="id-ID" sz="2600" dirty="0"/>
                  <a:t>	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id-ID" sz="26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f>
                      <m:fPr>
                        <m:ctrlPr>
                          <a:rPr lang="id-ID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6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id-ID" sz="2600" i="1">
                            <a:latin typeface="Cambria Math" panose="02040503050406030204" pitchFamily="18" charset="0"/>
                          </a:rPr>
                          <m:t>𝑃𝑎</m:t>
                        </m:r>
                      </m:num>
                      <m:den>
                        <m:r>
                          <a:rPr lang="id-ID" sz="26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id-ID" sz="2600" i="1">
                            <a:latin typeface="Cambria Math" panose="02040503050406030204" pitchFamily="18" charset="0"/>
                          </a:rPr>
                          <m:t>𝐸𝐼</m:t>
                        </m:r>
                      </m:den>
                    </m:f>
                    <m:r>
                      <a:rPr lang="id-ID" sz="26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id-ID" sz="26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id-ID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6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id-ID" sz="26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f>
                      <m:fPr>
                        <m:ctrlPr>
                          <a:rPr lang="id-ID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600" i="1">
                            <a:latin typeface="Cambria Math" panose="02040503050406030204" pitchFamily="18" charset="0"/>
                          </a:rPr>
                          <m:t>𝑃𝑎</m:t>
                        </m:r>
                      </m:num>
                      <m:den>
                        <m:r>
                          <a:rPr lang="id-ID" sz="2600" i="1">
                            <a:latin typeface="Cambria Math" panose="02040503050406030204" pitchFamily="18" charset="0"/>
                          </a:rPr>
                          <m:t>𝐸𝐼</m:t>
                        </m:r>
                      </m:den>
                    </m:f>
                    <m:d>
                      <m:dPr>
                        <m:ctrlPr>
                          <a:rPr lang="id-ID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d-ID" sz="26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id-ID" sz="26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id-ID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id-ID" sz="26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f>
                      <m:fPr>
                        <m:ctrlPr>
                          <a:rPr lang="id-ID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600" i="1">
                            <a:latin typeface="Cambria Math" panose="02040503050406030204" pitchFamily="18" charset="0"/>
                          </a:rPr>
                          <m:t>𝑃𝑎</m:t>
                        </m:r>
                      </m:num>
                      <m:den>
                        <m:r>
                          <a:rPr lang="id-ID" sz="26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id-ID" sz="2600" i="1">
                            <a:latin typeface="Cambria Math" panose="02040503050406030204" pitchFamily="18" charset="0"/>
                          </a:rPr>
                          <m:t>𝐸𝐼</m:t>
                        </m:r>
                      </m:den>
                    </m:f>
                    <m:d>
                      <m:dPr>
                        <m:ctrlPr>
                          <a:rPr lang="id-ID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d-ID" sz="26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id-ID" sz="26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889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889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id-ID" sz="2889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  <m:sSup>
                          <m:sSupPr>
                            <m:ctrlPr>
                              <a:rPr lang="id-ID" sz="2889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d-ID" sz="2889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id-ID" sz="2889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id-ID" sz="2889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id-ID" sz="2889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𝑬𝑰</m:t>
                        </m:r>
                      </m:den>
                    </m:f>
                  </m:oMath>
                </a14:m>
                <a:endParaRPr lang="id-ID" sz="2600" b="1" dirty="0"/>
              </a:p>
              <a:p>
                <a:r>
                  <a:rPr lang="id-ID" sz="2600" dirty="0">
                    <a:latin typeface="Symbol" panose="05050102010706020507" pitchFamily="18" charset="2"/>
                  </a:rPr>
                  <a:t>D</a:t>
                </a:r>
                <a:r>
                  <a:rPr lang="id-ID" sz="2600" baseline="-25000" dirty="0"/>
                  <a:t>C</a:t>
                </a:r>
                <a:r>
                  <a:rPr lang="id-ID" sz="2600" i="1" dirty="0"/>
                  <a:t> = t</a:t>
                </a:r>
                <a:r>
                  <a:rPr lang="id-ID" sz="2600" baseline="-25000" dirty="0"/>
                  <a:t>C/A</a:t>
                </a:r>
                <a:r>
                  <a:rPr lang="id-ID" sz="26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id-ID" sz="26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f>
                      <m:fPr>
                        <m:ctrlPr>
                          <a:rPr lang="id-ID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6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id-ID" sz="2600" i="1">
                            <a:latin typeface="Cambria Math" panose="02040503050406030204" pitchFamily="18" charset="0"/>
                          </a:rPr>
                          <m:t>𝑃𝑎</m:t>
                        </m:r>
                      </m:num>
                      <m:den>
                        <m:r>
                          <a:rPr lang="id-ID" sz="26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id-ID" sz="2600" i="1">
                            <a:latin typeface="Cambria Math" panose="02040503050406030204" pitchFamily="18" charset="0"/>
                          </a:rPr>
                          <m:t>𝐸𝐼</m:t>
                        </m:r>
                      </m:den>
                    </m:f>
                    <m:d>
                      <m:dPr>
                        <m:ctrlPr>
                          <a:rPr lang="id-ID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d-ID" sz="26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d>
                      <m:dPr>
                        <m:ctrlPr>
                          <a:rPr lang="id-ID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id-ID" sz="2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d-ID" sz="2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id-ID" sz="2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id-ID" sz="26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id-ID" sz="26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id-ID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6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id-ID" sz="2600" i="1">
                            <a:latin typeface="Cambria Math" panose="02040503050406030204" pitchFamily="18" charset="0"/>
                          </a:rPr>
                          <m:t>𝑃𝑎</m:t>
                        </m:r>
                      </m:num>
                      <m:den>
                        <m:r>
                          <a:rPr lang="id-ID" sz="26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id-ID" sz="2600" i="1">
                            <a:latin typeface="Cambria Math" panose="02040503050406030204" pitchFamily="18" charset="0"/>
                          </a:rPr>
                          <m:t>𝐸𝐼</m:t>
                        </m:r>
                      </m:den>
                    </m:f>
                    <m:d>
                      <m:dPr>
                        <m:ctrlPr>
                          <a:rPr lang="id-ID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d-ID" sz="26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d>
                      <m:dPr>
                        <m:ctrlPr>
                          <a:rPr lang="id-ID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d-ID" sz="26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id-ID" sz="2600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id-ID" sz="2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d-ID" sz="26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id-ID" sz="2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id-ID" sz="26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id-ID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id-ID" sz="26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f>
                      <m:fPr>
                        <m:ctrlPr>
                          <a:rPr lang="id-ID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600" i="1">
                            <a:latin typeface="Cambria Math" panose="02040503050406030204" pitchFamily="18" charset="0"/>
                          </a:rPr>
                          <m:t>𝑃𝑎</m:t>
                        </m:r>
                      </m:num>
                      <m:den>
                        <m:r>
                          <a:rPr lang="id-ID" sz="26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id-ID" sz="2600" i="1">
                            <a:latin typeface="Cambria Math" panose="02040503050406030204" pitchFamily="18" charset="0"/>
                          </a:rPr>
                          <m:t>𝐸𝐼</m:t>
                        </m:r>
                      </m:den>
                    </m:f>
                    <m:d>
                      <m:dPr>
                        <m:ctrlPr>
                          <a:rPr lang="id-ID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d-ID" sz="26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id-ID" sz="26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id-ID" sz="26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id-ID" sz="26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id-ID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6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id-ID" sz="26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id-ID" sz="26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id-ID" sz="2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id-ID" sz="26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889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889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𝟏𝟗</m:t>
                        </m:r>
                        <m:r>
                          <a:rPr lang="id-ID" sz="2889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  <m:sSup>
                          <m:sSupPr>
                            <m:ctrlPr>
                              <a:rPr lang="id-ID" sz="2889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d-ID" sz="2889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id-ID" sz="2889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r>
                          <a:rPr lang="id-ID" sz="2889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id-ID" sz="2889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𝑬𝑰</m:t>
                        </m:r>
                      </m:den>
                    </m:f>
                  </m:oMath>
                </a14:m>
                <a:endParaRPr lang="id-ID" sz="2889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4" name="Rectangle 1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7790" y="5150283"/>
                <a:ext cx="9714069" cy="2106602"/>
              </a:xfrm>
              <a:prstGeom prst="rect">
                <a:avLst/>
              </a:prstGeom>
              <a:blipFill rotWithShape="0">
                <a:blip r:embed="rId2"/>
                <a:stretch>
                  <a:fillRect l="-1130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0703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6706" y="1858544"/>
            <a:ext cx="16071594" cy="6537502"/>
          </a:xfrm>
        </p:spPr>
        <p:txBody>
          <a:bodyPr/>
          <a:lstStyle/>
          <a:p>
            <a:pPr marL="0" indent="0">
              <a:buNone/>
            </a:pPr>
            <a:r>
              <a:rPr lang="id-ID" b="1" dirty="0"/>
              <a:t>Contoh 3 </a:t>
            </a:r>
            <a:endParaRPr lang="id-ID" dirty="0"/>
          </a:p>
          <a:p>
            <a:pPr algn="just"/>
            <a:r>
              <a:rPr lang="es-GT" sz="2800" dirty="0"/>
              <a:t>H</a:t>
            </a:r>
            <a:r>
              <a:rPr lang="id-ID" sz="2800" dirty="0"/>
              <a:t>itunglah panjang kantilever </a:t>
            </a:r>
            <a:r>
              <a:rPr lang="id-ID" sz="2800" i="1" dirty="0"/>
              <a:t>a</a:t>
            </a:r>
            <a:r>
              <a:rPr lang="id-ID" sz="2800" dirty="0"/>
              <a:t>, pada balok sederhana dalam Gambar </a:t>
            </a:r>
            <a:r>
              <a:rPr lang="es-GT" sz="2800" dirty="0"/>
              <a:t>d</a:t>
            </a:r>
            <a:r>
              <a:rPr lang="id-ID" sz="2800" dirty="0"/>
              <a:t>engan menggunakan metode luas momen, agar sudut rotasi di titik A sama dengan nol. Anggaplah balok memiliki </a:t>
            </a:r>
            <a:r>
              <a:rPr lang="id-ID" sz="2800" i="1" dirty="0"/>
              <a:t>EI </a:t>
            </a:r>
            <a:r>
              <a:rPr lang="id-ID" sz="2800" dirty="0"/>
              <a:t>konstan.</a:t>
            </a:r>
          </a:p>
          <a:p>
            <a:endParaRPr lang="id-ID" dirty="0"/>
          </a:p>
        </p:txBody>
      </p:sp>
      <p:sp>
        <p:nvSpPr>
          <p:cNvPr id="4" name="Rectangle 36"/>
          <p:cNvSpPr>
            <a:spLocks noChangeArrowheads="1"/>
          </p:cNvSpPr>
          <p:nvPr/>
        </p:nvSpPr>
        <p:spPr bwMode="auto">
          <a:xfrm>
            <a:off x="2201070" y="63462"/>
            <a:ext cx="266804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endParaRPr lang="id-ID" altLang="id-ID" sz="26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1195031" y="4735309"/>
            <a:ext cx="6686514" cy="2704300"/>
            <a:chOff x="2485" y="5284"/>
            <a:chExt cx="5990" cy="2025"/>
          </a:xfrm>
        </p:grpSpPr>
        <p:sp>
          <p:nvSpPr>
            <p:cNvPr id="6" name="Text Box 35"/>
            <p:cNvSpPr txBox="1">
              <a:spLocks noChangeArrowheads="1"/>
            </p:cNvSpPr>
            <p:nvPr/>
          </p:nvSpPr>
          <p:spPr bwMode="auto">
            <a:xfrm>
              <a:off x="2485" y="5284"/>
              <a:ext cx="953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2080" tIns="66040" rIns="132080" bIns="66040" numCol="1" anchor="t" anchorCtr="0" compatLnSpc="1">
              <a:prstTxWarp prst="textNoShape">
                <a:avLst/>
              </a:prstTxWarp>
            </a:bodyPr>
            <a:lstStyle/>
            <a:p>
              <a:pPr defTabSz="1320759" fontAlgn="base">
                <a:spcBef>
                  <a:spcPct val="0"/>
                </a:spcBef>
                <a:spcAft>
                  <a:spcPct val="0"/>
                </a:spcAft>
              </a:pPr>
              <a:r>
                <a:rPr lang="id-ID" altLang="id-ID" sz="231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40 kN</a:t>
              </a:r>
              <a:endParaRPr lang="id-ID" altLang="id-ID" sz="2311">
                <a:latin typeface="Arial" pitchFamily="34" charset="0"/>
              </a:endParaRPr>
            </a:p>
          </p:txBody>
        </p:sp>
        <p:sp>
          <p:nvSpPr>
            <p:cNvPr id="7" name="Text Box 34"/>
            <p:cNvSpPr txBox="1">
              <a:spLocks noChangeArrowheads="1"/>
            </p:cNvSpPr>
            <p:nvPr/>
          </p:nvSpPr>
          <p:spPr bwMode="auto">
            <a:xfrm>
              <a:off x="5428" y="5284"/>
              <a:ext cx="953" cy="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2080" tIns="66040" rIns="132080" bIns="66040" numCol="1" anchor="t" anchorCtr="0" compatLnSpc="1">
              <a:prstTxWarp prst="textNoShape">
                <a:avLst/>
              </a:prstTxWarp>
            </a:bodyPr>
            <a:lstStyle/>
            <a:p>
              <a:pPr defTabSz="1320759" fontAlgn="base">
                <a:spcBef>
                  <a:spcPct val="0"/>
                </a:spcBef>
                <a:spcAft>
                  <a:spcPct val="0"/>
                </a:spcAft>
              </a:pPr>
              <a:r>
                <a:rPr lang="id-ID" altLang="id-ID" sz="231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40 kN</a:t>
              </a:r>
              <a:endParaRPr lang="id-ID" altLang="id-ID" sz="2311">
                <a:latin typeface="Arial" pitchFamily="34" charset="0"/>
              </a:endParaRPr>
            </a:p>
          </p:txBody>
        </p:sp>
        <p:grpSp>
          <p:nvGrpSpPr>
            <p:cNvPr id="8" name="Group 2"/>
            <p:cNvGrpSpPr>
              <a:grpSpLocks/>
            </p:cNvGrpSpPr>
            <p:nvPr/>
          </p:nvGrpSpPr>
          <p:grpSpPr bwMode="auto">
            <a:xfrm>
              <a:off x="3360" y="5284"/>
              <a:ext cx="5115" cy="2025"/>
              <a:chOff x="2715" y="5703"/>
              <a:chExt cx="5115" cy="2025"/>
            </a:xfrm>
          </p:grpSpPr>
          <p:grpSp>
            <p:nvGrpSpPr>
              <p:cNvPr id="9" name="Group 6"/>
              <p:cNvGrpSpPr>
                <a:grpSpLocks/>
              </p:cNvGrpSpPr>
              <p:nvPr/>
            </p:nvGrpSpPr>
            <p:grpSpPr bwMode="auto">
              <a:xfrm>
                <a:off x="2715" y="5703"/>
                <a:ext cx="5115" cy="2025"/>
                <a:chOff x="2715" y="5703"/>
                <a:chExt cx="5115" cy="2025"/>
              </a:xfrm>
            </p:grpSpPr>
            <p:grpSp>
              <p:nvGrpSpPr>
                <p:cNvPr id="13" name="Group 10"/>
                <p:cNvGrpSpPr>
                  <a:grpSpLocks/>
                </p:cNvGrpSpPr>
                <p:nvPr/>
              </p:nvGrpSpPr>
              <p:grpSpPr bwMode="auto">
                <a:xfrm>
                  <a:off x="2715" y="5703"/>
                  <a:ext cx="5115" cy="2025"/>
                  <a:chOff x="2715" y="5450"/>
                  <a:chExt cx="5115" cy="2025"/>
                </a:xfrm>
              </p:grpSpPr>
              <p:grpSp>
                <p:nvGrpSpPr>
                  <p:cNvPr id="17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2715" y="5450"/>
                    <a:ext cx="5115" cy="2025"/>
                    <a:chOff x="2235" y="4260"/>
                    <a:chExt cx="5115" cy="2025"/>
                  </a:xfrm>
                </p:grpSpPr>
                <p:sp>
                  <p:nvSpPr>
                    <p:cNvPr id="19" name="AutoShape 3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30" y="4260"/>
                      <a:ext cx="0" cy="937"/>
                    </a:xfrm>
                    <a:prstGeom prst="straightConnector1">
                      <a:avLst/>
                    </a:prstGeom>
                    <a:noFill/>
                    <a:ln w="25400">
                      <a:solidFill>
                        <a:srgbClr val="000000"/>
                      </a:solidFill>
                      <a:round/>
                      <a:headEnd/>
                      <a:tailEnd type="triangle" w="med" len="lg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2311"/>
                    </a:p>
                  </p:txBody>
                </p:sp>
                <p:grpSp>
                  <p:nvGrpSpPr>
                    <p:cNvPr id="20" name="Group 2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35" y="5197"/>
                      <a:ext cx="5115" cy="669"/>
                      <a:chOff x="2235" y="5197"/>
                      <a:chExt cx="5115" cy="669"/>
                    </a:xfrm>
                  </p:grpSpPr>
                  <p:sp>
                    <p:nvSpPr>
                      <p:cNvPr id="28" name="Rectangle 3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235" y="5197"/>
                        <a:ext cx="4755" cy="143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2311"/>
                      </a:p>
                    </p:txBody>
                  </p:sp>
                  <p:sp>
                    <p:nvSpPr>
                      <p:cNvPr id="29" name="AutoShape 3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60" y="5340"/>
                        <a:ext cx="465" cy="22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2311"/>
                      </a:p>
                    </p:txBody>
                  </p:sp>
                  <p:sp>
                    <p:nvSpPr>
                      <p:cNvPr id="30" name="AutoShape 3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735" y="5355"/>
                        <a:ext cx="465" cy="22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2311"/>
                      </a:p>
                    </p:txBody>
                  </p:sp>
                  <p:grpSp>
                    <p:nvGrpSpPr>
                      <p:cNvPr id="31" name="Group 2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880" y="5565"/>
                        <a:ext cx="810" cy="143"/>
                        <a:chOff x="3435" y="4515"/>
                        <a:chExt cx="810" cy="143"/>
                      </a:xfrm>
                    </p:grpSpPr>
                    <p:sp>
                      <p:nvSpPr>
                        <p:cNvPr id="38" name="Rectangle 29" descr="Light upward diagonal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435" y="4515"/>
                          <a:ext cx="810" cy="143"/>
                        </a:xfrm>
                        <a:prstGeom prst="rect">
                          <a:avLst/>
                        </a:prstGeom>
                        <a:pattFill prst="ltUpDiag">
                          <a:fgClr>
                            <a:srgbClr val="000000"/>
                          </a:fgClr>
                          <a:bgClr>
                            <a:srgbClr val="FFFFFF"/>
                          </a:bgClr>
                        </a:patt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2311"/>
                        </a:p>
                      </p:txBody>
                    </p:sp>
                    <p:sp>
                      <p:nvSpPr>
                        <p:cNvPr id="39" name="AutoShape 2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435" y="4515"/>
                          <a:ext cx="810" cy="0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2311"/>
                        </a:p>
                      </p:txBody>
                    </p:sp>
                  </p:grpSp>
                  <p:sp>
                    <p:nvSpPr>
                      <p:cNvPr id="32" name="Oval 2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990" y="5580"/>
                        <a:ext cx="143" cy="143"/>
                      </a:xfrm>
                      <a:prstGeom prst="ellips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2311"/>
                      </a:p>
                    </p:txBody>
                  </p:sp>
                  <p:sp>
                    <p:nvSpPr>
                      <p:cNvPr id="33" name="Oval 2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788" y="5580"/>
                        <a:ext cx="143" cy="143"/>
                      </a:xfrm>
                      <a:prstGeom prst="ellips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2311"/>
                      </a:p>
                    </p:txBody>
                  </p:sp>
                  <p:grpSp>
                    <p:nvGrpSpPr>
                      <p:cNvPr id="34" name="Group 2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540" y="5723"/>
                        <a:ext cx="810" cy="143"/>
                        <a:chOff x="3435" y="4515"/>
                        <a:chExt cx="810" cy="143"/>
                      </a:xfrm>
                    </p:grpSpPr>
                    <p:sp>
                      <p:nvSpPr>
                        <p:cNvPr id="36" name="Rectangle 24" descr="Light upward diagonal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435" y="4515"/>
                          <a:ext cx="810" cy="143"/>
                        </a:xfrm>
                        <a:prstGeom prst="rect">
                          <a:avLst/>
                        </a:prstGeom>
                        <a:pattFill prst="ltUpDiag">
                          <a:fgClr>
                            <a:srgbClr val="000000"/>
                          </a:fgClr>
                          <a:bgClr>
                            <a:srgbClr val="FFFFFF"/>
                          </a:bgClr>
                        </a:patt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2311"/>
                        </a:p>
                      </p:txBody>
                    </p:sp>
                    <p:sp>
                      <p:nvSpPr>
                        <p:cNvPr id="37" name="AutoShape 2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435" y="4515"/>
                          <a:ext cx="810" cy="0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2311"/>
                        </a:p>
                      </p:txBody>
                    </p:sp>
                  </p:grpSp>
                  <p:sp>
                    <p:nvSpPr>
                      <p:cNvPr id="35" name="AutoShape 2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593" y="5580"/>
                        <a:ext cx="757" cy="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2311"/>
                      </a:p>
                    </p:txBody>
                  </p:sp>
                </p:grpSp>
                <p:sp>
                  <p:nvSpPr>
                    <p:cNvPr id="21" name="AutoShape 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35" y="5580"/>
                      <a:ext cx="0" cy="705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2311"/>
                    </a:p>
                  </p:txBody>
                </p:sp>
                <p:sp>
                  <p:nvSpPr>
                    <p:cNvPr id="22" name="AutoShape 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93" y="5805"/>
                      <a:ext cx="0" cy="48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2311"/>
                    </a:p>
                  </p:txBody>
                </p:sp>
                <p:sp>
                  <p:nvSpPr>
                    <p:cNvPr id="23" name="AutoShape 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30" y="5805"/>
                      <a:ext cx="0" cy="48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2311"/>
                    </a:p>
                  </p:txBody>
                </p:sp>
                <p:sp>
                  <p:nvSpPr>
                    <p:cNvPr id="24" name="AutoShape 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990" y="5805"/>
                      <a:ext cx="0" cy="48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2311"/>
                    </a:p>
                  </p:txBody>
                </p:sp>
                <p:sp>
                  <p:nvSpPr>
                    <p:cNvPr id="25" name="AutoShape 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35" y="6008"/>
                      <a:ext cx="1058" cy="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 type="triangle" w="sm" len="med"/>
                      <a:tailEnd type="triangle" w="sm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2311"/>
                    </a:p>
                  </p:txBody>
                </p:sp>
                <p:sp>
                  <p:nvSpPr>
                    <p:cNvPr id="26" name="AutoShape 1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93" y="6008"/>
                      <a:ext cx="1837" cy="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 type="triangle" w="sm" len="med"/>
                      <a:tailEnd type="triangle" w="sm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2311"/>
                    </a:p>
                  </p:txBody>
                </p:sp>
                <p:sp>
                  <p:nvSpPr>
                    <p:cNvPr id="27" name="AutoShape 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53" y="6008"/>
                      <a:ext cx="1837" cy="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 type="triangle" w="sm" len="med"/>
                      <a:tailEnd type="triangle" w="sm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2311"/>
                    </a:p>
                  </p:txBody>
                </p:sp>
              </p:grpSp>
              <p:sp>
                <p:nvSpPr>
                  <p:cNvPr id="18" name="AutoShape 11"/>
                  <p:cNvSpPr>
                    <a:spLocks noChangeShapeType="1"/>
                  </p:cNvSpPr>
                  <p:nvPr/>
                </p:nvSpPr>
                <p:spPr bwMode="auto">
                  <a:xfrm>
                    <a:off x="2715" y="5450"/>
                    <a:ext cx="0" cy="937"/>
                  </a:xfrm>
                  <a:prstGeom prst="straightConnector1">
                    <a:avLst/>
                  </a:prstGeom>
                  <a:noFill/>
                  <a:ln w="25400">
                    <a:solidFill>
                      <a:srgbClr val="000000"/>
                    </a:solidFill>
                    <a:round/>
                    <a:headEnd/>
                    <a:tailEnd type="triangle" w="med" len="lg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2311"/>
                  </a:p>
                </p:txBody>
              </p:sp>
            </p:grpSp>
            <p:sp>
              <p:nvSpPr>
                <p:cNvPr id="14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3060" y="7166"/>
                  <a:ext cx="383" cy="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20759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id-ID" sz="2311" i="1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a</a:t>
                  </a:r>
                  <a:endParaRPr lang="en-US" altLang="id-ID" sz="2311">
                    <a:latin typeface="Arial" pitchFamily="34" charset="0"/>
                  </a:endParaRPr>
                </a:p>
              </p:txBody>
            </p:sp>
            <p:sp>
              <p:nvSpPr>
                <p:cNvPr id="15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4440" y="7151"/>
                  <a:ext cx="720" cy="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20759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id-ID" sz="2311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2 m</a:t>
                  </a:r>
                  <a:endParaRPr lang="en-US" altLang="id-ID" sz="2311">
                    <a:latin typeface="Arial" pitchFamily="34" charset="0"/>
                  </a:endParaRPr>
                </a:p>
              </p:txBody>
            </p:sp>
            <p:sp>
              <p:nvSpPr>
                <p:cNvPr id="16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6135" y="7151"/>
                  <a:ext cx="720" cy="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320759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id-ID" sz="2311">
                      <a:latin typeface="Times New Roman" pitchFamily="18" charset="0"/>
                      <a:ea typeface="Calibri" pitchFamily="34" charset="0"/>
                      <a:cs typeface="Times New Roman" pitchFamily="18" charset="0"/>
                    </a:rPr>
                    <a:t>2 m</a:t>
                  </a:r>
                  <a:endParaRPr lang="en-US" altLang="id-ID" sz="2311">
                    <a:latin typeface="Arial" pitchFamily="34" charset="0"/>
                  </a:endParaRPr>
                </a:p>
              </p:txBody>
            </p:sp>
          </p:grpSp>
          <p:sp>
            <p:nvSpPr>
              <p:cNvPr id="10" name="Text Box 5"/>
              <p:cNvSpPr txBox="1">
                <a:spLocks noChangeArrowheads="1"/>
              </p:cNvSpPr>
              <p:nvPr/>
            </p:nvSpPr>
            <p:spPr bwMode="auto">
              <a:xfrm>
                <a:off x="3540" y="6339"/>
                <a:ext cx="465" cy="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pPr defTabSz="132075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id-ID" sz="231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A</a:t>
                </a:r>
                <a:endParaRPr lang="en-US" altLang="id-ID" sz="2311">
                  <a:latin typeface="Arial" pitchFamily="34" charset="0"/>
                </a:endParaRPr>
              </a:p>
            </p:txBody>
          </p:sp>
          <p:sp>
            <p:nvSpPr>
              <p:cNvPr id="11" name="Text Box 4"/>
              <p:cNvSpPr txBox="1">
                <a:spLocks noChangeArrowheads="1"/>
              </p:cNvSpPr>
              <p:nvPr/>
            </p:nvSpPr>
            <p:spPr bwMode="auto">
              <a:xfrm>
                <a:off x="7215" y="6339"/>
                <a:ext cx="465" cy="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pPr defTabSz="132075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id-ID" sz="231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B</a:t>
                </a:r>
                <a:endParaRPr lang="en-US" altLang="id-ID" sz="2311">
                  <a:latin typeface="Arial" pitchFamily="34" charset="0"/>
                </a:endParaRPr>
              </a:p>
            </p:txBody>
          </p:sp>
          <p:sp>
            <p:nvSpPr>
              <p:cNvPr id="12" name="Text Box 3"/>
              <p:cNvSpPr txBox="1">
                <a:spLocks noChangeArrowheads="1"/>
              </p:cNvSpPr>
              <p:nvPr/>
            </p:nvSpPr>
            <p:spPr bwMode="auto">
              <a:xfrm>
                <a:off x="5400" y="6722"/>
                <a:ext cx="465" cy="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pPr defTabSz="132075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id-ID" sz="2311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C</a:t>
                </a:r>
                <a:endParaRPr lang="en-US" altLang="id-ID" sz="2311">
                  <a:latin typeface="Arial" pitchFamily="34" charset="0"/>
                </a:endParaRPr>
              </a:p>
            </p:txBody>
          </p:sp>
        </p:grpSp>
      </p:grpSp>
      <p:sp>
        <p:nvSpPr>
          <p:cNvPr id="40" name="Rectangle 45"/>
          <p:cNvSpPr>
            <a:spLocks noChangeArrowheads="1"/>
          </p:cNvSpPr>
          <p:nvPr/>
        </p:nvSpPr>
        <p:spPr bwMode="auto">
          <a:xfrm>
            <a:off x="2201070" y="393662"/>
            <a:ext cx="266804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endParaRPr lang="id-ID" altLang="id-ID" sz="260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8341267" y="4022229"/>
            <a:ext cx="8607357" cy="1426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889" dirty="0"/>
              <a:t>Untuk mempermudah penyelesaian, maka dalam penggambaran diagram M/EI dapat digunakan metode superposisi </a:t>
            </a:r>
          </a:p>
        </p:txBody>
      </p:sp>
    </p:spTree>
    <p:extLst>
      <p:ext uri="{BB962C8B-B14F-4D97-AF65-F5344CB8AC3E}">
        <p14:creationId xmlns:p14="http://schemas.microsoft.com/office/powerpoint/2010/main" val="2795127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1"/>
          <p:cNvSpPr>
            <a:spLocks noChangeArrowheads="1"/>
          </p:cNvSpPr>
          <p:nvPr/>
        </p:nvSpPr>
        <p:spPr bwMode="auto">
          <a:xfrm>
            <a:off x="2201070" y="63462"/>
            <a:ext cx="266804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endParaRPr lang="id-ID" altLang="id-ID" sz="26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460344" y="2241847"/>
            <a:ext cx="8797067" cy="5572125"/>
            <a:chOff x="1134" y="1459"/>
            <a:chExt cx="9592" cy="6076"/>
          </a:xfrm>
        </p:grpSpPr>
        <p:sp>
          <p:nvSpPr>
            <p:cNvPr id="6" name="Text Box 140"/>
            <p:cNvSpPr txBox="1">
              <a:spLocks noChangeArrowheads="1"/>
            </p:cNvSpPr>
            <p:nvPr/>
          </p:nvSpPr>
          <p:spPr bwMode="auto">
            <a:xfrm>
              <a:off x="3443" y="4437"/>
              <a:ext cx="851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2080" tIns="66040" rIns="132080" bIns="66040" numCol="1" anchor="t" anchorCtr="0" compatLnSpc="1">
              <a:prstTxWarp prst="textNoShape">
                <a:avLst/>
              </a:prstTxWarp>
            </a:bodyPr>
            <a:lstStyle/>
            <a:p>
              <a:pPr defTabSz="132075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id-ID" sz="1733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40/</a:t>
              </a:r>
              <a:r>
                <a:rPr lang="en-US" altLang="id-ID" sz="1733" i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EI</a:t>
              </a:r>
              <a:endParaRPr lang="en-US" altLang="id-ID" sz="2889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 Box 139"/>
            <p:cNvSpPr txBox="1">
              <a:spLocks noChangeArrowheads="1"/>
            </p:cNvSpPr>
            <p:nvPr/>
          </p:nvSpPr>
          <p:spPr bwMode="auto">
            <a:xfrm>
              <a:off x="6735" y="4669"/>
              <a:ext cx="1222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2080" tIns="66040" rIns="132080" bIns="66040" numCol="1" anchor="t" anchorCtr="0" compatLnSpc="1">
              <a:prstTxWarp prst="textNoShape">
                <a:avLst/>
              </a:prstTxWarp>
            </a:bodyPr>
            <a:lstStyle/>
            <a:p>
              <a:pPr defTabSz="132075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id-ID" sz="1733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− 40</a:t>
              </a:r>
              <a:r>
                <a:rPr lang="en-US" altLang="id-ID" sz="1733" i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a</a:t>
              </a:r>
              <a:r>
                <a:rPr lang="en-US" altLang="id-ID" sz="1733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/</a:t>
              </a:r>
              <a:r>
                <a:rPr lang="en-US" altLang="id-ID" sz="1733" i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EI</a:t>
              </a:r>
              <a:endParaRPr lang="en-US" altLang="id-ID" sz="2889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 Box 138"/>
            <p:cNvSpPr txBox="1">
              <a:spLocks noChangeArrowheads="1"/>
            </p:cNvSpPr>
            <p:nvPr/>
          </p:nvSpPr>
          <p:spPr bwMode="auto">
            <a:xfrm>
              <a:off x="8696" y="4430"/>
              <a:ext cx="1189" cy="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32080" tIns="66040" rIns="132080" bIns="66040" numCol="1" anchor="t" anchorCtr="0" compatLnSpc="1">
              <a:prstTxWarp prst="textNoShape">
                <a:avLst/>
              </a:prstTxWarp>
            </a:bodyPr>
            <a:lstStyle/>
            <a:p>
              <a:pPr defTabSz="132075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id-ID" sz="1733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− 20</a:t>
              </a:r>
              <a:r>
                <a:rPr lang="en-US" altLang="id-ID" sz="1733" i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a</a:t>
              </a:r>
              <a:r>
                <a:rPr lang="en-US" altLang="id-ID" sz="1733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/</a:t>
              </a:r>
              <a:r>
                <a:rPr lang="en-US" altLang="id-ID" sz="1733" i="1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EI</a:t>
              </a:r>
              <a:endParaRPr lang="en-US" altLang="id-ID" sz="2889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9" name="Group 2"/>
            <p:cNvGrpSpPr>
              <a:grpSpLocks/>
            </p:cNvGrpSpPr>
            <p:nvPr/>
          </p:nvGrpSpPr>
          <p:grpSpPr bwMode="auto">
            <a:xfrm>
              <a:off x="1134" y="1459"/>
              <a:ext cx="9592" cy="6076"/>
              <a:chOff x="1134" y="1459"/>
              <a:chExt cx="9592" cy="6076"/>
            </a:xfrm>
          </p:grpSpPr>
          <p:sp>
            <p:nvSpPr>
              <p:cNvPr id="10" name="Text Box 137"/>
              <p:cNvSpPr txBox="1">
                <a:spLocks noChangeArrowheads="1"/>
              </p:cNvSpPr>
              <p:nvPr/>
            </p:nvSpPr>
            <p:spPr bwMode="auto">
              <a:xfrm>
                <a:off x="3746" y="1459"/>
                <a:ext cx="953" cy="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pPr defTabSz="132075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id-ID" altLang="id-ID" sz="1733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40 kN</a:t>
                </a:r>
                <a:endParaRPr lang="id-ID" altLang="id-ID" sz="2889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" name="Text Box 136"/>
              <p:cNvSpPr txBox="1">
                <a:spLocks noChangeArrowheads="1"/>
              </p:cNvSpPr>
              <p:nvPr/>
            </p:nvSpPr>
            <p:spPr bwMode="auto">
              <a:xfrm>
                <a:off x="6586" y="1459"/>
                <a:ext cx="953" cy="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32080" tIns="66040" rIns="132080" bIns="66040" numCol="1" anchor="t" anchorCtr="0" compatLnSpc="1">
                <a:prstTxWarp prst="textNoShape">
                  <a:avLst/>
                </a:prstTxWarp>
              </a:bodyPr>
              <a:lstStyle/>
              <a:p>
                <a:pPr defTabSz="1320759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id-ID" altLang="id-ID" sz="1733">
                    <a:latin typeface="Times New Roman" pitchFamily="18" charset="0"/>
                    <a:ea typeface="Calibri" pitchFamily="34" charset="0"/>
                    <a:cs typeface="Times New Roman" pitchFamily="18" charset="0"/>
                  </a:rPr>
                  <a:t>40 kN</a:t>
                </a:r>
                <a:endParaRPr lang="id-ID" altLang="id-ID" sz="2889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2" name="Group 53"/>
              <p:cNvGrpSpPr>
                <a:grpSpLocks/>
              </p:cNvGrpSpPr>
              <p:nvPr/>
            </p:nvGrpSpPr>
            <p:grpSpPr bwMode="auto">
              <a:xfrm>
                <a:off x="1471" y="1459"/>
                <a:ext cx="9134" cy="3210"/>
                <a:chOff x="1471" y="9090"/>
                <a:chExt cx="9134" cy="3210"/>
              </a:xfrm>
            </p:grpSpPr>
            <p:grpSp>
              <p:nvGrpSpPr>
                <p:cNvPr id="63" name="Group 125"/>
                <p:cNvGrpSpPr>
                  <a:grpSpLocks/>
                </p:cNvGrpSpPr>
                <p:nvPr/>
              </p:nvGrpSpPr>
              <p:grpSpPr bwMode="auto">
                <a:xfrm>
                  <a:off x="6586" y="10982"/>
                  <a:ext cx="3736" cy="1318"/>
                  <a:chOff x="6586" y="10982"/>
                  <a:chExt cx="3736" cy="1318"/>
                </a:xfrm>
              </p:grpSpPr>
              <p:grpSp>
                <p:nvGrpSpPr>
                  <p:cNvPr id="135" name="Group 130"/>
                  <p:cNvGrpSpPr>
                    <a:grpSpLocks/>
                  </p:cNvGrpSpPr>
                  <p:nvPr/>
                </p:nvGrpSpPr>
                <p:grpSpPr bwMode="auto">
                  <a:xfrm>
                    <a:off x="6586" y="11595"/>
                    <a:ext cx="3736" cy="662"/>
                    <a:chOff x="6586" y="11595"/>
                    <a:chExt cx="3736" cy="662"/>
                  </a:xfrm>
                </p:grpSpPr>
                <p:sp>
                  <p:nvSpPr>
                    <p:cNvPr id="140" name="Freeform 135" descr="20%"/>
                    <p:cNvSpPr>
                      <a:spLocks/>
                    </p:cNvSpPr>
                    <p:nvPr/>
                  </p:nvSpPr>
                  <p:spPr bwMode="auto">
                    <a:xfrm>
                      <a:off x="6586" y="11595"/>
                      <a:ext cx="3690" cy="662"/>
                    </a:xfrm>
                    <a:custGeom>
                      <a:avLst/>
                      <a:gdLst>
                        <a:gd name="T0" fmla="*/ 0 w 3690"/>
                        <a:gd name="T1" fmla="*/ 0 h 662"/>
                        <a:gd name="T2" fmla="*/ 3690 w 3690"/>
                        <a:gd name="T3" fmla="*/ 0 h 662"/>
                        <a:gd name="T4" fmla="*/ 825 w 3690"/>
                        <a:gd name="T5" fmla="*/ 662 h 662"/>
                        <a:gd name="T6" fmla="*/ 0 w 3690"/>
                        <a:gd name="T7" fmla="*/ 0 h 66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3690" h="662">
                          <a:moveTo>
                            <a:pt x="0" y="0"/>
                          </a:moveTo>
                          <a:lnTo>
                            <a:pt x="3690" y="0"/>
                          </a:lnTo>
                          <a:lnTo>
                            <a:pt x="825" y="66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pattFill prst="pct20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2889"/>
                    </a:p>
                  </p:txBody>
                </p:sp>
                <p:grpSp>
                  <p:nvGrpSpPr>
                    <p:cNvPr id="141" name="Group 13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586" y="11595"/>
                      <a:ext cx="3736" cy="662"/>
                      <a:chOff x="6586" y="11595"/>
                      <a:chExt cx="3736" cy="662"/>
                    </a:xfrm>
                  </p:grpSpPr>
                  <p:sp>
                    <p:nvSpPr>
                      <p:cNvPr id="142" name="AutoShape 13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586" y="11595"/>
                        <a:ext cx="3736" cy="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2889"/>
                      </a:p>
                    </p:txBody>
                  </p:sp>
                  <p:sp>
                    <p:nvSpPr>
                      <p:cNvPr id="143" name="AutoShape 13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586" y="11595"/>
                        <a:ext cx="825" cy="662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2889"/>
                      </a:p>
                    </p:txBody>
                  </p:sp>
                  <p:sp>
                    <p:nvSpPr>
                      <p:cNvPr id="144" name="AutoShape 132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7417" y="11595"/>
                        <a:ext cx="2905" cy="662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2889"/>
                      </a:p>
                    </p:txBody>
                  </p:sp>
                </p:grpSp>
              </p:grpSp>
              <p:sp>
                <p:nvSpPr>
                  <p:cNvPr id="136" name="AutoShape 129"/>
                  <p:cNvSpPr>
                    <a:spLocks noChangeShapeType="1"/>
                  </p:cNvSpPr>
                  <p:nvPr/>
                </p:nvSpPr>
                <p:spPr bwMode="auto">
                  <a:xfrm>
                    <a:off x="6586" y="11025"/>
                    <a:ext cx="0" cy="1275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2889"/>
                  </a:p>
                </p:txBody>
              </p:sp>
              <p:sp>
                <p:nvSpPr>
                  <p:cNvPr id="137" name="AutoShape 128"/>
                  <p:cNvSpPr>
                    <a:spLocks noChangeShapeType="1"/>
                  </p:cNvSpPr>
                  <p:nvPr/>
                </p:nvSpPr>
                <p:spPr bwMode="auto">
                  <a:xfrm>
                    <a:off x="8861" y="11025"/>
                    <a:ext cx="0" cy="885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2889"/>
                  </a:p>
                </p:txBody>
              </p:sp>
              <p:sp>
                <p:nvSpPr>
                  <p:cNvPr id="138" name="AutoShape 127"/>
                  <p:cNvSpPr>
                    <a:spLocks noChangeShapeType="1"/>
                  </p:cNvSpPr>
                  <p:nvPr/>
                </p:nvSpPr>
                <p:spPr bwMode="auto">
                  <a:xfrm>
                    <a:off x="10322" y="11160"/>
                    <a:ext cx="0" cy="99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2889"/>
                  </a:p>
                </p:txBody>
              </p:sp>
              <p:sp>
                <p:nvSpPr>
                  <p:cNvPr id="139" name="AutoShape 126"/>
                  <p:cNvSpPr>
                    <a:spLocks noChangeShapeType="1"/>
                  </p:cNvSpPr>
                  <p:nvPr/>
                </p:nvSpPr>
                <p:spPr bwMode="auto">
                  <a:xfrm>
                    <a:off x="7411" y="10982"/>
                    <a:ext cx="6" cy="1275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d-ID" sz="2889"/>
                  </a:p>
                </p:txBody>
              </p:sp>
            </p:grpSp>
            <p:grpSp>
              <p:nvGrpSpPr>
                <p:cNvPr id="64" name="Group 54"/>
                <p:cNvGrpSpPr>
                  <a:grpSpLocks/>
                </p:cNvGrpSpPr>
                <p:nvPr/>
              </p:nvGrpSpPr>
              <p:grpSpPr bwMode="auto">
                <a:xfrm>
                  <a:off x="1471" y="9090"/>
                  <a:ext cx="9134" cy="2820"/>
                  <a:chOff x="1471" y="9090"/>
                  <a:chExt cx="9134" cy="2820"/>
                </a:xfrm>
              </p:grpSpPr>
              <p:grpSp>
                <p:nvGrpSpPr>
                  <p:cNvPr id="65" name="Group 120"/>
                  <p:cNvGrpSpPr>
                    <a:grpSpLocks/>
                  </p:cNvGrpSpPr>
                  <p:nvPr/>
                </p:nvGrpSpPr>
                <p:grpSpPr bwMode="auto">
                  <a:xfrm>
                    <a:off x="1471" y="11340"/>
                    <a:ext cx="3736" cy="570"/>
                    <a:chOff x="1471" y="11340"/>
                    <a:chExt cx="3736" cy="570"/>
                  </a:xfrm>
                </p:grpSpPr>
                <p:sp>
                  <p:nvSpPr>
                    <p:cNvPr id="131" name="Freeform 124" descr="20%"/>
                    <p:cNvSpPr>
                      <a:spLocks/>
                    </p:cNvSpPr>
                    <p:nvPr/>
                  </p:nvSpPr>
                  <p:spPr bwMode="auto">
                    <a:xfrm>
                      <a:off x="2302" y="11340"/>
                      <a:ext cx="2905" cy="570"/>
                    </a:xfrm>
                    <a:custGeom>
                      <a:avLst/>
                      <a:gdLst>
                        <a:gd name="T0" fmla="*/ 0 w 2905"/>
                        <a:gd name="T1" fmla="*/ 570 h 570"/>
                        <a:gd name="T2" fmla="*/ 1444 w 2905"/>
                        <a:gd name="T3" fmla="*/ 0 h 570"/>
                        <a:gd name="T4" fmla="*/ 2905 w 2905"/>
                        <a:gd name="T5" fmla="*/ 570 h 570"/>
                        <a:gd name="T6" fmla="*/ 0 w 2905"/>
                        <a:gd name="T7" fmla="*/ 570 h 57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2905" h="570">
                          <a:moveTo>
                            <a:pt x="0" y="570"/>
                          </a:moveTo>
                          <a:lnTo>
                            <a:pt x="1444" y="0"/>
                          </a:lnTo>
                          <a:lnTo>
                            <a:pt x="2905" y="570"/>
                          </a:lnTo>
                          <a:lnTo>
                            <a:pt x="0" y="570"/>
                          </a:lnTo>
                          <a:close/>
                        </a:path>
                      </a:pathLst>
                    </a:custGeom>
                    <a:pattFill prst="pct20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2889"/>
                    </a:p>
                  </p:txBody>
                </p:sp>
                <p:sp>
                  <p:nvSpPr>
                    <p:cNvPr id="132" name="AutoShape 1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71" y="11910"/>
                      <a:ext cx="3736" cy="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2889"/>
                    </a:p>
                  </p:txBody>
                </p:sp>
                <p:sp>
                  <p:nvSpPr>
                    <p:cNvPr id="133" name="AutoShape 12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302" y="11340"/>
                      <a:ext cx="1444" cy="57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2889"/>
                    </a:p>
                  </p:txBody>
                </p:sp>
                <p:sp>
                  <p:nvSpPr>
                    <p:cNvPr id="134" name="AutoShape 1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746" y="11340"/>
                      <a:ext cx="1461" cy="57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2889"/>
                    </a:p>
                  </p:txBody>
                </p:sp>
              </p:grpSp>
              <p:grpSp>
                <p:nvGrpSpPr>
                  <p:cNvPr id="66" name="Group 55"/>
                  <p:cNvGrpSpPr>
                    <a:grpSpLocks/>
                  </p:cNvGrpSpPr>
                  <p:nvPr/>
                </p:nvGrpSpPr>
                <p:grpSpPr bwMode="auto">
                  <a:xfrm>
                    <a:off x="1471" y="9090"/>
                    <a:ext cx="9134" cy="2250"/>
                    <a:chOff x="1471" y="9090"/>
                    <a:chExt cx="9134" cy="2250"/>
                  </a:xfrm>
                </p:grpSpPr>
                <p:grpSp>
                  <p:nvGrpSpPr>
                    <p:cNvPr id="67" name="Group 9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71" y="9090"/>
                      <a:ext cx="4019" cy="1892"/>
                      <a:chOff x="1471" y="9090"/>
                      <a:chExt cx="4019" cy="1892"/>
                    </a:xfrm>
                  </p:grpSpPr>
                  <p:sp>
                    <p:nvSpPr>
                      <p:cNvPr id="103" name="Text Box 119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119" y="9684"/>
                        <a:ext cx="366" cy="4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320759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r>
                          <a:rPr lang="en-US" altLang="id-ID" sz="1733">
                            <a:latin typeface="Times New Roman" pitchFamily="18" charset="0"/>
                            <a:ea typeface="Calibri" pitchFamily="34" charset="0"/>
                            <a:cs typeface="Times New Roman" pitchFamily="18" charset="0"/>
                          </a:rPr>
                          <a:t>A</a:t>
                        </a:r>
                        <a:endParaRPr lang="en-US" altLang="id-ID" sz="2889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04" name="Text Box 118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007" y="9684"/>
                        <a:ext cx="365" cy="4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320759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r>
                          <a:rPr lang="en-US" altLang="id-ID" sz="1733">
                            <a:latin typeface="Times New Roman" pitchFamily="18" charset="0"/>
                            <a:ea typeface="Calibri" pitchFamily="34" charset="0"/>
                            <a:cs typeface="Times New Roman" pitchFamily="18" charset="0"/>
                          </a:rPr>
                          <a:t>B</a:t>
                        </a:r>
                        <a:endParaRPr lang="en-US" altLang="id-ID" sz="2889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05" name="Text Box 11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581" y="10042"/>
                        <a:ext cx="365" cy="4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320759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r>
                          <a:rPr lang="en-US" altLang="id-ID" sz="1733">
                            <a:latin typeface="Times New Roman" pitchFamily="18" charset="0"/>
                            <a:ea typeface="Calibri" pitchFamily="34" charset="0"/>
                            <a:cs typeface="Times New Roman" pitchFamily="18" charset="0"/>
                          </a:rPr>
                          <a:t>C</a:t>
                        </a:r>
                        <a:endParaRPr lang="en-US" altLang="id-ID" sz="2889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06" name="Text Box 11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742" y="10357"/>
                        <a:ext cx="301" cy="4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320759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r>
                          <a:rPr lang="id-ID" altLang="id-ID" sz="1733">
                            <a:latin typeface="Times New Roman" pitchFamily="18" charset="0"/>
                            <a:ea typeface="Calibri" pitchFamily="34" charset="0"/>
                            <a:cs typeface="Times New Roman" pitchFamily="18" charset="0"/>
                          </a:rPr>
                          <a:t>a</a:t>
                        </a:r>
                        <a:endParaRPr lang="id-ID" altLang="id-ID" sz="2889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07" name="Text Box 115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614" y="10290"/>
                        <a:ext cx="778" cy="4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320759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r>
                          <a:rPr lang="en-US" altLang="id-ID" sz="1733">
                            <a:latin typeface="Times New Roman" pitchFamily="18" charset="0"/>
                            <a:ea typeface="Calibri" pitchFamily="34" charset="0"/>
                            <a:cs typeface="Times New Roman" pitchFamily="18" charset="0"/>
                          </a:rPr>
                          <a:t>2 m</a:t>
                        </a:r>
                        <a:endParaRPr lang="en-US" altLang="id-ID" sz="2889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08" name="Text Box 11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158" y="10357"/>
                        <a:ext cx="696" cy="4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320759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r>
                          <a:rPr lang="en-US" altLang="id-ID" sz="1733" dirty="0">
                            <a:latin typeface="Times New Roman" pitchFamily="18" charset="0"/>
                            <a:ea typeface="Calibri" pitchFamily="34" charset="0"/>
                            <a:cs typeface="Times New Roman" pitchFamily="18" charset="0"/>
                          </a:rPr>
                          <a:t>2 m</a:t>
                        </a:r>
                        <a:endParaRPr lang="en-US" altLang="id-ID" sz="2889" dirty="0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grpSp>
                    <p:nvGrpSpPr>
                      <p:cNvPr id="109" name="Group 9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71" y="9090"/>
                        <a:ext cx="4019" cy="1892"/>
                        <a:chOff x="2235" y="4260"/>
                        <a:chExt cx="5115" cy="2025"/>
                      </a:xfrm>
                    </p:grpSpPr>
                    <p:sp>
                      <p:nvSpPr>
                        <p:cNvPr id="110" name="AutoShape 11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5130" y="4260"/>
                          <a:ext cx="0" cy="937"/>
                        </a:xfrm>
                        <a:prstGeom prst="straightConnector1">
                          <a:avLst/>
                        </a:prstGeom>
                        <a:noFill/>
                        <a:ln w="25400">
                          <a:solidFill>
                            <a:srgbClr val="000000"/>
                          </a:solidFill>
                          <a:round/>
                          <a:headEnd/>
                          <a:tailEnd type="triangle" w="med" len="lg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2889"/>
                        </a:p>
                      </p:txBody>
                    </p:sp>
                    <p:grpSp>
                      <p:nvGrpSpPr>
                        <p:cNvPr id="111" name="Group 10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235" y="5197"/>
                          <a:ext cx="5115" cy="669"/>
                          <a:chOff x="2235" y="5197"/>
                          <a:chExt cx="5115" cy="669"/>
                        </a:xfrm>
                      </p:grpSpPr>
                      <p:sp>
                        <p:nvSpPr>
                          <p:cNvPr id="119" name="Rectangle 11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235" y="5197"/>
                            <a:ext cx="4755" cy="143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vert="horz" wrap="square" lIns="132080" tIns="66040" rIns="132080" bIns="6604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d-ID" sz="2889"/>
                          </a:p>
                        </p:txBody>
                      </p:sp>
                      <p:sp>
                        <p:nvSpPr>
                          <p:cNvPr id="120" name="AutoShape 11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060" y="5340"/>
                            <a:ext cx="465" cy="225"/>
                          </a:xfrm>
                          <a:prstGeom prst="triangle">
                            <a:avLst>
                              <a:gd name="adj" fmla="val 50000"/>
                            </a:avLst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vert="horz" wrap="square" lIns="132080" tIns="66040" rIns="132080" bIns="6604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d-ID" sz="2889"/>
                          </a:p>
                        </p:txBody>
                      </p:sp>
                      <p:sp>
                        <p:nvSpPr>
                          <p:cNvPr id="121" name="AutoShape 11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735" y="5355"/>
                            <a:ext cx="465" cy="225"/>
                          </a:xfrm>
                          <a:prstGeom prst="triangle">
                            <a:avLst>
                              <a:gd name="adj" fmla="val 50000"/>
                            </a:avLst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vert="horz" wrap="square" lIns="132080" tIns="66040" rIns="132080" bIns="6604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d-ID" sz="2889"/>
                          </a:p>
                        </p:txBody>
                      </p:sp>
                      <p:grpSp>
                        <p:nvGrpSpPr>
                          <p:cNvPr id="122" name="Group 107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880" y="5565"/>
                            <a:ext cx="810" cy="143"/>
                            <a:chOff x="3435" y="4515"/>
                            <a:chExt cx="810" cy="143"/>
                          </a:xfrm>
                        </p:grpSpPr>
                        <p:sp>
                          <p:nvSpPr>
                            <p:cNvPr id="129" name="Rectangle 109" descr="Light upward diagonal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435" y="4515"/>
                              <a:ext cx="810" cy="143"/>
                            </a:xfrm>
                            <a:prstGeom prst="rect">
                              <a:avLst/>
                            </a:prstGeom>
                            <a:pattFill prst="ltUpDiag">
                              <a:fgClr>
                                <a:srgbClr val="000000"/>
                              </a:fgClr>
                              <a:bgClr>
                                <a:srgbClr val="FFFFFF"/>
                              </a:bgClr>
                            </a:patt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 vert="horz" wrap="square" lIns="132080" tIns="66040" rIns="132080" bIns="6604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id-ID" sz="2889"/>
                            </a:p>
                          </p:txBody>
                        </p:sp>
                        <p:sp>
                          <p:nvSpPr>
                            <p:cNvPr id="130" name="AutoShape 108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435" y="4515"/>
                              <a:ext cx="810" cy="0"/>
                            </a:xfrm>
                            <a:prstGeom prst="straightConnector1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132080" tIns="66040" rIns="132080" bIns="6604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id-ID" sz="2889"/>
                            </a:p>
                          </p:txBody>
                        </p:sp>
                      </p:grpSp>
                      <p:sp>
                        <p:nvSpPr>
                          <p:cNvPr id="123" name="Oval 10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990" y="5580"/>
                            <a:ext cx="143" cy="14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vert="horz" wrap="square" lIns="132080" tIns="66040" rIns="132080" bIns="6604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d-ID" sz="2889"/>
                          </a:p>
                        </p:txBody>
                      </p:sp>
                      <p:sp>
                        <p:nvSpPr>
                          <p:cNvPr id="124" name="Oval 10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788" y="5580"/>
                            <a:ext cx="143" cy="14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vert="horz" wrap="square" lIns="132080" tIns="66040" rIns="132080" bIns="6604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d-ID" sz="2889"/>
                          </a:p>
                        </p:txBody>
                      </p:sp>
                      <p:grpSp>
                        <p:nvGrpSpPr>
                          <p:cNvPr id="125" name="Group 102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6540" y="5723"/>
                            <a:ext cx="810" cy="143"/>
                            <a:chOff x="3435" y="4515"/>
                            <a:chExt cx="810" cy="143"/>
                          </a:xfrm>
                        </p:grpSpPr>
                        <p:sp>
                          <p:nvSpPr>
                            <p:cNvPr id="127" name="Rectangle 104" descr="Light upward diagonal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435" y="4515"/>
                              <a:ext cx="810" cy="143"/>
                            </a:xfrm>
                            <a:prstGeom prst="rect">
                              <a:avLst/>
                            </a:prstGeom>
                            <a:pattFill prst="ltUpDiag">
                              <a:fgClr>
                                <a:srgbClr val="000000"/>
                              </a:fgClr>
                              <a:bgClr>
                                <a:srgbClr val="FFFFFF"/>
                              </a:bgClr>
                            </a:patt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 vert="horz" wrap="square" lIns="132080" tIns="66040" rIns="132080" bIns="6604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id-ID" sz="2889"/>
                            </a:p>
                          </p:txBody>
                        </p:sp>
                        <p:sp>
                          <p:nvSpPr>
                            <p:cNvPr id="128" name="AutoShape 103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435" y="4515"/>
                              <a:ext cx="810" cy="0"/>
                            </a:xfrm>
                            <a:prstGeom prst="straightConnector1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132080" tIns="66040" rIns="132080" bIns="6604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id-ID" sz="2889"/>
                            </a:p>
                          </p:txBody>
                        </p:sp>
                      </p:grpSp>
                      <p:sp>
                        <p:nvSpPr>
                          <p:cNvPr id="126" name="AutoShape 10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6593" y="5580"/>
                            <a:ext cx="757" cy="0"/>
                          </a:xfrm>
                          <a:prstGeom prst="straightConnector1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132080" tIns="66040" rIns="132080" bIns="6604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d-ID" sz="2889"/>
                          </a:p>
                        </p:txBody>
                      </p:sp>
                    </p:grpSp>
                    <p:sp>
                      <p:nvSpPr>
                        <p:cNvPr id="112" name="AutoShape 9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235" y="5580"/>
                          <a:ext cx="0" cy="705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2889"/>
                        </a:p>
                      </p:txBody>
                    </p:sp>
                    <p:sp>
                      <p:nvSpPr>
                        <p:cNvPr id="113" name="AutoShape 9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293" y="5805"/>
                          <a:ext cx="0" cy="480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2889"/>
                        </a:p>
                      </p:txBody>
                    </p:sp>
                    <p:sp>
                      <p:nvSpPr>
                        <p:cNvPr id="114" name="AutoShape 9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5130" y="5805"/>
                          <a:ext cx="0" cy="480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2889"/>
                        </a:p>
                      </p:txBody>
                    </p:sp>
                    <p:sp>
                      <p:nvSpPr>
                        <p:cNvPr id="115" name="AutoShape 9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6990" y="5805"/>
                          <a:ext cx="0" cy="480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2889"/>
                        </a:p>
                      </p:txBody>
                    </p:sp>
                    <p:sp>
                      <p:nvSpPr>
                        <p:cNvPr id="116" name="AutoShape 9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235" y="6008"/>
                          <a:ext cx="1058" cy="0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 type="triangle" w="sm" len="med"/>
                          <a:tailEnd type="triangle" w="sm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2889"/>
                        </a:p>
                      </p:txBody>
                    </p:sp>
                    <p:sp>
                      <p:nvSpPr>
                        <p:cNvPr id="117" name="AutoShape 9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293" y="6008"/>
                          <a:ext cx="1837" cy="0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 type="triangle" w="sm" len="med"/>
                          <a:tailEnd type="triangle" w="sm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2889"/>
                        </a:p>
                      </p:txBody>
                    </p:sp>
                    <p:sp>
                      <p:nvSpPr>
                        <p:cNvPr id="118" name="AutoShape 9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5153" y="6008"/>
                          <a:ext cx="1837" cy="0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 type="triangle" w="sm" len="med"/>
                          <a:tailEnd type="triangle" w="sm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2889"/>
                        </a:p>
                      </p:txBody>
                    </p:sp>
                  </p:grpSp>
                </p:grpSp>
                <p:grpSp>
                  <p:nvGrpSpPr>
                    <p:cNvPr id="68" name="Group 5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32" y="9090"/>
                      <a:ext cx="9073" cy="2250"/>
                      <a:chOff x="1532" y="9090"/>
                      <a:chExt cx="9073" cy="2250"/>
                    </a:xfrm>
                  </p:grpSpPr>
                  <p:sp>
                    <p:nvSpPr>
                      <p:cNvPr id="69" name="Text Box 9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532" y="10896"/>
                        <a:ext cx="953" cy="4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320759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r>
                          <a:rPr lang="id-ID" altLang="id-ID" sz="1733">
                            <a:latin typeface="Times New Roman" pitchFamily="18" charset="0"/>
                            <a:ea typeface="Calibri" pitchFamily="34" charset="0"/>
                            <a:cs typeface="Times New Roman" pitchFamily="18" charset="0"/>
                          </a:rPr>
                          <a:t>20 kN</a:t>
                        </a:r>
                        <a:endParaRPr lang="id-ID" altLang="id-ID" sz="2889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70" name="Text Box 89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160" y="10858"/>
                        <a:ext cx="953" cy="4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defTabSz="1320759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r>
                          <a:rPr lang="id-ID" altLang="id-ID" sz="1733">
                            <a:latin typeface="Times New Roman" pitchFamily="18" charset="0"/>
                            <a:ea typeface="Calibri" pitchFamily="34" charset="0"/>
                            <a:cs typeface="Times New Roman" pitchFamily="18" charset="0"/>
                          </a:rPr>
                          <a:t>20 kN</a:t>
                        </a:r>
                        <a:endParaRPr lang="id-ID" altLang="id-ID" sz="2889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grpSp>
                    <p:nvGrpSpPr>
                      <p:cNvPr id="71" name="Group 6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586" y="9090"/>
                        <a:ext cx="4019" cy="1873"/>
                        <a:chOff x="6586" y="9090"/>
                        <a:chExt cx="4019" cy="1873"/>
                      </a:xfrm>
                    </p:grpSpPr>
                    <p:sp>
                      <p:nvSpPr>
                        <p:cNvPr id="76" name="Text Box 88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234" y="9665"/>
                          <a:ext cx="366" cy="4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defTabSz="1320759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r>
                            <a:rPr lang="en-US" altLang="id-ID" sz="1733">
                              <a:latin typeface="Times New Roman" pitchFamily="18" charset="0"/>
                              <a:ea typeface="Calibri" pitchFamily="34" charset="0"/>
                              <a:cs typeface="Times New Roman" pitchFamily="18" charset="0"/>
                            </a:rPr>
                            <a:t>A</a:t>
                          </a:r>
                          <a:endParaRPr lang="en-US" altLang="id-ID" sz="2889"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77" name="Text Box 87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122" y="9665"/>
                          <a:ext cx="365" cy="4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defTabSz="1320759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r>
                            <a:rPr lang="en-US" altLang="id-ID" sz="1733">
                              <a:latin typeface="Times New Roman" pitchFamily="18" charset="0"/>
                              <a:ea typeface="Calibri" pitchFamily="34" charset="0"/>
                              <a:cs typeface="Times New Roman" pitchFamily="18" charset="0"/>
                            </a:rPr>
                            <a:t>B</a:t>
                          </a:r>
                          <a:endParaRPr lang="en-US" altLang="id-ID" sz="2889"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78" name="Text Box 86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696" y="10023"/>
                          <a:ext cx="365" cy="4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defTabSz="1320759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r>
                            <a:rPr lang="en-US" altLang="id-ID" sz="1733">
                              <a:latin typeface="Times New Roman" pitchFamily="18" charset="0"/>
                              <a:ea typeface="Calibri" pitchFamily="34" charset="0"/>
                              <a:cs typeface="Times New Roman" pitchFamily="18" charset="0"/>
                            </a:rPr>
                            <a:t>C</a:t>
                          </a:r>
                          <a:endParaRPr lang="en-US" altLang="id-ID" sz="2889"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79" name="Text Box 85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828" y="10316"/>
                          <a:ext cx="301" cy="4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defTabSz="1320759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r>
                            <a:rPr lang="en-US" altLang="id-ID" sz="1733">
                              <a:latin typeface="Times New Roman" pitchFamily="18" charset="0"/>
                              <a:ea typeface="Calibri" pitchFamily="34" charset="0"/>
                              <a:cs typeface="Times New Roman" pitchFamily="18" charset="0"/>
                            </a:rPr>
                            <a:t>a</a:t>
                          </a:r>
                          <a:endParaRPr lang="en-US" altLang="id-ID" sz="2889"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80" name="Text Box 84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812" y="10298"/>
                          <a:ext cx="778" cy="4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defTabSz="1320759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r>
                            <a:rPr lang="en-US" altLang="id-ID" sz="1733" dirty="0">
                              <a:latin typeface="Times New Roman" pitchFamily="18" charset="0"/>
                              <a:ea typeface="Calibri" pitchFamily="34" charset="0"/>
                              <a:cs typeface="Times New Roman" pitchFamily="18" charset="0"/>
                            </a:rPr>
                            <a:t>2 m</a:t>
                          </a:r>
                          <a:endParaRPr lang="en-US" altLang="id-ID" sz="2889" dirty="0"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81" name="Text Box 83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314" y="10298"/>
                          <a:ext cx="696" cy="4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defTabSz="1320759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r>
                            <a:rPr lang="en-US" altLang="id-ID" sz="1733" dirty="0">
                              <a:latin typeface="Times New Roman" pitchFamily="18" charset="0"/>
                              <a:ea typeface="Calibri" pitchFamily="34" charset="0"/>
                              <a:cs typeface="Times New Roman" pitchFamily="18" charset="0"/>
                            </a:rPr>
                            <a:t>2 m</a:t>
                          </a:r>
                          <a:endParaRPr lang="en-US" altLang="id-ID" sz="2889" dirty="0"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82" name="AutoShape 8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6586" y="9090"/>
                          <a:ext cx="0" cy="875"/>
                        </a:xfrm>
                        <a:prstGeom prst="straightConnector1">
                          <a:avLst/>
                        </a:prstGeom>
                        <a:noFill/>
                        <a:ln w="25400">
                          <a:solidFill>
                            <a:srgbClr val="000000"/>
                          </a:solidFill>
                          <a:round/>
                          <a:headEnd/>
                          <a:tailEnd type="triangle" w="med" len="lg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2889"/>
                        </a:p>
                      </p:txBody>
                    </p:sp>
                    <p:grpSp>
                      <p:nvGrpSpPr>
                        <p:cNvPr id="83" name="Group 6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6586" y="9946"/>
                          <a:ext cx="4019" cy="626"/>
                          <a:chOff x="2235" y="5197"/>
                          <a:chExt cx="5115" cy="669"/>
                        </a:xfrm>
                      </p:grpSpPr>
                      <p:sp>
                        <p:nvSpPr>
                          <p:cNvPr id="91" name="Rectangle 8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235" y="5197"/>
                            <a:ext cx="4755" cy="143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vert="horz" wrap="square" lIns="132080" tIns="66040" rIns="132080" bIns="6604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d-ID" sz="2889"/>
                          </a:p>
                        </p:txBody>
                      </p:sp>
                      <p:sp>
                        <p:nvSpPr>
                          <p:cNvPr id="92" name="AutoShape 8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060" y="5340"/>
                            <a:ext cx="465" cy="225"/>
                          </a:xfrm>
                          <a:prstGeom prst="triangle">
                            <a:avLst>
                              <a:gd name="adj" fmla="val 50000"/>
                            </a:avLst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vert="horz" wrap="square" lIns="132080" tIns="66040" rIns="132080" bIns="6604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d-ID" sz="2889"/>
                          </a:p>
                        </p:txBody>
                      </p:sp>
                      <p:sp>
                        <p:nvSpPr>
                          <p:cNvPr id="93" name="AutoShape 7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735" y="5355"/>
                            <a:ext cx="465" cy="225"/>
                          </a:xfrm>
                          <a:prstGeom prst="triangle">
                            <a:avLst>
                              <a:gd name="adj" fmla="val 50000"/>
                            </a:avLst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vert="horz" wrap="square" lIns="132080" tIns="66040" rIns="132080" bIns="6604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d-ID" sz="2889"/>
                          </a:p>
                        </p:txBody>
                      </p:sp>
                      <p:grpSp>
                        <p:nvGrpSpPr>
                          <p:cNvPr id="94" name="Group 76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880" y="5565"/>
                            <a:ext cx="810" cy="143"/>
                            <a:chOff x="3435" y="4515"/>
                            <a:chExt cx="810" cy="143"/>
                          </a:xfrm>
                        </p:grpSpPr>
                        <p:sp>
                          <p:nvSpPr>
                            <p:cNvPr id="101" name="Rectangle 78" descr="Light upward diagonal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435" y="4515"/>
                              <a:ext cx="810" cy="143"/>
                            </a:xfrm>
                            <a:prstGeom prst="rect">
                              <a:avLst/>
                            </a:prstGeom>
                            <a:pattFill prst="ltUpDiag">
                              <a:fgClr>
                                <a:srgbClr val="000000"/>
                              </a:fgClr>
                              <a:bgClr>
                                <a:srgbClr val="FFFFFF"/>
                              </a:bgClr>
                            </a:patt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 vert="horz" wrap="square" lIns="132080" tIns="66040" rIns="132080" bIns="6604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id-ID" sz="2889"/>
                            </a:p>
                          </p:txBody>
                        </p:sp>
                        <p:sp>
                          <p:nvSpPr>
                            <p:cNvPr id="102" name="AutoShape 77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435" y="4515"/>
                              <a:ext cx="810" cy="0"/>
                            </a:xfrm>
                            <a:prstGeom prst="straightConnector1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132080" tIns="66040" rIns="132080" bIns="6604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id-ID" sz="2889"/>
                            </a:p>
                          </p:txBody>
                        </p:sp>
                      </p:grpSp>
                      <p:sp>
                        <p:nvSpPr>
                          <p:cNvPr id="95" name="Oval 7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990" y="5580"/>
                            <a:ext cx="143" cy="14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vert="horz" wrap="square" lIns="132080" tIns="66040" rIns="132080" bIns="6604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d-ID" sz="2889"/>
                          </a:p>
                        </p:txBody>
                      </p:sp>
                      <p:sp>
                        <p:nvSpPr>
                          <p:cNvPr id="96" name="Oval 7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6788" y="5580"/>
                            <a:ext cx="143" cy="143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vert="horz" wrap="square" lIns="132080" tIns="66040" rIns="132080" bIns="6604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d-ID" sz="2889"/>
                          </a:p>
                        </p:txBody>
                      </p:sp>
                      <p:grpSp>
                        <p:nvGrpSpPr>
                          <p:cNvPr id="97" name="Group 71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6540" y="5723"/>
                            <a:ext cx="810" cy="143"/>
                            <a:chOff x="3435" y="4515"/>
                            <a:chExt cx="810" cy="143"/>
                          </a:xfrm>
                        </p:grpSpPr>
                        <p:sp>
                          <p:nvSpPr>
                            <p:cNvPr id="99" name="Rectangle 73" descr="Light upward diagonal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435" y="4515"/>
                              <a:ext cx="810" cy="143"/>
                            </a:xfrm>
                            <a:prstGeom prst="rect">
                              <a:avLst/>
                            </a:prstGeom>
                            <a:pattFill prst="ltUpDiag">
                              <a:fgClr>
                                <a:srgbClr val="000000"/>
                              </a:fgClr>
                              <a:bgClr>
                                <a:srgbClr val="FFFFFF"/>
                              </a:bgClr>
                            </a:patt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 vert="horz" wrap="square" lIns="132080" tIns="66040" rIns="132080" bIns="6604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id-ID" sz="2889"/>
                            </a:p>
                          </p:txBody>
                        </p:sp>
                        <p:sp>
                          <p:nvSpPr>
                            <p:cNvPr id="100" name="AutoShape 72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435" y="4515"/>
                              <a:ext cx="810" cy="0"/>
                            </a:xfrm>
                            <a:prstGeom prst="straightConnector1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132080" tIns="66040" rIns="132080" bIns="6604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id-ID" sz="2889"/>
                            </a:p>
                          </p:txBody>
                        </p:sp>
                      </p:grpSp>
                      <p:sp>
                        <p:nvSpPr>
                          <p:cNvPr id="98" name="AutoShape 7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6593" y="5580"/>
                            <a:ext cx="757" cy="0"/>
                          </a:xfrm>
                          <a:prstGeom prst="straightConnector1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132080" tIns="66040" rIns="132080" bIns="6604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d-ID" sz="2889"/>
                          </a:p>
                        </p:txBody>
                      </p:sp>
                    </p:grpSp>
                    <p:sp>
                      <p:nvSpPr>
                        <p:cNvPr id="84" name="AutoShape 6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6586" y="10304"/>
                          <a:ext cx="0" cy="659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2889"/>
                        </a:p>
                      </p:txBody>
                    </p:sp>
                    <p:sp>
                      <p:nvSpPr>
                        <p:cNvPr id="85" name="AutoShape 6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7417" y="10515"/>
                          <a:ext cx="0" cy="448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2889"/>
                        </a:p>
                      </p:txBody>
                    </p:sp>
                    <p:sp>
                      <p:nvSpPr>
                        <p:cNvPr id="86" name="AutoShape 6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8861" y="10515"/>
                          <a:ext cx="0" cy="448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2889"/>
                        </a:p>
                      </p:txBody>
                    </p:sp>
                    <p:sp>
                      <p:nvSpPr>
                        <p:cNvPr id="87" name="AutoShape 6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0322" y="10515"/>
                          <a:ext cx="0" cy="448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2889"/>
                        </a:p>
                      </p:txBody>
                    </p:sp>
                    <p:sp>
                      <p:nvSpPr>
                        <p:cNvPr id="88" name="AutoShape 6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6586" y="10704"/>
                          <a:ext cx="831" cy="0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 type="triangle" w="sm" len="med"/>
                          <a:tailEnd type="triangle" w="sm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2889"/>
                        </a:p>
                      </p:txBody>
                    </p:sp>
                    <p:sp>
                      <p:nvSpPr>
                        <p:cNvPr id="89" name="AutoShape 6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7417" y="10704"/>
                          <a:ext cx="1444" cy="0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 type="triangle" w="sm" len="med"/>
                          <a:tailEnd type="triangle" w="sm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2889"/>
                        </a:p>
                      </p:txBody>
                    </p:sp>
                    <p:sp>
                      <p:nvSpPr>
                        <p:cNvPr id="90" name="AutoShape 6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8879" y="10704"/>
                          <a:ext cx="1443" cy="0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 type="triangle" w="sm" len="med"/>
                          <a:tailEnd type="triangle" w="sm" len="med"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2889"/>
                        </a:p>
                      </p:txBody>
                    </p:sp>
                  </p:grpSp>
                  <p:sp>
                    <p:nvSpPr>
                      <p:cNvPr id="72" name="AutoShape 60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302" y="10215"/>
                        <a:ext cx="0" cy="945"/>
                      </a:xfrm>
                      <a:prstGeom prst="straightConnector1">
                        <a:avLst/>
                      </a:prstGeom>
                      <a:noFill/>
                      <a:ln w="25400">
                        <a:solidFill>
                          <a:srgbClr val="000000"/>
                        </a:solidFill>
                        <a:round/>
                        <a:headEnd/>
                        <a:tailEnd type="triangle" w="med" len="lg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2889"/>
                      </a:p>
                    </p:txBody>
                  </p:sp>
                  <p:sp>
                    <p:nvSpPr>
                      <p:cNvPr id="73" name="AutoShape 59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207" y="10196"/>
                        <a:ext cx="0" cy="945"/>
                      </a:xfrm>
                      <a:prstGeom prst="straightConnector1">
                        <a:avLst/>
                      </a:prstGeom>
                      <a:noFill/>
                      <a:ln w="25400">
                        <a:solidFill>
                          <a:srgbClr val="000000"/>
                        </a:solidFill>
                        <a:round/>
                        <a:headEnd/>
                        <a:tailEnd type="triangle" w="med" len="lg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2889"/>
                      </a:p>
                    </p:txBody>
                  </p:sp>
                  <p:sp>
                    <p:nvSpPr>
                      <p:cNvPr id="74" name="AutoShape 58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7417" y="10196"/>
                        <a:ext cx="0" cy="945"/>
                      </a:xfrm>
                      <a:prstGeom prst="straightConnector1">
                        <a:avLst/>
                      </a:prstGeom>
                      <a:noFill/>
                      <a:ln w="25400">
                        <a:solidFill>
                          <a:srgbClr val="000000"/>
                        </a:solidFill>
                        <a:round/>
                        <a:headEnd/>
                        <a:tailEnd type="triangle" w="med" len="lg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2889"/>
                      </a:p>
                    </p:txBody>
                  </p:sp>
                  <p:sp>
                    <p:nvSpPr>
                      <p:cNvPr id="75" name="AutoShape 5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0322" y="10188"/>
                        <a:ext cx="0" cy="945"/>
                      </a:xfrm>
                      <a:prstGeom prst="straightConnector1">
                        <a:avLst/>
                      </a:prstGeom>
                      <a:noFill/>
                      <a:ln w="25400">
                        <a:solidFill>
                          <a:srgbClr val="000000"/>
                        </a:solidFill>
                        <a:round/>
                        <a:headEnd/>
                        <a:tailEnd type="triangle" w="med" len="lg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2889"/>
                      </a:p>
                    </p:txBody>
                  </p:sp>
                </p:grpSp>
              </p:grpSp>
            </p:grpSp>
          </p:grpSp>
          <p:grpSp>
            <p:nvGrpSpPr>
              <p:cNvPr id="13" name="Group 3"/>
              <p:cNvGrpSpPr>
                <a:grpSpLocks/>
              </p:cNvGrpSpPr>
              <p:nvPr/>
            </p:nvGrpSpPr>
            <p:grpSpPr bwMode="auto">
              <a:xfrm>
                <a:off x="1134" y="5645"/>
                <a:ext cx="9592" cy="1890"/>
                <a:chOff x="1134" y="5645"/>
                <a:chExt cx="9592" cy="1890"/>
              </a:xfrm>
            </p:grpSpPr>
            <p:sp>
              <p:nvSpPr>
                <p:cNvPr id="14" name="AutoShape 52"/>
                <p:cNvSpPr>
                  <a:spLocks noChangeShapeType="1"/>
                </p:cNvSpPr>
                <p:nvPr/>
              </p:nvSpPr>
              <p:spPr bwMode="auto">
                <a:xfrm>
                  <a:off x="1471" y="6499"/>
                  <a:ext cx="3736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2889"/>
                </a:p>
              </p:txBody>
            </p:sp>
            <p:sp>
              <p:nvSpPr>
                <p:cNvPr id="15" name="AutoShape 51"/>
                <p:cNvSpPr>
                  <a:spLocks noChangeShapeType="1"/>
                </p:cNvSpPr>
                <p:nvPr/>
              </p:nvSpPr>
              <p:spPr bwMode="auto">
                <a:xfrm>
                  <a:off x="6586" y="6987"/>
                  <a:ext cx="3736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132080" tIns="66040" rIns="132080" bIns="6604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2889"/>
                </a:p>
              </p:txBody>
            </p:sp>
            <p:grpSp>
              <p:nvGrpSpPr>
                <p:cNvPr id="16" name="Group 4"/>
                <p:cNvGrpSpPr>
                  <a:grpSpLocks/>
                </p:cNvGrpSpPr>
                <p:nvPr/>
              </p:nvGrpSpPr>
              <p:grpSpPr bwMode="auto">
                <a:xfrm>
                  <a:off x="1134" y="5645"/>
                  <a:ext cx="9592" cy="1890"/>
                  <a:chOff x="1134" y="12316"/>
                  <a:chExt cx="9592" cy="1890"/>
                </a:xfrm>
              </p:grpSpPr>
              <p:grpSp>
                <p:nvGrpSpPr>
                  <p:cNvPr id="17" name="Group 31"/>
                  <p:cNvGrpSpPr>
                    <a:grpSpLocks/>
                  </p:cNvGrpSpPr>
                  <p:nvPr/>
                </p:nvGrpSpPr>
                <p:grpSpPr bwMode="auto">
                  <a:xfrm>
                    <a:off x="6586" y="12316"/>
                    <a:ext cx="4019" cy="1890"/>
                    <a:chOff x="6586" y="12316"/>
                    <a:chExt cx="4019" cy="1890"/>
                  </a:xfrm>
                </p:grpSpPr>
                <p:sp>
                  <p:nvSpPr>
                    <p:cNvPr id="44" name="AutoShape 5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322" y="12316"/>
                      <a:ext cx="1" cy="1356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 type="triangle" w="sm" len="med"/>
                      <a:tailEnd type="triangle" w="sm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2889"/>
                    </a:p>
                  </p:txBody>
                </p:sp>
                <p:grpSp>
                  <p:nvGrpSpPr>
                    <p:cNvPr id="45" name="Group 3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586" y="12316"/>
                      <a:ext cx="4019" cy="1890"/>
                      <a:chOff x="6586" y="11835"/>
                      <a:chExt cx="4019" cy="1890"/>
                    </a:xfrm>
                  </p:grpSpPr>
                  <p:grpSp>
                    <p:nvGrpSpPr>
                      <p:cNvPr id="47" name="Group 3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586" y="12758"/>
                        <a:ext cx="4019" cy="967"/>
                        <a:chOff x="6586" y="12758"/>
                        <a:chExt cx="4019" cy="967"/>
                      </a:xfrm>
                    </p:grpSpPr>
                    <p:sp>
                      <p:nvSpPr>
                        <p:cNvPr id="49" name="Freeform 4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586" y="12758"/>
                          <a:ext cx="3746" cy="967"/>
                        </a:xfrm>
                        <a:custGeom>
                          <a:avLst/>
                          <a:gdLst>
                            <a:gd name="T0" fmla="*/ 0 w 3746"/>
                            <a:gd name="T1" fmla="*/ 967 h 967"/>
                            <a:gd name="T2" fmla="*/ 831 w 3746"/>
                            <a:gd name="T3" fmla="*/ 430 h 967"/>
                            <a:gd name="T4" fmla="*/ 2275 w 3746"/>
                            <a:gd name="T5" fmla="*/ 0 h 967"/>
                            <a:gd name="T6" fmla="*/ 3746 w 3746"/>
                            <a:gd name="T7" fmla="*/ 430 h 96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</a:cxnLst>
                          <a:rect l="0" t="0" r="r" b="b"/>
                          <a:pathLst>
                            <a:path w="3746" h="967">
                              <a:moveTo>
                                <a:pt x="0" y="967"/>
                              </a:moveTo>
                              <a:cubicBezTo>
                                <a:pt x="226" y="779"/>
                                <a:pt x="452" y="591"/>
                                <a:pt x="831" y="430"/>
                              </a:cubicBezTo>
                              <a:cubicBezTo>
                                <a:pt x="1210" y="269"/>
                                <a:pt x="1789" y="0"/>
                                <a:pt x="2275" y="0"/>
                              </a:cubicBezTo>
                              <a:cubicBezTo>
                                <a:pt x="2761" y="0"/>
                                <a:pt x="3253" y="215"/>
                                <a:pt x="3746" y="430"/>
                              </a:cubicBezTo>
                            </a:path>
                          </a:pathLst>
                        </a:custGeom>
                        <a:noFill/>
                        <a:ln w="254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2889"/>
                        </a:p>
                      </p:txBody>
                    </p:sp>
                    <p:grpSp>
                      <p:nvGrpSpPr>
                        <p:cNvPr id="50" name="Group 4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7129" y="13188"/>
                          <a:ext cx="600" cy="293"/>
                          <a:chOff x="4005" y="12465"/>
                          <a:chExt cx="600" cy="293"/>
                        </a:xfrm>
                      </p:grpSpPr>
                      <p:sp>
                        <p:nvSpPr>
                          <p:cNvPr id="59" name="AutoShape 4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098" y="12465"/>
                            <a:ext cx="387" cy="150"/>
                          </a:xfrm>
                          <a:prstGeom prst="triangle">
                            <a:avLst>
                              <a:gd name="adj" fmla="val 50000"/>
                            </a:avLst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vert="horz" wrap="square" lIns="132080" tIns="66040" rIns="132080" bIns="6604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d-ID" sz="2889"/>
                          </a:p>
                        </p:txBody>
                      </p:sp>
                      <p:grpSp>
                        <p:nvGrpSpPr>
                          <p:cNvPr id="60" name="Group 4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4005" y="12615"/>
                            <a:ext cx="600" cy="143"/>
                            <a:chOff x="4005" y="12818"/>
                            <a:chExt cx="600" cy="143"/>
                          </a:xfrm>
                        </p:grpSpPr>
                        <p:sp>
                          <p:nvSpPr>
                            <p:cNvPr id="61" name="Rectangle 47" descr="Light upward diagonal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005" y="12818"/>
                              <a:ext cx="600" cy="143"/>
                            </a:xfrm>
                            <a:prstGeom prst="rect">
                              <a:avLst/>
                            </a:prstGeom>
                            <a:pattFill prst="ltUpDiag">
                              <a:fgClr>
                                <a:srgbClr val="000000"/>
                              </a:fgClr>
                              <a:bgClr>
                                <a:srgbClr val="FFFFFF"/>
                              </a:bgClr>
                            </a:patt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 vert="horz" wrap="square" lIns="132080" tIns="66040" rIns="132080" bIns="6604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id-ID" sz="2889"/>
                            </a:p>
                          </p:txBody>
                        </p:sp>
                        <p:sp>
                          <p:nvSpPr>
                            <p:cNvPr id="62" name="AutoShape 46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4005" y="12818"/>
                              <a:ext cx="600" cy="0"/>
                            </a:xfrm>
                            <a:prstGeom prst="straightConnector1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132080" tIns="66040" rIns="132080" bIns="6604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id-ID" sz="2889"/>
                            </a:p>
                          </p:txBody>
                        </p:sp>
                      </p:grpSp>
                    </p:grpSp>
                    <p:grpSp>
                      <p:nvGrpSpPr>
                        <p:cNvPr id="51" name="Group 3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0005" y="13191"/>
                          <a:ext cx="600" cy="442"/>
                          <a:chOff x="5372" y="12364"/>
                          <a:chExt cx="600" cy="442"/>
                        </a:xfrm>
                      </p:grpSpPr>
                      <p:grpSp>
                        <p:nvGrpSpPr>
                          <p:cNvPr id="52" name="Group 41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5372" y="12663"/>
                            <a:ext cx="600" cy="143"/>
                            <a:chOff x="4005" y="12818"/>
                            <a:chExt cx="600" cy="143"/>
                          </a:xfrm>
                        </p:grpSpPr>
                        <p:sp>
                          <p:nvSpPr>
                            <p:cNvPr id="57" name="Rectangle 43" descr="Light upward diagonal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005" y="12818"/>
                              <a:ext cx="600" cy="143"/>
                            </a:xfrm>
                            <a:prstGeom prst="rect">
                              <a:avLst/>
                            </a:prstGeom>
                            <a:pattFill prst="ltUpDiag">
                              <a:fgClr>
                                <a:srgbClr val="000000"/>
                              </a:fgClr>
                              <a:bgClr>
                                <a:srgbClr val="FFFFFF"/>
                              </a:bgClr>
                            </a:pattFill>
                            <a:ln>
                              <a:noFill/>
                            </a:ln>
                            <a:extLs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  <p:txBody>
                            <a:bodyPr vert="horz" wrap="square" lIns="132080" tIns="66040" rIns="132080" bIns="6604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id-ID" sz="2889"/>
                            </a:p>
                          </p:txBody>
                        </p:sp>
                        <p:sp>
                          <p:nvSpPr>
                            <p:cNvPr id="58" name="AutoShape 42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4005" y="12818"/>
                              <a:ext cx="600" cy="0"/>
                            </a:xfrm>
                            <a:prstGeom prst="straightConnector1">
                              <a:avLst/>
                            </a:prstGeom>
                            <a:noFill/>
                            <a:ln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 vert="horz" wrap="square" lIns="132080" tIns="66040" rIns="132080" bIns="6604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id-ID" sz="2889"/>
                            </a:p>
                          </p:txBody>
                        </p:sp>
                      </p:grpSp>
                      <p:sp>
                        <p:nvSpPr>
                          <p:cNvPr id="53" name="AutoShape 4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490" y="12364"/>
                            <a:ext cx="420" cy="150"/>
                          </a:xfrm>
                          <a:prstGeom prst="triangle">
                            <a:avLst>
                              <a:gd name="adj" fmla="val 50000"/>
                            </a:avLst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vert="horz" wrap="square" lIns="132080" tIns="66040" rIns="132080" bIns="6604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d-ID" sz="2889"/>
                          </a:p>
                        </p:txBody>
                      </p:sp>
                      <p:sp>
                        <p:nvSpPr>
                          <p:cNvPr id="54" name="Oval 3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531" y="12514"/>
                            <a:ext cx="159" cy="14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vert="horz" wrap="square" lIns="132080" tIns="66040" rIns="132080" bIns="6604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d-ID" sz="2889"/>
                          </a:p>
                        </p:txBody>
                      </p:sp>
                      <p:sp>
                        <p:nvSpPr>
                          <p:cNvPr id="55" name="Oval 3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706" y="12514"/>
                            <a:ext cx="159" cy="149"/>
                          </a:xfrm>
                          <a:prstGeom prst="ellipse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 vert="horz" wrap="square" lIns="132080" tIns="66040" rIns="132080" bIns="6604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d-ID" sz="2889"/>
                          </a:p>
                        </p:txBody>
                      </p:sp>
                      <p:sp>
                        <p:nvSpPr>
                          <p:cNvPr id="56" name="AutoShape 3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400" y="12514"/>
                            <a:ext cx="572" cy="0"/>
                          </a:xfrm>
                          <a:prstGeom prst="straightConnector1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132080" tIns="66040" rIns="132080" bIns="6604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d-ID" sz="2889"/>
                          </a:p>
                        </p:txBody>
                      </p:sp>
                    </p:grpSp>
                  </p:grpSp>
                  <p:sp>
                    <p:nvSpPr>
                      <p:cNvPr id="48" name="AutoShape 34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6735" y="11835"/>
                        <a:ext cx="3587" cy="1655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132080" tIns="66040" rIns="132080" bIns="6604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id-ID" sz="2889"/>
                      </a:p>
                    </p:txBody>
                  </p:sp>
                </p:grpSp>
                <p:sp>
                  <p:nvSpPr>
                    <p:cNvPr id="46" name="Arc 32"/>
                    <p:cNvSpPr>
                      <a:spLocks/>
                    </p:cNvSpPr>
                    <p:nvPr/>
                  </p:nvSpPr>
                  <p:spPr bwMode="auto">
                    <a:xfrm>
                      <a:off x="7913" y="13171"/>
                      <a:ext cx="677" cy="487"/>
                    </a:xfrm>
                    <a:custGeom>
                      <a:avLst/>
                      <a:gdLst>
                        <a:gd name="G0" fmla="+- 0 0 0"/>
                        <a:gd name="G1" fmla="+- 11689 0 0"/>
                        <a:gd name="G2" fmla="+- 21600 0 0"/>
                        <a:gd name="T0" fmla="*/ 18164 w 21600"/>
                        <a:gd name="T1" fmla="*/ 0 h 15153"/>
                        <a:gd name="T2" fmla="*/ 21320 w 21600"/>
                        <a:gd name="T3" fmla="*/ 15153 h 15153"/>
                        <a:gd name="T4" fmla="*/ 0 w 21600"/>
                        <a:gd name="T5" fmla="*/ 11689 h 1515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15153" fill="none" extrusionOk="0">
                          <a:moveTo>
                            <a:pt x="18163" y="0"/>
                          </a:moveTo>
                          <a:cubicBezTo>
                            <a:pt x="20407" y="3485"/>
                            <a:pt x="21600" y="7543"/>
                            <a:pt x="21600" y="11689"/>
                          </a:cubicBezTo>
                          <a:cubicBezTo>
                            <a:pt x="21600" y="12849"/>
                            <a:pt x="21506" y="14007"/>
                            <a:pt x="21320" y="15153"/>
                          </a:cubicBezTo>
                        </a:path>
                        <a:path w="21600" h="15153" stroke="0" extrusionOk="0">
                          <a:moveTo>
                            <a:pt x="18163" y="0"/>
                          </a:moveTo>
                          <a:cubicBezTo>
                            <a:pt x="20407" y="3485"/>
                            <a:pt x="21600" y="7543"/>
                            <a:pt x="21600" y="11689"/>
                          </a:cubicBezTo>
                          <a:cubicBezTo>
                            <a:pt x="21600" y="12849"/>
                            <a:pt x="21506" y="14007"/>
                            <a:pt x="21320" y="15153"/>
                          </a:cubicBezTo>
                          <a:lnTo>
                            <a:pt x="0" y="11689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2889"/>
                    </a:p>
                  </p:txBody>
                </p:sp>
              </p:grpSp>
              <p:grpSp>
                <p:nvGrpSpPr>
                  <p:cNvPr id="18" name="Group 7"/>
                  <p:cNvGrpSpPr>
                    <a:grpSpLocks/>
                  </p:cNvGrpSpPr>
                  <p:nvPr/>
                </p:nvGrpSpPr>
                <p:grpSpPr bwMode="auto">
                  <a:xfrm>
                    <a:off x="1134" y="12663"/>
                    <a:ext cx="4356" cy="1543"/>
                    <a:chOff x="1134" y="12663"/>
                    <a:chExt cx="4356" cy="1543"/>
                  </a:xfrm>
                </p:grpSpPr>
                <p:grpSp>
                  <p:nvGrpSpPr>
                    <p:cNvPr id="21" name="Group 1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36" y="12663"/>
                      <a:ext cx="4054" cy="1145"/>
                      <a:chOff x="1436" y="12663"/>
                      <a:chExt cx="4054" cy="1145"/>
                    </a:xfrm>
                  </p:grpSpPr>
                  <p:grpSp>
                    <p:nvGrpSpPr>
                      <p:cNvPr id="25" name="Group 2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36" y="12663"/>
                        <a:ext cx="3799" cy="1145"/>
                        <a:chOff x="1436" y="12663"/>
                        <a:chExt cx="3799" cy="1145"/>
                      </a:xfrm>
                    </p:grpSpPr>
                    <p:sp>
                      <p:nvSpPr>
                        <p:cNvPr id="39" name="Freeform 3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471" y="12663"/>
                          <a:ext cx="3764" cy="942"/>
                        </a:xfrm>
                        <a:custGeom>
                          <a:avLst/>
                          <a:gdLst>
                            <a:gd name="T0" fmla="*/ 0 w 3764"/>
                            <a:gd name="T1" fmla="*/ 0 h 942"/>
                            <a:gd name="T2" fmla="*/ 831 w 3764"/>
                            <a:gd name="T3" fmla="*/ 507 h 942"/>
                            <a:gd name="T4" fmla="*/ 2275 w 3764"/>
                            <a:gd name="T5" fmla="*/ 942 h 942"/>
                            <a:gd name="T6" fmla="*/ 3764 w 3764"/>
                            <a:gd name="T7" fmla="*/ 507 h 942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</a:cxnLst>
                          <a:rect l="0" t="0" r="r" b="b"/>
                          <a:pathLst>
                            <a:path w="3764" h="942">
                              <a:moveTo>
                                <a:pt x="0" y="0"/>
                              </a:moveTo>
                              <a:cubicBezTo>
                                <a:pt x="226" y="175"/>
                                <a:pt x="452" y="350"/>
                                <a:pt x="831" y="507"/>
                              </a:cubicBezTo>
                              <a:cubicBezTo>
                                <a:pt x="1210" y="664"/>
                                <a:pt x="1786" y="942"/>
                                <a:pt x="2275" y="942"/>
                              </a:cubicBezTo>
                              <a:cubicBezTo>
                                <a:pt x="2764" y="942"/>
                                <a:pt x="3264" y="724"/>
                                <a:pt x="3764" y="507"/>
                              </a:cubicBezTo>
                            </a:path>
                          </a:pathLst>
                        </a:custGeom>
                        <a:noFill/>
                        <a:ln w="254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2889"/>
                        </a:p>
                      </p:txBody>
                    </p:sp>
                    <p:sp>
                      <p:nvSpPr>
                        <p:cNvPr id="40" name="AutoShape 2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715" y="13605"/>
                          <a:ext cx="1984" cy="0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2889"/>
                        </a:p>
                      </p:txBody>
                    </p:sp>
                    <p:sp>
                      <p:nvSpPr>
                        <p:cNvPr id="41" name="AutoShape 2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436" y="12758"/>
                          <a:ext cx="2145" cy="1050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2889"/>
                        </a:p>
                      </p:txBody>
                    </p:sp>
                    <p:sp>
                      <p:nvSpPr>
                        <p:cNvPr id="42" name="Arc 27"/>
                        <p:cNvSpPr>
                          <a:spLocks/>
                        </p:cNvSpPr>
                        <p:nvPr/>
                      </p:nvSpPr>
                      <p:spPr bwMode="auto">
                        <a:xfrm rot="12080934">
                          <a:off x="1694" y="12938"/>
                          <a:ext cx="202" cy="234"/>
                        </a:xfrm>
                        <a:custGeom>
                          <a:avLst/>
                          <a:gdLst>
                            <a:gd name="G0" fmla="+- 0 0 0"/>
                            <a:gd name="G1" fmla="+- 16307 0 0"/>
                            <a:gd name="G2" fmla="+- 21600 0 0"/>
                            <a:gd name="T0" fmla="*/ 14164 w 21600"/>
                            <a:gd name="T1" fmla="*/ 0 h 25006"/>
                            <a:gd name="T2" fmla="*/ 19771 w 21600"/>
                            <a:gd name="T3" fmla="*/ 25006 h 25006"/>
                            <a:gd name="T4" fmla="*/ 0 w 21600"/>
                            <a:gd name="T5" fmla="*/ 16307 h 25006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5006" fill="none" extrusionOk="0">
                              <a:moveTo>
                                <a:pt x="14164" y="-1"/>
                              </a:moveTo>
                              <a:cubicBezTo>
                                <a:pt x="18887" y="4102"/>
                                <a:pt x="21600" y="10050"/>
                                <a:pt x="21600" y="16307"/>
                              </a:cubicBezTo>
                              <a:cubicBezTo>
                                <a:pt x="21600" y="19302"/>
                                <a:pt x="20977" y="22264"/>
                                <a:pt x="19770" y="25005"/>
                              </a:cubicBezTo>
                            </a:path>
                            <a:path w="21600" h="25006" stroke="0" extrusionOk="0">
                              <a:moveTo>
                                <a:pt x="14164" y="-1"/>
                              </a:moveTo>
                              <a:cubicBezTo>
                                <a:pt x="18887" y="4102"/>
                                <a:pt x="21600" y="10050"/>
                                <a:pt x="21600" y="16307"/>
                              </a:cubicBezTo>
                              <a:cubicBezTo>
                                <a:pt x="21600" y="19302"/>
                                <a:pt x="20977" y="22264"/>
                                <a:pt x="19770" y="25005"/>
                              </a:cubicBezTo>
                              <a:lnTo>
                                <a:pt x="0" y="16307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2889"/>
                        </a:p>
                      </p:txBody>
                    </p:sp>
                    <p:sp>
                      <p:nvSpPr>
                        <p:cNvPr id="43" name="Arc 26"/>
                        <p:cNvSpPr>
                          <a:spLocks/>
                        </p:cNvSpPr>
                        <p:nvPr/>
                      </p:nvSpPr>
                      <p:spPr bwMode="auto">
                        <a:xfrm rot="12080934">
                          <a:off x="2821" y="13481"/>
                          <a:ext cx="202" cy="152"/>
                        </a:xfrm>
                        <a:custGeom>
                          <a:avLst/>
                          <a:gdLst>
                            <a:gd name="G0" fmla="+- 0 0 0"/>
                            <a:gd name="G1" fmla="+- 7526 0 0"/>
                            <a:gd name="G2" fmla="+- 21600 0 0"/>
                            <a:gd name="T0" fmla="*/ 20246 w 21600"/>
                            <a:gd name="T1" fmla="*/ 0 h 16225"/>
                            <a:gd name="T2" fmla="*/ 19771 w 21600"/>
                            <a:gd name="T3" fmla="*/ 16225 h 16225"/>
                            <a:gd name="T4" fmla="*/ 0 w 21600"/>
                            <a:gd name="T5" fmla="*/ 7526 h 16225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16225" fill="none" extrusionOk="0">
                              <a:moveTo>
                                <a:pt x="20246" y="-1"/>
                              </a:moveTo>
                              <a:cubicBezTo>
                                <a:pt x="21141" y="2408"/>
                                <a:pt x="21600" y="4956"/>
                                <a:pt x="21600" y="7526"/>
                              </a:cubicBezTo>
                              <a:cubicBezTo>
                                <a:pt x="21600" y="10521"/>
                                <a:pt x="20977" y="13483"/>
                                <a:pt x="19770" y="16224"/>
                              </a:cubicBezTo>
                            </a:path>
                            <a:path w="21600" h="16225" stroke="0" extrusionOk="0">
                              <a:moveTo>
                                <a:pt x="20246" y="-1"/>
                              </a:moveTo>
                              <a:cubicBezTo>
                                <a:pt x="21141" y="2408"/>
                                <a:pt x="21600" y="4956"/>
                                <a:pt x="21600" y="7526"/>
                              </a:cubicBezTo>
                              <a:cubicBezTo>
                                <a:pt x="21600" y="10521"/>
                                <a:pt x="20977" y="13483"/>
                                <a:pt x="19770" y="16224"/>
                              </a:cubicBezTo>
                              <a:lnTo>
                                <a:pt x="0" y="7526"/>
                              </a:ln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2889"/>
                        </a:p>
                      </p:txBody>
                    </p:sp>
                  </p:grpSp>
                  <p:grpSp>
                    <p:nvGrpSpPr>
                      <p:cNvPr id="26" name="Group 2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014" y="13188"/>
                        <a:ext cx="600" cy="293"/>
                        <a:chOff x="4005" y="12465"/>
                        <a:chExt cx="600" cy="293"/>
                      </a:xfrm>
                    </p:grpSpPr>
                    <p:sp>
                      <p:nvSpPr>
                        <p:cNvPr id="35" name="AutoShape 2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098" y="12465"/>
                          <a:ext cx="387" cy="150"/>
                        </a:xfrm>
                        <a:prstGeom prst="triangle">
                          <a:avLst>
                            <a:gd name="adj" fmla="val 50000"/>
                          </a:avLst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2889"/>
                        </a:p>
                      </p:txBody>
                    </p:sp>
                    <p:grpSp>
                      <p:nvGrpSpPr>
                        <p:cNvPr id="36" name="Group 2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005" y="12615"/>
                          <a:ext cx="600" cy="143"/>
                          <a:chOff x="4005" y="12818"/>
                          <a:chExt cx="600" cy="143"/>
                        </a:xfrm>
                      </p:grpSpPr>
                      <p:sp>
                        <p:nvSpPr>
                          <p:cNvPr id="37" name="Rectangle 23" descr="Light upward diagonal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005" y="12818"/>
                            <a:ext cx="600" cy="143"/>
                          </a:xfrm>
                          <a:prstGeom prst="rect">
                            <a:avLst/>
                          </a:prstGeom>
                          <a:pattFill prst="ltUpDiag">
                            <a:fgClr>
                              <a:srgbClr val="000000"/>
                            </a:fgClr>
                            <a:bgClr>
                              <a:srgbClr val="FFFFFF"/>
                            </a:bgClr>
                          </a:patt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132080" tIns="66040" rIns="132080" bIns="6604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d-ID" sz="2889"/>
                          </a:p>
                        </p:txBody>
                      </p:sp>
                      <p:sp>
                        <p:nvSpPr>
                          <p:cNvPr id="38" name="AutoShape 2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005" y="12818"/>
                            <a:ext cx="600" cy="0"/>
                          </a:xfrm>
                          <a:prstGeom prst="straightConnector1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132080" tIns="66040" rIns="132080" bIns="6604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d-ID" sz="2889"/>
                          </a:p>
                        </p:txBody>
                      </p:sp>
                    </p:grpSp>
                  </p:grpSp>
                  <p:grpSp>
                    <p:nvGrpSpPr>
                      <p:cNvPr id="27" name="Group 1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890" y="13172"/>
                        <a:ext cx="600" cy="442"/>
                        <a:chOff x="5372" y="12364"/>
                        <a:chExt cx="600" cy="442"/>
                      </a:xfrm>
                    </p:grpSpPr>
                    <p:grpSp>
                      <p:nvGrpSpPr>
                        <p:cNvPr id="28" name="Group 1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5372" y="12663"/>
                          <a:ext cx="600" cy="143"/>
                          <a:chOff x="4005" y="12818"/>
                          <a:chExt cx="600" cy="143"/>
                        </a:xfrm>
                      </p:grpSpPr>
                      <p:sp>
                        <p:nvSpPr>
                          <p:cNvPr id="33" name="Rectangle 19" descr="Light upward diagonal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005" y="12818"/>
                            <a:ext cx="600" cy="143"/>
                          </a:xfrm>
                          <a:prstGeom prst="rect">
                            <a:avLst/>
                          </a:prstGeom>
                          <a:pattFill prst="ltUpDiag">
                            <a:fgClr>
                              <a:srgbClr val="000000"/>
                            </a:fgClr>
                            <a:bgClr>
                              <a:srgbClr val="FFFFFF"/>
                            </a:bgClr>
                          </a:patt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vert="horz" wrap="square" lIns="132080" tIns="66040" rIns="132080" bIns="6604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d-ID" sz="2889"/>
                          </a:p>
                        </p:txBody>
                      </p:sp>
                      <p:sp>
                        <p:nvSpPr>
                          <p:cNvPr id="34" name="AutoShape 1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4005" y="12818"/>
                            <a:ext cx="600" cy="0"/>
                          </a:xfrm>
                          <a:prstGeom prst="straightConnector1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 vert="horz" wrap="square" lIns="132080" tIns="66040" rIns="132080" bIns="6604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id-ID" sz="2889"/>
                          </a:p>
                        </p:txBody>
                      </p:sp>
                    </p:grpSp>
                    <p:sp>
                      <p:nvSpPr>
                        <p:cNvPr id="29" name="AutoShape 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490" y="12364"/>
                          <a:ext cx="420" cy="150"/>
                        </a:xfrm>
                        <a:prstGeom prst="triangle">
                          <a:avLst>
                            <a:gd name="adj" fmla="val 50000"/>
                          </a:avLst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2889"/>
                        </a:p>
                      </p:txBody>
                    </p:sp>
                    <p:sp>
                      <p:nvSpPr>
                        <p:cNvPr id="30" name="Oval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531" y="12514"/>
                          <a:ext cx="159" cy="149"/>
                        </a:xfrm>
                        <a:prstGeom prst="ellips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2889"/>
                        </a:p>
                      </p:txBody>
                    </p:sp>
                    <p:sp>
                      <p:nvSpPr>
                        <p:cNvPr id="31" name="Oval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706" y="12514"/>
                          <a:ext cx="159" cy="149"/>
                        </a:xfrm>
                        <a:prstGeom prst="ellipse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2889"/>
                        </a:p>
                      </p:txBody>
                    </p:sp>
                    <p:sp>
                      <p:nvSpPr>
                        <p:cNvPr id="32" name="AutoShape 1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5400" y="12514"/>
                          <a:ext cx="572" cy="0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 vert="horz" wrap="square" lIns="132080" tIns="66040" rIns="132080" bIns="6604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id-ID" sz="2889"/>
                        </a:p>
                      </p:txBody>
                    </p:sp>
                  </p:grpSp>
                </p:grpSp>
                <p:sp>
                  <p:nvSpPr>
                    <p:cNvPr id="22" name="Text Box 1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34" y="12812"/>
                      <a:ext cx="762" cy="42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320759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id-ID" altLang="id-ID" sz="1733">
                          <a:ea typeface="Calibri" pitchFamily="34" charset="0"/>
                          <a:cs typeface="Times New Roman" pitchFamily="18" charset="0"/>
                        </a:rPr>
                        <a:t>(</a:t>
                      </a:r>
                      <a:r>
                        <a:rPr lang="id-ID" altLang="id-ID" sz="1733">
                          <a:latin typeface="Symbol" pitchFamily="18" charset="2"/>
                          <a:ea typeface="Calibri" pitchFamily="34" charset="0"/>
                          <a:cs typeface="Times New Roman" pitchFamily="18" charset="0"/>
                        </a:rPr>
                        <a:t>q</a:t>
                      </a:r>
                      <a:r>
                        <a:rPr lang="id-ID" altLang="id-ID" sz="1733" baseline="-30000">
                          <a:ea typeface="Calibri" pitchFamily="34" charset="0"/>
                          <a:cs typeface="Times New Roman" pitchFamily="18" charset="0"/>
                        </a:rPr>
                        <a:t>A</a:t>
                      </a:r>
                      <a:r>
                        <a:rPr lang="id-ID" altLang="id-ID" sz="1733">
                          <a:ea typeface="Calibri" pitchFamily="34" charset="0"/>
                          <a:cs typeface="Times New Roman" pitchFamily="18" charset="0"/>
                        </a:rPr>
                        <a:t>)</a:t>
                      </a:r>
                      <a:r>
                        <a:rPr lang="id-ID" altLang="id-ID" sz="1733" baseline="-30000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endParaRPr lang="id-ID" altLang="id-ID" sz="2889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3" name="Text Box 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436" y="13687"/>
                      <a:ext cx="1058" cy="51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320759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id-ID" altLang="id-ID" sz="1733" noProof="1">
                          <a:latin typeface="Symbol" pitchFamily="18" charset="2"/>
                          <a:ea typeface="Calibri" pitchFamily="34" charset="0"/>
                          <a:cs typeface="Times New Roman" pitchFamily="18" charset="0"/>
                        </a:rPr>
                        <a:t>(q</a:t>
                      </a:r>
                      <a:r>
                        <a:rPr lang="id-ID" altLang="id-ID" sz="1733" baseline="-30000" noProof="1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A/C</a:t>
                      </a:r>
                      <a:r>
                        <a:rPr lang="id-ID" altLang="id-ID" sz="1733" noProof="1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)</a:t>
                      </a:r>
                      <a:r>
                        <a:rPr lang="id-ID" altLang="id-ID" sz="1733" baseline="-30000" noProof="1"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endParaRPr lang="id-ID" altLang="id-ID" sz="2889" noProof="1">
                        <a:latin typeface="Arial" pitchFamily="34" charset="0"/>
                      </a:endParaRPr>
                    </a:p>
                  </p:txBody>
                </p:sp>
                <p:sp>
                  <p:nvSpPr>
                    <p:cNvPr id="24" name="Freeform 8"/>
                    <p:cNvSpPr>
                      <a:spLocks/>
                    </p:cNvSpPr>
                    <p:nvPr/>
                  </p:nvSpPr>
                  <p:spPr bwMode="auto">
                    <a:xfrm>
                      <a:off x="2302" y="13481"/>
                      <a:ext cx="519" cy="217"/>
                    </a:xfrm>
                    <a:custGeom>
                      <a:avLst/>
                      <a:gdLst>
                        <a:gd name="T0" fmla="*/ 519 w 519"/>
                        <a:gd name="T1" fmla="*/ 14 h 217"/>
                        <a:gd name="T2" fmla="*/ 413 w 519"/>
                        <a:gd name="T3" fmla="*/ 14 h 217"/>
                        <a:gd name="T4" fmla="*/ 183 w 519"/>
                        <a:gd name="T5" fmla="*/ 96 h 217"/>
                        <a:gd name="T6" fmla="*/ 0 w 519"/>
                        <a:gd name="T7" fmla="*/ 217 h 21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519" h="217">
                          <a:moveTo>
                            <a:pt x="519" y="14"/>
                          </a:moveTo>
                          <a:cubicBezTo>
                            <a:pt x="494" y="7"/>
                            <a:pt x="469" y="0"/>
                            <a:pt x="413" y="14"/>
                          </a:cubicBezTo>
                          <a:cubicBezTo>
                            <a:pt x="357" y="28"/>
                            <a:pt x="252" y="62"/>
                            <a:pt x="183" y="96"/>
                          </a:cubicBezTo>
                          <a:cubicBezTo>
                            <a:pt x="114" y="130"/>
                            <a:pt x="57" y="173"/>
                            <a:pt x="0" y="217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132080" tIns="66040" rIns="132080" bIns="6604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id-ID" sz="2889"/>
                    </a:p>
                  </p:txBody>
                </p:sp>
              </p:grpSp>
              <p:sp>
                <p:nvSpPr>
                  <p:cNvPr id="19" name="Text Box 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11" y="13260"/>
                    <a:ext cx="762" cy="42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320759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id-ID" sz="1733">
                        <a:ea typeface="Calibri" pitchFamily="34" charset="0"/>
                        <a:cs typeface="Times New Roman" pitchFamily="18" charset="0"/>
                      </a:rPr>
                      <a:t>(</a:t>
                    </a:r>
                    <a:r>
                      <a:rPr lang="en-US" altLang="id-ID" sz="1733">
                        <a:latin typeface="Symbol" pitchFamily="18" charset="2"/>
                        <a:ea typeface="Calibri" pitchFamily="34" charset="0"/>
                        <a:cs typeface="Times New Roman" pitchFamily="18" charset="0"/>
                      </a:rPr>
                      <a:t>q</a:t>
                    </a:r>
                    <a:r>
                      <a:rPr lang="en-US" altLang="id-ID" sz="1733" baseline="-30000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A</a:t>
                    </a:r>
                    <a:r>
                      <a:rPr lang="en-US" altLang="id-ID" sz="1733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)</a:t>
                    </a:r>
                    <a:r>
                      <a:rPr lang="en-US" altLang="id-ID" sz="1733" baseline="-30000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2</a:t>
                    </a:r>
                    <a:endParaRPr lang="en-US" altLang="id-ID" sz="2889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0" name="Text Box 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518" y="12827"/>
                    <a:ext cx="1208" cy="3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132080" tIns="66040" rIns="132080" bIns="6604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320759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id-ID" altLang="id-ID" sz="1733" dirty="0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(t</a:t>
                    </a:r>
                    <a:r>
                      <a:rPr lang="id-ID" altLang="id-ID" sz="1733" baseline="-30000" dirty="0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B/A</a:t>
                    </a:r>
                    <a:r>
                      <a:rPr lang="id-ID" altLang="id-ID" sz="1733" dirty="0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)</a:t>
                    </a:r>
                    <a:r>
                      <a:rPr lang="id-ID" altLang="id-ID" sz="1733" baseline="-30000" dirty="0"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rPr>
                      <a:t>2</a:t>
                    </a:r>
                    <a:endParaRPr lang="id-ID" altLang="id-ID" sz="2889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</p:grpSp>
        </p:grpSp>
      </p:grpSp>
      <p:sp>
        <p:nvSpPr>
          <p:cNvPr id="145" name="Rectangle 165"/>
          <p:cNvSpPr>
            <a:spLocks noChangeArrowheads="1"/>
          </p:cNvSpPr>
          <p:nvPr/>
        </p:nvSpPr>
        <p:spPr bwMode="auto">
          <a:xfrm>
            <a:off x="2201070" y="393662"/>
            <a:ext cx="266804" cy="53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2080" tIns="66040" rIns="132080" bIns="66040" numCol="1" anchor="ctr" anchorCtr="0" compatLnSpc="1">
            <a:prstTxWarp prst="textNoShape">
              <a:avLst/>
            </a:prstTxWarp>
            <a:spAutoFit/>
          </a:bodyPr>
          <a:lstStyle/>
          <a:p>
            <a:pPr defTabSz="1320759" fontAlgn="base">
              <a:spcBef>
                <a:spcPct val="0"/>
              </a:spcBef>
              <a:spcAft>
                <a:spcPct val="0"/>
              </a:spcAft>
            </a:pPr>
            <a:endParaRPr lang="id-ID" altLang="id-ID" sz="260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Rectangle 145"/>
              <p:cNvSpPr/>
              <p:nvPr/>
            </p:nvSpPr>
            <p:spPr>
              <a:xfrm>
                <a:off x="10226812" y="2305737"/>
                <a:ext cx="6861038" cy="32534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id-ID" sz="3200" dirty="0"/>
                  <a:t>Karena disyaratkan sudut rotasi di </a:t>
                </a:r>
                <a:r>
                  <a:rPr lang="id-ID" sz="3200" i="1" dirty="0"/>
                  <a:t>A</a:t>
                </a:r>
                <a:r>
                  <a:rPr lang="id-ID" sz="3200" dirty="0"/>
                  <a:t> sama dengan nol, maka harus dipenuhi :</a:t>
                </a:r>
              </a:p>
              <a:p>
                <a:r>
                  <a:rPr lang="id-ID" sz="3200" dirty="0"/>
                  <a:t>	(</a:t>
                </a:r>
                <a:r>
                  <a:rPr lang="id-ID" sz="3200" dirty="0">
                    <a:latin typeface="Symbol" panose="05050102010706020507" pitchFamily="18" charset="2"/>
                  </a:rPr>
                  <a:t>q</a:t>
                </a:r>
                <a:r>
                  <a:rPr lang="id-ID" sz="3200" baseline="-25000" dirty="0"/>
                  <a:t>A</a:t>
                </a:r>
                <a:r>
                  <a:rPr lang="id-ID" sz="3200" dirty="0"/>
                  <a:t>)</a:t>
                </a:r>
                <a:r>
                  <a:rPr lang="id-ID" sz="3200" baseline="-25000" dirty="0"/>
                  <a:t>1</a:t>
                </a:r>
                <a:r>
                  <a:rPr lang="id-ID" sz="3200" dirty="0"/>
                  <a:t> + (</a:t>
                </a:r>
                <a:r>
                  <a:rPr lang="id-ID" sz="3200" dirty="0">
                    <a:latin typeface="Symbol" panose="05050102010706020507" pitchFamily="18" charset="2"/>
                  </a:rPr>
                  <a:t>q</a:t>
                </a:r>
                <a:r>
                  <a:rPr lang="id-ID" sz="3200" baseline="-25000" dirty="0"/>
                  <a:t>A</a:t>
                </a:r>
                <a:r>
                  <a:rPr lang="id-ID" sz="3200" dirty="0"/>
                  <a:t>)</a:t>
                </a:r>
                <a:r>
                  <a:rPr lang="id-ID" sz="3200" baseline="-25000" dirty="0"/>
                  <a:t>2</a:t>
                </a:r>
                <a:r>
                  <a:rPr lang="id-ID" sz="3200" dirty="0"/>
                  <a:t>	= 0</a:t>
                </a:r>
              </a:p>
              <a:p>
                <a:r>
                  <a:rPr lang="id-ID" sz="3200" dirty="0"/>
                  <a:t>	</a:t>
                </a:r>
                <a14:m>
                  <m:oMath xmlns:m="http://schemas.openxmlformats.org/officeDocument/2006/math">
                    <m:r>
                      <a:rPr lang="id-ID" sz="32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id-ID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3200" i="1">
                            <a:latin typeface="Cambria Math" panose="02040503050406030204" pitchFamily="18" charset="0"/>
                          </a:rPr>
                          <m:t>160</m:t>
                        </m:r>
                        <m:r>
                          <a:rPr lang="id-ID" sz="32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id-ID" sz="32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id-ID" sz="3200" i="1">
                            <a:latin typeface="Cambria Math" panose="02040503050406030204" pitchFamily="18" charset="0"/>
                          </a:rPr>
                          <m:t>𝐸𝐼</m:t>
                        </m:r>
                      </m:den>
                    </m:f>
                    <m:r>
                      <a:rPr lang="id-ID" sz="32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id-ID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3200" i="1">
                            <a:latin typeface="Cambria Math" panose="02040503050406030204" pitchFamily="18" charset="0"/>
                          </a:rPr>
                          <m:t>40</m:t>
                        </m:r>
                      </m:num>
                      <m:den>
                        <m:r>
                          <a:rPr lang="id-ID" sz="3200" i="1">
                            <a:latin typeface="Cambria Math" panose="02040503050406030204" pitchFamily="18" charset="0"/>
                          </a:rPr>
                          <m:t>𝐸𝐼</m:t>
                        </m:r>
                      </m:den>
                    </m:f>
                  </m:oMath>
                </a14:m>
                <a:r>
                  <a:rPr lang="id-ID" sz="3200" dirty="0"/>
                  <a:t>	= 0</a:t>
                </a:r>
              </a:p>
              <a:p>
                <a:r>
                  <a:rPr lang="id-ID" sz="3200" dirty="0"/>
                  <a:t>	Atau	</a:t>
                </a:r>
                <a:r>
                  <a:rPr lang="id-ID" sz="3200" b="1" i="1" dirty="0">
                    <a:solidFill>
                      <a:srgbClr val="FF0000"/>
                    </a:solidFill>
                  </a:rPr>
                  <a:t>a</a:t>
                </a:r>
                <a:r>
                  <a:rPr lang="id-ID" sz="3200" b="1" dirty="0">
                    <a:solidFill>
                      <a:srgbClr val="FF0000"/>
                    </a:solidFill>
                  </a:rPr>
                  <a:t> = 0,75 m</a:t>
                </a:r>
              </a:p>
            </p:txBody>
          </p:sp>
        </mc:Choice>
        <mc:Fallback xmlns="">
          <p:sp>
            <p:nvSpPr>
              <p:cNvPr id="146" name="Rectangle 1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6812" y="2305737"/>
                <a:ext cx="6861038" cy="3253455"/>
              </a:xfrm>
              <a:prstGeom prst="rect">
                <a:avLst/>
              </a:prstGeom>
              <a:blipFill rotWithShape="0">
                <a:blip r:embed="rId2"/>
                <a:stretch>
                  <a:fillRect l="-2311" t="-2622" r="-2133" b="-5056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Rectangle 147"/>
              <p:cNvSpPr/>
              <p:nvPr/>
            </p:nvSpPr>
            <p:spPr>
              <a:xfrm>
                <a:off x="460344" y="7783581"/>
                <a:ext cx="4563301" cy="6581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d-ID" sz="2600" dirty="0"/>
                  <a:t>(</a:t>
                </a:r>
                <a:r>
                  <a:rPr lang="id-ID" sz="2600" i="1" dirty="0">
                    <a:latin typeface="Symbol" panose="05050102010706020507" pitchFamily="18" charset="2"/>
                  </a:rPr>
                  <a:t>q</a:t>
                </a:r>
                <a:r>
                  <a:rPr lang="id-ID" sz="2600" i="1" baseline="-25000" dirty="0"/>
                  <a:t>A</a:t>
                </a:r>
                <a:r>
                  <a:rPr lang="id-ID" sz="2600" dirty="0"/>
                  <a:t>)</a:t>
                </a:r>
                <a:r>
                  <a:rPr lang="id-ID" sz="2600" baseline="-25000" dirty="0"/>
                  <a:t>1</a:t>
                </a:r>
                <a:r>
                  <a:rPr lang="id-ID" sz="2600" dirty="0"/>
                  <a:t>	= (</a:t>
                </a:r>
                <a:r>
                  <a:rPr lang="id-ID" sz="2600" dirty="0">
                    <a:latin typeface="Symbol" panose="05050102010706020507" pitchFamily="18" charset="2"/>
                  </a:rPr>
                  <a:t>q</a:t>
                </a:r>
                <a:r>
                  <a:rPr lang="id-ID" sz="2600" baseline="-25000" dirty="0"/>
                  <a:t>A/C</a:t>
                </a:r>
                <a:r>
                  <a:rPr lang="id-ID" sz="2600" dirty="0"/>
                  <a:t>)</a:t>
                </a:r>
                <a:r>
                  <a:rPr lang="id-ID" sz="2600" baseline="-25000" dirty="0"/>
                  <a:t>1</a:t>
                </a:r>
                <a:r>
                  <a:rPr lang="id-ID" sz="26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6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id-ID" sz="2600" i="1">
                            <a:latin typeface="Cambria Math"/>
                          </a:rPr>
                          <m:t>2</m:t>
                        </m:r>
                      </m:den>
                    </m:f>
                    <m:f>
                      <m:fPr>
                        <m:ctrlPr>
                          <a:rPr lang="id-ID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600" i="1">
                            <a:latin typeface="Cambria Math"/>
                          </a:rPr>
                          <m:t>40</m:t>
                        </m:r>
                      </m:num>
                      <m:den>
                        <m:r>
                          <a:rPr lang="id-ID" sz="2600" i="1">
                            <a:latin typeface="Cambria Math"/>
                          </a:rPr>
                          <m:t>𝐸𝐼</m:t>
                        </m:r>
                      </m:den>
                    </m:f>
                    <m:d>
                      <m:dPr>
                        <m:ctrlPr>
                          <a:rPr lang="id-ID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d-ID" sz="2600" i="1">
                            <a:latin typeface="Cambria Math"/>
                          </a:rPr>
                          <m:t>2</m:t>
                        </m:r>
                      </m:e>
                    </m:d>
                    <m:r>
                      <a:rPr lang="id-ID" sz="26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id-ID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600" i="1">
                            <a:latin typeface="Cambria Math"/>
                          </a:rPr>
                          <m:t>40</m:t>
                        </m:r>
                      </m:num>
                      <m:den>
                        <m:r>
                          <a:rPr lang="id-ID" sz="2600" i="1">
                            <a:latin typeface="Cambria Math"/>
                          </a:rPr>
                          <m:t>𝐸𝐼</m:t>
                        </m:r>
                      </m:den>
                    </m:f>
                  </m:oMath>
                </a14:m>
                <a:r>
                  <a:rPr lang="id-ID" sz="2600" dirty="0"/>
                  <a:t> </a:t>
                </a:r>
              </a:p>
            </p:txBody>
          </p:sp>
        </mc:Choice>
        <mc:Fallback xmlns="">
          <p:sp>
            <p:nvSpPr>
              <p:cNvPr id="148" name="Rectangle 1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44" y="7783581"/>
                <a:ext cx="4563301" cy="658129"/>
              </a:xfrm>
              <a:prstGeom prst="rect">
                <a:avLst/>
              </a:prstGeom>
              <a:blipFill rotWithShape="0">
                <a:blip r:embed="rId3"/>
                <a:stretch>
                  <a:fillRect l="-2406" b="-8333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Rectangle 148"/>
              <p:cNvSpPr/>
              <p:nvPr/>
            </p:nvSpPr>
            <p:spPr>
              <a:xfrm>
                <a:off x="5871569" y="8559083"/>
                <a:ext cx="5612947" cy="6911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d-ID" sz="2600" dirty="0"/>
                  <a:t>(</a:t>
                </a:r>
                <a:r>
                  <a:rPr lang="id-ID" sz="2600" i="1" dirty="0"/>
                  <a:t>t</a:t>
                </a:r>
                <a:r>
                  <a:rPr lang="id-ID" sz="2600" i="1" baseline="-25000" dirty="0"/>
                  <a:t>B/A</a:t>
                </a:r>
                <a:r>
                  <a:rPr lang="id-ID" sz="2600" dirty="0"/>
                  <a:t>)</a:t>
                </a:r>
                <a:r>
                  <a:rPr lang="id-ID" sz="2600" baseline="-25000" dirty="0"/>
                  <a:t>2</a:t>
                </a:r>
                <a:r>
                  <a:rPr lang="id-ID" sz="2600" dirty="0"/>
                  <a:t>	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6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id-ID" sz="2600" i="1">
                            <a:latin typeface="Cambria Math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id-ID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d-ID" sz="2600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id-ID" sz="2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d-ID" sz="2600" i="1">
                                <a:latin typeface="Cambria Math"/>
                              </a:rPr>
                              <m:t>40</m:t>
                            </m:r>
                            <m:r>
                              <a:rPr lang="id-ID" sz="2600" i="1">
                                <a:latin typeface="Cambria Math"/>
                              </a:rPr>
                              <m:t>𝑎</m:t>
                            </m:r>
                          </m:num>
                          <m:den>
                            <m:r>
                              <a:rPr lang="id-ID" sz="2600" i="1">
                                <a:latin typeface="Cambria Math"/>
                              </a:rPr>
                              <m:t>𝐸𝐼</m:t>
                            </m:r>
                          </m:den>
                        </m:f>
                      </m:e>
                    </m:d>
                    <m:d>
                      <m:dPr>
                        <m:ctrlPr>
                          <a:rPr lang="id-ID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d-ID" sz="2600" i="1">
                            <a:latin typeface="Cambria Math"/>
                          </a:rPr>
                          <m:t>4</m:t>
                        </m:r>
                      </m:e>
                    </m:d>
                    <m:d>
                      <m:dPr>
                        <m:ctrlPr>
                          <a:rPr lang="id-ID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id-ID" sz="2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d-ID" sz="2600" i="1">
                                <a:latin typeface="Cambria Math"/>
                              </a:rPr>
                              <m:t>2</m:t>
                            </m:r>
                          </m:num>
                          <m:den>
                            <m:r>
                              <a:rPr lang="id-ID" sz="2600" i="1">
                                <a:latin typeface="Cambria Math"/>
                              </a:rPr>
                              <m:t>3</m:t>
                            </m:r>
                          </m:den>
                        </m:f>
                        <m:r>
                          <a:rPr lang="id-ID" sz="2600" i="1">
                            <a:latin typeface="Cambria Math"/>
                          </a:rPr>
                          <m:t>×4</m:t>
                        </m:r>
                      </m:e>
                    </m:d>
                    <m:r>
                      <a:rPr lang="id-ID" sz="2600" i="1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id-ID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600" i="1">
                            <a:latin typeface="Cambria Math"/>
                          </a:rPr>
                          <m:t>640</m:t>
                        </m:r>
                        <m:r>
                          <a:rPr lang="id-ID" sz="2600" i="1">
                            <a:latin typeface="Cambria Math"/>
                          </a:rPr>
                          <m:t>𝑎</m:t>
                        </m:r>
                      </m:num>
                      <m:den>
                        <m:r>
                          <a:rPr lang="id-ID" sz="2600" i="1">
                            <a:latin typeface="Cambria Math"/>
                          </a:rPr>
                          <m:t>3</m:t>
                        </m:r>
                        <m:r>
                          <a:rPr lang="id-ID" sz="2600" i="1">
                            <a:latin typeface="Cambria Math"/>
                          </a:rPr>
                          <m:t>𝐸𝐼</m:t>
                        </m:r>
                      </m:den>
                    </m:f>
                  </m:oMath>
                </a14:m>
                <a:endParaRPr lang="id-ID" sz="2600" dirty="0"/>
              </a:p>
            </p:txBody>
          </p:sp>
        </mc:Choice>
        <mc:Fallback xmlns="">
          <p:sp>
            <p:nvSpPr>
              <p:cNvPr id="149" name="Rectangle 1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569" y="8559083"/>
                <a:ext cx="5612947" cy="691151"/>
              </a:xfrm>
              <a:prstGeom prst="rect">
                <a:avLst/>
              </a:prstGeom>
              <a:blipFill rotWithShape="0">
                <a:blip r:embed="rId4"/>
                <a:stretch>
                  <a:fillRect l="-1954" b="-7080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Rectangle 149"/>
              <p:cNvSpPr/>
              <p:nvPr/>
            </p:nvSpPr>
            <p:spPr>
              <a:xfrm>
                <a:off x="5724662" y="7815916"/>
                <a:ext cx="3578993" cy="7019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d-ID" sz="2600" dirty="0"/>
                  <a:t>(</a:t>
                </a:r>
                <a:r>
                  <a:rPr lang="id-ID" sz="2600" i="1" dirty="0">
                    <a:latin typeface="Symbol" panose="05050102010706020507" pitchFamily="18" charset="2"/>
                  </a:rPr>
                  <a:t>q</a:t>
                </a:r>
                <a:r>
                  <a:rPr lang="id-ID" sz="2600" i="1" baseline="-25000" dirty="0"/>
                  <a:t>A</a:t>
                </a:r>
                <a:r>
                  <a:rPr lang="id-ID" sz="2600" dirty="0"/>
                  <a:t>)</a:t>
                </a:r>
                <a:r>
                  <a:rPr lang="id-ID" sz="2600" baseline="-25000" dirty="0"/>
                  <a:t>2</a:t>
                </a:r>
                <a:r>
                  <a:rPr lang="id-ID" sz="2600" dirty="0"/>
                  <a:t>	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d-ID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d-ID" sz="2600" i="1"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id-ID" sz="2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d-ID" sz="2600" i="1"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id-ID" sz="2600" i="1">
                                    <a:latin typeface="Cambria Math"/>
                                  </a:rPr>
                                  <m:t>𝐵</m:t>
                                </m:r>
                                <m:r>
                                  <a:rPr lang="id-ID" sz="2600" i="1">
                                    <a:latin typeface="Cambria Math"/>
                                  </a:rPr>
                                  <m:t>/</m:t>
                                </m:r>
                                <m:r>
                                  <a:rPr lang="id-ID" sz="2600" i="1">
                                    <a:latin typeface="Cambria Math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lang="id-ID" sz="2600" i="1">
                                <a:latin typeface="Cambria Math"/>
                              </a:rPr>
                              <m:t>)</m:t>
                            </m:r>
                          </m:e>
                          <m:sub>
                            <m:r>
                              <a:rPr lang="id-ID" sz="26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id-ID" sz="2600" i="1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id-ID" sz="2600" i="1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id-ID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600" i="1">
                            <a:latin typeface="Cambria Math"/>
                          </a:rPr>
                          <m:t>160</m:t>
                        </m:r>
                        <m:r>
                          <a:rPr lang="id-ID" sz="2600" i="1">
                            <a:latin typeface="Cambria Math"/>
                          </a:rPr>
                          <m:t>𝑎</m:t>
                        </m:r>
                      </m:num>
                      <m:den>
                        <m:r>
                          <a:rPr lang="id-ID" sz="2600" i="1">
                            <a:latin typeface="Cambria Math"/>
                          </a:rPr>
                          <m:t>3</m:t>
                        </m:r>
                        <m:r>
                          <a:rPr lang="id-ID" sz="2600" i="1">
                            <a:latin typeface="Cambria Math"/>
                          </a:rPr>
                          <m:t>𝐸𝐼</m:t>
                        </m:r>
                      </m:den>
                    </m:f>
                  </m:oMath>
                </a14:m>
                <a:endParaRPr lang="id-ID" sz="2600" dirty="0"/>
              </a:p>
            </p:txBody>
          </p:sp>
        </mc:Choice>
        <mc:Fallback xmlns="">
          <p:sp>
            <p:nvSpPr>
              <p:cNvPr id="150" name="Rectangle 1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662" y="7815916"/>
                <a:ext cx="3578993" cy="701987"/>
              </a:xfrm>
              <a:prstGeom prst="rect">
                <a:avLst/>
              </a:prstGeom>
              <a:blipFill rotWithShape="0">
                <a:blip r:embed="rId5"/>
                <a:stretch>
                  <a:fillRect l="-3066" b="-7826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08185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ACEB473C-6D01-46C4-B77C-A9094144D0D8}" vid="{0BAB276F-F277-4616-9926-C6FF6DE5F12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273</TotalTime>
  <Words>317</Words>
  <Application>Microsoft Office PowerPoint</Application>
  <PresentationFormat>Custom</PresentationFormat>
  <Paragraphs>103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Theme1</vt:lpstr>
      <vt:lpstr>PowerPoint Presentation</vt:lpstr>
      <vt:lpstr>Metode Luas Momen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Agustinus Agus Setiawan</dc:creator>
  <cp:lastModifiedBy>Agustinus Agus Setiawan</cp:lastModifiedBy>
  <cp:revision>21</cp:revision>
  <dcterms:created xsi:type="dcterms:W3CDTF">2020-09-14T03:13:02Z</dcterms:created>
  <dcterms:modified xsi:type="dcterms:W3CDTF">2021-04-05T02:26:03Z</dcterms:modified>
</cp:coreProperties>
</file>